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524" r:id="rId3"/>
    <p:sldId id="588" r:id="rId4"/>
    <p:sldId id="592" r:id="rId5"/>
    <p:sldId id="591" r:id="rId6"/>
    <p:sldId id="589" r:id="rId7"/>
    <p:sldId id="590" r:id="rId8"/>
    <p:sldId id="467" r:id="rId9"/>
    <p:sldId id="593" r:id="rId10"/>
    <p:sldId id="594" r:id="rId11"/>
    <p:sldId id="595" r:id="rId12"/>
    <p:sldId id="596" r:id="rId13"/>
    <p:sldId id="597" r:id="rId14"/>
    <p:sldId id="342" r:id="rId15"/>
    <p:sldId id="599" r:id="rId16"/>
    <p:sldId id="586" r:id="rId17"/>
    <p:sldId id="598" r:id="rId18"/>
    <p:sldId id="600" r:id="rId19"/>
    <p:sldId id="601" r:id="rId20"/>
    <p:sldId id="587" r:id="rId21"/>
  </p:sldIdLst>
  <p:sldSz cx="12192000" cy="6858000"/>
  <p:notesSz cx="6735763" cy="9799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9A4C53"/>
    <a:srgbClr val="462A8C"/>
    <a:srgbClr val="0066FF"/>
    <a:srgbClr val="97212C"/>
    <a:srgbClr val="66CCFF"/>
    <a:srgbClr val="B2B2B2"/>
    <a:srgbClr val="996633"/>
    <a:srgbClr val="6633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D083AE6-46FA-4A59-8FB0-9F97EB10719F}" styleName="Светлый стиль 3 - акцент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7292A2E-F333-43FB-9621-5CBBE7FDCDCB}" styleName="Светлый стиль 2 - акцент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Светлый стиль 2 - акцент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5758FB7-9AC5-4552-8A53-C91805E547FA}" styleName="Стиль из темы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27102A9-8310-4765-A935-A1911B00CA55}" styleName="Светлый стиль 1 - акцент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3" autoAdjust="0"/>
    <p:restoredTop sz="94660"/>
  </p:normalViewPr>
  <p:slideViewPr>
    <p:cSldViewPr snapToGrid="0">
      <p:cViewPr varScale="1">
        <p:scale>
          <a:sx n="72" d="100"/>
          <a:sy n="72" d="100"/>
        </p:scale>
        <p:origin x="72"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1.xml"/><Relationship Id="rId1" Type="http://schemas.microsoft.com/office/2011/relationships/chartStyle" Target="style1.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az-Latn-AZ" dirty="0"/>
              <a:t>Son</a:t>
            </a:r>
            <a:r>
              <a:rPr lang="az-Latn-AZ" baseline="0" dirty="0"/>
              <a:t> dörd ildə</a:t>
            </a:r>
            <a:r>
              <a:rPr lang="az-Latn-AZ" dirty="0"/>
              <a:t> ixtisaslara görə maksimal və minimal qəbul balları</a:t>
            </a:r>
            <a:endParaRPr lang="ru-RU" dirty="0"/>
          </a:p>
        </c:rich>
      </c:tx>
      <c:layout>
        <c:manualLayout>
          <c:xMode val="edge"/>
          <c:yMode val="edge"/>
          <c:x val="0.13943043124491455"/>
          <c:y val="1.8181818181818181E-2"/>
        </c:manualLayout>
      </c:layout>
      <c:overlay val="0"/>
      <c:spPr>
        <a:noFill/>
        <a:ln>
          <a:noFill/>
        </a:ln>
        <a:effectLst/>
      </c:spPr>
    </c:title>
    <c:autoTitleDeleted val="0"/>
    <c:plotArea>
      <c:layout>
        <c:manualLayout>
          <c:layoutTarget val="inner"/>
          <c:xMode val="edge"/>
          <c:yMode val="edge"/>
          <c:x val="1.7900732302685109E-2"/>
          <c:y val="8.7803149606299216E-2"/>
          <c:w val="0.96419853539462974"/>
          <c:h val="0.68712479121927938"/>
        </c:manualLayout>
      </c:layout>
      <c:barChart>
        <c:barDir val="col"/>
        <c:grouping val="clustered"/>
        <c:varyColors val="0"/>
        <c:ser>
          <c:idx val="0"/>
          <c:order val="0"/>
          <c:tx>
            <c:strRef>
              <c:f>Лист1!$B$1</c:f>
              <c:strCache>
                <c:ptCount val="1"/>
                <c:pt idx="0">
                  <c:v>Kompüter elmləri (max. bal)</c:v>
                </c:pt>
              </c:strCache>
            </c:strRef>
          </c:tx>
          <c:spPr>
            <a:solidFill>
              <a:srgbClr val="0070C0">
                <a:alpha val="85000"/>
              </a:srgb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Лист1!$A$2:$A$5</c:f>
              <c:numCache>
                <c:formatCode>General</c:formatCode>
                <c:ptCount val="4"/>
                <c:pt idx="0">
                  <c:v>2019</c:v>
                </c:pt>
                <c:pt idx="1">
                  <c:v>2020</c:v>
                </c:pt>
                <c:pt idx="2">
                  <c:v>2021</c:v>
                </c:pt>
                <c:pt idx="3">
                  <c:v>2022</c:v>
                </c:pt>
              </c:numCache>
            </c:numRef>
          </c:cat>
          <c:val>
            <c:numRef>
              <c:f>Лист1!$B$2:$B$5</c:f>
              <c:numCache>
                <c:formatCode>General</c:formatCode>
                <c:ptCount val="4"/>
                <c:pt idx="0">
                  <c:v>621</c:v>
                </c:pt>
                <c:pt idx="1">
                  <c:v>652.5</c:v>
                </c:pt>
                <c:pt idx="2">
                  <c:v>621.20000000000005</c:v>
                </c:pt>
                <c:pt idx="3">
                  <c:v>663</c:v>
                </c:pt>
              </c:numCache>
            </c:numRef>
          </c:val>
          <c:extLst>
            <c:ext xmlns:c16="http://schemas.microsoft.com/office/drawing/2014/chart" uri="{C3380CC4-5D6E-409C-BE32-E72D297353CC}">
              <c16:uniqueId val="{00000000-C66C-484A-80B8-DC9F3EF7C4B0}"/>
            </c:ext>
          </c:extLst>
        </c:ser>
        <c:ser>
          <c:idx val="1"/>
          <c:order val="1"/>
          <c:tx>
            <c:strRef>
              <c:f>Лист1!$C$1</c:f>
              <c:strCache>
                <c:ptCount val="1"/>
                <c:pt idx="0">
                  <c:v>Kompüter elmləri (min. bal)</c:v>
                </c:pt>
              </c:strCache>
            </c:strRef>
          </c:tx>
          <c:spPr>
            <a:solidFill>
              <a:srgbClr val="FF0000">
                <a:alpha val="85000"/>
              </a:srgb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Лист1!$A$2:$A$5</c:f>
              <c:numCache>
                <c:formatCode>General</c:formatCode>
                <c:ptCount val="4"/>
                <c:pt idx="0">
                  <c:v>2019</c:v>
                </c:pt>
                <c:pt idx="1">
                  <c:v>2020</c:v>
                </c:pt>
                <c:pt idx="2">
                  <c:v>2021</c:v>
                </c:pt>
                <c:pt idx="3">
                  <c:v>2022</c:v>
                </c:pt>
              </c:numCache>
            </c:numRef>
          </c:cat>
          <c:val>
            <c:numRef>
              <c:f>Лист1!$C$2:$C$5</c:f>
              <c:numCache>
                <c:formatCode>General</c:formatCode>
                <c:ptCount val="4"/>
                <c:pt idx="0">
                  <c:v>274.7</c:v>
                </c:pt>
                <c:pt idx="1">
                  <c:v>258.5</c:v>
                </c:pt>
                <c:pt idx="2">
                  <c:v>427.4</c:v>
                </c:pt>
                <c:pt idx="3">
                  <c:v>312.89999999999998</c:v>
                </c:pt>
              </c:numCache>
            </c:numRef>
          </c:val>
          <c:extLst>
            <c:ext xmlns:c16="http://schemas.microsoft.com/office/drawing/2014/chart" uri="{C3380CC4-5D6E-409C-BE32-E72D297353CC}">
              <c16:uniqueId val="{00000001-C66C-484A-80B8-DC9F3EF7C4B0}"/>
            </c:ext>
          </c:extLst>
        </c:ser>
        <c:ser>
          <c:idx val="2"/>
          <c:order val="2"/>
          <c:tx>
            <c:strRef>
              <c:f>Лист1!$D$1</c:f>
              <c:strCache>
                <c:ptCount val="1"/>
                <c:pt idx="0">
                  <c:v>İnformatika müəllimliyi (max. bal)</c:v>
                </c:pt>
              </c:strCache>
            </c:strRef>
          </c:tx>
          <c:spPr>
            <a:solidFill>
              <a:srgbClr val="00B050">
                <a:alpha val="85000"/>
              </a:srgb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Лист1!$A$2:$A$5</c:f>
              <c:numCache>
                <c:formatCode>General</c:formatCode>
                <c:ptCount val="4"/>
                <c:pt idx="0">
                  <c:v>2019</c:v>
                </c:pt>
                <c:pt idx="1">
                  <c:v>2020</c:v>
                </c:pt>
                <c:pt idx="2">
                  <c:v>2021</c:v>
                </c:pt>
                <c:pt idx="3">
                  <c:v>2022</c:v>
                </c:pt>
              </c:numCache>
            </c:numRef>
          </c:cat>
          <c:val>
            <c:numRef>
              <c:f>Лист1!$D$2:$D$5</c:f>
              <c:numCache>
                <c:formatCode>General</c:formatCode>
                <c:ptCount val="4"/>
                <c:pt idx="0">
                  <c:v>425</c:v>
                </c:pt>
                <c:pt idx="1">
                  <c:v>425.5</c:v>
                </c:pt>
                <c:pt idx="2">
                  <c:v>410</c:v>
                </c:pt>
                <c:pt idx="3">
                  <c:v>539.29999999999995</c:v>
                </c:pt>
              </c:numCache>
            </c:numRef>
          </c:val>
          <c:extLst>
            <c:ext xmlns:c16="http://schemas.microsoft.com/office/drawing/2014/chart" uri="{C3380CC4-5D6E-409C-BE32-E72D297353CC}">
              <c16:uniqueId val="{00000002-C66C-484A-80B8-DC9F3EF7C4B0}"/>
            </c:ext>
          </c:extLst>
        </c:ser>
        <c:ser>
          <c:idx val="3"/>
          <c:order val="3"/>
          <c:tx>
            <c:strRef>
              <c:f>Лист1!$E$1</c:f>
              <c:strCache>
                <c:ptCount val="1"/>
                <c:pt idx="0">
                  <c:v>İnformatika müəllimliyi (min. bal)</c:v>
                </c:pt>
              </c:strCache>
            </c:strRef>
          </c:tx>
          <c:spPr>
            <a:solidFill>
              <a:srgbClr val="66CCFF">
                <a:alpha val="84706"/>
              </a:srgb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Лист1!$A$2:$A$5</c:f>
              <c:numCache>
                <c:formatCode>General</c:formatCode>
                <c:ptCount val="4"/>
                <c:pt idx="0">
                  <c:v>2019</c:v>
                </c:pt>
                <c:pt idx="1">
                  <c:v>2020</c:v>
                </c:pt>
                <c:pt idx="2">
                  <c:v>2021</c:v>
                </c:pt>
                <c:pt idx="3">
                  <c:v>2022</c:v>
                </c:pt>
              </c:numCache>
            </c:numRef>
          </c:cat>
          <c:val>
            <c:numRef>
              <c:f>Лист1!$E$2:$E$5</c:f>
              <c:numCache>
                <c:formatCode>General</c:formatCode>
                <c:ptCount val="4"/>
                <c:pt idx="0">
                  <c:v>261</c:v>
                </c:pt>
                <c:pt idx="1">
                  <c:v>242.7</c:v>
                </c:pt>
                <c:pt idx="2">
                  <c:v>280.5</c:v>
                </c:pt>
                <c:pt idx="3">
                  <c:v>202.1</c:v>
                </c:pt>
              </c:numCache>
            </c:numRef>
          </c:val>
          <c:extLst>
            <c:ext xmlns:c16="http://schemas.microsoft.com/office/drawing/2014/chart" uri="{C3380CC4-5D6E-409C-BE32-E72D297353CC}">
              <c16:uniqueId val="{00000004-C66C-484A-80B8-DC9F3EF7C4B0}"/>
            </c:ext>
          </c:extLst>
        </c:ser>
        <c:ser>
          <c:idx val="4"/>
          <c:order val="4"/>
          <c:tx>
            <c:strRef>
              <c:f>Лист1!$F$1</c:f>
              <c:strCache>
                <c:ptCount val="1"/>
                <c:pt idx="0">
                  <c:v>İnformasiya təhlükəsizliyi (max. bal)</c:v>
                </c:pt>
              </c:strCache>
            </c:strRef>
          </c:tx>
          <c:spPr>
            <a:solidFill>
              <a:srgbClr val="FFFF00">
                <a:alpha val="85000"/>
              </a:srgb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Лист1!$A$2:$A$5</c:f>
              <c:numCache>
                <c:formatCode>General</c:formatCode>
                <c:ptCount val="4"/>
                <c:pt idx="0">
                  <c:v>2019</c:v>
                </c:pt>
                <c:pt idx="1">
                  <c:v>2020</c:v>
                </c:pt>
                <c:pt idx="2">
                  <c:v>2021</c:v>
                </c:pt>
                <c:pt idx="3">
                  <c:v>2022</c:v>
                </c:pt>
              </c:numCache>
            </c:numRef>
          </c:cat>
          <c:val>
            <c:numRef>
              <c:f>Лист1!$F$2:$F$5</c:f>
              <c:numCache>
                <c:formatCode>General</c:formatCode>
                <c:ptCount val="4"/>
                <c:pt idx="2">
                  <c:v>607.4</c:v>
                </c:pt>
                <c:pt idx="3">
                  <c:v>582.70000000000005</c:v>
                </c:pt>
              </c:numCache>
            </c:numRef>
          </c:val>
          <c:extLst>
            <c:ext xmlns:c16="http://schemas.microsoft.com/office/drawing/2014/chart" uri="{C3380CC4-5D6E-409C-BE32-E72D297353CC}">
              <c16:uniqueId val="{00000005-C66C-484A-80B8-DC9F3EF7C4B0}"/>
            </c:ext>
          </c:extLst>
        </c:ser>
        <c:ser>
          <c:idx val="5"/>
          <c:order val="5"/>
          <c:tx>
            <c:strRef>
              <c:f>Лист1!$G$1</c:f>
              <c:strCache>
                <c:ptCount val="1"/>
                <c:pt idx="0">
                  <c:v>İnformasiya təhlükəsizliyi (min. bal)</c:v>
                </c:pt>
              </c:strCache>
            </c:strRef>
          </c:tx>
          <c:spPr>
            <a:solidFill>
              <a:srgbClr val="CC99FF">
                <a:alpha val="85000"/>
              </a:srgb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Лист1!$A$2:$A$5</c:f>
              <c:numCache>
                <c:formatCode>General</c:formatCode>
                <c:ptCount val="4"/>
                <c:pt idx="0">
                  <c:v>2019</c:v>
                </c:pt>
                <c:pt idx="1">
                  <c:v>2020</c:v>
                </c:pt>
                <c:pt idx="2">
                  <c:v>2021</c:v>
                </c:pt>
                <c:pt idx="3">
                  <c:v>2022</c:v>
                </c:pt>
              </c:numCache>
            </c:numRef>
          </c:cat>
          <c:val>
            <c:numRef>
              <c:f>Лист1!$G$2:$G$5</c:f>
              <c:numCache>
                <c:formatCode>General</c:formatCode>
                <c:ptCount val="4"/>
                <c:pt idx="2">
                  <c:v>468.8</c:v>
                </c:pt>
                <c:pt idx="3">
                  <c:v>204.4</c:v>
                </c:pt>
              </c:numCache>
            </c:numRef>
          </c:val>
          <c:extLst>
            <c:ext xmlns:c16="http://schemas.microsoft.com/office/drawing/2014/chart" uri="{C3380CC4-5D6E-409C-BE32-E72D297353CC}">
              <c16:uniqueId val="{00000006-C66C-484A-80B8-DC9F3EF7C4B0}"/>
            </c:ext>
          </c:extLst>
        </c:ser>
        <c:dLbls>
          <c:dLblPos val="inEnd"/>
          <c:showLegendKey val="0"/>
          <c:showVal val="1"/>
          <c:showCatName val="0"/>
          <c:showSerName val="0"/>
          <c:showPercent val="0"/>
          <c:showBubbleSize val="0"/>
        </c:dLbls>
        <c:gapWidth val="65"/>
        <c:axId val="25221760"/>
        <c:axId val="25637248"/>
      </c:barChart>
      <c:catAx>
        <c:axId val="2522176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200" b="1" i="0" u="none" strike="noStrike" kern="1200" cap="all" baseline="0">
                <a:solidFill>
                  <a:sysClr val="windowText" lastClr="000000"/>
                </a:solidFill>
                <a:latin typeface="+mn-lt"/>
                <a:ea typeface="+mn-ea"/>
                <a:cs typeface="+mn-cs"/>
              </a:defRPr>
            </a:pPr>
            <a:endParaRPr lang="en-US"/>
          </a:p>
        </c:txPr>
        <c:crossAx val="25637248"/>
        <c:crosses val="autoZero"/>
        <c:auto val="1"/>
        <c:lblAlgn val="ctr"/>
        <c:lblOffset val="100"/>
        <c:noMultiLvlLbl val="0"/>
      </c:catAx>
      <c:valAx>
        <c:axId val="25637248"/>
        <c:scaling>
          <c:orientation val="minMax"/>
        </c:scaling>
        <c:delete val="1"/>
        <c:axPos val="l"/>
        <c:numFmt formatCode="General" sourceLinked="1"/>
        <c:majorTickMark val="none"/>
        <c:minorTickMark val="none"/>
        <c:tickLblPos val="nextTo"/>
        <c:crossAx val="25221760"/>
        <c:crosses val="autoZero"/>
        <c:crossBetween val="between"/>
      </c:valAx>
      <c:spPr>
        <a:noFill/>
        <a:ln>
          <a:noFill/>
        </a:ln>
        <a:effectLst/>
      </c:spPr>
    </c:plotArea>
    <c:legend>
      <c:legendPos val="b"/>
      <c:layout>
        <c:manualLayout>
          <c:xMode val="edge"/>
          <c:yMode val="edge"/>
          <c:x val="3.5555441656041982E-3"/>
          <c:y val="0.81148757712646069"/>
          <c:w val="0.62236684270864706"/>
          <c:h val="0.18851242287353928"/>
        </c:manualLayout>
      </c:layout>
      <c:overlay val="0"/>
      <c:spPr>
        <a:solidFill>
          <a:schemeClr val="accent6">
            <a:alpha val="39000"/>
          </a:schemeClr>
        </a:solidFill>
        <a:ln>
          <a:noFill/>
        </a:ln>
        <a:effectLst/>
      </c:spPr>
      <c:txPr>
        <a:bodyPr rot="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6"/>
    </a:solidFill>
    <a:ln w="9525" cap="flat" cmpd="sng" algn="ctr">
      <a:solidFill>
        <a:schemeClr val="accent6"/>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az-Latn-AZ" dirty="0"/>
              <a:t>İllər üzrə ixtisaslara görə qəbul  olan tələbələrin sayları</a:t>
            </a:r>
            <a:endParaRPr lang="ru-RU" dirty="0"/>
          </a:p>
        </c:rich>
      </c:tx>
      <c:layout>
        <c:manualLayout>
          <c:xMode val="edge"/>
          <c:yMode val="edge"/>
          <c:x val="0.15816917921874901"/>
          <c:y val="0"/>
        </c:manualLayout>
      </c:layout>
      <c:overlay val="0"/>
      <c:spPr>
        <a:noFill/>
        <a:ln>
          <a:noFill/>
        </a:ln>
        <a:effectLst/>
      </c:spPr>
    </c:title>
    <c:autoTitleDeleted val="0"/>
    <c:plotArea>
      <c:layout>
        <c:manualLayout>
          <c:layoutTarget val="inner"/>
          <c:xMode val="edge"/>
          <c:yMode val="edge"/>
          <c:x val="1.7900732302685109E-2"/>
          <c:y val="8.7803149606299216E-2"/>
          <c:w val="0.96419853539462974"/>
          <c:h val="0.68712479121927938"/>
        </c:manualLayout>
      </c:layout>
      <c:barChart>
        <c:barDir val="col"/>
        <c:grouping val="clustered"/>
        <c:varyColors val="0"/>
        <c:ser>
          <c:idx val="0"/>
          <c:order val="0"/>
          <c:tx>
            <c:strRef>
              <c:f>Лист1!$B$1</c:f>
              <c:strCache>
                <c:ptCount val="1"/>
                <c:pt idx="0">
                  <c:v>Kompüter elmləri</c:v>
                </c:pt>
              </c:strCache>
            </c:strRef>
          </c:tx>
          <c:spPr>
            <a:solidFill>
              <a:srgbClr val="00B0F0">
                <a:alpha val="84706"/>
              </a:srgb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accent6"/>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Лист1!$A$2:$A$5</c:f>
              <c:numCache>
                <c:formatCode>General</c:formatCode>
                <c:ptCount val="4"/>
                <c:pt idx="0">
                  <c:v>2019</c:v>
                </c:pt>
                <c:pt idx="1">
                  <c:v>2020</c:v>
                </c:pt>
                <c:pt idx="2">
                  <c:v>2021</c:v>
                </c:pt>
                <c:pt idx="3">
                  <c:v>2022</c:v>
                </c:pt>
              </c:numCache>
            </c:numRef>
          </c:cat>
          <c:val>
            <c:numRef>
              <c:f>Лист1!$B$2:$B$5</c:f>
              <c:numCache>
                <c:formatCode>General</c:formatCode>
                <c:ptCount val="4"/>
                <c:pt idx="0">
                  <c:v>218</c:v>
                </c:pt>
                <c:pt idx="1">
                  <c:v>219</c:v>
                </c:pt>
                <c:pt idx="2">
                  <c:v>224</c:v>
                </c:pt>
                <c:pt idx="3">
                  <c:v>231</c:v>
                </c:pt>
              </c:numCache>
            </c:numRef>
          </c:val>
          <c:extLst>
            <c:ext xmlns:c16="http://schemas.microsoft.com/office/drawing/2014/chart" uri="{C3380CC4-5D6E-409C-BE32-E72D297353CC}">
              <c16:uniqueId val="{00000000-03B4-4422-A641-9489CD3A4E65}"/>
            </c:ext>
          </c:extLst>
        </c:ser>
        <c:ser>
          <c:idx val="2"/>
          <c:order val="1"/>
          <c:tx>
            <c:strRef>
              <c:f>Лист1!$D$1</c:f>
              <c:strCache>
                <c:ptCount val="1"/>
                <c:pt idx="0">
                  <c:v>İnformatika müəllimliyi</c:v>
                </c:pt>
              </c:strCache>
            </c:strRef>
          </c:tx>
          <c:spPr>
            <a:solidFill>
              <a:srgbClr val="FF0000">
                <a:alpha val="85000"/>
              </a:srgb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accent6"/>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Лист1!$A$2:$A$5</c:f>
              <c:numCache>
                <c:formatCode>General</c:formatCode>
                <c:ptCount val="4"/>
                <c:pt idx="0">
                  <c:v>2019</c:v>
                </c:pt>
                <c:pt idx="1">
                  <c:v>2020</c:v>
                </c:pt>
                <c:pt idx="2">
                  <c:v>2021</c:v>
                </c:pt>
                <c:pt idx="3">
                  <c:v>2022</c:v>
                </c:pt>
              </c:numCache>
            </c:numRef>
          </c:cat>
          <c:val>
            <c:numRef>
              <c:f>Лист1!$D$2:$D$5</c:f>
              <c:numCache>
                <c:formatCode>General</c:formatCode>
                <c:ptCount val="4"/>
                <c:pt idx="0">
                  <c:v>189</c:v>
                </c:pt>
                <c:pt idx="1">
                  <c:v>185</c:v>
                </c:pt>
                <c:pt idx="2">
                  <c:v>165</c:v>
                </c:pt>
                <c:pt idx="3">
                  <c:v>169</c:v>
                </c:pt>
              </c:numCache>
            </c:numRef>
          </c:val>
          <c:extLst>
            <c:ext xmlns:c16="http://schemas.microsoft.com/office/drawing/2014/chart" uri="{C3380CC4-5D6E-409C-BE32-E72D297353CC}">
              <c16:uniqueId val="{00000002-03B4-4422-A641-9489CD3A4E65}"/>
            </c:ext>
          </c:extLst>
        </c:ser>
        <c:ser>
          <c:idx val="4"/>
          <c:order val="2"/>
          <c:tx>
            <c:strRef>
              <c:f>Лист1!$F$1</c:f>
              <c:strCache>
                <c:ptCount val="1"/>
                <c:pt idx="0">
                  <c:v>İnformasiya təhlükəsizliyi</c:v>
                </c:pt>
              </c:strCache>
            </c:strRef>
          </c:tx>
          <c:spPr>
            <a:solidFill>
              <a:srgbClr val="00B050">
                <a:alpha val="85000"/>
              </a:srgb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accent6"/>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Лист1!$A$2:$A$5</c:f>
              <c:numCache>
                <c:formatCode>General</c:formatCode>
                <c:ptCount val="4"/>
                <c:pt idx="0">
                  <c:v>2019</c:v>
                </c:pt>
                <c:pt idx="1">
                  <c:v>2020</c:v>
                </c:pt>
                <c:pt idx="2">
                  <c:v>2021</c:v>
                </c:pt>
                <c:pt idx="3">
                  <c:v>2022</c:v>
                </c:pt>
              </c:numCache>
            </c:numRef>
          </c:cat>
          <c:val>
            <c:numRef>
              <c:f>Лист1!$F$2:$F$5</c:f>
              <c:numCache>
                <c:formatCode>General</c:formatCode>
                <c:ptCount val="4"/>
                <c:pt idx="0">
                  <c:v>0</c:v>
                </c:pt>
                <c:pt idx="1">
                  <c:v>0</c:v>
                </c:pt>
                <c:pt idx="2">
                  <c:v>25</c:v>
                </c:pt>
                <c:pt idx="3">
                  <c:v>50</c:v>
                </c:pt>
              </c:numCache>
            </c:numRef>
          </c:val>
          <c:extLst>
            <c:ext xmlns:c16="http://schemas.microsoft.com/office/drawing/2014/chart" uri="{C3380CC4-5D6E-409C-BE32-E72D297353CC}">
              <c16:uniqueId val="{00000004-03B4-4422-A641-9489CD3A4E65}"/>
            </c:ext>
          </c:extLst>
        </c:ser>
        <c:dLbls>
          <c:dLblPos val="inEnd"/>
          <c:showLegendKey val="0"/>
          <c:showVal val="1"/>
          <c:showCatName val="0"/>
          <c:showSerName val="0"/>
          <c:showPercent val="0"/>
          <c:showBubbleSize val="0"/>
        </c:dLbls>
        <c:gapWidth val="65"/>
        <c:axId val="28715264"/>
        <c:axId val="28721152"/>
      </c:barChart>
      <c:catAx>
        <c:axId val="2871526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400" b="1" i="0" u="none" strike="noStrike" kern="1200" cap="all" baseline="0">
                <a:solidFill>
                  <a:sysClr val="windowText" lastClr="000000"/>
                </a:solidFill>
                <a:latin typeface="+mn-lt"/>
                <a:ea typeface="+mn-ea"/>
                <a:cs typeface="+mn-cs"/>
              </a:defRPr>
            </a:pPr>
            <a:endParaRPr lang="en-US"/>
          </a:p>
        </c:txPr>
        <c:crossAx val="28721152"/>
        <c:crosses val="autoZero"/>
        <c:auto val="1"/>
        <c:lblAlgn val="ctr"/>
        <c:lblOffset val="100"/>
        <c:noMultiLvlLbl val="0"/>
      </c:catAx>
      <c:valAx>
        <c:axId val="28721152"/>
        <c:scaling>
          <c:orientation val="minMax"/>
        </c:scaling>
        <c:delete val="1"/>
        <c:axPos val="l"/>
        <c:numFmt formatCode="General" sourceLinked="1"/>
        <c:majorTickMark val="none"/>
        <c:minorTickMark val="none"/>
        <c:tickLblPos val="nextTo"/>
        <c:crossAx val="28715264"/>
        <c:crosses val="autoZero"/>
        <c:crossBetween val="between"/>
      </c:valAx>
      <c:spPr>
        <a:noFill/>
        <a:ln>
          <a:noFill/>
        </a:ln>
        <a:effectLst/>
      </c:spPr>
    </c:plotArea>
    <c:legend>
      <c:legendPos val="b"/>
      <c:layout>
        <c:manualLayout>
          <c:xMode val="edge"/>
          <c:yMode val="edge"/>
          <c:x val="3.5555441656041982E-3"/>
          <c:y val="0.86209973753280844"/>
          <c:w val="0.97498817936610638"/>
          <c:h val="0.11971844428537341"/>
        </c:manualLayout>
      </c:layout>
      <c:overlay val="0"/>
      <c:spPr>
        <a:noFill/>
        <a:ln>
          <a:noFill/>
        </a:ln>
        <a:effectLst/>
      </c:spPr>
      <c:txPr>
        <a:bodyPr rot="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sz="1400">
                <a:latin typeface="Arial" panose="020B0604020202020204" pitchFamily="34" charset="0"/>
                <a:cs typeface="Arial" panose="020B0604020202020204" pitchFamily="34" charset="0"/>
              </a:defRPr>
            </a:pPr>
            <a:r>
              <a:rPr lang="en-US" sz="1400" dirty="0">
                <a:solidFill>
                  <a:schemeClr val="bg1"/>
                </a:solidFill>
              </a:rPr>
              <a:t>2021-ci </a:t>
            </a:r>
            <a:r>
              <a:rPr lang="en-US" sz="1400" dirty="0" err="1">
                <a:solidFill>
                  <a:schemeClr val="bg1"/>
                </a:solidFill>
              </a:rPr>
              <a:t>il</a:t>
            </a:r>
            <a:r>
              <a:rPr lang="en-US" sz="1400" dirty="0">
                <a:solidFill>
                  <a:schemeClr val="bg1"/>
                </a:solidFill>
              </a:rPr>
              <a:t> </a:t>
            </a:r>
            <a:r>
              <a:rPr lang="en-US" sz="1400" dirty="0" err="1">
                <a:solidFill>
                  <a:schemeClr val="bg1"/>
                </a:solidFill>
              </a:rPr>
              <a:t>üzrə</a:t>
            </a:r>
            <a:r>
              <a:rPr lang="en-US" sz="1400" dirty="0">
                <a:solidFill>
                  <a:schemeClr val="bg1"/>
                </a:solidFill>
              </a:rPr>
              <a:t> </a:t>
            </a:r>
            <a:r>
              <a:rPr lang="en-US" sz="1400" dirty="0" err="1">
                <a:solidFill>
                  <a:schemeClr val="bg1"/>
                </a:solidFill>
              </a:rPr>
              <a:t>qəbul</a:t>
            </a:r>
            <a:endParaRPr lang="en-US" sz="1400" dirty="0">
              <a:solidFill>
                <a:schemeClr val="bg1"/>
              </a:solidFill>
            </a:endParaRPr>
          </a:p>
        </c:rich>
      </c:tx>
      <c:overlay val="0"/>
    </c:title>
    <c:autoTitleDeleted val="0"/>
    <c:view3D>
      <c:rotX val="30"/>
      <c:rotY val="0"/>
      <c:rAngAx val="0"/>
    </c:view3D>
    <c:floor>
      <c:thickness val="0"/>
    </c:floor>
    <c:sideWall>
      <c:thickness val="0"/>
    </c:sideWall>
    <c:backWall>
      <c:thickness val="0"/>
    </c:backWall>
    <c:plotArea>
      <c:layout>
        <c:manualLayout>
          <c:layoutTarget val="inner"/>
          <c:xMode val="edge"/>
          <c:yMode val="edge"/>
          <c:x val="9.0277777777777762E-2"/>
          <c:y val="0.14521309836270466"/>
          <c:w val="0.82407407407407407"/>
          <c:h val="0.68457380327459072"/>
        </c:manualLayout>
      </c:layout>
      <c:pie3DChart>
        <c:varyColors val="1"/>
        <c:ser>
          <c:idx val="0"/>
          <c:order val="0"/>
          <c:tx>
            <c:strRef>
              <c:f>Лист1!$B$1</c:f>
              <c:strCache>
                <c:ptCount val="1"/>
                <c:pt idx="0">
                  <c:v>2021-ci il üzrə qəbul</c:v>
                </c:pt>
              </c:strCache>
            </c:strRef>
          </c:tx>
          <c:dPt>
            <c:idx val="0"/>
            <c:bubble3D val="0"/>
            <c:spPr>
              <a:solidFill>
                <a:schemeClr val="accent2">
                  <a:lumMod val="60000"/>
                  <a:lumOff val="40000"/>
                </a:schemeClr>
              </a:solidFill>
            </c:spPr>
            <c:extLst>
              <c:ext xmlns:c16="http://schemas.microsoft.com/office/drawing/2014/chart" uri="{C3380CC4-5D6E-409C-BE32-E72D297353CC}">
                <c16:uniqueId val="{00000001-1AFE-47B2-B49A-6D1A98FF6DC3}"/>
              </c:ext>
            </c:extLst>
          </c:dPt>
          <c:dPt>
            <c:idx val="1"/>
            <c:bubble3D val="0"/>
            <c:spPr>
              <a:solidFill>
                <a:srgbClr val="97212C"/>
              </a:solidFill>
            </c:spPr>
            <c:extLst>
              <c:ext xmlns:c16="http://schemas.microsoft.com/office/drawing/2014/chart" uri="{C3380CC4-5D6E-409C-BE32-E72D297353CC}">
                <c16:uniqueId val="{00000003-1AFE-47B2-B49A-6D1A98FF6DC3}"/>
              </c:ext>
            </c:extLst>
          </c:dPt>
          <c:dLbls>
            <c:dLbl>
              <c:idx val="0"/>
              <c:layout>
                <c:manualLayout>
                  <c:x val="-0.25322873048723754"/>
                  <c:y val="-0.29839952730274594"/>
                </c:manualLayout>
              </c:layout>
              <c:tx>
                <c:rich>
                  <a:bodyPr/>
                  <a:lstStyle/>
                  <a:p>
                    <a:r>
                      <a:rPr lang="en-US" dirty="0" err="1"/>
                      <a:t>Digər</a:t>
                    </a:r>
                    <a:r>
                      <a:rPr lang="en-US" dirty="0"/>
                      <a:t>  </a:t>
                    </a:r>
                    <a:r>
                      <a:rPr lang="en-US" dirty="0" err="1"/>
                      <a:t>məzunlar</a:t>
                    </a:r>
                    <a:r>
                      <a:rPr lang="en-US" dirty="0"/>
                      <a:t>
80%</a:t>
                    </a:r>
                  </a:p>
                </c:rich>
              </c:tx>
              <c:showLegendKey val="0"/>
              <c:showVal val="0"/>
              <c:showCatName val="1"/>
              <c:showSerName val="0"/>
              <c:showPercent val="1"/>
              <c:showBubbleSize val="0"/>
              <c:extLst>
                <c:ext xmlns:c15="http://schemas.microsoft.com/office/drawing/2012/chart" uri="{CE6537A1-D6FC-4f65-9D91-7224C49458BB}">
                  <c15:layout>
                    <c:manualLayout>
                      <c:w val="0.24382788202155772"/>
                      <c:h val="0.31544179915059545"/>
                    </c:manualLayout>
                  </c15:layout>
                  <c15:showDataLabelsRange val="0"/>
                </c:ext>
                <c:ext xmlns:c16="http://schemas.microsoft.com/office/drawing/2014/chart" uri="{C3380CC4-5D6E-409C-BE32-E72D297353CC}">
                  <c16:uniqueId val="{00000001-1AFE-47B2-B49A-6D1A98FF6DC3}"/>
                </c:ext>
              </c:extLst>
            </c:dLbl>
            <c:dLbl>
              <c:idx val="1"/>
              <c:layout>
                <c:manualLayout>
                  <c:x val="0.20240444447500328"/>
                  <c:y val="0.13816177082289005"/>
                </c:manualLayout>
              </c:layout>
              <c:tx>
                <c:rich>
                  <a:bodyPr/>
                  <a:lstStyle/>
                  <a:p>
                    <a:r>
                      <a:rPr lang="en-US" sz="1100" dirty="0">
                        <a:solidFill>
                          <a:schemeClr val="accent6"/>
                        </a:solidFill>
                      </a:rPr>
                      <a:t>BDU məzunları
20%</a:t>
                    </a:r>
                  </a:p>
                </c:rich>
              </c:tx>
              <c:showLegendKey val="0"/>
              <c:showVal val="0"/>
              <c:showCatName val="1"/>
              <c:showSerName val="0"/>
              <c:showPercent val="1"/>
              <c:showBubbleSize val="0"/>
              <c:extLst>
                <c:ext xmlns:c15="http://schemas.microsoft.com/office/drawing/2012/chart" uri="{CE6537A1-D6FC-4f65-9D91-7224C49458BB}">
                  <c15:layout>
                    <c:manualLayout>
                      <c:w val="0.24484663673430102"/>
                      <c:h val="0.24164727313838127"/>
                    </c:manualLayout>
                  </c15:layout>
                  <c15:showDataLabelsRange val="0"/>
                </c:ext>
                <c:ext xmlns:c16="http://schemas.microsoft.com/office/drawing/2014/chart" uri="{C3380CC4-5D6E-409C-BE32-E72D297353CC}">
                  <c16:uniqueId val="{00000003-1AFE-47B2-B49A-6D1A98FF6DC3}"/>
                </c:ext>
              </c:extLst>
            </c:dLbl>
            <c:spPr>
              <a:noFill/>
              <a:ln>
                <a:noFill/>
              </a:ln>
              <a:effectLst/>
            </c:spPr>
            <c:txPr>
              <a:bodyPr/>
              <a:lstStyle/>
              <a:p>
                <a:pPr>
                  <a:defRPr sz="1200" b="1">
                    <a:latin typeface="Arial" panose="020B0604020202020204" pitchFamily="34" charset="0"/>
                    <a:cs typeface="Arial" panose="020B0604020202020204" pitchFamily="34" charset="0"/>
                  </a:defRPr>
                </a:pPr>
                <a:endParaRPr lang="en-US"/>
              </a:p>
            </c:txPr>
            <c:showLegendKey val="0"/>
            <c:showVal val="0"/>
            <c:showCatName val="1"/>
            <c:showSerName val="0"/>
            <c:showPercent val="1"/>
            <c:showBubbleSize val="0"/>
            <c:showLeaderLines val="1"/>
            <c:extLst>
              <c:ext xmlns:c15="http://schemas.microsoft.com/office/drawing/2012/chart" uri="{CE6537A1-D6FC-4f65-9D91-7224C49458BB}"/>
            </c:extLst>
          </c:dLbls>
          <c:cat>
            <c:strRef>
              <c:f>Лист1!$A$2:$A$3</c:f>
              <c:strCache>
                <c:ptCount val="2"/>
                <c:pt idx="0">
                  <c:v>Digər universitet məzunları</c:v>
                </c:pt>
                <c:pt idx="1">
                  <c:v>BDU məzunları</c:v>
                </c:pt>
              </c:strCache>
            </c:strRef>
          </c:cat>
          <c:val>
            <c:numRef>
              <c:f>Лист1!$B$2:$B$3</c:f>
              <c:numCache>
                <c:formatCode>General</c:formatCode>
                <c:ptCount val="2"/>
                <c:pt idx="0">
                  <c:v>50</c:v>
                </c:pt>
                <c:pt idx="1">
                  <c:v>12</c:v>
                </c:pt>
              </c:numCache>
            </c:numRef>
          </c:val>
          <c:extLst>
            <c:ext xmlns:c16="http://schemas.microsoft.com/office/drawing/2014/chart" uri="{C3380CC4-5D6E-409C-BE32-E72D297353CC}">
              <c16:uniqueId val="{00000004-1AFE-47B2-B49A-6D1A98FF6DC3}"/>
            </c:ext>
          </c:extLst>
        </c:ser>
        <c:dLbls>
          <c:showLegendKey val="0"/>
          <c:showVal val="0"/>
          <c:showCatName val="1"/>
          <c:showSerName val="0"/>
          <c:showPercent val="1"/>
          <c:showBubbleSize val="0"/>
          <c:showLeaderLines val="1"/>
        </c:dLbls>
      </c:pie3DChart>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sz="1400">
                <a:latin typeface="Arial" panose="020B0604020202020204" pitchFamily="34" charset="0"/>
                <a:cs typeface="Arial" panose="020B0604020202020204" pitchFamily="34" charset="0"/>
              </a:defRPr>
            </a:pPr>
            <a:r>
              <a:rPr lang="en-US" sz="1400" dirty="0">
                <a:solidFill>
                  <a:schemeClr val="bg1"/>
                </a:solidFill>
              </a:rPr>
              <a:t>2022-ci </a:t>
            </a:r>
            <a:r>
              <a:rPr lang="en-US" sz="1400" dirty="0" err="1">
                <a:solidFill>
                  <a:schemeClr val="bg1"/>
                </a:solidFill>
              </a:rPr>
              <a:t>il</a:t>
            </a:r>
            <a:r>
              <a:rPr lang="en-US" sz="1400" dirty="0">
                <a:solidFill>
                  <a:schemeClr val="bg1"/>
                </a:solidFill>
              </a:rPr>
              <a:t> </a:t>
            </a:r>
            <a:r>
              <a:rPr lang="en-US" sz="1400" dirty="0" err="1">
                <a:solidFill>
                  <a:schemeClr val="bg1"/>
                </a:solidFill>
              </a:rPr>
              <a:t>üzrə</a:t>
            </a:r>
            <a:r>
              <a:rPr lang="en-US" sz="1400" dirty="0">
                <a:solidFill>
                  <a:schemeClr val="bg1"/>
                </a:solidFill>
              </a:rPr>
              <a:t> </a:t>
            </a:r>
            <a:r>
              <a:rPr lang="en-US" sz="1400" dirty="0" err="1">
                <a:solidFill>
                  <a:schemeClr val="bg1"/>
                </a:solidFill>
              </a:rPr>
              <a:t>qəbul</a:t>
            </a:r>
            <a:endParaRPr lang="en-US" sz="1400" dirty="0">
              <a:solidFill>
                <a:schemeClr val="bg1"/>
              </a:solidFill>
            </a:endParaRPr>
          </a:p>
        </c:rich>
      </c:tx>
      <c:layout>
        <c:manualLayout>
          <c:xMode val="edge"/>
          <c:yMode val="edge"/>
          <c:x val="0.29508092738407699"/>
          <c:y val="0.16666666666666666"/>
        </c:manualLayout>
      </c:layout>
      <c:overlay val="0"/>
    </c:title>
    <c:autoTitleDeleted val="0"/>
    <c:view3D>
      <c:rotX val="30"/>
      <c:rotY val="0"/>
      <c:rAngAx val="0"/>
    </c:view3D>
    <c:floor>
      <c:thickness val="0"/>
    </c:floor>
    <c:sideWall>
      <c:thickness val="0"/>
    </c:sideWall>
    <c:backWall>
      <c:thickness val="0"/>
    </c:backWall>
    <c:plotArea>
      <c:layout>
        <c:manualLayout>
          <c:layoutTarget val="inner"/>
          <c:xMode val="edge"/>
          <c:yMode val="edge"/>
          <c:x val="8.7962962962962965E-2"/>
          <c:y val="0.28013373328333957"/>
          <c:w val="0.82407407407407407"/>
          <c:h val="0.68457380327459072"/>
        </c:manualLayout>
      </c:layout>
      <c:pie3DChart>
        <c:varyColors val="1"/>
        <c:ser>
          <c:idx val="0"/>
          <c:order val="0"/>
          <c:tx>
            <c:strRef>
              <c:f>Лист1!$B$1</c:f>
              <c:strCache>
                <c:ptCount val="1"/>
                <c:pt idx="0">
                  <c:v>2022-ci il üzrə qəbul</c:v>
                </c:pt>
              </c:strCache>
            </c:strRef>
          </c:tx>
          <c:dPt>
            <c:idx val="0"/>
            <c:bubble3D val="0"/>
            <c:spPr>
              <a:solidFill>
                <a:schemeClr val="accent2">
                  <a:lumMod val="60000"/>
                  <a:lumOff val="40000"/>
                </a:schemeClr>
              </a:solidFill>
            </c:spPr>
            <c:extLst>
              <c:ext xmlns:c16="http://schemas.microsoft.com/office/drawing/2014/chart" uri="{C3380CC4-5D6E-409C-BE32-E72D297353CC}">
                <c16:uniqueId val="{00000001-34DF-4440-A094-B528EC9031A3}"/>
              </c:ext>
            </c:extLst>
          </c:dPt>
          <c:dPt>
            <c:idx val="1"/>
            <c:bubble3D val="0"/>
            <c:spPr>
              <a:solidFill>
                <a:srgbClr val="97212C"/>
              </a:solidFill>
            </c:spPr>
            <c:extLst>
              <c:ext xmlns:c16="http://schemas.microsoft.com/office/drawing/2014/chart" uri="{C3380CC4-5D6E-409C-BE32-E72D297353CC}">
                <c16:uniqueId val="{00000003-34DF-4440-A094-B528EC9031A3}"/>
              </c:ext>
            </c:extLst>
          </c:dPt>
          <c:dLbls>
            <c:dLbl>
              <c:idx val="0"/>
              <c:layout>
                <c:manualLayout>
                  <c:x val="-0.26903858404845538"/>
                  <c:y val="-0.16032235362256375"/>
                </c:manualLayout>
              </c:layout>
              <c:tx>
                <c:rich>
                  <a:bodyPr/>
                  <a:lstStyle/>
                  <a:p>
                    <a:r>
                      <a:rPr lang="en-US" dirty="0" err="1"/>
                      <a:t>Digər</a:t>
                    </a:r>
                    <a:r>
                      <a:rPr lang="en-US" dirty="0"/>
                      <a:t> </a:t>
                    </a:r>
                    <a:r>
                      <a:rPr lang="en-US" dirty="0" err="1"/>
                      <a:t>məzunlar</a:t>
                    </a:r>
                    <a:r>
                      <a:rPr lang="en-US" dirty="0"/>
                      <a:t>
63%</a:t>
                    </a:r>
                  </a:p>
                </c:rich>
              </c:tx>
              <c:showLegendKey val="0"/>
              <c:showVal val="0"/>
              <c:showCatName val="1"/>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1-34DF-4440-A094-B528EC9031A3}"/>
                </c:ext>
              </c:extLst>
            </c:dLbl>
            <c:dLbl>
              <c:idx val="1"/>
              <c:layout>
                <c:manualLayout>
                  <c:x val="0.2406232064423113"/>
                  <c:y val="8.9417520843715903E-2"/>
                </c:manualLayout>
              </c:layout>
              <c:tx>
                <c:rich>
                  <a:bodyPr/>
                  <a:lstStyle/>
                  <a:p>
                    <a:r>
                      <a:rPr lang="en-US" dirty="0">
                        <a:solidFill>
                          <a:schemeClr val="accent6"/>
                        </a:solidFill>
                      </a:rPr>
                      <a:t>BDU məzunları
37%</a:t>
                    </a:r>
                  </a:p>
                </c:rich>
              </c:tx>
              <c:showLegendKey val="0"/>
              <c:showVal val="0"/>
              <c:showCatName val="1"/>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3-34DF-4440-A094-B528EC9031A3}"/>
                </c:ext>
              </c:extLst>
            </c:dLbl>
            <c:spPr>
              <a:noFill/>
              <a:ln>
                <a:noFill/>
              </a:ln>
              <a:effectLst/>
            </c:spPr>
            <c:txPr>
              <a:bodyPr/>
              <a:lstStyle/>
              <a:p>
                <a:pPr>
                  <a:defRPr sz="1200" b="1">
                    <a:latin typeface="Arial" panose="020B0604020202020204" pitchFamily="34" charset="0"/>
                    <a:cs typeface="Arial" panose="020B0604020202020204" pitchFamily="34" charset="0"/>
                  </a:defRPr>
                </a:pPr>
                <a:endParaRPr lang="en-US"/>
              </a:p>
            </c:txPr>
            <c:showLegendKey val="0"/>
            <c:showVal val="0"/>
            <c:showCatName val="1"/>
            <c:showSerName val="0"/>
            <c:showPercent val="1"/>
            <c:showBubbleSize val="0"/>
            <c:showLeaderLines val="1"/>
            <c:extLst>
              <c:ext xmlns:c15="http://schemas.microsoft.com/office/drawing/2012/chart" uri="{CE6537A1-D6FC-4f65-9D91-7224C49458BB}"/>
            </c:extLst>
          </c:dLbls>
          <c:cat>
            <c:strRef>
              <c:f>Лист1!$A$2:$A$3</c:f>
              <c:strCache>
                <c:ptCount val="2"/>
                <c:pt idx="0">
                  <c:v>Digər universitet məzunları</c:v>
                </c:pt>
                <c:pt idx="1">
                  <c:v>BDU məzunları</c:v>
                </c:pt>
              </c:strCache>
            </c:strRef>
          </c:cat>
          <c:val>
            <c:numRef>
              <c:f>Лист1!$B$2:$B$3</c:f>
              <c:numCache>
                <c:formatCode>General</c:formatCode>
                <c:ptCount val="2"/>
                <c:pt idx="0">
                  <c:v>76</c:v>
                </c:pt>
                <c:pt idx="1">
                  <c:v>44</c:v>
                </c:pt>
              </c:numCache>
            </c:numRef>
          </c:val>
          <c:extLst>
            <c:ext xmlns:c16="http://schemas.microsoft.com/office/drawing/2014/chart" uri="{C3380CC4-5D6E-409C-BE32-E72D297353CC}">
              <c16:uniqueId val="{00000004-34DF-4440-A094-B528EC9031A3}"/>
            </c:ext>
          </c:extLst>
        </c:ser>
        <c:dLbls>
          <c:showLegendKey val="0"/>
          <c:showVal val="0"/>
          <c:showCatName val="1"/>
          <c:showSerName val="0"/>
          <c:showPercent val="1"/>
          <c:showBubbleSize val="0"/>
          <c:showLeaderLines val="1"/>
        </c:dLbls>
      </c:pie3DChart>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Sheet1!$B$1</c:f>
              <c:strCache>
                <c:ptCount val="1"/>
                <c:pt idx="0">
                  <c:v>Tələbə sayı</c:v>
                </c:pt>
              </c:strCache>
            </c:strRef>
          </c:tx>
          <c:spPr>
            <a:solidFill>
              <a:schemeClr val="bg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Azərbaycan</c:v>
                </c:pt>
                <c:pt idx="1">
                  <c:v>Rus</c:v>
                </c:pt>
                <c:pt idx="2">
                  <c:v>İngilis</c:v>
                </c:pt>
                <c:pt idx="3">
                  <c:v>Dövlət sifarişi</c:v>
                </c:pt>
                <c:pt idx="4">
                  <c:v>Ödənişli</c:v>
                </c:pt>
              </c:strCache>
            </c:strRef>
          </c:cat>
          <c:val>
            <c:numRef>
              <c:f>Sheet1!$B$2:$B$6</c:f>
              <c:numCache>
                <c:formatCode>General</c:formatCode>
                <c:ptCount val="5"/>
                <c:pt idx="0">
                  <c:v>466</c:v>
                </c:pt>
                <c:pt idx="1">
                  <c:v>41</c:v>
                </c:pt>
                <c:pt idx="2">
                  <c:v>27</c:v>
                </c:pt>
                <c:pt idx="3">
                  <c:v>389</c:v>
                </c:pt>
                <c:pt idx="4">
                  <c:v>15</c:v>
                </c:pt>
              </c:numCache>
            </c:numRef>
          </c:val>
          <c:extLst>
            <c:ext xmlns:c16="http://schemas.microsoft.com/office/drawing/2014/chart" uri="{C3380CC4-5D6E-409C-BE32-E72D297353CC}">
              <c16:uniqueId val="{00000000-DD9F-4A70-8A27-4E801A8FF313}"/>
            </c:ext>
          </c:extLst>
        </c:ser>
        <c:dLbls>
          <c:dLblPos val="outEnd"/>
          <c:showLegendKey val="0"/>
          <c:showVal val="1"/>
          <c:showCatName val="0"/>
          <c:showSerName val="0"/>
          <c:showPercent val="0"/>
          <c:showBubbleSize val="0"/>
        </c:dLbls>
        <c:gapWidth val="219"/>
        <c:axId val="1653851519"/>
        <c:axId val="2019391023"/>
      </c:barChart>
      <c:catAx>
        <c:axId val="1653851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9391023"/>
        <c:crosses val="autoZero"/>
        <c:auto val="1"/>
        <c:lblAlgn val="ctr"/>
        <c:lblOffset val="100"/>
        <c:noMultiLvlLbl val="0"/>
      </c:catAx>
      <c:valAx>
        <c:axId val="20193910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53851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manualLayout>
          <c:layoutTarget val="inner"/>
          <c:xMode val="edge"/>
          <c:yMode val="edge"/>
          <c:x val="5.624119215188552E-2"/>
          <c:y val="1.7250561071170204E-4"/>
          <c:w val="0.80886381804000762"/>
          <c:h val="0.63515267908584583"/>
        </c:manualLayout>
      </c:layout>
      <c:barChart>
        <c:barDir val="col"/>
        <c:grouping val="clustered"/>
        <c:varyColors val="0"/>
        <c:ser>
          <c:idx val="1"/>
          <c:order val="0"/>
          <c:tx>
            <c:strRef>
              <c:f>Лист1!$C$1</c:f>
              <c:strCache>
                <c:ptCount val="1"/>
                <c:pt idx="0">
                  <c:v>İmtahanda iştirak edən tələbə sayı</c:v>
                </c:pt>
              </c:strCache>
            </c:strRef>
          </c:tx>
          <c:spPr>
            <a:solidFill>
              <a:schemeClr val="accent2">
                <a:lumMod val="50000"/>
              </a:schemeClr>
            </a:solidFill>
            <a:ln>
              <a:solidFill>
                <a:schemeClr val="accent3">
                  <a:lumMod val="50000"/>
                </a:schemeClr>
              </a:solidFill>
            </a:ln>
          </c:spPr>
          <c:invertIfNegative val="0"/>
          <c:dLbls>
            <c:dLbl>
              <c:idx val="0"/>
              <c:tx>
                <c:rich>
                  <a:bodyPr/>
                  <a:lstStyle/>
                  <a:p>
                    <a:r>
                      <a:rPr lang="en-US" sz="1600" dirty="0"/>
                      <a:t>1520</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F7B2-44A2-A98C-3C8A562BF286}"/>
                </c:ext>
              </c:extLst>
            </c:dLbl>
            <c:dLbl>
              <c:idx val="1"/>
              <c:tx>
                <c:rich>
                  <a:bodyPr/>
                  <a:lstStyle/>
                  <a:p>
                    <a:r>
                      <a:rPr lang="en-US" sz="1600" dirty="0"/>
                      <a:t>1542</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F7B2-44A2-A98C-3C8A562BF286}"/>
                </c:ext>
              </c:extLst>
            </c:dLbl>
            <c:spPr>
              <a:noFill/>
              <a:ln>
                <a:noFill/>
              </a:ln>
              <a:effectLst/>
            </c:spPr>
            <c:txPr>
              <a:bodyPr rot="0" vert="horz"/>
              <a:lstStyle/>
              <a:p>
                <a:pPr>
                  <a:defRPr sz="1600" b="1">
                    <a:solidFill>
                      <a:schemeClr val="accent6"/>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Лист1!$A$2:$A$3</c:f>
              <c:strCache>
                <c:ptCount val="2"/>
                <c:pt idx="0">
                  <c:v> yay imtahan sessiyası</c:v>
                </c:pt>
                <c:pt idx="1">
                  <c:v> qış imtahan sessiyası</c:v>
                </c:pt>
              </c:strCache>
            </c:strRef>
          </c:cat>
          <c:val>
            <c:numRef>
              <c:f>Лист1!$C$2:$C$3</c:f>
              <c:numCache>
                <c:formatCode>General</c:formatCode>
                <c:ptCount val="2"/>
                <c:pt idx="0">
                  <c:v>1520</c:v>
                </c:pt>
                <c:pt idx="1">
                  <c:v>1542</c:v>
                </c:pt>
              </c:numCache>
            </c:numRef>
          </c:val>
          <c:extLst>
            <c:ext xmlns:c16="http://schemas.microsoft.com/office/drawing/2014/chart" uri="{C3380CC4-5D6E-409C-BE32-E72D297353CC}">
              <c16:uniqueId val="{00000000-797E-4B32-A429-539DB1D4BE67}"/>
            </c:ext>
          </c:extLst>
        </c:ser>
        <c:ser>
          <c:idx val="3"/>
          <c:order val="1"/>
          <c:tx>
            <c:strRef>
              <c:f>Лист1!$E$1</c:f>
              <c:strCache>
                <c:ptCount val="1"/>
                <c:pt idx="0">
                  <c:v>Müvəffəqiyyət göstəricisi, % (müsbət qiymət alanlar)</c:v>
                </c:pt>
              </c:strCache>
            </c:strRef>
          </c:tx>
          <c:spPr>
            <a:solidFill>
              <a:srgbClr val="97212C"/>
            </a:solidFill>
            <a:ln>
              <a:solidFill>
                <a:srgbClr val="97212C"/>
              </a:solidFill>
            </a:ln>
          </c:spPr>
          <c:invertIfNegative val="0"/>
          <c:dLbls>
            <c:dLbl>
              <c:idx val="0"/>
              <c:tx>
                <c:rich>
                  <a:bodyPr rot="0" vert="horz"/>
                  <a:lstStyle/>
                  <a:p>
                    <a:pPr>
                      <a:defRPr sz="1600" b="1">
                        <a:ln>
                          <a:noFill/>
                        </a:ln>
                        <a:solidFill>
                          <a:sysClr val="windowText" lastClr="000000"/>
                        </a:solidFill>
                      </a:defRPr>
                    </a:pPr>
                    <a:r>
                      <a:rPr lang="en-US" sz="1600" dirty="0">
                        <a:ln>
                          <a:noFill/>
                        </a:ln>
                        <a:solidFill>
                          <a:sysClr val="windowText" lastClr="000000"/>
                        </a:solidFill>
                      </a:rPr>
                      <a:t>76%</a:t>
                    </a:r>
                    <a:endParaRPr lang="en-US" dirty="0">
                      <a:ln>
                        <a:noFill/>
                      </a:ln>
                      <a:solidFill>
                        <a:sysClr val="windowText" lastClr="000000"/>
                      </a:solidFill>
                    </a:endParaRPr>
                  </a:p>
                </c:rich>
              </c:tx>
              <c:spPr>
                <a:noFill/>
                <a:ln>
                  <a:noFill/>
                </a:ln>
                <a:effectLst/>
              </c:spPr>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F7B2-44A2-A98C-3C8A562BF286}"/>
                </c:ext>
              </c:extLst>
            </c:dLbl>
            <c:dLbl>
              <c:idx val="1"/>
              <c:tx>
                <c:rich>
                  <a:bodyPr rot="0" vert="horz"/>
                  <a:lstStyle/>
                  <a:p>
                    <a:pPr>
                      <a:defRPr sz="1600" b="1">
                        <a:ln>
                          <a:noFill/>
                        </a:ln>
                        <a:solidFill>
                          <a:sysClr val="windowText" lastClr="000000"/>
                        </a:solidFill>
                      </a:defRPr>
                    </a:pPr>
                    <a:r>
                      <a:rPr lang="en-US" sz="1600" dirty="0">
                        <a:ln>
                          <a:noFill/>
                        </a:ln>
                        <a:solidFill>
                          <a:sysClr val="windowText" lastClr="000000"/>
                        </a:solidFill>
                      </a:rPr>
                      <a:t>74%</a:t>
                    </a:r>
                    <a:endParaRPr lang="en-US" dirty="0">
                      <a:ln>
                        <a:noFill/>
                      </a:ln>
                      <a:solidFill>
                        <a:sysClr val="windowText" lastClr="000000"/>
                      </a:solidFill>
                    </a:endParaRPr>
                  </a:p>
                </c:rich>
              </c:tx>
              <c:spPr>
                <a:noFill/>
                <a:ln>
                  <a:noFill/>
                </a:ln>
                <a:effectLst/>
              </c:spPr>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F7B2-44A2-A98C-3C8A562BF286}"/>
                </c:ext>
              </c:extLst>
            </c:dLbl>
            <c:spPr>
              <a:noFill/>
              <a:ln>
                <a:noFill/>
              </a:ln>
              <a:effectLst/>
            </c:spPr>
            <c:txPr>
              <a:bodyPr rot="0" vert="horz"/>
              <a:lstStyle/>
              <a:p>
                <a:pPr>
                  <a:defRPr sz="1600" b="1">
                    <a:ln>
                      <a:noFill/>
                    </a:ln>
                    <a:solidFill>
                      <a:schemeClr val="accent6"/>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Лист1!$A$2:$A$3</c:f>
              <c:strCache>
                <c:ptCount val="2"/>
                <c:pt idx="0">
                  <c:v> yay imtahan sessiyası</c:v>
                </c:pt>
                <c:pt idx="1">
                  <c:v> qış imtahan sessiyası</c:v>
                </c:pt>
              </c:strCache>
            </c:strRef>
          </c:cat>
          <c:val>
            <c:numRef>
              <c:f>Лист1!$E$2:$E$3</c:f>
              <c:numCache>
                <c:formatCode>General</c:formatCode>
                <c:ptCount val="2"/>
                <c:pt idx="0">
                  <c:v>1162</c:v>
                </c:pt>
                <c:pt idx="1">
                  <c:v>1139</c:v>
                </c:pt>
              </c:numCache>
            </c:numRef>
          </c:val>
          <c:extLst>
            <c:ext xmlns:c16="http://schemas.microsoft.com/office/drawing/2014/chart" uri="{C3380CC4-5D6E-409C-BE32-E72D297353CC}">
              <c16:uniqueId val="{00000002-797E-4B32-A429-539DB1D4BE67}"/>
            </c:ext>
          </c:extLst>
        </c:ser>
        <c:ser>
          <c:idx val="4"/>
          <c:order val="2"/>
          <c:tx>
            <c:strRef>
              <c:f>Лист1!$F$1</c:f>
              <c:strCache>
                <c:ptCount val="1"/>
                <c:pt idx="0">
                  <c:v>Keyfiyyət göstəricisi, % (əla, əla və yaxşı qiymət alanlar) </c:v>
                </c:pt>
              </c:strCache>
            </c:strRef>
          </c:tx>
          <c:spPr>
            <a:solidFill>
              <a:schemeClr val="tx2">
                <a:lumMod val="60000"/>
                <a:lumOff val="40000"/>
              </a:schemeClr>
            </a:solidFill>
            <a:ln>
              <a:solidFill>
                <a:schemeClr val="accent1">
                  <a:lumMod val="75000"/>
                </a:schemeClr>
              </a:solidFill>
            </a:ln>
          </c:spPr>
          <c:invertIfNegative val="0"/>
          <c:dLbls>
            <c:dLbl>
              <c:idx val="0"/>
              <c:tx>
                <c:rich>
                  <a:bodyPr/>
                  <a:lstStyle/>
                  <a:p>
                    <a:r>
                      <a:rPr lang="en-US" sz="1600" dirty="0"/>
                      <a:t>15%</a:t>
                    </a:r>
                    <a:endParaRPr lang="en-US" dirty="0"/>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F7B2-44A2-A98C-3C8A562BF286}"/>
                </c:ext>
              </c:extLst>
            </c:dLbl>
            <c:dLbl>
              <c:idx val="1"/>
              <c:tx>
                <c:rich>
                  <a:bodyPr/>
                  <a:lstStyle/>
                  <a:p>
                    <a:r>
                      <a:rPr lang="en-US" sz="1600" dirty="0"/>
                      <a:t>23%</a:t>
                    </a:r>
                    <a:endParaRPr lang="en-US" dirty="0"/>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F7B2-44A2-A98C-3C8A562BF286}"/>
                </c:ext>
              </c:extLst>
            </c:dLbl>
            <c:spPr>
              <a:noFill/>
              <a:ln>
                <a:noFill/>
              </a:ln>
              <a:effectLst/>
            </c:spPr>
            <c:txPr>
              <a:bodyPr rot="0" vert="horz"/>
              <a:lstStyle/>
              <a:p>
                <a:pPr>
                  <a:defRPr sz="1600" b="1"/>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Лист1!$A$2:$A$3</c:f>
              <c:strCache>
                <c:ptCount val="2"/>
                <c:pt idx="0">
                  <c:v> yay imtahan sessiyası</c:v>
                </c:pt>
                <c:pt idx="1">
                  <c:v> qış imtahan sessiyası</c:v>
                </c:pt>
              </c:strCache>
            </c:strRef>
          </c:cat>
          <c:val>
            <c:numRef>
              <c:f>Лист1!$F$2:$F$3</c:f>
              <c:numCache>
                <c:formatCode>General</c:formatCode>
                <c:ptCount val="2"/>
                <c:pt idx="0">
                  <c:v>243</c:v>
                </c:pt>
                <c:pt idx="1">
                  <c:v>359</c:v>
                </c:pt>
              </c:numCache>
            </c:numRef>
          </c:val>
          <c:extLst>
            <c:ext xmlns:c16="http://schemas.microsoft.com/office/drawing/2014/chart" uri="{C3380CC4-5D6E-409C-BE32-E72D297353CC}">
              <c16:uniqueId val="{00000003-797E-4B32-A429-539DB1D4BE67}"/>
            </c:ext>
          </c:extLst>
        </c:ser>
        <c:dLbls>
          <c:dLblPos val="inEnd"/>
          <c:showLegendKey val="0"/>
          <c:showVal val="1"/>
          <c:showCatName val="0"/>
          <c:showSerName val="0"/>
          <c:showPercent val="0"/>
          <c:showBubbleSize val="0"/>
        </c:dLbls>
        <c:gapWidth val="65"/>
        <c:axId val="69341952"/>
        <c:axId val="69343488"/>
      </c:barChart>
      <c:catAx>
        <c:axId val="69341952"/>
        <c:scaling>
          <c:orientation val="minMax"/>
        </c:scaling>
        <c:delete val="0"/>
        <c:axPos val="b"/>
        <c:numFmt formatCode="General" sourceLinked="1"/>
        <c:majorTickMark val="none"/>
        <c:minorTickMark val="none"/>
        <c:tickLblPos val="nextTo"/>
        <c:txPr>
          <a:bodyPr rot="-60000000" vert="horz"/>
          <a:lstStyle/>
          <a:p>
            <a:pPr>
              <a:defRPr>
                <a:solidFill>
                  <a:schemeClr val="bg1"/>
                </a:solidFill>
              </a:defRPr>
            </a:pPr>
            <a:endParaRPr lang="en-US"/>
          </a:p>
        </c:txPr>
        <c:crossAx val="69343488"/>
        <c:crosses val="autoZero"/>
        <c:auto val="1"/>
        <c:lblAlgn val="ctr"/>
        <c:lblOffset val="100"/>
        <c:noMultiLvlLbl val="0"/>
      </c:catAx>
      <c:valAx>
        <c:axId val="69343488"/>
        <c:scaling>
          <c:orientation val="minMax"/>
        </c:scaling>
        <c:delete val="1"/>
        <c:axPos val="l"/>
        <c:numFmt formatCode="General" sourceLinked="1"/>
        <c:majorTickMark val="none"/>
        <c:minorTickMark val="none"/>
        <c:tickLblPos val="nextTo"/>
        <c:crossAx val="69341952"/>
        <c:crosses val="autoZero"/>
        <c:crossBetween val="between"/>
      </c:valAx>
    </c:plotArea>
    <c:legend>
      <c:legendPos val="b"/>
      <c:legendEntry>
        <c:idx val="0"/>
        <c:txPr>
          <a:bodyPr rot="0" vert="horz"/>
          <a:lstStyle/>
          <a:p>
            <a:pPr>
              <a:defRPr sz="1400" b="1"/>
            </a:pPr>
            <a:endParaRPr lang="en-US"/>
          </a:p>
        </c:txPr>
      </c:legendEntry>
      <c:legendEntry>
        <c:idx val="1"/>
        <c:txPr>
          <a:bodyPr rot="0" vert="horz"/>
          <a:lstStyle/>
          <a:p>
            <a:pPr>
              <a:defRPr sz="1400" b="1"/>
            </a:pPr>
            <a:endParaRPr lang="en-US"/>
          </a:p>
        </c:txPr>
      </c:legendEntry>
      <c:legendEntry>
        <c:idx val="2"/>
        <c:txPr>
          <a:bodyPr rot="0" vert="horz"/>
          <a:lstStyle/>
          <a:p>
            <a:pPr>
              <a:defRPr sz="1400" b="1"/>
            </a:pPr>
            <a:endParaRPr lang="en-US"/>
          </a:p>
        </c:txPr>
      </c:legendEntry>
      <c:layout>
        <c:manualLayout>
          <c:xMode val="edge"/>
          <c:yMode val="edge"/>
          <c:x val="0"/>
          <c:y val="0.80449864149508576"/>
          <c:w val="1"/>
          <c:h val="0.19550135850491426"/>
        </c:manualLayout>
      </c:layout>
      <c:overlay val="0"/>
      <c:txPr>
        <a:bodyPr rot="0" vert="horz"/>
        <a:lstStyle/>
        <a:p>
          <a:pPr>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1252475019569929E-2"/>
          <c:y val="1.7250561071170204E-4"/>
          <c:w val="0.83646917921667563"/>
          <c:h val="0.66104986876640415"/>
        </c:manualLayout>
      </c:layout>
      <c:barChart>
        <c:barDir val="col"/>
        <c:grouping val="clustered"/>
        <c:varyColors val="0"/>
        <c:ser>
          <c:idx val="1"/>
          <c:order val="0"/>
          <c:tx>
            <c:strRef>
              <c:f>Лист1!$C$1</c:f>
              <c:strCache>
                <c:ptCount val="1"/>
                <c:pt idx="0">
                  <c:v>İmtahanda iştirak edən tələbə sayı</c:v>
                </c:pt>
              </c:strCache>
            </c:strRef>
          </c:tx>
          <c:spPr>
            <a:solidFill>
              <a:srgbClr val="00B050"/>
            </a:solidFill>
          </c:spPr>
          <c:invertIfNegative val="0"/>
          <c:dLbls>
            <c:dLbl>
              <c:idx val="0"/>
              <c:tx>
                <c:rich>
                  <a:bodyPr/>
                  <a:lstStyle/>
                  <a:p>
                    <a:r>
                      <a:rPr lang="en-US" sz="1600" dirty="0">
                        <a:solidFill>
                          <a:schemeClr val="accent6"/>
                        </a:solidFill>
                      </a:rPr>
                      <a:t>196</a:t>
                    </a:r>
                    <a:endParaRPr lang="en-US" dirty="0"/>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48F6-4917-8849-0CC77CE92EF3}"/>
                </c:ext>
              </c:extLst>
            </c:dLbl>
            <c:dLbl>
              <c:idx val="1"/>
              <c:tx>
                <c:rich>
                  <a:bodyPr/>
                  <a:lstStyle/>
                  <a:p>
                    <a:r>
                      <a:rPr lang="en-US" sz="1600" dirty="0">
                        <a:solidFill>
                          <a:schemeClr val="accent6"/>
                        </a:solidFill>
                      </a:rPr>
                      <a:t>179</a:t>
                    </a:r>
                    <a:endParaRPr lang="en-US" dirty="0"/>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48F6-4917-8849-0CC77CE92EF3}"/>
                </c:ext>
              </c:extLst>
            </c:dLbl>
            <c:spPr>
              <a:noFill/>
              <a:ln>
                <a:noFill/>
              </a:ln>
              <a:effectLst/>
            </c:spPr>
            <c:txPr>
              <a:bodyPr rot="0" vert="horz"/>
              <a:lstStyle/>
              <a:p>
                <a:pPr>
                  <a:defRPr sz="1600" b="1">
                    <a:solidFill>
                      <a:schemeClr val="accent6"/>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Лист1!$A$2:$A$3</c:f>
              <c:strCache>
                <c:ptCount val="2"/>
                <c:pt idx="0">
                  <c:v> yay imtahan sessiyası</c:v>
                </c:pt>
                <c:pt idx="1">
                  <c:v> qış imtahan sessiyası</c:v>
                </c:pt>
              </c:strCache>
            </c:strRef>
          </c:cat>
          <c:val>
            <c:numRef>
              <c:f>Лист1!$C$2:$C$3</c:f>
              <c:numCache>
                <c:formatCode>General</c:formatCode>
                <c:ptCount val="2"/>
                <c:pt idx="0">
                  <c:v>196</c:v>
                </c:pt>
                <c:pt idx="1">
                  <c:v>179</c:v>
                </c:pt>
              </c:numCache>
            </c:numRef>
          </c:val>
          <c:extLst>
            <c:ext xmlns:c16="http://schemas.microsoft.com/office/drawing/2014/chart" uri="{C3380CC4-5D6E-409C-BE32-E72D297353CC}">
              <c16:uniqueId val="{00000000-D62B-4033-9A07-B675D112F365}"/>
            </c:ext>
          </c:extLst>
        </c:ser>
        <c:ser>
          <c:idx val="3"/>
          <c:order val="1"/>
          <c:tx>
            <c:strRef>
              <c:f>Лист1!$E$1</c:f>
              <c:strCache>
                <c:ptCount val="1"/>
                <c:pt idx="0">
                  <c:v>Müvəffəqiyyət göstəricisi, % (müsbət qiymət alanlar)</c:v>
                </c:pt>
              </c:strCache>
            </c:strRef>
          </c:tx>
          <c:spPr>
            <a:solidFill>
              <a:srgbClr val="66CCFF"/>
            </a:solidFill>
          </c:spPr>
          <c:invertIfNegative val="0"/>
          <c:dLbls>
            <c:dLbl>
              <c:idx val="0"/>
              <c:tx>
                <c:rich>
                  <a:bodyPr/>
                  <a:lstStyle/>
                  <a:p>
                    <a:r>
                      <a:rPr lang="en-US" sz="1600" dirty="0">
                        <a:solidFill>
                          <a:schemeClr val="accent6"/>
                        </a:solidFill>
                      </a:rPr>
                      <a:t>96%</a:t>
                    </a:r>
                    <a:endParaRPr lang="en-US" dirty="0"/>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48F6-4917-8849-0CC77CE92EF3}"/>
                </c:ext>
              </c:extLst>
            </c:dLbl>
            <c:dLbl>
              <c:idx val="1"/>
              <c:tx>
                <c:rich>
                  <a:bodyPr/>
                  <a:lstStyle/>
                  <a:p>
                    <a:r>
                      <a:rPr lang="en-US" sz="1600" dirty="0">
                        <a:solidFill>
                          <a:schemeClr val="accent6"/>
                        </a:solidFill>
                      </a:rPr>
                      <a:t>87%</a:t>
                    </a:r>
                    <a:endParaRPr lang="en-US" dirty="0"/>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48F6-4917-8849-0CC77CE92EF3}"/>
                </c:ext>
              </c:extLst>
            </c:dLbl>
            <c:spPr>
              <a:noFill/>
              <a:ln>
                <a:noFill/>
              </a:ln>
              <a:effectLst/>
            </c:spPr>
            <c:txPr>
              <a:bodyPr rot="0" vert="horz"/>
              <a:lstStyle/>
              <a:p>
                <a:pPr>
                  <a:defRPr sz="1600" b="1">
                    <a:solidFill>
                      <a:schemeClr val="accent6"/>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Лист1!$A$2:$A$3</c:f>
              <c:strCache>
                <c:ptCount val="2"/>
                <c:pt idx="0">
                  <c:v> yay imtahan sessiyası</c:v>
                </c:pt>
                <c:pt idx="1">
                  <c:v> qış imtahan sessiyası</c:v>
                </c:pt>
              </c:strCache>
            </c:strRef>
          </c:cat>
          <c:val>
            <c:numRef>
              <c:f>Лист1!$E$2:$E$3</c:f>
              <c:numCache>
                <c:formatCode>General</c:formatCode>
                <c:ptCount val="2"/>
                <c:pt idx="0">
                  <c:v>192</c:v>
                </c:pt>
                <c:pt idx="1">
                  <c:v>167</c:v>
                </c:pt>
              </c:numCache>
            </c:numRef>
          </c:val>
          <c:extLst>
            <c:ext xmlns:c16="http://schemas.microsoft.com/office/drawing/2014/chart" uri="{C3380CC4-5D6E-409C-BE32-E72D297353CC}">
              <c16:uniqueId val="{00000002-D62B-4033-9A07-B675D112F365}"/>
            </c:ext>
          </c:extLst>
        </c:ser>
        <c:ser>
          <c:idx val="4"/>
          <c:order val="2"/>
          <c:tx>
            <c:strRef>
              <c:f>Лист1!$F$1</c:f>
              <c:strCache>
                <c:ptCount val="1"/>
                <c:pt idx="0">
                  <c:v>Keyfiyyət göstəricisi, % (əla, əla və yaxşı qiymət alanlar) </c:v>
                </c:pt>
              </c:strCache>
            </c:strRef>
          </c:tx>
          <c:spPr>
            <a:solidFill>
              <a:srgbClr val="B2B2B2"/>
            </a:solidFill>
          </c:spPr>
          <c:invertIfNegative val="0"/>
          <c:dLbls>
            <c:dLbl>
              <c:idx val="0"/>
              <c:tx>
                <c:rich>
                  <a:bodyPr/>
                  <a:lstStyle/>
                  <a:p>
                    <a:r>
                      <a:rPr lang="en-US" sz="1600" dirty="0">
                        <a:solidFill>
                          <a:schemeClr val="accent6"/>
                        </a:solidFill>
                      </a:rPr>
                      <a:t>71%</a:t>
                    </a:r>
                    <a:endParaRPr lang="en-US" dirty="0"/>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48F6-4917-8849-0CC77CE92EF3}"/>
                </c:ext>
              </c:extLst>
            </c:dLbl>
            <c:dLbl>
              <c:idx val="1"/>
              <c:tx>
                <c:rich>
                  <a:bodyPr/>
                  <a:lstStyle/>
                  <a:p>
                    <a:r>
                      <a:rPr lang="en-US" sz="1600" dirty="0">
                        <a:solidFill>
                          <a:schemeClr val="accent6"/>
                        </a:solidFill>
                      </a:rPr>
                      <a:t>67%</a:t>
                    </a:r>
                    <a:endParaRPr lang="en-US" dirty="0"/>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48F6-4917-8849-0CC77CE92EF3}"/>
                </c:ext>
              </c:extLst>
            </c:dLbl>
            <c:spPr>
              <a:noFill/>
              <a:ln>
                <a:noFill/>
              </a:ln>
              <a:effectLst/>
            </c:spPr>
            <c:txPr>
              <a:bodyPr rot="0" vert="horz"/>
              <a:lstStyle/>
              <a:p>
                <a:pPr>
                  <a:defRPr sz="1600" b="1">
                    <a:solidFill>
                      <a:schemeClr val="accent6"/>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Лист1!$A$2:$A$3</c:f>
              <c:strCache>
                <c:ptCount val="2"/>
                <c:pt idx="0">
                  <c:v> yay imtahan sessiyası</c:v>
                </c:pt>
                <c:pt idx="1">
                  <c:v> qış imtahan sessiyası</c:v>
                </c:pt>
              </c:strCache>
            </c:strRef>
          </c:cat>
          <c:val>
            <c:numRef>
              <c:f>Лист1!$F$2:$F$3</c:f>
              <c:numCache>
                <c:formatCode>General</c:formatCode>
                <c:ptCount val="2"/>
                <c:pt idx="0">
                  <c:v>143</c:v>
                </c:pt>
                <c:pt idx="1">
                  <c:v>129</c:v>
                </c:pt>
              </c:numCache>
            </c:numRef>
          </c:val>
          <c:extLst>
            <c:ext xmlns:c16="http://schemas.microsoft.com/office/drawing/2014/chart" uri="{C3380CC4-5D6E-409C-BE32-E72D297353CC}">
              <c16:uniqueId val="{00000003-D62B-4033-9A07-B675D112F365}"/>
            </c:ext>
          </c:extLst>
        </c:ser>
        <c:dLbls>
          <c:dLblPos val="inEnd"/>
          <c:showLegendKey val="0"/>
          <c:showVal val="1"/>
          <c:showCatName val="0"/>
          <c:showSerName val="0"/>
          <c:showPercent val="0"/>
          <c:showBubbleSize val="0"/>
        </c:dLbls>
        <c:gapWidth val="65"/>
        <c:axId val="68851584"/>
        <c:axId val="68853120"/>
      </c:barChart>
      <c:catAx>
        <c:axId val="68851584"/>
        <c:scaling>
          <c:orientation val="minMax"/>
        </c:scaling>
        <c:delete val="0"/>
        <c:axPos val="b"/>
        <c:numFmt formatCode="General" sourceLinked="1"/>
        <c:majorTickMark val="none"/>
        <c:minorTickMark val="none"/>
        <c:tickLblPos val="nextTo"/>
        <c:txPr>
          <a:bodyPr rot="-60000000" vert="horz"/>
          <a:lstStyle/>
          <a:p>
            <a:pPr>
              <a:defRPr>
                <a:solidFill>
                  <a:schemeClr val="bg1"/>
                </a:solidFill>
              </a:defRPr>
            </a:pPr>
            <a:endParaRPr lang="en-US"/>
          </a:p>
        </c:txPr>
        <c:crossAx val="68853120"/>
        <c:crosses val="autoZero"/>
        <c:auto val="1"/>
        <c:lblAlgn val="ctr"/>
        <c:lblOffset val="100"/>
        <c:noMultiLvlLbl val="0"/>
      </c:catAx>
      <c:valAx>
        <c:axId val="68853120"/>
        <c:scaling>
          <c:orientation val="minMax"/>
        </c:scaling>
        <c:delete val="1"/>
        <c:axPos val="l"/>
        <c:numFmt formatCode="General" sourceLinked="1"/>
        <c:majorTickMark val="none"/>
        <c:minorTickMark val="none"/>
        <c:tickLblPos val="nextTo"/>
        <c:crossAx val="68851584"/>
        <c:crosses val="autoZero"/>
        <c:crossBetween val="between"/>
      </c:valAx>
    </c:plotArea>
    <c:legend>
      <c:legendPos val="b"/>
      <c:layout>
        <c:manualLayout>
          <c:xMode val="edge"/>
          <c:yMode val="edge"/>
          <c:x val="1.2104658792650907E-2"/>
          <c:y val="0.79183202099737537"/>
          <c:w val="0.97833290360115555"/>
          <c:h val="0.18435840347542765"/>
        </c:manualLayout>
      </c:layout>
      <c:overlay val="0"/>
      <c:txPr>
        <a:bodyPr rot="0" vert="horz"/>
        <a:lstStyle/>
        <a:p>
          <a:pPr>
            <a:defRPr sz="1400" b="1"/>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52358621141144E-2"/>
          <c:y val="2.9564235580548624E-2"/>
          <c:w val="0.92247265128575151"/>
          <c:h val="0.67861954155043092"/>
        </c:manualLayout>
      </c:layout>
      <c:barChart>
        <c:barDir val="col"/>
        <c:grouping val="clustered"/>
        <c:varyColors val="0"/>
        <c:ser>
          <c:idx val="0"/>
          <c:order val="0"/>
          <c:tx>
            <c:strRef>
              <c:f>Sheet1!$B$1</c:f>
              <c:strCache>
                <c:ptCount val="1"/>
                <c:pt idx="0">
                  <c:v>Məqalələr</c:v>
                </c:pt>
              </c:strCache>
            </c:strRef>
          </c:tx>
          <c:spPr>
            <a:solidFill>
              <a:srgbClr val="0066F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General</c:formatCode>
                <c:ptCount val="3"/>
                <c:pt idx="0">
                  <c:v>76</c:v>
                </c:pt>
                <c:pt idx="1">
                  <c:v>74</c:v>
                </c:pt>
                <c:pt idx="2">
                  <c:v>70</c:v>
                </c:pt>
              </c:numCache>
            </c:numRef>
          </c:val>
          <c:extLst>
            <c:ext xmlns:c16="http://schemas.microsoft.com/office/drawing/2014/chart" uri="{C3380CC4-5D6E-409C-BE32-E72D297353CC}">
              <c16:uniqueId val="{00000000-4849-4794-8CB1-5814F2C5C3F1}"/>
            </c:ext>
          </c:extLst>
        </c:ser>
        <c:ser>
          <c:idx val="1"/>
          <c:order val="1"/>
          <c:tx>
            <c:strRef>
              <c:f>Sheet1!$C$1</c:f>
              <c:strCache>
                <c:ptCount val="1"/>
                <c:pt idx="0">
                  <c:v>Xarici məqalələr</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General</c:formatCode>
                <c:ptCount val="3"/>
                <c:pt idx="0">
                  <c:v>33</c:v>
                </c:pt>
                <c:pt idx="1">
                  <c:v>38</c:v>
                </c:pt>
                <c:pt idx="2">
                  <c:v>33</c:v>
                </c:pt>
              </c:numCache>
            </c:numRef>
          </c:val>
          <c:extLst>
            <c:ext xmlns:c16="http://schemas.microsoft.com/office/drawing/2014/chart" uri="{C3380CC4-5D6E-409C-BE32-E72D297353CC}">
              <c16:uniqueId val="{00000001-4849-4794-8CB1-5814F2C5C3F1}"/>
            </c:ext>
          </c:extLst>
        </c:ser>
        <c:ser>
          <c:idx val="2"/>
          <c:order val="2"/>
          <c:tx>
            <c:strRef>
              <c:f>Sheet1!$D$1</c:f>
              <c:strCache>
                <c:ptCount val="1"/>
                <c:pt idx="0">
                  <c:v>Tezislər</c:v>
                </c:pt>
              </c:strCache>
            </c:strRef>
          </c:tx>
          <c:spPr>
            <a:solidFill>
              <a:srgbClr val="00B050"/>
            </a:solidFill>
            <a:ln>
              <a:noFill/>
            </a:ln>
            <a:effectLst/>
          </c:spPr>
          <c:invertIfNegative val="0"/>
          <c:dLbls>
            <c:dLbl>
              <c:idx val="2"/>
              <c:tx>
                <c:rich>
                  <a:bodyPr/>
                  <a:lstStyle/>
                  <a:p>
                    <a:r>
                      <a:rPr lang="en-US"/>
                      <a:t>98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4849-4794-8CB1-5814F2C5C3F1}"/>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Sheet1!$D$2:$D$4</c:f>
              <c:numCache>
                <c:formatCode>General</c:formatCode>
                <c:ptCount val="3"/>
                <c:pt idx="0">
                  <c:v>88</c:v>
                </c:pt>
                <c:pt idx="1">
                  <c:v>99</c:v>
                </c:pt>
                <c:pt idx="2">
                  <c:v>87</c:v>
                </c:pt>
              </c:numCache>
            </c:numRef>
          </c:val>
          <c:extLst>
            <c:ext xmlns:c16="http://schemas.microsoft.com/office/drawing/2014/chart" uri="{C3380CC4-5D6E-409C-BE32-E72D297353CC}">
              <c16:uniqueId val="{00000003-4849-4794-8CB1-5814F2C5C3F1}"/>
            </c:ext>
          </c:extLst>
        </c:ser>
        <c:ser>
          <c:idx val="3"/>
          <c:order val="3"/>
          <c:tx>
            <c:strRef>
              <c:f>Sheet1!$E$1</c:f>
              <c:strCache>
                <c:ptCount val="1"/>
                <c:pt idx="0">
                  <c:v>Yerli məqalələr</c:v>
                </c:pt>
              </c:strCache>
            </c:strRef>
          </c:tx>
          <c:spPr>
            <a:solidFill>
              <a:srgbClr val="462A8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Sheet1!$E$2:$E$4</c:f>
              <c:numCache>
                <c:formatCode>General</c:formatCode>
                <c:ptCount val="3"/>
                <c:pt idx="0">
                  <c:v>43</c:v>
                </c:pt>
                <c:pt idx="1">
                  <c:v>36</c:v>
                </c:pt>
                <c:pt idx="2">
                  <c:v>37</c:v>
                </c:pt>
              </c:numCache>
            </c:numRef>
          </c:val>
          <c:extLst>
            <c:ext xmlns:c16="http://schemas.microsoft.com/office/drawing/2014/chart" uri="{C3380CC4-5D6E-409C-BE32-E72D297353CC}">
              <c16:uniqueId val="{00000004-4849-4794-8CB1-5814F2C5C3F1}"/>
            </c:ext>
          </c:extLst>
        </c:ser>
        <c:ser>
          <c:idx val="4"/>
          <c:order val="4"/>
          <c:tx>
            <c:strRef>
              <c:f>Sheet1!$F$1</c:f>
              <c:strCache>
                <c:ptCount val="1"/>
                <c:pt idx="0">
                  <c:v>İndekslənən jurnallarda məqalələr</c:v>
                </c:pt>
              </c:strCache>
            </c:strRef>
          </c:tx>
          <c:spPr>
            <a:solidFill>
              <a:srgbClr val="9A4C5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Sheet1!$F$2:$F$4</c:f>
              <c:numCache>
                <c:formatCode>General</c:formatCode>
                <c:ptCount val="3"/>
                <c:pt idx="0">
                  <c:v>0</c:v>
                </c:pt>
                <c:pt idx="1">
                  <c:v>0</c:v>
                </c:pt>
                <c:pt idx="2">
                  <c:v>23</c:v>
                </c:pt>
              </c:numCache>
            </c:numRef>
          </c:val>
          <c:extLst>
            <c:ext xmlns:c16="http://schemas.microsoft.com/office/drawing/2014/chart" uri="{C3380CC4-5D6E-409C-BE32-E72D297353CC}">
              <c16:uniqueId val="{00000005-4849-4794-8CB1-5814F2C5C3F1}"/>
            </c:ext>
          </c:extLst>
        </c:ser>
        <c:ser>
          <c:idx val="5"/>
          <c:order val="5"/>
          <c:tx>
            <c:strRef>
              <c:f>Sheet1!$G$1</c:f>
              <c:strCache>
                <c:ptCount val="1"/>
                <c:pt idx="0">
                  <c:v>Nəşrlər</c:v>
                </c:pt>
              </c:strCache>
            </c:strRef>
          </c:tx>
          <c:spPr>
            <a:solidFill>
              <a:srgbClr val="CC99F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Sheet1!$G$2:$G$4</c:f>
              <c:numCache>
                <c:formatCode>General</c:formatCode>
                <c:ptCount val="3"/>
                <c:pt idx="0">
                  <c:v>7</c:v>
                </c:pt>
                <c:pt idx="1">
                  <c:v>8</c:v>
                </c:pt>
                <c:pt idx="2">
                  <c:v>5</c:v>
                </c:pt>
              </c:numCache>
            </c:numRef>
          </c:val>
          <c:extLst>
            <c:ext xmlns:c16="http://schemas.microsoft.com/office/drawing/2014/chart" uri="{C3380CC4-5D6E-409C-BE32-E72D297353CC}">
              <c16:uniqueId val="{00000006-4849-4794-8CB1-5814F2C5C3F1}"/>
            </c:ext>
          </c:extLst>
        </c:ser>
        <c:dLbls>
          <c:showLegendKey val="0"/>
          <c:showVal val="0"/>
          <c:showCatName val="0"/>
          <c:showSerName val="0"/>
          <c:showPercent val="0"/>
          <c:showBubbleSize val="0"/>
        </c:dLbls>
        <c:gapWidth val="219"/>
        <c:overlap val="-27"/>
        <c:axId val="105510016"/>
        <c:axId val="105511552"/>
      </c:barChart>
      <c:catAx>
        <c:axId val="105510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05511552"/>
        <c:crosses val="autoZero"/>
        <c:auto val="1"/>
        <c:lblAlgn val="ctr"/>
        <c:lblOffset val="100"/>
        <c:noMultiLvlLbl val="0"/>
      </c:catAx>
      <c:valAx>
        <c:axId val="105511552"/>
        <c:scaling>
          <c:orientation val="minMax"/>
        </c:scaling>
        <c:delete val="1"/>
        <c:axPos val="l"/>
        <c:numFmt formatCode="General" sourceLinked="1"/>
        <c:majorTickMark val="none"/>
        <c:minorTickMark val="none"/>
        <c:tickLblPos val="nextTo"/>
        <c:crossAx val="105510016"/>
        <c:crosses val="autoZero"/>
        <c:crossBetween val="between"/>
      </c:valAx>
      <c:spPr>
        <a:noFill/>
        <a:ln>
          <a:solidFill>
            <a:schemeClr val="dk1">
              <a:lumMod val="25000"/>
              <a:lumOff val="75000"/>
            </a:schemeClr>
          </a:solidFill>
        </a:ln>
        <a:effectLst/>
      </c:spPr>
    </c:plotArea>
    <c:legend>
      <c:legendPos val="b"/>
      <c:layout>
        <c:manualLayout>
          <c:xMode val="edge"/>
          <c:yMode val="edge"/>
          <c:x val="5.4104292155365871E-2"/>
          <c:y val="0.79697939157992015"/>
          <c:w val="0.89416871761035954"/>
          <c:h val="0.19124291106656094"/>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19413" cy="49053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14763" y="0"/>
            <a:ext cx="2919412" cy="490538"/>
          </a:xfrm>
          <a:prstGeom prst="rect">
            <a:avLst/>
          </a:prstGeom>
        </p:spPr>
        <p:txBody>
          <a:bodyPr vert="horz" lIns="91440" tIns="45720" rIns="91440" bIns="45720" rtlCol="0"/>
          <a:lstStyle>
            <a:lvl1pPr algn="r">
              <a:defRPr sz="1200"/>
            </a:lvl1pPr>
          </a:lstStyle>
          <a:p>
            <a:fld id="{C9FA4061-683C-4095-9BC4-3FBBA717C420}" type="datetimeFigureOut">
              <a:rPr lang="ru-RU" smtClean="0"/>
              <a:t>13.04.2023</a:t>
            </a:fld>
            <a:endParaRPr lang="ru-RU"/>
          </a:p>
        </p:txBody>
      </p:sp>
      <p:sp>
        <p:nvSpPr>
          <p:cNvPr id="4" name="Образ слайда 3"/>
          <p:cNvSpPr>
            <a:spLocks noGrp="1" noRot="1" noChangeAspect="1"/>
          </p:cNvSpPr>
          <p:nvPr>
            <p:ph type="sldImg" idx="2"/>
          </p:nvPr>
        </p:nvSpPr>
        <p:spPr>
          <a:xfrm>
            <a:off x="428625" y="1225550"/>
            <a:ext cx="5878513" cy="3306763"/>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73100" y="4716463"/>
            <a:ext cx="5389563" cy="3857625"/>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9309100"/>
            <a:ext cx="2919413" cy="490538"/>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14763" y="9309100"/>
            <a:ext cx="2919412" cy="490538"/>
          </a:xfrm>
          <a:prstGeom prst="rect">
            <a:avLst/>
          </a:prstGeom>
        </p:spPr>
        <p:txBody>
          <a:bodyPr vert="horz" lIns="91440" tIns="45720" rIns="91440" bIns="45720" rtlCol="0" anchor="b"/>
          <a:lstStyle>
            <a:lvl1pPr algn="r">
              <a:defRPr sz="1200"/>
            </a:lvl1pPr>
          </a:lstStyle>
          <a:p>
            <a:fld id="{200988FC-CF5D-4EBA-BE7E-B7D643CBBC10}" type="slidenum">
              <a:rPr lang="ru-RU" smtClean="0"/>
              <a:t>‹#›</a:t>
            </a:fld>
            <a:endParaRPr lang="ru-RU"/>
          </a:p>
        </p:txBody>
      </p:sp>
    </p:spTree>
    <p:extLst>
      <p:ext uri="{BB962C8B-B14F-4D97-AF65-F5344CB8AC3E}">
        <p14:creationId xmlns:p14="http://schemas.microsoft.com/office/powerpoint/2010/main" val="1652449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101266b9b2f_0_9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101266b9b2f_0_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35773" y="1142000"/>
            <a:ext cx="5376000" cy="40280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6667">
                <a:solidFill>
                  <a:srgbClr val="191919"/>
                </a:solidFill>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10" name="Google Shape;10;p2"/>
          <p:cNvSpPr txBox="1">
            <a:spLocks noGrp="1"/>
          </p:cNvSpPr>
          <p:nvPr>
            <p:ph type="subTitle" idx="1"/>
          </p:nvPr>
        </p:nvSpPr>
        <p:spPr>
          <a:xfrm>
            <a:off x="1435773" y="5170000"/>
            <a:ext cx="5376000" cy="546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867"/>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213723051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 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r>
              <a:rPr lang="en-US"/>
              <a:t>Click to edit Master title style</a:t>
            </a:r>
            <a:endParaRPr/>
          </a:p>
        </p:txBody>
      </p:sp>
    </p:spTree>
    <p:extLst>
      <p:ext uri="{BB962C8B-B14F-4D97-AF65-F5344CB8AC3E}">
        <p14:creationId xmlns:p14="http://schemas.microsoft.com/office/powerpoint/2010/main" val="6129529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One column text">
  <p:cSld name="One column 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r>
              <a:rPr lang="en-US"/>
              <a:t>Click to edit Master title style</a:t>
            </a:r>
            <a:endParaRPr/>
          </a:p>
        </p:txBody>
      </p:sp>
      <p:sp>
        <p:nvSpPr>
          <p:cNvPr id="28" name="Google Shape;28;p7"/>
          <p:cNvSpPr txBox="1">
            <a:spLocks noGrp="1"/>
          </p:cNvSpPr>
          <p:nvPr>
            <p:ph type="body" idx="1"/>
          </p:nvPr>
        </p:nvSpPr>
        <p:spPr>
          <a:xfrm>
            <a:off x="960000" y="1536633"/>
            <a:ext cx="4429600" cy="4555200"/>
          </a:xfrm>
          <a:prstGeom prst="rect">
            <a:avLst/>
          </a:prstGeom>
        </p:spPr>
        <p:txBody>
          <a:bodyPr spcFirstLastPara="1" wrap="square" lIns="91425" tIns="91425" rIns="91425" bIns="91425" anchor="t" anchorCtr="0">
            <a:noAutofit/>
          </a:bodyPr>
          <a:lstStyle>
            <a:lvl1pPr marL="609585" lvl="0" indent="-423323" rtl="0">
              <a:lnSpc>
                <a:spcPct val="115000"/>
              </a:lnSpc>
              <a:spcBef>
                <a:spcPts val="0"/>
              </a:spcBef>
              <a:spcAft>
                <a:spcPts val="0"/>
              </a:spcAft>
              <a:buClr>
                <a:srgbClr val="434343"/>
              </a:buClr>
              <a:buSzPts val="1400"/>
              <a:buChar char="●"/>
              <a:defRPr sz="1867">
                <a:solidFill>
                  <a:srgbClr val="434343"/>
                </a:solidFill>
              </a:defRPr>
            </a:lvl1pPr>
            <a:lvl2pPr marL="1219170" lvl="1" indent="-406390" rtl="0">
              <a:lnSpc>
                <a:spcPct val="115000"/>
              </a:lnSpc>
              <a:spcBef>
                <a:spcPts val="0"/>
              </a:spcBef>
              <a:spcAft>
                <a:spcPts val="0"/>
              </a:spcAft>
              <a:buClr>
                <a:srgbClr val="434343"/>
              </a:buClr>
              <a:buSzPts val="1200"/>
              <a:buChar char="○"/>
              <a:defRPr>
                <a:solidFill>
                  <a:srgbClr val="434343"/>
                </a:solidFill>
              </a:defRPr>
            </a:lvl2pPr>
            <a:lvl3pPr marL="1828754" lvl="2" indent="-406390" rtl="0">
              <a:lnSpc>
                <a:spcPct val="115000"/>
              </a:lnSpc>
              <a:spcBef>
                <a:spcPts val="0"/>
              </a:spcBef>
              <a:spcAft>
                <a:spcPts val="0"/>
              </a:spcAft>
              <a:buClr>
                <a:srgbClr val="434343"/>
              </a:buClr>
              <a:buSzPts val="1200"/>
              <a:buChar char="■"/>
              <a:defRPr>
                <a:solidFill>
                  <a:srgbClr val="434343"/>
                </a:solidFill>
              </a:defRPr>
            </a:lvl3pPr>
            <a:lvl4pPr marL="2438339" lvl="3" indent="-406390" rtl="0">
              <a:lnSpc>
                <a:spcPct val="115000"/>
              </a:lnSpc>
              <a:spcBef>
                <a:spcPts val="0"/>
              </a:spcBef>
              <a:spcAft>
                <a:spcPts val="0"/>
              </a:spcAft>
              <a:buClr>
                <a:srgbClr val="434343"/>
              </a:buClr>
              <a:buSzPts val="1200"/>
              <a:buChar char="●"/>
              <a:defRPr>
                <a:solidFill>
                  <a:srgbClr val="434343"/>
                </a:solidFill>
              </a:defRPr>
            </a:lvl4pPr>
            <a:lvl5pPr marL="3047924" lvl="4" indent="-406390" rtl="0">
              <a:lnSpc>
                <a:spcPct val="115000"/>
              </a:lnSpc>
              <a:spcBef>
                <a:spcPts val="0"/>
              </a:spcBef>
              <a:spcAft>
                <a:spcPts val="0"/>
              </a:spcAft>
              <a:buClr>
                <a:srgbClr val="434343"/>
              </a:buClr>
              <a:buSzPts val="1200"/>
              <a:buChar char="○"/>
              <a:defRPr>
                <a:solidFill>
                  <a:srgbClr val="434343"/>
                </a:solidFill>
              </a:defRPr>
            </a:lvl5pPr>
            <a:lvl6pPr marL="3657509" lvl="5" indent="-406390" rtl="0">
              <a:lnSpc>
                <a:spcPct val="115000"/>
              </a:lnSpc>
              <a:spcBef>
                <a:spcPts val="0"/>
              </a:spcBef>
              <a:spcAft>
                <a:spcPts val="0"/>
              </a:spcAft>
              <a:buClr>
                <a:srgbClr val="434343"/>
              </a:buClr>
              <a:buSzPts val="1200"/>
              <a:buChar char="■"/>
              <a:defRPr>
                <a:solidFill>
                  <a:srgbClr val="434343"/>
                </a:solidFill>
              </a:defRPr>
            </a:lvl6pPr>
            <a:lvl7pPr marL="4267093" lvl="6" indent="-406390" rtl="0">
              <a:lnSpc>
                <a:spcPct val="115000"/>
              </a:lnSpc>
              <a:spcBef>
                <a:spcPts val="0"/>
              </a:spcBef>
              <a:spcAft>
                <a:spcPts val="0"/>
              </a:spcAft>
              <a:buClr>
                <a:srgbClr val="434343"/>
              </a:buClr>
              <a:buSzPts val="1200"/>
              <a:buChar char="●"/>
              <a:defRPr>
                <a:solidFill>
                  <a:srgbClr val="434343"/>
                </a:solidFill>
              </a:defRPr>
            </a:lvl7pPr>
            <a:lvl8pPr marL="4876678" lvl="7" indent="-406390" rtl="0">
              <a:lnSpc>
                <a:spcPct val="115000"/>
              </a:lnSpc>
              <a:spcBef>
                <a:spcPts val="0"/>
              </a:spcBef>
              <a:spcAft>
                <a:spcPts val="0"/>
              </a:spcAft>
              <a:buClr>
                <a:srgbClr val="434343"/>
              </a:buClr>
              <a:buSzPts val="1200"/>
              <a:buChar char="○"/>
              <a:defRPr>
                <a:solidFill>
                  <a:srgbClr val="434343"/>
                </a:solidFill>
              </a:defRPr>
            </a:lvl8pPr>
            <a:lvl9pPr marL="5486263" lvl="8" indent="-406390" rtl="0">
              <a:lnSpc>
                <a:spcPct val="115000"/>
              </a:lnSpc>
              <a:spcBef>
                <a:spcPts val="0"/>
              </a:spcBef>
              <a:spcAft>
                <a:spcPts val="0"/>
              </a:spcAft>
              <a:buClr>
                <a:srgbClr val="434343"/>
              </a:buClr>
              <a:buSzPts val="1200"/>
              <a:buChar char="■"/>
              <a:defRPr>
                <a:solidFill>
                  <a:srgbClr val="434343"/>
                </a:solidFill>
              </a:defRPr>
            </a:lvl9pPr>
          </a:lstStyle>
          <a:p>
            <a:pPr lvl="0"/>
            <a:r>
              <a:rPr lang="en-US"/>
              <a:t>Edit Master text styles</a:t>
            </a:r>
          </a:p>
        </p:txBody>
      </p:sp>
    </p:spTree>
    <p:extLst>
      <p:ext uri="{BB962C8B-B14F-4D97-AF65-F5344CB8AC3E}">
        <p14:creationId xmlns:p14="http://schemas.microsoft.com/office/powerpoint/2010/main" val="424266526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1850800" y="1742800"/>
            <a:ext cx="8490400" cy="337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en-US"/>
              <a:t>Click to edit Master title style</a:t>
            </a:r>
            <a:endParaRPr/>
          </a:p>
        </p:txBody>
      </p:sp>
    </p:spTree>
    <p:extLst>
      <p:ext uri="{BB962C8B-B14F-4D97-AF65-F5344CB8AC3E}">
        <p14:creationId xmlns:p14="http://schemas.microsoft.com/office/powerpoint/2010/main" val="376565956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title and description">
  <p:cSld name="Section title and 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960000" y="489897"/>
            <a:ext cx="102720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33" name="Google Shape;33;p9"/>
          <p:cNvSpPr txBox="1">
            <a:spLocks noGrp="1"/>
          </p:cNvSpPr>
          <p:nvPr>
            <p:ph type="subTitle" idx="1"/>
          </p:nvPr>
        </p:nvSpPr>
        <p:spPr>
          <a:xfrm>
            <a:off x="2988733" y="1798333"/>
            <a:ext cx="6214800" cy="22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2133"/>
            </a:lvl1pPr>
            <a:lvl2pPr lvl="1" algn="ctr" rtl="0">
              <a:lnSpc>
                <a:spcPct val="100000"/>
              </a:lnSpc>
              <a:spcBef>
                <a:spcPts val="2133"/>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r>
              <a:rPr lang="en-US"/>
              <a:t>Click to edit Master subtitle style</a:t>
            </a:r>
            <a:endParaRPr/>
          </a:p>
        </p:txBody>
      </p:sp>
    </p:spTree>
    <p:extLst>
      <p:ext uri="{BB962C8B-B14F-4D97-AF65-F5344CB8AC3E}">
        <p14:creationId xmlns:p14="http://schemas.microsoft.com/office/powerpoint/2010/main" val="39486138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aption">
  <p:cSld name="Caption">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960000" y="3047200"/>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100"/>
              <a:buNone/>
              <a:defRPr/>
            </a:lvl1pPr>
            <a:lvl2pPr lvl="1" algn="ctr" rtl="0">
              <a:spcBef>
                <a:spcPts val="0"/>
              </a:spcBef>
              <a:spcAft>
                <a:spcPts val="0"/>
              </a:spcAft>
              <a:buSzPts val="3100"/>
              <a:buNone/>
              <a:defRPr/>
            </a:lvl2pPr>
            <a:lvl3pPr lvl="2" algn="ctr" rtl="0">
              <a:spcBef>
                <a:spcPts val="0"/>
              </a:spcBef>
              <a:spcAft>
                <a:spcPts val="0"/>
              </a:spcAft>
              <a:buSzPts val="3100"/>
              <a:buNone/>
              <a:defRPr/>
            </a:lvl3pPr>
            <a:lvl4pPr lvl="3" algn="ctr" rtl="0">
              <a:spcBef>
                <a:spcPts val="0"/>
              </a:spcBef>
              <a:spcAft>
                <a:spcPts val="0"/>
              </a:spcAft>
              <a:buSzPts val="3100"/>
              <a:buNone/>
              <a:defRPr/>
            </a:lvl4pPr>
            <a:lvl5pPr lvl="4" algn="ctr" rtl="0">
              <a:spcBef>
                <a:spcPts val="0"/>
              </a:spcBef>
              <a:spcAft>
                <a:spcPts val="0"/>
              </a:spcAft>
              <a:buSzPts val="3100"/>
              <a:buNone/>
              <a:defRPr/>
            </a:lvl5pPr>
            <a:lvl6pPr lvl="5" algn="ctr" rtl="0">
              <a:spcBef>
                <a:spcPts val="0"/>
              </a:spcBef>
              <a:spcAft>
                <a:spcPts val="0"/>
              </a:spcAft>
              <a:buSzPts val="3100"/>
              <a:buNone/>
              <a:defRPr/>
            </a:lvl6pPr>
            <a:lvl7pPr lvl="6" algn="ctr" rtl="0">
              <a:spcBef>
                <a:spcPts val="0"/>
              </a:spcBef>
              <a:spcAft>
                <a:spcPts val="0"/>
              </a:spcAft>
              <a:buSzPts val="3100"/>
              <a:buNone/>
              <a:defRPr/>
            </a:lvl7pPr>
            <a:lvl8pPr lvl="7" algn="ctr" rtl="0">
              <a:spcBef>
                <a:spcPts val="0"/>
              </a:spcBef>
              <a:spcAft>
                <a:spcPts val="0"/>
              </a:spcAft>
              <a:buSzPts val="3100"/>
              <a:buNone/>
              <a:defRPr/>
            </a:lvl8pPr>
            <a:lvl9pPr lvl="8" algn="ctr" rtl="0">
              <a:spcBef>
                <a:spcPts val="0"/>
              </a:spcBef>
              <a:spcAft>
                <a:spcPts val="0"/>
              </a:spcAft>
              <a:buSzPts val="3100"/>
              <a:buNone/>
              <a:defRPr/>
            </a:lvl9pPr>
          </a:lstStyle>
          <a:p>
            <a:r>
              <a:rPr lang="en-US"/>
              <a:t>Click to edit Master title style</a:t>
            </a:r>
            <a:endParaRPr/>
          </a:p>
        </p:txBody>
      </p:sp>
    </p:spTree>
    <p:extLst>
      <p:ext uri="{BB962C8B-B14F-4D97-AF65-F5344CB8AC3E}">
        <p14:creationId xmlns:p14="http://schemas.microsoft.com/office/powerpoint/2010/main" val="237533991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ig number">
  <p:cSld name="Big 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1712000" y="2077967"/>
            <a:ext cx="8768000" cy="20148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28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38" name="Google Shape;38;p11"/>
          <p:cNvSpPr txBox="1">
            <a:spLocks noGrp="1"/>
          </p:cNvSpPr>
          <p:nvPr>
            <p:ph type="subTitle" idx="1"/>
          </p:nvPr>
        </p:nvSpPr>
        <p:spPr>
          <a:xfrm>
            <a:off x="1712000" y="4092833"/>
            <a:ext cx="87680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50000935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49515-5871-4E8D-860C-4E52EAE7AB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CFDF36-8413-48C3-B6C0-129D643F4E4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74508E-3068-4588-B92E-9BC1F3D852B5}"/>
              </a:ext>
            </a:extLst>
          </p:cNvPr>
          <p:cNvSpPr>
            <a:spLocks noGrp="1"/>
          </p:cNvSpPr>
          <p:nvPr>
            <p:ph type="dt" sz="half" idx="10"/>
          </p:nvPr>
        </p:nvSpPr>
        <p:spPr/>
        <p:txBody>
          <a:bodyPr/>
          <a:lstStyle/>
          <a:p>
            <a:fld id="{2F0EC2C8-B692-4197-90B8-0E2B8AFECA7F}" type="datetime1">
              <a:rPr lang="en-US" smtClean="0"/>
              <a:t>4/13/2023</a:t>
            </a:fld>
            <a:endParaRPr lang="en-US"/>
          </a:p>
        </p:txBody>
      </p:sp>
      <p:sp>
        <p:nvSpPr>
          <p:cNvPr id="5" name="Footer Placeholder 4">
            <a:extLst>
              <a:ext uri="{FF2B5EF4-FFF2-40B4-BE49-F238E27FC236}">
                <a16:creationId xmlns:a16="http://schemas.microsoft.com/office/drawing/2014/main" id="{BE9F19B7-2379-463C-A350-CB7E59A62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176862-E9B8-41F1-B6FB-EDEE6A765877}"/>
              </a:ext>
            </a:extLst>
          </p:cNvPr>
          <p:cNvSpPr>
            <a:spLocks noGrp="1"/>
          </p:cNvSpPr>
          <p:nvPr>
            <p:ph type="sldNum" sz="quarter" idx="12"/>
          </p:nvPr>
        </p:nvSpPr>
        <p:spPr/>
        <p:txBody>
          <a:bodyPr/>
          <a:lstStyle/>
          <a:p>
            <a:fld id="{5E24A706-AC98-451F-AC6C-91A54195647F}" type="slidenum">
              <a:rPr lang="en-US" smtClean="0"/>
              <a:t>‹#›</a:t>
            </a:fld>
            <a:endParaRPr lang="en-US"/>
          </a:p>
        </p:txBody>
      </p:sp>
    </p:spTree>
    <p:extLst>
      <p:ext uri="{BB962C8B-B14F-4D97-AF65-F5344CB8AC3E}">
        <p14:creationId xmlns:p14="http://schemas.microsoft.com/office/powerpoint/2010/main" val="3480657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100"/>
              <a:buFont typeface="Fira Sans Condensed SemiBold"/>
              <a:buNone/>
              <a:defRPr sz="3100">
                <a:solidFill>
                  <a:schemeClr val="dk1"/>
                </a:solidFill>
                <a:latin typeface="Fira Sans Condensed SemiBold"/>
                <a:ea typeface="Fira Sans Condensed SemiBold"/>
                <a:cs typeface="Fira Sans Condensed SemiBold"/>
                <a:sym typeface="Fira Sans Condensed SemiBold"/>
              </a:defRPr>
            </a:lvl1pPr>
            <a:lvl2pPr lvl="1" rtl="0">
              <a:spcBef>
                <a:spcPts val="0"/>
              </a:spcBef>
              <a:spcAft>
                <a:spcPts val="0"/>
              </a:spcAft>
              <a:buClr>
                <a:schemeClr val="dk1"/>
              </a:buClr>
              <a:buSzPts val="3100"/>
              <a:buFont typeface="Bebas Neue"/>
              <a:buNone/>
              <a:defRPr sz="3100">
                <a:solidFill>
                  <a:schemeClr val="dk1"/>
                </a:solidFill>
                <a:latin typeface="Bebas Neue"/>
                <a:ea typeface="Bebas Neue"/>
                <a:cs typeface="Bebas Neue"/>
                <a:sym typeface="Bebas Neue"/>
              </a:defRPr>
            </a:lvl2pPr>
            <a:lvl3pPr lvl="2" rtl="0">
              <a:spcBef>
                <a:spcPts val="0"/>
              </a:spcBef>
              <a:spcAft>
                <a:spcPts val="0"/>
              </a:spcAft>
              <a:buClr>
                <a:schemeClr val="dk1"/>
              </a:buClr>
              <a:buSzPts val="3100"/>
              <a:buFont typeface="Bebas Neue"/>
              <a:buNone/>
              <a:defRPr sz="3100">
                <a:solidFill>
                  <a:schemeClr val="dk1"/>
                </a:solidFill>
                <a:latin typeface="Bebas Neue"/>
                <a:ea typeface="Bebas Neue"/>
                <a:cs typeface="Bebas Neue"/>
                <a:sym typeface="Bebas Neue"/>
              </a:defRPr>
            </a:lvl3pPr>
            <a:lvl4pPr lvl="3" rtl="0">
              <a:spcBef>
                <a:spcPts val="0"/>
              </a:spcBef>
              <a:spcAft>
                <a:spcPts val="0"/>
              </a:spcAft>
              <a:buClr>
                <a:schemeClr val="dk1"/>
              </a:buClr>
              <a:buSzPts val="3100"/>
              <a:buFont typeface="Bebas Neue"/>
              <a:buNone/>
              <a:defRPr sz="3100">
                <a:solidFill>
                  <a:schemeClr val="dk1"/>
                </a:solidFill>
                <a:latin typeface="Bebas Neue"/>
                <a:ea typeface="Bebas Neue"/>
                <a:cs typeface="Bebas Neue"/>
                <a:sym typeface="Bebas Neue"/>
              </a:defRPr>
            </a:lvl4pPr>
            <a:lvl5pPr lvl="4" rtl="0">
              <a:spcBef>
                <a:spcPts val="0"/>
              </a:spcBef>
              <a:spcAft>
                <a:spcPts val="0"/>
              </a:spcAft>
              <a:buClr>
                <a:schemeClr val="dk1"/>
              </a:buClr>
              <a:buSzPts val="3100"/>
              <a:buFont typeface="Bebas Neue"/>
              <a:buNone/>
              <a:defRPr sz="3100">
                <a:solidFill>
                  <a:schemeClr val="dk1"/>
                </a:solidFill>
                <a:latin typeface="Bebas Neue"/>
                <a:ea typeface="Bebas Neue"/>
                <a:cs typeface="Bebas Neue"/>
                <a:sym typeface="Bebas Neue"/>
              </a:defRPr>
            </a:lvl5pPr>
            <a:lvl6pPr lvl="5" rtl="0">
              <a:spcBef>
                <a:spcPts val="0"/>
              </a:spcBef>
              <a:spcAft>
                <a:spcPts val="0"/>
              </a:spcAft>
              <a:buClr>
                <a:schemeClr val="dk1"/>
              </a:buClr>
              <a:buSzPts val="3100"/>
              <a:buFont typeface="Bebas Neue"/>
              <a:buNone/>
              <a:defRPr sz="3100">
                <a:solidFill>
                  <a:schemeClr val="dk1"/>
                </a:solidFill>
                <a:latin typeface="Bebas Neue"/>
                <a:ea typeface="Bebas Neue"/>
                <a:cs typeface="Bebas Neue"/>
                <a:sym typeface="Bebas Neue"/>
              </a:defRPr>
            </a:lvl6pPr>
            <a:lvl7pPr lvl="6" rtl="0">
              <a:spcBef>
                <a:spcPts val="0"/>
              </a:spcBef>
              <a:spcAft>
                <a:spcPts val="0"/>
              </a:spcAft>
              <a:buClr>
                <a:schemeClr val="dk1"/>
              </a:buClr>
              <a:buSzPts val="3100"/>
              <a:buFont typeface="Bebas Neue"/>
              <a:buNone/>
              <a:defRPr sz="3100">
                <a:solidFill>
                  <a:schemeClr val="dk1"/>
                </a:solidFill>
                <a:latin typeface="Bebas Neue"/>
                <a:ea typeface="Bebas Neue"/>
                <a:cs typeface="Bebas Neue"/>
                <a:sym typeface="Bebas Neue"/>
              </a:defRPr>
            </a:lvl7pPr>
            <a:lvl8pPr lvl="7" rtl="0">
              <a:spcBef>
                <a:spcPts val="0"/>
              </a:spcBef>
              <a:spcAft>
                <a:spcPts val="0"/>
              </a:spcAft>
              <a:buClr>
                <a:schemeClr val="dk1"/>
              </a:buClr>
              <a:buSzPts val="3100"/>
              <a:buFont typeface="Bebas Neue"/>
              <a:buNone/>
              <a:defRPr sz="3100">
                <a:solidFill>
                  <a:schemeClr val="dk1"/>
                </a:solidFill>
                <a:latin typeface="Bebas Neue"/>
                <a:ea typeface="Bebas Neue"/>
                <a:cs typeface="Bebas Neue"/>
                <a:sym typeface="Bebas Neue"/>
              </a:defRPr>
            </a:lvl8pPr>
            <a:lvl9pPr lvl="8" rtl="0">
              <a:spcBef>
                <a:spcPts val="0"/>
              </a:spcBef>
              <a:spcAft>
                <a:spcPts val="0"/>
              </a:spcAft>
              <a:buClr>
                <a:schemeClr val="dk1"/>
              </a:buClr>
              <a:buSzPts val="3100"/>
              <a:buFont typeface="Bebas Neue"/>
              <a:buNone/>
              <a:defRPr sz="31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1600"/>
              </a:spcBef>
              <a:spcAft>
                <a:spcPts val="160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1934641004"/>
      </p:ext>
    </p:extLst>
  </p:cSld>
  <p:clrMap bg1="lt1" tx1="dk1" bg2="dk2" tx2="lt2" accent1="accent1" accent2="accent2" accent3="accent3" accent4="accent4" accent5="accent5" accent6="accent6" hlink="hlink" folHlink="folHlink"/>
  <p:sldLayoutIdLst>
    <p:sldLayoutId id="2147483661" r:id="rId1"/>
    <p:sldLayoutId id="2147483665" r:id="rId2"/>
    <p:sldLayoutId id="2147483666" r:id="rId3"/>
    <p:sldLayoutId id="2147483667" r:id="rId4"/>
    <p:sldLayoutId id="2147483668" r:id="rId5"/>
    <p:sldLayoutId id="2147483669" r:id="rId6"/>
    <p:sldLayoutId id="2147483670" r:id="rId7"/>
    <p:sldLayoutId id="2147483673" r:id="rId8"/>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amc.mamedov.co/seminar-ve-konfranslar" TargetMode="External"/><Relationship Id="rId2" Type="http://schemas.openxmlformats.org/officeDocument/2006/relationships/hyperlink" Target="http://amc.mamedov.co/xeberler/tetbiqi-riyaziyyatin-muasir-problemleri-konfransi-kecirilmisdir" TargetMode="External"/><Relationship Id="rId1" Type="http://schemas.openxmlformats.org/officeDocument/2006/relationships/slideLayout" Target="../slideLayouts/slideLayout2.xml"/><Relationship Id="rId4" Type="http://schemas.openxmlformats.org/officeDocument/2006/relationships/hyperlink" Target="http://amc.mamedov.co/elm-ve-innovasiya/dissertasiyasuralari"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Document8.docx"/><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package" Target="../embeddings/Microsoft_Word_Document9.docx"/><Relationship Id="rId4" Type="http://schemas.openxmlformats.org/officeDocument/2006/relationships/image" Target="../media/image3.emf"/></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amc.mamedov.co/elminailiyyetler" TargetMode="External"/><Relationship Id="rId2" Type="http://schemas.openxmlformats.org/officeDocument/2006/relationships/hyperlink" Target="http://amc.mamedov.co/elm-ve-innovasiya/elmi-tedqiqat-istiqametleri-ve-prioritetler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2565006E-71EF-4848-B8A1-52B9DF08C69F}"/>
              </a:ext>
            </a:extLst>
          </p:cNvPr>
          <p:cNvSpPr txBox="1">
            <a:spLocks/>
          </p:cNvSpPr>
          <p:nvPr/>
        </p:nvSpPr>
        <p:spPr>
          <a:xfrm>
            <a:off x="1347503" y="2937404"/>
            <a:ext cx="9496994" cy="276714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az-Latn-AZ" sz="3000" b="1" dirty="0">
                <a:solidFill>
                  <a:schemeClr val="accent2">
                    <a:lumMod val="50000"/>
                  </a:schemeClr>
                </a:solidFill>
                <a:latin typeface="Arial" panose="020B0604020202020204" pitchFamily="34" charset="0"/>
                <a:ea typeface="+mn-ea"/>
                <a:cs typeface="+mn-cs"/>
              </a:rPr>
              <a:t>Bakı Dövlət Universitetinin </a:t>
            </a:r>
          </a:p>
          <a:p>
            <a:pPr>
              <a:lnSpc>
                <a:spcPct val="100000"/>
              </a:lnSpc>
            </a:pPr>
            <a:r>
              <a:rPr lang="en-US" sz="3000" b="1" dirty="0">
                <a:solidFill>
                  <a:schemeClr val="accent2">
                    <a:lumMod val="50000"/>
                  </a:schemeClr>
                </a:solidFill>
                <a:latin typeface="Arial" panose="020B0604020202020204" pitchFamily="34" charset="0"/>
                <a:ea typeface="+mn-ea"/>
                <a:cs typeface="+mn-cs"/>
              </a:rPr>
              <a:t>T</a:t>
            </a:r>
            <a:r>
              <a:rPr lang="az-Latn-AZ" sz="3000" b="1" dirty="0">
                <a:solidFill>
                  <a:schemeClr val="accent2">
                    <a:lumMod val="50000"/>
                  </a:schemeClr>
                </a:solidFill>
                <a:latin typeface="Arial" panose="020B0604020202020204" pitchFamily="34" charset="0"/>
                <a:ea typeface="+mn-ea"/>
                <a:cs typeface="+mn-cs"/>
              </a:rPr>
              <a:t>ətbiqi-riyaziyyat və kibernetika fakültəsinin </a:t>
            </a:r>
          </a:p>
          <a:p>
            <a:pPr>
              <a:lnSpc>
                <a:spcPct val="100000"/>
              </a:lnSpc>
            </a:pPr>
            <a:r>
              <a:rPr lang="az-Latn-AZ" sz="3000" b="1" dirty="0">
                <a:solidFill>
                  <a:schemeClr val="accent2">
                    <a:lumMod val="50000"/>
                  </a:schemeClr>
                </a:solidFill>
                <a:latin typeface="Arial" panose="020B0604020202020204" pitchFamily="34" charset="0"/>
                <a:ea typeface="+mn-ea"/>
                <a:cs typeface="+mn-cs"/>
              </a:rPr>
              <a:t>2022-ci il üzrə </a:t>
            </a:r>
          </a:p>
          <a:p>
            <a:pPr>
              <a:lnSpc>
                <a:spcPct val="100000"/>
              </a:lnSpc>
            </a:pPr>
            <a:r>
              <a:rPr lang="az-Latn-AZ" sz="3000" b="1" dirty="0">
                <a:solidFill>
                  <a:schemeClr val="accent2">
                    <a:lumMod val="50000"/>
                  </a:schemeClr>
                </a:solidFill>
                <a:latin typeface="Arial" panose="020B0604020202020204" pitchFamily="34" charset="0"/>
                <a:ea typeface="+mn-ea"/>
                <a:cs typeface="+mn-cs"/>
              </a:rPr>
              <a:t> </a:t>
            </a:r>
          </a:p>
          <a:p>
            <a:pPr>
              <a:lnSpc>
                <a:spcPct val="100000"/>
              </a:lnSpc>
            </a:pPr>
            <a:r>
              <a:rPr lang="az-Latn-AZ" sz="3000" b="1" cap="all" dirty="0">
                <a:solidFill>
                  <a:schemeClr val="accent2">
                    <a:lumMod val="50000"/>
                  </a:schemeClr>
                </a:solidFill>
                <a:latin typeface="Arial" panose="020B0604020202020204" pitchFamily="34" charset="0"/>
                <a:ea typeface="+mn-ea"/>
                <a:cs typeface="+mn-cs"/>
              </a:rPr>
              <a:t>hesabatI</a:t>
            </a:r>
          </a:p>
          <a:p>
            <a:pPr>
              <a:lnSpc>
                <a:spcPct val="100000"/>
              </a:lnSpc>
            </a:pPr>
            <a:endParaRPr lang="az-Latn-AZ" sz="3000" b="1" cap="all" dirty="0">
              <a:solidFill>
                <a:schemeClr val="accent4">
                  <a:lumMod val="10000"/>
                </a:schemeClr>
              </a:solidFill>
              <a:latin typeface="Arial" panose="020B0604020202020204" pitchFamily="34" charset="0"/>
              <a:ea typeface="+mn-ea"/>
              <a:cs typeface="+mn-cs"/>
            </a:endParaRPr>
          </a:p>
          <a:p>
            <a:pPr algn="r">
              <a:lnSpc>
                <a:spcPct val="100000"/>
              </a:lnSpc>
            </a:pPr>
            <a:r>
              <a:rPr lang="az-Latn-AZ" sz="1600" b="1" dirty="0">
                <a:solidFill>
                  <a:schemeClr val="accent4">
                    <a:lumMod val="10000"/>
                  </a:schemeClr>
                </a:solidFill>
                <a:latin typeface="Arial" panose="020B0604020202020204" pitchFamily="34" charset="0"/>
                <a:ea typeface="+mn-ea"/>
                <a:cs typeface="+mn-cs"/>
              </a:rPr>
              <a:t>Məruzəçi</a:t>
            </a:r>
            <a:r>
              <a:rPr lang="az-Latn-AZ" sz="1600" b="1" dirty="0">
                <a:latin typeface="Arial" panose="020B0604020202020204" pitchFamily="34" charset="0"/>
                <a:ea typeface="+mn-ea"/>
                <a:cs typeface="+mn-cs"/>
              </a:rPr>
              <a:t>: Abbas Mehdiyev </a:t>
            </a:r>
            <a:endParaRPr lang="en-US" sz="1600" b="1" dirty="0">
              <a:latin typeface="Arial" panose="020B0604020202020204" pitchFamily="34" charset="0"/>
              <a:ea typeface="+mn-ea"/>
              <a:cs typeface="+mn-cs"/>
            </a:endParaRPr>
          </a:p>
        </p:txBody>
      </p:sp>
      <p:cxnSp>
        <p:nvCxnSpPr>
          <p:cNvPr id="16" name="Straight Connector 15">
            <a:extLst>
              <a:ext uri="{FF2B5EF4-FFF2-40B4-BE49-F238E27FC236}">
                <a16:creationId xmlns:a16="http://schemas.microsoft.com/office/drawing/2014/main" id="{B12059FA-10FE-4939-8DD0-2A1793B87C30}"/>
              </a:ext>
            </a:extLst>
          </p:cNvPr>
          <p:cNvCxnSpPr/>
          <p:nvPr/>
        </p:nvCxnSpPr>
        <p:spPr>
          <a:xfrm>
            <a:off x="0" y="708978"/>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cxnSp>
        <p:nvCxnSpPr>
          <p:cNvPr id="17" name="Straight Connector 16">
            <a:extLst>
              <a:ext uri="{FF2B5EF4-FFF2-40B4-BE49-F238E27FC236}">
                <a16:creationId xmlns:a16="http://schemas.microsoft.com/office/drawing/2014/main" id="{CE81394A-0985-4A2B-95C1-003342F8FB4F}"/>
              </a:ext>
            </a:extLst>
          </p:cNvPr>
          <p:cNvCxnSpPr/>
          <p:nvPr/>
        </p:nvCxnSpPr>
        <p:spPr>
          <a:xfrm>
            <a:off x="0" y="6149021"/>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pic>
        <p:nvPicPr>
          <p:cNvPr id="7" name="Рисунок 6" descr="C:\Users\CS\Downloads\logo_TRK (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4633" y="928883"/>
            <a:ext cx="1578610" cy="1459865"/>
          </a:xfrm>
          <a:prstGeom prst="rect">
            <a:avLst/>
          </a:prstGeom>
          <a:noFill/>
          <a:ln>
            <a:noFill/>
          </a:ln>
        </p:spPr>
      </p:pic>
    </p:spTree>
    <p:extLst>
      <p:ext uri="{BB962C8B-B14F-4D97-AF65-F5344CB8AC3E}">
        <p14:creationId xmlns:p14="http://schemas.microsoft.com/office/powerpoint/2010/main" val="3229789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139">
            <a:extLst>
              <a:ext uri="{FF2B5EF4-FFF2-40B4-BE49-F238E27FC236}">
                <a16:creationId xmlns:a16="http://schemas.microsoft.com/office/drawing/2014/main" id="{AF778183-9A9F-430A-A532-86F00C49102D}"/>
              </a:ext>
            </a:extLst>
          </p:cNvPr>
          <p:cNvCxnSpPr/>
          <p:nvPr/>
        </p:nvCxnSpPr>
        <p:spPr>
          <a:xfrm>
            <a:off x="0" y="6605105"/>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cxnSp>
        <p:nvCxnSpPr>
          <p:cNvPr id="5" name="Straight Connector 139">
            <a:extLst>
              <a:ext uri="{FF2B5EF4-FFF2-40B4-BE49-F238E27FC236}">
                <a16:creationId xmlns:a16="http://schemas.microsoft.com/office/drawing/2014/main" id="{AF778183-9A9F-430A-A532-86F00C49102D}"/>
              </a:ext>
            </a:extLst>
          </p:cNvPr>
          <p:cNvCxnSpPr/>
          <p:nvPr/>
        </p:nvCxnSpPr>
        <p:spPr>
          <a:xfrm>
            <a:off x="0" y="462213"/>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6" name="Прямоугольник 5"/>
          <p:cNvSpPr/>
          <p:nvPr/>
        </p:nvSpPr>
        <p:spPr>
          <a:xfrm>
            <a:off x="4481615" y="-10235"/>
            <a:ext cx="3228769" cy="461665"/>
          </a:xfrm>
          <a:prstGeom prst="rect">
            <a:avLst/>
          </a:prstGeom>
        </p:spPr>
        <p:txBody>
          <a:bodyPr wrap="none">
            <a:spAutoFit/>
          </a:bodyPr>
          <a:lstStyle/>
          <a:p>
            <a:r>
              <a:rPr lang="az-Latn-AZ" sz="2400" b="1" dirty="0">
                <a:solidFill>
                  <a:schemeClr val="bg1">
                    <a:lumMod val="75000"/>
                  </a:schemeClr>
                </a:solidFill>
                <a:latin typeface="Fira Sans"/>
              </a:rPr>
              <a:t>Elm və innovasiyalar</a:t>
            </a:r>
            <a:endParaRPr lang="ru-RU" sz="2400" b="1" dirty="0">
              <a:solidFill>
                <a:schemeClr val="bg1">
                  <a:lumMod val="75000"/>
                </a:schemeClr>
              </a:solidFill>
              <a:latin typeface="Fira Sans"/>
            </a:endParaRPr>
          </a:p>
        </p:txBody>
      </p:sp>
      <p:sp>
        <p:nvSpPr>
          <p:cNvPr id="8" name="Прямоугольник 7"/>
          <p:cNvSpPr/>
          <p:nvPr/>
        </p:nvSpPr>
        <p:spPr>
          <a:xfrm>
            <a:off x="570357" y="4925940"/>
            <a:ext cx="8284640" cy="338554"/>
          </a:xfrm>
          <a:prstGeom prst="rect">
            <a:avLst/>
          </a:prstGeom>
        </p:spPr>
        <p:txBody>
          <a:bodyPr wrap="none">
            <a:spAutoFit/>
          </a:bodyPr>
          <a:lstStyle/>
          <a:p>
            <a:pPr algn="ctr"/>
            <a:r>
              <a:rPr lang="az-Latn-AZ" altLang="en-US" sz="1600" b="1" dirty="0">
                <a:solidFill>
                  <a:srgbClr val="996633"/>
                </a:solidFill>
                <a:cs typeface="Arial" panose="020B0604020202020204" pitchFamily="34" charset="0"/>
              </a:rPr>
              <a:t>2022-ci ildə Q1, Q2, Q3 və Q4 kvartil kateqoriyalı </a:t>
            </a:r>
            <a:r>
              <a:rPr lang="az-Latn-AZ" altLang="en-US" sz="1600" b="1" dirty="0">
                <a:solidFill>
                  <a:srgbClr val="002060"/>
                </a:solidFill>
                <a:cs typeface="Arial" panose="020B0604020202020204" pitchFamily="34" charset="0"/>
              </a:rPr>
              <a:t>jurnallarda dərc olunan məqalələr </a:t>
            </a:r>
            <a:endParaRPr lang="ru-RU" sz="1600" b="1" dirty="0"/>
          </a:p>
        </p:txBody>
      </p:sp>
      <p:sp>
        <p:nvSpPr>
          <p:cNvPr id="9" name="Скругленный прямоугольник 8"/>
          <p:cNvSpPr/>
          <p:nvPr/>
        </p:nvSpPr>
        <p:spPr>
          <a:xfrm>
            <a:off x="733492" y="5328771"/>
            <a:ext cx="755505" cy="25881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Q1</a:t>
            </a:r>
            <a:endParaRPr lang="ru-RU" b="1" dirty="0"/>
          </a:p>
        </p:txBody>
      </p:sp>
      <p:sp>
        <p:nvSpPr>
          <p:cNvPr id="10" name="Скругленный прямоугольник 9"/>
          <p:cNvSpPr/>
          <p:nvPr/>
        </p:nvSpPr>
        <p:spPr>
          <a:xfrm>
            <a:off x="1885606" y="5315686"/>
            <a:ext cx="377114" cy="28362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3</a:t>
            </a:r>
            <a:endParaRPr lang="ru-RU" b="1" dirty="0"/>
          </a:p>
        </p:txBody>
      </p:sp>
      <p:cxnSp>
        <p:nvCxnSpPr>
          <p:cNvPr id="11" name="Прямая со стрелкой 10"/>
          <p:cNvCxnSpPr>
            <a:stCxn id="9" idx="3"/>
            <a:endCxn id="10" idx="1"/>
          </p:cNvCxnSpPr>
          <p:nvPr/>
        </p:nvCxnSpPr>
        <p:spPr>
          <a:xfrm flipV="1">
            <a:off x="1488997" y="5457498"/>
            <a:ext cx="396609" cy="6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Скругленный прямоугольник 11"/>
          <p:cNvSpPr/>
          <p:nvPr/>
        </p:nvSpPr>
        <p:spPr>
          <a:xfrm>
            <a:off x="2796741" y="5340495"/>
            <a:ext cx="755505" cy="25881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Q2</a:t>
            </a:r>
            <a:endParaRPr lang="ru-RU" b="1" dirty="0"/>
          </a:p>
        </p:txBody>
      </p:sp>
      <p:sp>
        <p:nvSpPr>
          <p:cNvPr id="13" name="Скругленный прямоугольник 12"/>
          <p:cNvSpPr/>
          <p:nvPr/>
        </p:nvSpPr>
        <p:spPr>
          <a:xfrm>
            <a:off x="3948854" y="5327410"/>
            <a:ext cx="377127"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7</a:t>
            </a:r>
            <a:endParaRPr lang="ru-RU" b="1" dirty="0"/>
          </a:p>
        </p:txBody>
      </p:sp>
      <p:cxnSp>
        <p:nvCxnSpPr>
          <p:cNvPr id="14" name="Прямая со стрелкой 13"/>
          <p:cNvCxnSpPr>
            <a:stCxn id="12" idx="3"/>
            <a:endCxn id="13" idx="1"/>
          </p:cNvCxnSpPr>
          <p:nvPr/>
        </p:nvCxnSpPr>
        <p:spPr>
          <a:xfrm flipV="1">
            <a:off x="3552246" y="5463360"/>
            <a:ext cx="396608" cy="6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Скругленный прямоугольник 14"/>
          <p:cNvSpPr/>
          <p:nvPr/>
        </p:nvSpPr>
        <p:spPr>
          <a:xfrm>
            <a:off x="4813108" y="5315686"/>
            <a:ext cx="755505" cy="25881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Q3</a:t>
            </a:r>
            <a:endParaRPr lang="ru-RU" b="1" dirty="0"/>
          </a:p>
        </p:txBody>
      </p:sp>
      <p:sp>
        <p:nvSpPr>
          <p:cNvPr id="16" name="Скругленный прямоугольник 15"/>
          <p:cNvSpPr/>
          <p:nvPr/>
        </p:nvSpPr>
        <p:spPr>
          <a:xfrm>
            <a:off x="5965222" y="5302600"/>
            <a:ext cx="412298" cy="296709"/>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0</a:t>
            </a:r>
            <a:endParaRPr lang="ru-RU" b="1" dirty="0"/>
          </a:p>
        </p:txBody>
      </p:sp>
      <p:cxnSp>
        <p:nvCxnSpPr>
          <p:cNvPr id="17" name="Прямая со стрелкой 16"/>
          <p:cNvCxnSpPr>
            <a:stCxn id="15" idx="3"/>
            <a:endCxn id="16" idx="1"/>
          </p:cNvCxnSpPr>
          <p:nvPr/>
        </p:nvCxnSpPr>
        <p:spPr>
          <a:xfrm>
            <a:off x="5568613" y="5445094"/>
            <a:ext cx="396609" cy="58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Скругленный прямоугольник 17"/>
          <p:cNvSpPr/>
          <p:nvPr/>
        </p:nvSpPr>
        <p:spPr>
          <a:xfrm>
            <a:off x="6747415" y="5327410"/>
            <a:ext cx="755505" cy="25881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Q4</a:t>
            </a:r>
            <a:endParaRPr lang="ru-RU" b="1" dirty="0"/>
          </a:p>
        </p:txBody>
      </p:sp>
      <p:sp>
        <p:nvSpPr>
          <p:cNvPr id="19" name="Скругленный прямоугольник 18"/>
          <p:cNvSpPr/>
          <p:nvPr/>
        </p:nvSpPr>
        <p:spPr>
          <a:xfrm>
            <a:off x="7899529" y="5289516"/>
            <a:ext cx="470914" cy="30979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4</a:t>
            </a:r>
            <a:endParaRPr lang="ru-RU" b="1" dirty="0"/>
          </a:p>
        </p:txBody>
      </p:sp>
      <p:cxnSp>
        <p:nvCxnSpPr>
          <p:cNvPr id="20" name="Прямая со стрелкой 19"/>
          <p:cNvCxnSpPr>
            <a:stCxn id="18" idx="3"/>
            <a:endCxn id="19" idx="1"/>
          </p:cNvCxnSpPr>
          <p:nvPr/>
        </p:nvCxnSpPr>
        <p:spPr>
          <a:xfrm flipV="1">
            <a:off x="7502920" y="5444413"/>
            <a:ext cx="396609" cy="124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Скругленный прямоугольник 21"/>
          <p:cNvSpPr/>
          <p:nvPr/>
        </p:nvSpPr>
        <p:spPr>
          <a:xfrm>
            <a:off x="9366738" y="5190533"/>
            <a:ext cx="1279937" cy="30525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Dərslik</a:t>
            </a:r>
            <a:endParaRPr lang="ru-RU" b="1" dirty="0"/>
          </a:p>
        </p:txBody>
      </p:sp>
      <p:sp>
        <p:nvSpPr>
          <p:cNvPr id="23" name="Скругленный прямоугольник 22"/>
          <p:cNvSpPr/>
          <p:nvPr/>
        </p:nvSpPr>
        <p:spPr>
          <a:xfrm>
            <a:off x="11240603" y="5174765"/>
            <a:ext cx="447308" cy="31109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3</a:t>
            </a:r>
            <a:endParaRPr lang="ru-RU" b="1" dirty="0"/>
          </a:p>
        </p:txBody>
      </p:sp>
      <p:cxnSp>
        <p:nvCxnSpPr>
          <p:cNvPr id="24" name="Прямая со стрелкой 23"/>
          <p:cNvCxnSpPr/>
          <p:nvPr/>
        </p:nvCxnSpPr>
        <p:spPr>
          <a:xfrm flipV="1">
            <a:off x="10670122" y="5365697"/>
            <a:ext cx="558756" cy="2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Скругленный прямоугольник 26"/>
          <p:cNvSpPr/>
          <p:nvPr/>
        </p:nvSpPr>
        <p:spPr>
          <a:xfrm>
            <a:off x="9366739" y="5623831"/>
            <a:ext cx="1315108" cy="29664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Monoqrafiya</a:t>
            </a:r>
            <a:endParaRPr lang="ru-RU" b="1" dirty="0"/>
          </a:p>
        </p:txBody>
      </p:sp>
      <p:sp>
        <p:nvSpPr>
          <p:cNvPr id="28" name="Скругленный прямоугольник 27"/>
          <p:cNvSpPr/>
          <p:nvPr/>
        </p:nvSpPr>
        <p:spPr>
          <a:xfrm>
            <a:off x="11240602" y="5599022"/>
            <a:ext cx="459030" cy="30861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solidFill>
                  <a:schemeClr val="bg1"/>
                </a:solidFill>
              </a:rPr>
              <a:t>2</a:t>
            </a:r>
            <a:endParaRPr lang="ru-RU" b="1" dirty="0">
              <a:solidFill>
                <a:schemeClr val="bg1"/>
              </a:solidFill>
            </a:endParaRPr>
          </a:p>
        </p:txBody>
      </p:sp>
      <p:cxnSp>
        <p:nvCxnSpPr>
          <p:cNvPr id="29" name="Прямая со стрелкой 28"/>
          <p:cNvCxnSpPr/>
          <p:nvPr/>
        </p:nvCxnSpPr>
        <p:spPr>
          <a:xfrm flipV="1">
            <a:off x="10693569" y="5740834"/>
            <a:ext cx="558756" cy="2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Скругленный прямоугольник 29"/>
          <p:cNvSpPr/>
          <p:nvPr/>
        </p:nvSpPr>
        <p:spPr>
          <a:xfrm>
            <a:off x="9378461" y="6081029"/>
            <a:ext cx="1315108" cy="29664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Proqram</a:t>
            </a:r>
            <a:endParaRPr lang="ru-RU" b="1" dirty="0"/>
          </a:p>
        </p:txBody>
      </p:sp>
      <p:sp>
        <p:nvSpPr>
          <p:cNvPr id="31" name="Скругленный прямоугольник 30"/>
          <p:cNvSpPr/>
          <p:nvPr/>
        </p:nvSpPr>
        <p:spPr>
          <a:xfrm>
            <a:off x="11252325" y="6056220"/>
            <a:ext cx="447307" cy="30861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35</a:t>
            </a:r>
            <a:endParaRPr lang="ru-RU" b="1" dirty="0"/>
          </a:p>
        </p:txBody>
      </p:sp>
      <p:cxnSp>
        <p:nvCxnSpPr>
          <p:cNvPr id="32" name="Прямая со стрелкой 31"/>
          <p:cNvCxnSpPr/>
          <p:nvPr/>
        </p:nvCxnSpPr>
        <p:spPr>
          <a:xfrm flipV="1">
            <a:off x="10717016" y="6198032"/>
            <a:ext cx="558756" cy="2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Скругленный прямоугольник 35"/>
          <p:cNvSpPr/>
          <p:nvPr/>
        </p:nvSpPr>
        <p:spPr>
          <a:xfrm>
            <a:off x="733492" y="5746106"/>
            <a:ext cx="4079616" cy="30525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H- İndeksi 5 dən yuxarı olan əməkdaşlar</a:t>
            </a:r>
            <a:endParaRPr lang="ru-RU" b="1" dirty="0"/>
          </a:p>
        </p:txBody>
      </p:sp>
      <p:sp>
        <p:nvSpPr>
          <p:cNvPr id="37" name="Скругленный прямоугольник 36"/>
          <p:cNvSpPr/>
          <p:nvPr/>
        </p:nvSpPr>
        <p:spPr>
          <a:xfrm>
            <a:off x="5471023" y="5768199"/>
            <a:ext cx="494199" cy="31109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ru-RU" b="1" dirty="0"/>
          </a:p>
        </p:txBody>
      </p:sp>
      <p:cxnSp>
        <p:nvCxnSpPr>
          <p:cNvPr id="38" name="Прямая со стрелкой 37"/>
          <p:cNvCxnSpPr/>
          <p:nvPr/>
        </p:nvCxnSpPr>
        <p:spPr>
          <a:xfrm flipV="1">
            <a:off x="4813108" y="5923744"/>
            <a:ext cx="558756" cy="2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9" name="Content Placeholder 5">
            <a:extLst>
              <a:ext uri="{FF2B5EF4-FFF2-40B4-BE49-F238E27FC236}">
                <a16:creationId xmlns:a16="http://schemas.microsoft.com/office/drawing/2014/main" id="{A08B64DD-E1AF-4D96-81E5-F9B1861330A9}"/>
              </a:ext>
            </a:extLst>
          </p:cNvPr>
          <p:cNvGraphicFramePr>
            <a:graphicFrameLocks/>
          </p:cNvGraphicFramePr>
          <p:nvPr>
            <p:extLst>
              <p:ext uri="{D42A27DB-BD31-4B8C-83A1-F6EECF244321}">
                <p14:modId xmlns:p14="http://schemas.microsoft.com/office/powerpoint/2010/main" val="850594608"/>
              </p:ext>
            </p:extLst>
          </p:nvPr>
        </p:nvGraphicFramePr>
        <p:xfrm>
          <a:off x="150124" y="552965"/>
          <a:ext cx="11832609" cy="43580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72990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139">
            <a:extLst>
              <a:ext uri="{FF2B5EF4-FFF2-40B4-BE49-F238E27FC236}">
                <a16:creationId xmlns:a16="http://schemas.microsoft.com/office/drawing/2014/main" id="{AF778183-9A9F-430A-A532-86F00C49102D}"/>
              </a:ext>
            </a:extLst>
          </p:cNvPr>
          <p:cNvCxnSpPr/>
          <p:nvPr/>
        </p:nvCxnSpPr>
        <p:spPr>
          <a:xfrm>
            <a:off x="0" y="462213"/>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4" name="Прямоугольник 3"/>
          <p:cNvSpPr/>
          <p:nvPr/>
        </p:nvSpPr>
        <p:spPr>
          <a:xfrm>
            <a:off x="4481615" y="-10235"/>
            <a:ext cx="3228769" cy="461665"/>
          </a:xfrm>
          <a:prstGeom prst="rect">
            <a:avLst/>
          </a:prstGeom>
        </p:spPr>
        <p:txBody>
          <a:bodyPr wrap="none">
            <a:spAutoFit/>
          </a:bodyPr>
          <a:lstStyle/>
          <a:p>
            <a:r>
              <a:rPr lang="az-Latn-AZ" sz="2400" b="1" dirty="0">
                <a:solidFill>
                  <a:schemeClr val="bg1">
                    <a:lumMod val="75000"/>
                  </a:schemeClr>
                </a:solidFill>
                <a:latin typeface="Fira Sans"/>
              </a:rPr>
              <a:t>Elm və innovasiyalar</a:t>
            </a:r>
            <a:endParaRPr lang="ru-RU" sz="2400" b="1" dirty="0">
              <a:solidFill>
                <a:schemeClr val="bg1">
                  <a:lumMod val="75000"/>
                </a:schemeClr>
              </a:solidFill>
              <a:latin typeface="Fira Sans"/>
            </a:endParaRPr>
          </a:p>
        </p:txBody>
      </p:sp>
      <p:cxnSp>
        <p:nvCxnSpPr>
          <p:cNvPr id="5" name="Straight Connector 139">
            <a:extLst>
              <a:ext uri="{FF2B5EF4-FFF2-40B4-BE49-F238E27FC236}">
                <a16:creationId xmlns:a16="http://schemas.microsoft.com/office/drawing/2014/main" id="{AF778183-9A9F-430A-A532-86F00C49102D}"/>
              </a:ext>
            </a:extLst>
          </p:cNvPr>
          <p:cNvCxnSpPr/>
          <p:nvPr/>
        </p:nvCxnSpPr>
        <p:spPr>
          <a:xfrm>
            <a:off x="-1" y="6569936"/>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27" name="TextBox 26">
            <a:extLst>
              <a:ext uri="{FF2B5EF4-FFF2-40B4-BE49-F238E27FC236}">
                <a16:creationId xmlns:a16="http://schemas.microsoft.com/office/drawing/2014/main" id="{364A12E5-7A26-4E40-88BE-46944FEBBF9F}"/>
              </a:ext>
            </a:extLst>
          </p:cNvPr>
          <p:cNvSpPr txBox="1"/>
          <p:nvPr/>
        </p:nvSpPr>
        <p:spPr>
          <a:xfrm>
            <a:off x="740229" y="1312984"/>
            <a:ext cx="10995929" cy="4447884"/>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sz="1600" b="1" dirty="0">
                <a:solidFill>
                  <a:schemeClr val="bg1">
                    <a:lumMod val="50000"/>
                  </a:schemeClr>
                </a:solidFill>
                <a:latin typeface="Arial" panose="020B0604020202020204" pitchFamily="34" charset="0"/>
                <a:cs typeface="Arial" panose="020B0604020202020204" pitchFamily="34" charset="0"/>
              </a:rPr>
              <a:t>ERASMUS+KA2 FƏALIYYƏTI ÇƏRÇIVƏSINDƏ - MAGUS (DEVELOPING MASTER PROGRAMMES IN MOBILE APPLICATIONS AND GAME DESIGN AT PARTNER UNIVERSITIES) LAYIHƏSI </a:t>
            </a:r>
            <a:endParaRPr lang="az-Latn-AZ" sz="1600" b="1" dirty="0">
              <a:solidFill>
                <a:schemeClr val="bg1">
                  <a:lumMod val="50000"/>
                </a:schemeClr>
              </a:solidFill>
              <a:latin typeface="Arial" panose="020B0604020202020204" pitchFamily="34" charset="0"/>
              <a:cs typeface="Arial" panose="020B0604020202020204" pitchFamily="34" charset="0"/>
            </a:endParaRPr>
          </a:p>
          <a:p>
            <a:pPr algn="just">
              <a:lnSpc>
                <a:spcPct val="200000"/>
              </a:lnSpc>
            </a:pPr>
            <a:r>
              <a:rPr lang="en-US" sz="1600" b="1" dirty="0" err="1">
                <a:solidFill>
                  <a:schemeClr val="bg1">
                    <a:lumMod val="50000"/>
                  </a:schemeClr>
                </a:solidFill>
                <a:latin typeface="Arial" panose="020B0604020202020204" pitchFamily="34" charset="0"/>
                <a:cs typeface="Arial" panose="020B0604020202020204" pitchFamily="34" charset="0"/>
              </a:rPr>
              <a:t>Layihənin</a:t>
            </a:r>
            <a:r>
              <a:rPr lang="en-US" sz="1600" b="1" dirty="0">
                <a:solidFill>
                  <a:schemeClr val="bg1">
                    <a:lumMod val="50000"/>
                  </a:schemeClr>
                </a:solidFill>
                <a:latin typeface="Arial" panose="020B0604020202020204" pitchFamily="34" charset="0"/>
                <a:cs typeface="Arial" panose="020B0604020202020204" pitchFamily="34" charset="0"/>
              </a:rPr>
              <a:t> </a:t>
            </a:r>
            <a:r>
              <a:rPr lang="en-US" sz="1600" b="1" dirty="0" err="1">
                <a:solidFill>
                  <a:schemeClr val="bg1">
                    <a:lumMod val="50000"/>
                  </a:schemeClr>
                </a:solidFill>
                <a:latin typeface="Arial" panose="020B0604020202020204" pitchFamily="34" charset="0"/>
                <a:cs typeface="Arial" panose="020B0604020202020204" pitchFamily="34" charset="0"/>
              </a:rPr>
              <a:t>adı</a:t>
            </a:r>
            <a:r>
              <a:rPr lang="az-Latn-AZ" sz="1600" b="1" dirty="0">
                <a:solidFill>
                  <a:schemeClr val="bg1">
                    <a:lumMod val="50000"/>
                  </a:schemeClr>
                </a:solidFill>
                <a:latin typeface="Arial" panose="020B0604020202020204" pitchFamily="34" charset="0"/>
                <a:cs typeface="Arial" panose="020B0604020202020204" pitchFamily="34" charset="0"/>
              </a:rPr>
              <a:t>:</a:t>
            </a:r>
            <a:r>
              <a:rPr lang="az-Latn-AZ" sz="1600" dirty="0">
                <a:solidFill>
                  <a:schemeClr val="bg1">
                    <a:lumMod val="50000"/>
                  </a:schemeClr>
                </a:solidFill>
                <a:latin typeface="Arial" panose="020B0604020202020204" pitchFamily="34" charset="0"/>
                <a:cs typeface="Arial" panose="020B0604020202020204" pitchFamily="34" charset="0"/>
              </a:rPr>
              <a:t> </a:t>
            </a:r>
            <a:r>
              <a:rPr lang="en-US" sz="1600" dirty="0">
                <a:solidFill>
                  <a:schemeClr val="bg1">
                    <a:lumMod val="50000"/>
                  </a:schemeClr>
                </a:solidFill>
                <a:latin typeface="Arial" panose="020B0604020202020204" pitchFamily="34" charset="0"/>
                <a:cs typeface="Arial" panose="020B0604020202020204" pitchFamily="34" charset="0"/>
              </a:rPr>
              <a:t>MAGUS - “</a:t>
            </a:r>
            <a:r>
              <a:rPr lang="en-US" sz="1600" dirty="0" err="1">
                <a:solidFill>
                  <a:schemeClr val="bg1">
                    <a:lumMod val="50000"/>
                  </a:schemeClr>
                </a:solidFill>
                <a:latin typeface="Arial" panose="020B0604020202020204" pitchFamily="34" charset="0"/>
                <a:cs typeface="Arial" panose="020B0604020202020204" pitchFamily="34" charset="0"/>
              </a:rPr>
              <a:t>Partnyor</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Universitetlərdə</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mobil</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applikasiyaların</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və</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oyun</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dizaynı</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üzrə</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magistr</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proqramlarının</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inkişafı</a:t>
            </a:r>
            <a:r>
              <a:rPr lang="en-US" sz="1600" dirty="0">
                <a:solidFill>
                  <a:schemeClr val="bg1">
                    <a:lumMod val="50000"/>
                  </a:schemeClr>
                </a:solidFill>
                <a:latin typeface="Arial" panose="020B0604020202020204" pitchFamily="34" charset="0"/>
                <a:cs typeface="Arial" panose="020B0604020202020204" pitchFamily="34" charset="0"/>
              </a:rPr>
              <a:t>” </a:t>
            </a:r>
            <a:endParaRPr lang="az-Latn-AZ" sz="1600" dirty="0">
              <a:solidFill>
                <a:schemeClr val="bg1">
                  <a:lumMod val="50000"/>
                </a:schemeClr>
              </a:solidFill>
              <a:latin typeface="Arial" panose="020B0604020202020204" pitchFamily="34" charset="0"/>
              <a:cs typeface="Arial" panose="020B0604020202020204" pitchFamily="34" charset="0"/>
            </a:endParaRPr>
          </a:p>
          <a:p>
            <a:pPr algn="just">
              <a:lnSpc>
                <a:spcPct val="200000"/>
              </a:lnSpc>
            </a:pPr>
            <a:r>
              <a:rPr lang="en-US" sz="1600" b="1" dirty="0" err="1">
                <a:solidFill>
                  <a:schemeClr val="bg1">
                    <a:lumMod val="50000"/>
                  </a:schemeClr>
                </a:solidFill>
                <a:latin typeface="Arial" panose="020B0604020202020204" pitchFamily="34" charset="0"/>
                <a:cs typeface="Arial" panose="020B0604020202020204" pitchFamily="34" charset="0"/>
              </a:rPr>
              <a:t>Layihə</a:t>
            </a:r>
            <a:r>
              <a:rPr lang="en-US" sz="1600" b="1" dirty="0">
                <a:solidFill>
                  <a:schemeClr val="bg1">
                    <a:lumMod val="50000"/>
                  </a:schemeClr>
                </a:solidFill>
                <a:latin typeface="Arial" panose="020B0604020202020204" pitchFamily="34" charset="0"/>
                <a:cs typeface="Arial" panose="020B0604020202020204" pitchFamily="34" charset="0"/>
              </a:rPr>
              <a:t> </a:t>
            </a:r>
            <a:r>
              <a:rPr lang="az-Latn-AZ" sz="1600" b="1" dirty="0">
                <a:solidFill>
                  <a:schemeClr val="bg1">
                    <a:lumMod val="50000"/>
                  </a:schemeClr>
                </a:solidFill>
                <a:latin typeface="Arial" panose="020B0604020202020204" pitchFamily="34" charset="0"/>
                <a:cs typeface="Arial" panose="020B0604020202020204" pitchFamily="34" charset="0"/>
              </a:rPr>
              <a:t>r</a:t>
            </a:r>
            <a:r>
              <a:rPr lang="en-US" sz="1600" b="1" dirty="0" err="1">
                <a:solidFill>
                  <a:schemeClr val="bg1">
                    <a:lumMod val="50000"/>
                  </a:schemeClr>
                </a:solidFill>
                <a:latin typeface="Arial" panose="020B0604020202020204" pitchFamily="34" charset="0"/>
                <a:cs typeface="Arial" panose="020B0604020202020204" pitchFamily="34" charset="0"/>
              </a:rPr>
              <a:t>əhbəri</a:t>
            </a:r>
            <a:r>
              <a:rPr lang="az-Latn-AZ" sz="1600" b="1" dirty="0">
                <a:solidFill>
                  <a:schemeClr val="bg1">
                    <a:lumMod val="50000"/>
                  </a:schemeClr>
                </a:solidFill>
                <a:latin typeface="Arial" panose="020B0604020202020204" pitchFamily="34" charset="0"/>
                <a:cs typeface="Arial" panose="020B0604020202020204" pitchFamily="34" charset="0"/>
              </a:rPr>
              <a:t>:</a:t>
            </a:r>
            <a:r>
              <a:rPr lang="en-US" sz="1600" b="1"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Ələkbər</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Əliyev</a:t>
            </a:r>
            <a:endParaRPr lang="az-Latn-AZ" sz="1600" dirty="0">
              <a:solidFill>
                <a:schemeClr val="bg1">
                  <a:lumMod val="50000"/>
                </a:schemeClr>
              </a:solidFill>
              <a:latin typeface="Arial" panose="020B0604020202020204" pitchFamily="34" charset="0"/>
              <a:cs typeface="Arial" panose="020B0604020202020204" pitchFamily="34" charset="0"/>
            </a:endParaRPr>
          </a:p>
          <a:p>
            <a:pPr algn="just">
              <a:lnSpc>
                <a:spcPct val="200000"/>
              </a:lnSpc>
            </a:pPr>
            <a:endParaRPr lang="az-Latn-AZ" sz="1600" dirty="0">
              <a:solidFill>
                <a:schemeClr val="bg1">
                  <a:lumMod val="50000"/>
                </a:schemeClr>
              </a:solidFill>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1600" b="1" dirty="0">
                <a:solidFill>
                  <a:schemeClr val="bg1">
                    <a:lumMod val="50000"/>
                  </a:schemeClr>
                </a:solidFill>
                <a:latin typeface="Arial" panose="020B0604020202020204" pitchFamily="34" charset="0"/>
                <a:cs typeface="Arial" panose="020B0604020202020204" pitchFamily="34" charset="0"/>
              </a:rPr>
              <a:t>AZ</a:t>
            </a:r>
            <a:r>
              <a:rPr lang="az-Latn-AZ" sz="1600" b="1" dirty="0">
                <a:solidFill>
                  <a:schemeClr val="bg1">
                    <a:lumMod val="50000"/>
                  </a:schemeClr>
                </a:solidFill>
                <a:latin typeface="Arial" panose="020B0604020202020204" pitchFamily="34" charset="0"/>
                <a:cs typeface="Arial" panose="020B0604020202020204" pitchFamily="34" charset="0"/>
              </a:rPr>
              <a:t>ƏRBAYCAN ELM VƏ TƏHSİL NAZİRLİYİNİN</a:t>
            </a:r>
            <a:r>
              <a:rPr lang="en-US" sz="1600" b="1" dirty="0">
                <a:solidFill>
                  <a:schemeClr val="bg1">
                    <a:lumMod val="50000"/>
                  </a:schemeClr>
                </a:solidFill>
                <a:latin typeface="Arial" panose="020B0604020202020204" pitchFamily="34" charset="0"/>
                <a:cs typeface="Arial" panose="020B0604020202020204" pitchFamily="34" charset="0"/>
              </a:rPr>
              <a:t> QRANT LAYİHƏSİ </a:t>
            </a:r>
            <a:endParaRPr lang="az-Latn-AZ" sz="1600" b="1" dirty="0">
              <a:solidFill>
                <a:schemeClr val="bg1">
                  <a:lumMod val="50000"/>
                </a:schemeClr>
              </a:solidFill>
              <a:latin typeface="Arial" panose="020B0604020202020204" pitchFamily="34" charset="0"/>
              <a:cs typeface="Arial" panose="020B0604020202020204" pitchFamily="34" charset="0"/>
            </a:endParaRPr>
          </a:p>
          <a:p>
            <a:pPr algn="just">
              <a:lnSpc>
                <a:spcPct val="200000"/>
              </a:lnSpc>
            </a:pPr>
            <a:r>
              <a:rPr lang="en-US" sz="1600" b="1" dirty="0" err="1">
                <a:solidFill>
                  <a:schemeClr val="bg1">
                    <a:lumMod val="50000"/>
                  </a:schemeClr>
                </a:solidFill>
                <a:latin typeface="Arial" panose="020B0604020202020204" pitchFamily="34" charset="0"/>
                <a:cs typeface="Arial" panose="020B0604020202020204" pitchFamily="34" charset="0"/>
              </a:rPr>
              <a:t>Layihənin</a:t>
            </a:r>
            <a:r>
              <a:rPr lang="en-US" sz="1600" b="1" dirty="0">
                <a:solidFill>
                  <a:schemeClr val="bg1">
                    <a:lumMod val="50000"/>
                  </a:schemeClr>
                </a:solidFill>
                <a:latin typeface="Arial" panose="020B0604020202020204" pitchFamily="34" charset="0"/>
                <a:cs typeface="Arial" panose="020B0604020202020204" pitchFamily="34" charset="0"/>
              </a:rPr>
              <a:t> </a:t>
            </a:r>
            <a:r>
              <a:rPr lang="en-US" sz="1600" b="1" dirty="0" err="1">
                <a:solidFill>
                  <a:schemeClr val="bg1">
                    <a:lumMod val="50000"/>
                  </a:schemeClr>
                </a:solidFill>
                <a:latin typeface="Arial" panose="020B0604020202020204" pitchFamily="34" charset="0"/>
                <a:cs typeface="Arial" panose="020B0604020202020204" pitchFamily="34" charset="0"/>
              </a:rPr>
              <a:t>adı</a:t>
            </a:r>
            <a:r>
              <a:rPr lang="az-Latn-AZ" sz="1600" b="1" dirty="0">
                <a:solidFill>
                  <a:schemeClr val="bg1">
                    <a:lumMod val="50000"/>
                  </a:schemeClr>
                </a:solidFill>
                <a:latin typeface="Arial" panose="020B0604020202020204" pitchFamily="34" charset="0"/>
                <a:cs typeface="Arial" panose="020B0604020202020204" pitchFamily="34" charset="0"/>
              </a:rPr>
              <a:t>:</a:t>
            </a:r>
            <a:r>
              <a:rPr lang="en-US" sz="1600" b="1" dirty="0">
                <a:solidFill>
                  <a:schemeClr val="bg1">
                    <a:lumMod val="50000"/>
                  </a:schemeClr>
                </a:solidFill>
                <a:latin typeface="Arial" panose="020B0604020202020204" pitchFamily="34" charset="0"/>
                <a:cs typeface="Arial" panose="020B0604020202020204" pitchFamily="34" charset="0"/>
              </a:rPr>
              <a:t> </a:t>
            </a:r>
            <a:r>
              <a:rPr lang="en-US" sz="1600" dirty="0">
                <a:solidFill>
                  <a:schemeClr val="bg1">
                    <a:lumMod val="50000"/>
                  </a:schemeClr>
                </a:solidFill>
                <a:latin typeface="Arial" panose="020B0604020202020204" pitchFamily="34" charset="0"/>
                <a:cs typeface="Arial" panose="020B0604020202020204" pitchFamily="34" charset="0"/>
              </a:rPr>
              <a:t>Sabah </a:t>
            </a:r>
            <a:r>
              <a:rPr lang="en-US" sz="1600" dirty="0" err="1">
                <a:solidFill>
                  <a:schemeClr val="bg1">
                    <a:lumMod val="50000"/>
                  </a:schemeClr>
                </a:solidFill>
                <a:latin typeface="Arial" panose="020B0604020202020204" pitchFamily="34" charset="0"/>
                <a:cs typeface="Arial" panose="020B0604020202020204" pitchFamily="34" charset="0"/>
              </a:rPr>
              <a:t>Magistratura</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Kompüter</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Elmləri</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və</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texnologiyaları</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ixtisaslaşması</a:t>
            </a:r>
            <a:r>
              <a:rPr lang="en-US" sz="1600" dirty="0">
                <a:solidFill>
                  <a:schemeClr val="bg1">
                    <a:lumMod val="50000"/>
                  </a:schemeClr>
                </a:solidFill>
                <a:latin typeface="Arial" panose="020B0604020202020204" pitchFamily="34" charset="0"/>
                <a:cs typeface="Arial" panose="020B0604020202020204" pitchFamily="34" charset="0"/>
              </a:rPr>
              <a:t> </a:t>
            </a:r>
            <a:endParaRPr lang="az-Latn-AZ" sz="1600" dirty="0">
              <a:solidFill>
                <a:schemeClr val="bg1">
                  <a:lumMod val="50000"/>
                </a:schemeClr>
              </a:solidFill>
              <a:latin typeface="Arial" panose="020B0604020202020204" pitchFamily="34" charset="0"/>
              <a:cs typeface="Arial" panose="020B0604020202020204" pitchFamily="34" charset="0"/>
            </a:endParaRPr>
          </a:p>
          <a:p>
            <a:pPr algn="just">
              <a:lnSpc>
                <a:spcPct val="200000"/>
              </a:lnSpc>
            </a:pPr>
            <a:r>
              <a:rPr lang="en-US" sz="1600" b="1" dirty="0" err="1">
                <a:solidFill>
                  <a:schemeClr val="bg1">
                    <a:lumMod val="50000"/>
                  </a:schemeClr>
                </a:solidFill>
                <a:latin typeface="Arial" panose="020B0604020202020204" pitchFamily="34" charset="0"/>
                <a:cs typeface="Arial" panose="020B0604020202020204" pitchFamily="34" charset="0"/>
              </a:rPr>
              <a:t>Layihə</a:t>
            </a:r>
            <a:r>
              <a:rPr lang="en-US" sz="1600" b="1" dirty="0">
                <a:solidFill>
                  <a:schemeClr val="bg1">
                    <a:lumMod val="50000"/>
                  </a:schemeClr>
                </a:solidFill>
                <a:latin typeface="Arial" panose="020B0604020202020204" pitchFamily="34" charset="0"/>
                <a:cs typeface="Arial" panose="020B0604020202020204" pitchFamily="34" charset="0"/>
              </a:rPr>
              <a:t> </a:t>
            </a:r>
            <a:r>
              <a:rPr lang="az-Latn-AZ" sz="1600" b="1" dirty="0">
                <a:solidFill>
                  <a:schemeClr val="bg1">
                    <a:lumMod val="50000"/>
                  </a:schemeClr>
                </a:solidFill>
                <a:latin typeface="Arial" panose="020B0604020202020204" pitchFamily="34" charset="0"/>
                <a:cs typeface="Arial" panose="020B0604020202020204" pitchFamily="34" charset="0"/>
              </a:rPr>
              <a:t>r</a:t>
            </a:r>
            <a:r>
              <a:rPr lang="en-US" sz="1600" b="1" dirty="0" err="1">
                <a:solidFill>
                  <a:schemeClr val="bg1">
                    <a:lumMod val="50000"/>
                  </a:schemeClr>
                </a:solidFill>
                <a:latin typeface="Arial" panose="020B0604020202020204" pitchFamily="34" charset="0"/>
                <a:cs typeface="Arial" panose="020B0604020202020204" pitchFamily="34" charset="0"/>
              </a:rPr>
              <a:t>əhbəri</a:t>
            </a:r>
            <a:r>
              <a:rPr lang="az-Latn-AZ" sz="1600" b="1" dirty="0">
                <a:solidFill>
                  <a:schemeClr val="bg1">
                    <a:lumMod val="50000"/>
                  </a:schemeClr>
                </a:solidFill>
                <a:latin typeface="Arial" panose="020B0604020202020204" pitchFamily="34" charset="0"/>
                <a:cs typeface="Arial" panose="020B0604020202020204" pitchFamily="34" charset="0"/>
              </a:rPr>
              <a:t>: </a:t>
            </a:r>
            <a:r>
              <a:rPr lang="az-Latn-AZ" sz="1600" dirty="0">
                <a:solidFill>
                  <a:schemeClr val="bg1">
                    <a:lumMod val="50000"/>
                  </a:schemeClr>
                </a:solidFill>
                <a:latin typeface="Arial" panose="020B0604020202020204" pitchFamily="34" charset="0"/>
                <a:cs typeface="Arial" panose="020B0604020202020204" pitchFamily="34" charset="0"/>
              </a:rPr>
              <a:t>Ələkbər Əliyev</a:t>
            </a:r>
            <a:endParaRPr lang="en-US" sz="1600" dirty="0">
              <a:solidFill>
                <a:schemeClr val="bg1">
                  <a:lumMod val="50000"/>
                </a:schemeClr>
              </a:solidFill>
              <a:latin typeface="Arial" panose="020B0604020202020204" pitchFamily="34" charset="0"/>
              <a:cs typeface="Arial" panose="020B0604020202020204" pitchFamily="34" charset="0"/>
            </a:endParaRPr>
          </a:p>
        </p:txBody>
      </p:sp>
      <p:sp>
        <p:nvSpPr>
          <p:cNvPr id="28" name="Прямоугольник 27"/>
          <p:cNvSpPr/>
          <p:nvPr/>
        </p:nvSpPr>
        <p:spPr>
          <a:xfrm>
            <a:off x="5066569" y="766373"/>
            <a:ext cx="1920385" cy="369332"/>
          </a:xfrm>
          <a:prstGeom prst="rect">
            <a:avLst/>
          </a:prstGeom>
        </p:spPr>
        <p:txBody>
          <a:bodyPr wrap="square">
            <a:spAutoFit/>
          </a:bodyPr>
          <a:lstStyle/>
          <a:p>
            <a:pPr algn="ctr"/>
            <a:r>
              <a:rPr lang="az-Latn-AZ" sz="1800" b="1" dirty="0">
                <a:solidFill>
                  <a:schemeClr val="bg1">
                    <a:lumMod val="50000"/>
                  </a:schemeClr>
                </a:solidFill>
                <a:latin typeface="Arial" panose="020B0604020202020204" pitchFamily="34" charset="0"/>
                <a:cs typeface="Arial" panose="020B0604020202020204" pitchFamily="34" charset="0"/>
              </a:rPr>
              <a:t>QRANTLAR</a:t>
            </a:r>
            <a:endParaRPr lang="ru-RU" sz="1800" dirty="0">
              <a:solidFill>
                <a:schemeClr val="bg1">
                  <a:lumMod val="50000"/>
                </a:schemeClr>
              </a:solidFill>
            </a:endParaRPr>
          </a:p>
        </p:txBody>
      </p:sp>
    </p:spTree>
    <p:extLst>
      <p:ext uri="{BB962C8B-B14F-4D97-AF65-F5344CB8AC3E}">
        <p14:creationId xmlns:p14="http://schemas.microsoft.com/office/powerpoint/2010/main" val="2642288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139">
            <a:extLst>
              <a:ext uri="{FF2B5EF4-FFF2-40B4-BE49-F238E27FC236}">
                <a16:creationId xmlns:a16="http://schemas.microsoft.com/office/drawing/2014/main" id="{AF778183-9A9F-430A-A532-86F00C49102D}"/>
              </a:ext>
            </a:extLst>
          </p:cNvPr>
          <p:cNvCxnSpPr/>
          <p:nvPr/>
        </p:nvCxnSpPr>
        <p:spPr>
          <a:xfrm>
            <a:off x="0" y="462213"/>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4" name="Прямоугольник 3"/>
          <p:cNvSpPr/>
          <p:nvPr/>
        </p:nvSpPr>
        <p:spPr>
          <a:xfrm>
            <a:off x="4481615" y="-10235"/>
            <a:ext cx="3228769" cy="461665"/>
          </a:xfrm>
          <a:prstGeom prst="rect">
            <a:avLst/>
          </a:prstGeom>
        </p:spPr>
        <p:txBody>
          <a:bodyPr wrap="none">
            <a:spAutoFit/>
          </a:bodyPr>
          <a:lstStyle/>
          <a:p>
            <a:r>
              <a:rPr lang="az-Latn-AZ" sz="2400" b="1" dirty="0">
                <a:solidFill>
                  <a:schemeClr val="bg1">
                    <a:lumMod val="75000"/>
                  </a:schemeClr>
                </a:solidFill>
                <a:latin typeface="Fira Sans"/>
              </a:rPr>
              <a:t>Elm və innovasiyalar</a:t>
            </a:r>
            <a:endParaRPr lang="ru-RU" sz="2400" b="1" dirty="0">
              <a:solidFill>
                <a:schemeClr val="bg1">
                  <a:lumMod val="75000"/>
                </a:schemeClr>
              </a:solidFill>
              <a:latin typeface="Fira Sans"/>
            </a:endParaRPr>
          </a:p>
        </p:txBody>
      </p:sp>
      <p:cxnSp>
        <p:nvCxnSpPr>
          <p:cNvPr id="5" name="Straight Connector 139">
            <a:extLst>
              <a:ext uri="{FF2B5EF4-FFF2-40B4-BE49-F238E27FC236}">
                <a16:creationId xmlns:a16="http://schemas.microsoft.com/office/drawing/2014/main" id="{AF778183-9A9F-430A-A532-86F00C49102D}"/>
              </a:ext>
            </a:extLst>
          </p:cNvPr>
          <p:cNvCxnSpPr/>
          <p:nvPr/>
        </p:nvCxnSpPr>
        <p:spPr>
          <a:xfrm>
            <a:off x="-1" y="6558213"/>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9" name="Объект 2"/>
          <p:cNvSpPr txBox="1">
            <a:spLocks/>
          </p:cNvSpPr>
          <p:nvPr/>
        </p:nvSpPr>
        <p:spPr>
          <a:xfrm>
            <a:off x="960741" y="462213"/>
            <a:ext cx="10459425" cy="5125820"/>
          </a:xfrm>
          <a:prstGeom prst="rect">
            <a:avLst/>
          </a:prstGeom>
        </p:spPr>
        <p:txBody>
          <a:bodyPr>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lnSpc>
                <a:spcPct val="170000"/>
              </a:lnSpc>
            </a:pPr>
            <a:r>
              <a:rPr lang="az-Latn-AZ" sz="1400" b="1" dirty="0">
                <a:solidFill>
                  <a:schemeClr val="bg1">
                    <a:lumMod val="50000"/>
                  </a:schemeClr>
                </a:solidFill>
                <a:latin typeface="Arial" panose="020B0604020202020204" pitchFamily="34" charset="0"/>
                <a:cs typeface="Arial" panose="020B0604020202020204" pitchFamily="34" charset="0"/>
              </a:rPr>
              <a:t>2022-ci ildə Kimya fakültəsinin təşkilatçılığı ilə keçirilən konfranslar və elmi seminarlar:</a:t>
            </a:r>
            <a:endParaRPr lang="ru-RU" sz="1400" b="1" dirty="0">
              <a:solidFill>
                <a:schemeClr val="bg1">
                  <a:lumMod val="50000"/>
                </a:schemeClr>
              </a:solidFill>
              <a:latin typeface="Arial" panose="020B0604020202020204" pitchFamily="34" charset="0"/>
              <a:cs typeface="Arial" panose="020B0604020202020204" pitchFamily="34" charset="0"/>
            </a:endParaRPr>
          </a:p>
          <a:p>
            <a:pPr algn="just">
              <a:spcAft>
                <a:spcPts val="1000"/>
              </a:spcAft>
            </a:pPr>
            <a:r>
              <a:rPr lang="az-Latn-AZ" sz="1400" b="1" dirty="0">
                <a:solidFill>
                  <a:schemeClr val="bg1">
                    <a:lumMod val="50000"/>
                  </a:schemeClr>
                </a:solidFill>
                <a:latin typeface="Arial" panose="020B0604020202020204" pitchFamily="34" charset="0"/>
                <a:cs typeface="Arial" panose="020B0604020202020204" pitchFamily="34" charset="0"/>
              </a:rPr>
              <a:t>1.Ümummilli lider HEYDƏR ƏLİYEVİN anadan olmasının  99-cu ildönümünə həsr olunmuş doktorant, magistr və gənc tədqiqatçıların “</a:t>
            </a:r>
            <a:r>
              <a:rPr lang="az-Latn-AZ" sz="1400" dirty="0">
                <a:solidFill>
                  <a:schemeClr val="bg1">
                    <a:lumMod val="50000"/>
                  </a:schemeClr>
                </a:solidFill>
                <a:latin typeface="Arial" panose="020B0604020202020204" pitchFamily="34" charset="0"/>
                <a:cs typeface="Arial" panose="020B0604020202020204" pitchFamily="34" charset="0"/>
              </a:rPr>
              <a:t>TƏTBİQİ RİYAZİYYATIN MÜASİR PROBLEMLƏRİ ” respublika  Elmi Konfransı: </a:t>
            </a:r>
            <a:r>
              <a:rPr lang="az-Latn-AZ" sz="1400" dirty="0">
                <a:solidFill>
                  <a:schemeClr val="bg1">
                    <a:lumMod val="50000"/>
                  </a:schemeClr>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http://amc.mamedov.co/xeberler/tetbiqi-riyaziyyatin-muasir-problemleri-konfransi-kecirilmisdir</a:t>
            </a:r>
            <a:endParaRPr lang="en-US" sz="1400" dirty="0">
              <a:solidFill>
                <a:schemeClr val="bg1">
                  <a:lumMod val="50000"/>
                </a:schemeClr>
              </a:solidFill>
              <a:latin typeface="Arial" panose="020B0604020202020204" pitchFamily="34" charset="0"/>
              <a:cs typeface="Arial" panose="020B0604020202020204" pitchFamily="34" charset="0"/>
            </a:endParaRPr>
          </a:p>
          <a:p>
            <a:pPr algn="just">
              <a:spcAft>
                <a:spcPts val="1000"/>
              </a:spcAft>
            </a:pPr>
            <a:r>
              <a:rPr lang="az-Latn-AZ" sz="1400" b="1" dirty="0">
                <a:solidFill>
                  <a:schemeClr val="bg1">
                    <a:lumMod val="50000"/>
                  </a:schemeClr>
                </a:solidFill>
                <a:latin typeface="Arial" panose="020B0604020202020204" pitchFamily="34" charset="0"/>
                <a:cs typeface="Arial" panose="020B0604020202020204" pitchFamily="34" charset="0"/>
              </a:rPr>
              <a:t>Fakültədə 2022-ci ildə 66 elmi seminar və ustad dərsləri  keçirilmişdir: </a:t>
            </a:r>
            <a:br>
              <a:rPr lang="az-Latn-AZ" sz="1400" b="1" dirty="0">
                <a:solidFill>
                  <a:schemeClr val="bg1">
                    <a:lumMod val="50000"/>
                  </a:schemeClr>
                </a:solidFill>
                <a:latin typeface="Arial" panose="020B0604020202020204" pitchFamily="34" charset="0"/>
                <a:cs typeface="Arial" panose="020B0604020202020204" pitchFamily="34" charset="0"/>
              </a:rPr>
            </a:br>
            <a:r>
              <a:rPr lang="az-Latn-AZ" sz="1400" dirty="0">
                <a:solidFill>
                  <a:schemeClr val="bg1">
                    <a:lumMod val="50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http://amc.mamedov.co/seminar-ve-konfranslar</a:t>
            </a:r>
            <a:endParaRPr lang="en-US" sz="1400" dirty="0">
              <a:solidFill>
                <a:schemeClr val="bg1">
                  <a:lumMod val="50000"/>
                </a:schemeClr>
              </a:solidFill>
              <a:latin typeface="Arial" panose="020B0604020202020204" pitchFamily="34" charset="0"/>
              <a:cs typeface="Arial" panose="020B0604020202020204" pitchFamily="34" charset="0"/>
            </a:endParaRPr>
          </a:p>
          <a:p>
            <a:pPr algn="just">
              <a:spcAft>
                <a:spcPts val="1000"/>
              </a:spcAft>
            </a:pPr>
            <a:r>
              <a:rPr lang="az-Latn-AZ" sz="1400" b="1" dirty="0">
                <a:solidFill>
                  <a:schemeClr val="bg1">
                    <a:lumMod val="50000"/>
                  </a:schemeClr>
                </a:solidFill>
                <a:latin typeface="Arial" panose="020B0604020202020204" pitchFamily="34" charset="0"/>
                <a:cs typeface="Arial" panose="020B0604020202020204" pitchFamily="34" charset="0"/>
              </a:rPr>
              <a:t>ED 2.17 Dissertasiya Şurası (1211.01 – Diferensial tənliklər, 2002.01- Deformasiya olunan bərk cisim mexanikası) </a:t>
            </a:r>
            <a:endParaRPr lang="en-US" sz="1400" dirty="0">
              <a:solidFill>
                <a:schemeClr val="bg1">
                  <a:lumMod val="50000"/>
                </a:schemeClr>
              </a:solidFill>
              <a:latin typeface="Arial" panose="020B0604020202020204" pitchFamily="34" charset="0"/>
              <a:cs typeface="Arial" panose="020B0604020202020204" pitchFamily="34" charset="0"/>
            </a:endParaRPr>
          </a:p>
          <a:p>
            <a:pPr>
              <a:spcAft>
                <a:spcPts val="1000"/>
              </a:spcAft>
            </a:pPr>
            <a:r>
              <a:rPr lang="az-Latn-AZ" sz="1400" b="1" dirty="0">
                <a:solidFill>
                  <a:schemeClr val="bg1">
                    <a:lumMod val="50000"/>
                  </a:schemeClr>
                </a:solidFill>
                <a:latin typeface="Arial" panose="020B0604020202020204" pitchFamily="34" charset="0"/>
                <a:cs typeface="Arial" panose="020B0604020202020204" pitchFamily="34" charset="0"/>
              </a:rPr>
              <a:t>Azərbaycan Respublikasının Prezidenti yanında Ali Attestasiya Komissiyasının Elmi Şuralarında üzvlərin sayı: </a:t>
            </a:r>
            <a:r>
              <a:rPr lang="az-Latn-AZ" sz="1400" dirty="0">
                <a:solidFill>
                  <a:schemeClr val="bg1">
                    <a:lumMod val="50000"/>
                  </a:schemeClr>
                </a:solidFill>
                <a:latin typeface="Arial" panose="020B0604020202020204" pitchFamily="34" charset="0"/>
                <a:cs typeface="Arial" panose="020B0604020202020204" pitchFamily="34" charset="0"/>
              </a:rPr>
              <a:t>22 nəfər</a:t>
            </a:r>
            <a:br>
              <a:rPr lang="az-Latn-AZ" sz="1400" b="1" dirty="0">
                <a:solidFill>
                  <a:schemeClr val="bg1">
                    <a:lumMod val="50000"/>
                  </a:schemeClr>
                </a:solidFill>
                <a:latin typeface="Arial" panose="020B0604020202020204" pitchFamily="34" charset="0"/>
                <a:cs typeface="Arial" panose="020B0604020202020204" pitchFamily="34" charset="0"/>
              </a:rPr>
            </a:br>
            <a:r>
              <a:rPr lang="az-Latn-AZ" sz="1400" dirty="0">
                <a:solidFill>
                  <a:schemeClr val="bg1">
                    <a:lumMod val="50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http://amc.mamedov.co/elm-ve-innovasiya/dissertasiyasuralari</a:t>
            </a:r>
            <a:endParaRPr lang="en-US" sz="1400" dirty="0">
              <a:solidFill>
                <a:schemeClr val="bg1">
                  <a:lumMod val="50000"/>
                </a:schemeClr>
              </a:solidFill>
              <a:latin typeface="Arial" panose="020B0604020202020204" pitchFamily="34" charset="0"/>
              <a:cs typeface="Arial" panose="020B0604020202020204" pitchFamily="34" charset="0"/>
            </a:endParaRPr>
          </a:p>
          <a:p>
            <a:pPr>
              <a:spcAft>
                <a:spcPts val="0"/>
              </a:spcAft>
            </a:pPr>
            <a:r>
              <a:rPr lang="az-Latn-AZ" sz="1400" b="1" dirty="0">
                <a:solidFill>
                  <a:schemeClr val="bg1">
                    <a:lumMod val="50000"/>
                  </a:schemeClr>
                </a:solidFill>
                <a:latin typeface="Arial" panose="020B0604020202020204" pitchFamily="34" charset="0"/>
                <a:cs typeface="Arial" panose="020B0604020202020204" pitchFamily="34" charset="0"/>
              </a:rPr>
              <a:t>2022-ci ildə keçirilən Dissertasiya işlərinə opponentlik:</a:t>
            </a:r>
            <a:endParaRPr lang="en-US" sz="1400" b="1" dirty="0">
              <a:solidFill>
                <a:schemeClr val="bg1">
                  <a:lumMod val="50000"/>
                </a:schemeClr>
              </a:solidFill>
              <a:latin typeface="Arial" panose="020B0604020202020204" pitchFamily="34" charset="0"/>
              <a:cs typeface="Arial" panose="020B0604020202020204" pitchFamily="34" charset="0"/>
            </a:endParaRPr>
          </a:p>
          <a:p>
            <a:pPr>
              <a:spcAft>
                <a:spcPts val="0"/>
              </a:spcAft>
            </a:pPr>
            <a:r>
              <a:rPr lang="az-Latn-AZ" sz="1400" b="1" dirty="0">
                <a:solidFill>
                  <a:schemeClr val="bg1">
                    <a:lumMod val="50000"/>
                  </a:schemeClr>
                </a:solidFill>
                <a:latin typeface="Arial" panose="020B0604020202020204" pitchFamily="34" charset="0"/>
                <a:cs typeface="Arial" panose="020B0604020202020204" pitchFamily="34" charset="0"/>
              </a:rPr>
              <a:t>Fəlsəfə doktorluğu üzrə - 13 nəfər</a:t>
            </a:r>
            <a:endParaRPr lang="en-US" sz="1400" b="1" dirty="0">
              <a:solidFill>
                <a:schemeClr val="bg1">
                  <a:lumMod val="50000"/>
                </a:schemeClr>
              </a:solidFill>
              <a:latin typeface="Arial" panose="020B0604020202020204" pitchFamily="34" charset="0"/>
              <a:cs typeface="Arial" panose="020B0604020202020204" pitchFamily="34" charset="0"/>
            </a:endParaRPr>
          </a:p>
          <a:p>
            <a:pPr>
              <a:spcAft>
                <a:spcPts val="0"/>
              </a:spcAft>
            </a:pPr>
            <a:r>
              <a:rPr lang="az-Latn-AZ" sz="1400" b="1" dirty="0">
                <a:solidFill>
                  <a:schemeClr val="bg1">
                    <a:lumMod val="50000"/>
                  </a:schemeClr>
                </a:solidFill>
                <a:latin typeface="Arial" panose="020B0604020202020204" pitchFamily="34" charset="0"/>
                <a:cs typeface="Arial" panose="020B0604020202020204" pitchFamily="34" charset="0"/>
              </a:rPr>
              <a:t>Elmlər doktorluğu üzrə - 1 nəfər</a:t>
            </a:r>
            <a:endParaRPr lang="en-US" sz="1400" b="1" dirty="0">
              <a:solidFill>
                <a:schemeClr val="bg1">
                  <a:lumMod val="50000"/>
                </a:schemeClr>
              </a:solidFill>
              <a:latin typeface="Arial" panose="020B0604020202020204" pitchFamily="34" charset="0"/>
              <a:cs typeface="Arial" panose="020B0604020202020204" pitchFamily="34" charset="0"/>
            </a:endParaRPr>
          </a:p>
          <a:p>
            <a:r>
              <a:rPr lang="az-Latn-AZ" sz="1400" b="1" dirty="0">
                <a:solidFill>
                  <a:schemeClr val="bg1">
                    <a:lumMod val="50000"/>
                  </a:schemeClr>
                </a:solidFill>
                <a:latin typeface="Arial" panose="020B0604020202020204" pitchFamily="34" charset="0"/>
                <a:cs typeface="Arial" panose="020B0604020202020204" pitchFamily="34" charset="0"/>
              </a:rPr>
              <a:t>Dissertasiya işi müzakirədən keçən doktorantların sayı – 5 nəfər (2 nəfər fəlsəfə doktoru müdafiə edib</a:t>
            </a:r>
          </a:p>
          <a:p>
            <a:pPr lvl="1" algn="just"/>
            <a:r>
              <a:rPr lang="az-Latn-AZ" sz="1400" b="1" dirty="0">
                <a:solidFill>
                  <a:schemeClr val="bg1">
                    <a:lumMod val="50000"/>
                  </a:schemeClr>
                </a:solidFill>
                <a:latin typeface="Arial" panose="020B0604020202020204" pitchFamily="34" charset="0"/>
                <a:cs typeface="Arial" panose="020B0604020202020204" pitchFamily="34" charset="0"/>
              </a:rPr>
              <a:t>2. Akademik Rəfiqə Əliyevanın anadan olmasının </a:t>
            </a:r>
            <a:r>
              <a:rPr lang="az-Latn-AZ" sz="1400" b="1" dirty="0">
                <a:solidFill>
                  <a:srgbClr val="FF0000"/>
                </a:solidFill>
                <a:latin typeface="Arial" panose="020B0604020202020204" pitchFamily="34" charset="0"/>
                <a:cs typeface="Arial" panose="020B0604020202020204" pitchFamily="34" charset="0"/>
              </a:rPr>
              <a:t>90 illiyinə </a:t>
            </a:r>
            <a:r>
              <a:rPr lang="az-Latn-AZ" sz="1400" b="1" dirty="0">
                <a:solidFill>
                  <a:schemeClr val="bg1">
                    <a:lumMod val="50000"/>
                  </a:schemeClr>
                </a:solidFill>
                <a:latin typeface="Arial" panose="020B0604020202020204" pitchFamily="34" charset="0"/>
                <a:cs typeface="Arial" panose="020B0604020202020204" pitchFamily="34" charset="0"/>
              </a:rPr>
              <a:t>həsr olunmuş </a:t>
            </a:r>
            <a:r>
              <a:rPr lang="az-Latn-AZ" sz="1400" dirty="0">
                <a:solidFill>
                  <a:schemeClr val="bg1">
                    <a:lumMod val="50000"/>
                  </a:schemeClr>
                </a:solidFill>
                <a:latin typeface="Arial" panose="020B0604020202020204" pitchFamily="34" charset="0"/>
                <a:cs typeface="Arial" panose="020B0604020202020204" pitchFamily="34" charset="0"/>
              </a:rPr>
              <a:t>“Nəzəri və təcrübi kimyanın müasir problemləri” Beynəlxalq elmi konfrans</a:t>
            </a:r>
            <a:endParaRPr lang="ru-RU" sz="1400" dirty="0">
              <a:solidFill>
                <a:schemeClr val="bg1">
                  <a:lumMod val="50000"/>
                </a:schemeClr>
              </a:solidFill>
              <a:latin typeface="Arial" panose="020B0604020202020204" pitchFamily="34" charset="0"/>
              <a:cs typeface="Arial" panose="020B0604020202020204" pitchFamily="34" charset="0"/>
            </a:endParaRPr>
          </a:p>
          <a:p>
            <a:pPr algn="just">
              <a:lnSpc>
                <a:spcPct val="170000"/>
              </a:lnSpc>
            </a:pPr>
            <a:r>
              <a:rPr lang="en-US" sz="1600" b="1" dirty="0">
                <a:solidFill>
                  <a:schemeClr val="bg1">
                    <a:lumMod val="50000"/>
                  </a:schemeClr>
                </a:solidFill>
                <a:latin typeface="Arial" panose="020B0604020202020204" pitchFamily="34" charset="0"/>
                <a:cs typeface="Arial" panose="020B0604020202020204" pitchFamily="34" charset="0"/>
              </a:rPr>
              <a:t>Fa</a:t>
            </a:r>
            <a:r>
              <a:rPr lang="az-Latn-AZ" sz="1600" b="1" dirty="0">
                <a:solidFill>
                  <a:schemeClr val="bg1">
                    <a:lumMod val="50000"/>
                  </a:schemeClr>
                </a:solidFill>
                <a:latin typeface="Arial" panose="020B0604020202020204" pitchFamily="34" charset="0"/>
                <a:cs typeface="Arial" panose="020B0604020202020204" pitchFamily="34" charset="0"/>
              </a:rPr>
              <a:t>kültədə 2022-ci ildə 22 elmi seminar və ustad dərsləri  keçirilmişdir.</a:t>
            </a:r>
          </a:p>
          <a:p>
            <a:pPr>
              <a:lnSpc>
                <a:spcPct val="170000"/>
              </a:lnSpc>
            </a:pPr>
            <a:r>
              <a:rPr lang="az-Latn-AZ" sz="1400" b="1" dirty="0">
                <a:solidFill>
                  <a:schemeClr val="bg1">
                    <a:lumMod val="50000"/>
                  </a:schemeClr>
                </a:solidFill>
                <a:latin typeface="Arial" panose="020B0604020202020204" pitchFamily="34" charset="0"/>
                <a:cs typeface="Arial" panose="020B0604020202020204" pitchFamily="34" charset="0"/>
              </a:rPr>
              <a:t>TEC xətti ilə elmi tədqiqat işlərinə 37 tələbə cəlb olunmuşdur.  12 tələbə konfrans və elmi seminarlarda iştirak etmişdir.</a:t>
            </a:r>
          </a:p>
          <a:p>
            <a:pPr>
              <a:lnSpc>
                <a:spcPct val="170000"/>
              </a:lnSpc>
            </a:pPr>
            <a:r>
              <a:rPr lang="en-US" sz="1400" b="1" dirty="0">
                <a:solidFill>
                  <a:schemeClr val="bg1">
                    <a:lumMod val="50000"/>
                  </a:schemeClr>
                </a:solidFill>
                <a:latin typeface="Arial" panose="020B0604020202020204" pitchFamily="34" charset="0"/>
                <a:cs typeface="Arial" panose="020B0604020202020204" pitchFamily="34" charset="0"/>
              </a:rPr>
              <a:t>ED 2</a:t>
            </a:r>
            <a:r>
              <a:rPr lang="az-Latn-AZ" sz="1400" b="1" dirty="0">
                <a:solidFill>
                  <a:schemeClr val="bg1">
                    <a:lumMod val="50000"/>
                  </a:schemeClr>
                </a:solidFill>
                <a:latin typeface="Arial" panose="020B0604020202020204" pitchFamily="34" charset="0"/>
                <a:cs typeface="Arial" panose="020B0604020202020204" pitchFamily="34" charset="0"/>
              </a:rPr>
              <a:t>.16 Dissertasiya Şurası (Üzvi kimya, Fiziki kimya, Analitik kimya)</a:t>
            </a:r>
            <a:endParaRPr lang="en-US" sz="1400" dirty="0">
              <a:solidFill>
                <a:schemeClr val="bg1">
                  <a:lumMod val="50000"/>
                </a:schemeClr>
              </a:solidFill>
              <a:latin typeface="Arial" panose="020B0604020202020204" pitchFamily="34" charset="0"/>
              <a:cs typeface="Arial" panose="020B0604020202020204" pitchFamily="34" charset="0"/>
            </a:endParaRPr>
          </a:p>
          <a:p>
            <a:pPr lvl="1">
              <a:lnSpc>
                <a:spcPct val="170000"/>
              </a:lnSpc>
            </a:pPr>
            <a:r>
              <a:rPr lang="az-Latn-AZ" sz="1400" dirty="0">
                <a:solidFill>
                  <a:schemeClr val="bg1">
                    <a:lumMod val="50000"/>
                  </a:schemeClr>
                </a:solidFill>
                <a:latin typeface="Arial" panose="020B0604020202020204" pitchFamily="34" charset="0"/>
                <a:cs typeface="Arial" panose="020B0604020202020204" pitchFamily="34" charset="0"/>
              </a:rPr>
              <a:t>Elmlər doktoru – 1 nəfər (</a:t>
            </a:r>
            <a:r>
              <a:rPr lang="az-Latn-AZ" sz="1400" b="1" dirty="0">
                <a:solidFill>
                  <a:schemeClr val="bg1">
                    <a:lumMod val="50000"/>
                  </a:schemeClr>
                </a:solidFill>
                <a:latin typeface="Arial" panose="020B0604020202020204" pitchFamily="34" charset="0"/>
                <a:cs typeface="Arial" panose="020B0604020202020204" pitchFamily="34" charset="0"/>
              </a:rPr>
              <a:t>Farid Nağıyev</a:t>
            </a:r>
            <a:r>
              <a:rPr lang="az-Latn-AZ" sz="1400" dirty="0">
                <a:solidFill>
                  <a:schemeClr val="bg1">
                    <a:lumMod val="50000"/>
                  </a:schemeClr>
                </a:solidFill>
                <a:latin typeface="Arial" panose="020B0604020202020204" pitchFamily="34" charset="0"/>
                <a:cs typeface="Arial" panose="020B0604020202020204" pitchFamily="34" charset="0"/>
              </a:rPr>
              <a:t>) </a:t>
            </a:r>
            <a:endParaRPr lang="en-US" sz="1400" dirty="0">
              <a:solidFill>
                <a:schemeClr val="bg1">
                  <a:lumMod val="50000"/>
                </a:schemeClr>
              </a:solidFill>
              <a:latin typeface="Arial" panose="020B0604020202020204" pitchFamily="34" charset="0"/>
              <a:cs typeface="Arial" panose="020B0604020202020204" pitchFamily="34" charset="0"/>
            </a:endParaRPr>
          </a:p>
          <a:p>
            <a:pPr lvl="1">
              <a:lnSpc>
                <a:spcPct val="170000"/>
              </a:lnSpc>
            </a:pPr>
            <a:r>
              <a:rPr lang="az-Latn-AZ" sz="1400" dirty="0">
                <a:solidFill>
                  <a:srgbClr val="FF0000"/>
                </a:solidFill>
                <a:latin typeface="Arial" panose="020B0604020202020204" pitchFamily="34" charset="0"/>
                <a:cs typeface="Arial" panose="020B0604020202020204" pitchFamily="34" charset="0"/>
              </a:rPr>
              <a:t>Kimya</a:t>
            </a:r>
            <a:r>
              <a:rPr lang="az-Latn-AZ" sz="1400" dirty="0">
                <a:solidFill>
                  <a:schemeClr val="bg1">
                    <a:lumMod val="50000"/>
                  </a:schemeClr>
                </a:solidFill>
                <a:latin typeface="Arial" panose="020B0604020202020204" pitchFamily="34" charset="0"/>
                <a:cs typeface="Arial" panose="020B0604020202020204" pitchFamily="34" charset="0"/>
              </a:rPr>
              <a:t> üzrə fəlsəfə doktoru – 2 nəfər (</a:t>
            </a:r>
            <a:r>
              <a:rPr lang="az-Latn-AZ" sz="1400" b="1" dirty="0">
                <a:solidFill>
                  <a:schemeClr val="bg1">
                    <a:lumMod val="50000"/>
                  </a:schemeClr>
                </a:solidFill>
                <a:latin typeface="Arial" panose="020B0604020202020204" pitchFamily="34" charset="0"/>
                <a:cs typeface="Arial" panose="020B0604020202020204" pitchFamily="34" charset="0"/>
              </a:rPr>
              <a:t>Nigar Əhmədova, Gülnar Süleymanova</a:t>
            </a:r>
            <a:r>
              <a:rPr lang="az-Latn-AZ" sz="1400" dirty="0">
                <a:solidFill>
                  <a:schemeClr val="bg1">
                    <a:lumMod val="50000"/>
                  </a:schemeClr>
                </a:solidFill>
                <a:latin typeface="Arial" panose="020B0604020202020204" pitchFamily="34" charset="0"/>
                <a:cs typeface="Arial" panose="020B0604020202020204" pitchFamily="34" charset="0"/>
              </a:rPr>
              <a:t>)</a:t>
            </a:r>
            <a:endParaRPr lang="en-US" sz="1400" dirty="0">
              <a:solidFill>
                <a:schemeClr val="bg1">
                  <a:lumMod val="50000"/>
                </a:schemeClr>
              </a:solidFill>
              <a:latin typeface="Arial" panose="020B0604020202020204" pitchFamily="34" charset="0"/>
              <a:cs typeface="Arial" panose="020B0604020202020204" pitchFamily="34" charset="0"/>
            </a:endParaRPr>
          </a:p>
          <a:p>
            <a:pPr algn="just">
              <a:lnSpc>
                <a:spcPct val="170000"/>
              </a:lnSpc>
            </a:pPr>
            <a:r>
              <a:rPr lang="az-Latn-AZ" sz="1400" dirty="0">
                <a:solidFill>
                  <a:schemeClr val="bg1">
                    <a:lumMod val="50000"/>
                  </a:schemeClr>
                </a:solidFill>
                <a:latin typeface="Arial" panose="020B0604020202020204" pitchFamily="34" charset="0"/>
                <a:cs typeface="Arial" panose="020B0604020202020204" pitchFamily="34" charset="0"/>
              </a:rPr>
              <a:t>Dissertasiya işi müzakirədən keçən doktorantların sayı </a:t>
            </a:r>
            <a:r>
              <a:rPr lang="az-Latn-AZ" sz="1400" b="1" dirty="0">
                <a:solidFill>
                  <a:schemeClr val="bg1">
                    <a:lumMod val="50000"/>
                  </a:schemeClr>
                </a:solidFill>
                <a:latin typeface="Arial" panose="020B0604020202020204" pitchFamily="34" charset="0"/>
                <a:cs typeface="Arial" panose="020B0604020202020204" pitchFamily="34" charset="0"/>
              </a:rPr>
              <a:t>– 6 nəfər</a:t>
            </a:r>
          </a:p>
          <a:p>
            <a:pPr algn="just">
              <a:lnSpc>
                <a:spcPct val="170000"/>
              </a:lnSpc>
            </a:pPr>
            <a:endParaRPr lang="ru-RU" sz="1400" b="1" dirty="0">
              <a:solidFill>
                <a:schemeClr val="bg1">
                  <a:lumMod val="50000"/>
                </a:schemeClr>
              </a:solidFill>
              <a:latin typeface="Arial" panose="020B0604020202020204" pitchFamily="34" charset="0"/>
              <a:cs typeface="Arial" panose="020B0604020202020204" pitchFamily="34" charset="0"/>
            </a:endParaRPr>
          </a:p>
          <a:p>
            <a:pPr>
              <a:lnSpc>
                <a:spcPct val="170000"/>
              </a:lnSpc>
            </a:pPr>
            <a:endParaRPr lang="ru-RU" sz="300" dirty="0">
              <a:solidFill>
                <a:schemeClr val="bg1">
                  <a:lumMod val="50000"/>
                </a:schemeClr>
              </a:solidFill>
            </a:endParaRPr>
          </a:p>
        </p:txBody>
      </p:sp>
    </p:spTree>
    <p:extLst>
      <p:ext uri="{BB962C8B-B14F-4D97-AF65-F5344CB8AC3E}">
        <p14:creationId xmlns:p14="http://schemas.microsoft.com/office/powerpoint/2010/main" val="939112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139">
            <a:extLst>
              <a:ext uri="{FF2B5EF4-FFF2-40B4-BE49-F238E27FC236}">
                <a16:creationId xmlns:a16="http://schemas.microsoft.com/office/drawing/2014/main" id="{AF778183-9A9F-430A-A532-86F00C49102D}"/>
              </a:ext>
            </a:extLst>
          </p:cNvPr>
          <p:cNvCxnSpPr/>
          <p:nvPr/>
        </p:nvCxnSpPr>
        <p:spPr>
          <a:xfrm>
            <a:off x="0" y="462213"/>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cxnSp>
        <p:nvCxnSpPr>
          <p:cNvPr id="5" name="Straight Connector 139">
            <a:extLst>
              <a:ext uri="{FF2B5EF4-FFF2-40B4-BE49-F238E27FC236}">
                <a16:creationId xmlns:a16="http://schemas.microsoft.com/office/drawing/2014/main" id="{AF778183-9A9F-430A-A532-86F00C49102D}"/>
              </a:ext>
            </a:extLst>
          </p:cNvPr>
          <p:cNvCxnSpPr/>
          <p:nvPr/>
        </p:nvCxnSpPr>
        <p:spPr>
          <a:xfrm>
            <a:off x="0" y="6569936"/>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6" name="Объект 2"/>
          <p:cNvSpPr txBox="1">
            <a:spLocks/>
          </p:cNvSpPr>
          <p:nvPr/>
        </p:nvSpPr>
        <p:spPr>
          <a:xfrm>
            <a:off x="537575" y="1339856"/>
            <a:ext cx="11116850" cy="3684990"/>
          </a:xfrm>
          <a:prstGeom prst="rect">
            <a:avLst/>
          </a:prstGeom>
        </p:spPr>
        <p:txBody>
          <a:bodyPr>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just"/>
            <a:r>
              <a:rPr lang="az-Latn-AZ" sz="1600" b="1" dirty="0">
                <a:solidFill>
                  <a:schemeClr val="bg1">
                    <a:lumMod val="50000"/>
                  </a:schemeClr>
                </a:solidFill>
                <a:latin typeface="Arial" panose="020B0604020202020204" pitchFamily="34" charset="0"/>
                <a:cs typeface="Arial" panose="020B0604020202020204" pitchFamily="34" charset="0"/>
              </a:rPr>
              <a:t>Beynəlxalq əməkdaşlıq</a:t>
            </a:r>
          </a:p>
          <a:p>
            <a:pPr algn="just"/>
            <a:endParaRPr lang="ru-RU" sz="1600" dirty="0">
              <a:solidFill>
                <a:schemeClr val="bg1">
                  <a:lumMod val="50000"/>
                </a:schemeClr>
              </a:solidFill>
              <a:latin typeface="Arial" panose="020B0604020202020204" pitchFamily="34" charset="0"/>
              <a:cs typeface="Arial" panose="020B0604020202020204" pitchFamily="34" charset="0"/>
            </a:endParaRPr>
          </a:p>
          <a:p>
            <a:pPr lvl="1" algn="just"/>
            <a:r>
              <a:rPr lang="az-Latn-AZ" sz="1600" dirty="0">
                <a:solidFill>
                  <a:schemeClr val="bg1">
                    <a:lumMod val="50000"/>
                  </a:schemeClr>
                </a:solidFill>
                <a:latin typeface="Arial" panose="020B0604020202020204" pitchFamily="34" charset="0"/>
                <a:cs typeface="Arial" panose="020B0604020202020204" pitchFamily="34" charset="0"/>
              </a:rPr>
              <a:t>       Fakültənin bir çox elm və təhsil müəssisələri ilə əlaqələri mövcuddur. Bunlardan Moskva, Sankt-Peterburq, Novosibirsk, Rostov, Kiyev, Belarus, Tbilisi, Riqa Dövlət Universitetlərini, RF EA-nın Steklov adına Riyaziyyat İnstitutunu, RF EA-nın Sibir şöbəsinin Riyaziyyat İnstitutunu, Ukrayna EA-nın Riyaziyyat və kibernetika İnstitutlarını, Ukrayna Riyazi maşınların və sistemlərin problemləri İnstitutunu,  Ukraynanın Vinnitsa Texniki Universitetini, Belarus Riyaziyyat İnstitutunu və başqalarını qeyd etmək olar. Eyni zamanda ABŞ, Almaniya, Böyük Britaniya, Türkiyə, İran Universitetləri ilə  də əlaqələr mövcuddur. </a:t>
            </a:r>
          </a:p>
          <a:p>
            <a:pPr marL="342900" lvl="1" indent="-342900" algn="just">
              <a:buFont typeface="+mj-lt"/>
              <a:buAutoNum type="arabicPeriod"/>
            </a:pPr>
            <a:endParaRPr lang="az-Latn-AZ" sz="1600" dirty="0">
              <a:solidFill>
                <a:schemeClr val="bg1">
                  <a:lumMod val="50000"/>
                </a:schemeClr>
              </a:solidFill>
              <a:latin typeface="Arial" panose="020B0604020202020204" pitchFamily="34" charset="0"/>
              <a:cs typeface="Arial" panose="020B0604020202020204" pitchFamily="34" charset="0"/>
            </a:endParaRPr>
          </a:p>
          <a:p>
            <a:pPr algn="just"/>
            <a:r>
              <a:rPr lang="az-Latn-AZ" sz="1600" b="1" dirty="0">
                <a:solidFill>
                  <a:schemeClr val="bg1">
                    <a:lumMod val="50000"/>
                  </a:schemeClr>
                </a:solidFill>
                <a:latin typeface="Arial" panose="020B0604020202020204" pitchFamily="34" charset="0"/>
                <a:cs typeface="Arial" panose="020B0604020202020204" pitchFamily="34" charset="0"/>
              </a:rPr>
              <a:t>İkili diplom</a:t>
            </a:r>
            <a:endParaRPr lang="ru-RU" sz="1600" dirty="0">
              <a:solidFill>
                <a:schemeClr val="bg1">
                  <a:lumMod val="50000"/>
                </a:schemeClr>
              </a:solidFill>
              <a:latin typeface="Arial" panose="020B0604020202020204" pitchFamily="34" charset="0"/>
              <a:cs typeface="Arial" panose="020B0604020202020204" pitchFamily="34" charset="0"/>
            </a:endParaRPr>
          </a:p>
          <a:p>
            <a:pPr marL="0" marR="0" indent="449580" algn="just">
              <a:lnSpc>
                <a:spcPct val="115000"/>
              </a:lnSpc>
              <a:spcBef>
                <a:spcPts val="0"/>
              </a:spcBef>
              <a:spcAft>
                <a:spcPts val="1000"/>
              </a:spcAft>
            </a:pPr>
            <a:r>
              <a:rPr lang="az-Latn-AZ" sz="1600" dirty="0">
                <a:solidFill>
                  <a:schemeClr val="bg1">
                    <a:lumMod val="50000"/>
                  </a:schemeClr>
                </a:solidFill>
                <a:latin typeface="Arial" panose="020B0604020202020204" pitchFamily="34" charset="0"/>
                <a:cs typeface="Arial" panose="020B0604020202020204" pitchFamily="34" charset="0"/>
              </a:rPr>
              <a:t>Bakı Dövlət Universiteti ilə İsrailin Holon Texnologiya </a:t>
            </a:r>
            <a:r>
              <a:rPr lang="az-Cyrl-AZ" sz="1600" dirty="0">
                <a:solidFill>
                  <a:schemeClr val="bg1">
                    <a:lumMod val="50000"/>
                  </a:schemeClr>
                </a:solidFill>
                <a:latin typeface="Arial" panose="020B0604020202020204" pitchFamily="34" charset="0"/>
                <a:cs typeface="Arial" panose="020B0604020202020204" pitchFamily="34" charset="0"/>
              </a:rPr>
              <a:t>İ</a:t>
            </a:r>
            <a:r>
              <a:rPr lang="az-Latn-AZ" sz="1600" dirty="0">
                <a:solidFill>
                  <a:schemeClr val="bg1">
                    <a:lumMod val="50000"/>
                  </a:schemeClr>
                </a:solidFill>
                <a:latin typeface="Arial" panose="020B0604020202020204" pitchFamily="34" charset="0"/>
                <a:cs typeface="Arial" panose="020B0604020202020204" pitchFamily="34" charset="0"/>
              </a:rPr>
              <a:t>nstitutu arasında bakalavriat səviyyəsində Kompüter elmləri ixtisası üzrə ikili diplom proqramı əsasında tələbə mübadiləsinə başlanılmışdır. Tətbiqi riyaziyyat və kibernetika fakültəsinin 2021</a:t>
            </a:r>
            <a:r>
              <a:rPr lang="az-Cyrl-AZ" sz="1600" dirty="0">
                <a:solidFill>
                  <a:schemeClr val="bg1">
                    <a:lumMod val="50000"/>
                  </a:schemeClr>
                </a:solidFill>
                <a:latin typeface="Arial" panose="020B0604020202020204" pitchFamily="34" charset="0"/>
                <a:cs typeface="Arial" panose="020B0604020202020204" pitchFamily="34" charset="0"/>
              </a:rPr>
              <a:t>/</a:t>
            </a:r>
            <a:r>
              <a:rPr lang="az-Latn-AZ" sz="1600" dirty="0">
                <a:solidFill>
                  <a:schemeClr val="bg1">
                    <a:lumMod val="50000"/>
                  </a:schemeClr>
                </a:solidFill>
                <a:latin typeface="Arial" panose="020B0604020202020204" pitchFamily="34" charset="0"/>
                <a:cs typeface="Arial" panose="020B0604020202020204" pitchFamily="34" charset="0"/>
              </a:rPr>
              <a:t>2022-ci t</a:t>
            </a:r>
            <a:r>
              <a:rPr lang="az-Cyrl-AZ" sz="1600" dirty="0">
                <a:solidFill>
                  <a:schemeClr val="bg1">
                    <a:lumMod val="50000"/>
                  </a:schemeClr>
                </a:solidFill>
                <a:latin typeface="Arial" panose="020B0604020202020204" pitchFamily="34" charset="0"/>
                <a:cs typeface="Arial" panose="020B0604020202020204" pitchFamily="34" charset="0"/>
              </a:rPr>
              <a:t>ə</a:t>
            </a:r>
            <a:r>
              <a:rPr lang="az-Latn-AZ" sz="1600" dirty="0">
                <a:solidFill>
                  <a:schemeClr val="bg1">
                    <a:lumMod val="50000"/>
                  </a:schemeClr>
                </a:solidFill>
                <a:latin typeface="Arial" panose="020B0604020202020204" pitchFamily="34" charset="0"/>
                <a:cs typeface="Arial" panose="020B0604020202020204" pitchFamily="34" charset="0"/>
              </a:rPr>
              <a:t>dris ilin</a:t>
            </a:r>
            <a:r>
              <a:rPr lang="az-Cyrl-AZ" sz="1600" dirty="0">
                <a:solidFill>
                  <a:schemeClr val="bg1">
                    <a:lumMod val="50000"/>
                  </a:schemeClr>
                </a:solidFill>
                <a:latin typeface="Arial" panose="020B0604020202020204" pitchFamily="34" charset="0"/>
                <a:cs typeface="Arial" panose="020B0604020202020204" pitchFamily="34" charset="0"/>
              </a:rPr>
              <a:t>in yaz semestrindən başlayaraq </a:t>
            </a:r>
            <a:r>
              <a:rPr lang="az-Latn-AZ" sz="1600" dirty="0">
                <a:solidFill>
                  <a:schemeClr val="bg1">
                    <a:lumMod val="50000"/>
                  </a:schemeClr>
                </a:solidFill>
                <a:latin typeface="Arial" panose="020B0604020202020204" pitchFamily="34" charset="0"/>
                <a:cs typeface="Arial" panose="020B0604020202020204" pitchFamily="34" charset="0"/>
              </a:rPr>
              <a:t>aşağıda</a:t>
            </a:r>
            <a:r>
              <a:rPr lang="az-Cyrl-AZ" sz="1600" dirty="0">
                <a:solidFill>
                  <a:schemeClr val="bg1">
                    <a:lumMod val="50000"/>
                  </a:schemeClr>
                </a:solidFill>
                <a:latin typeface="Arial" panose="020B0604020202020204" pitchFamily="34" charset="0"/>
                <a:cs typeface="Arial" panose="020B0604020202020204" pitchFamily="34" charset="0"/>
              </a:rPr>
              <a:t> adları qeyd olunmuş</a:t>
            </a:r>
            <a:r>
              <a:rPr lang="az-Latn-AZ" sz="1600" dirty="0">
                <a:solidFill>
                  <a:schemeClr val="bg1">
                    <a:lumMod val="50000"/>
                  </a:schemeClr>
                </a:solidFill>
                <a:latin typeface="Arial" panose="020B0604020202020204" pitchFamily="34" charset="0"/>
                <a:cs typeface="Arial" panose="020B0604020202020204" pitchFamily="34" charset="0"/>
              </a:rPr>
              <a:t> tələbələri  İsrailin Holon Texnologiya </a:t>
            </a:r>
            <a:r>
              <a:rPr lang="az-Cyrl-AZ" sz="1600" dirty="0">
                <a:solidFill>
                  <a:schemeClr val="bg1">
                    <a:lumMod val="50000"/>
                  </a:schemeClr>
                </a:solidFill>
                <a:latin typeface="Arial" panose="020B0604020202020204" pitchFamily="34" charset="0"/>
                <a:cs typeface="Arial" panose="020B0604020202020204" pitchFamily="34" charset="0"/>
              </a:rPr>
              <a:t>İ</a:t>
            </a:r>
            <a:r>
              <a:rPr lang="az-Latn-AZ" sz="1600" dirty="0">
                <a:solidFill>
                  <a:schemeClr val="bg1">
                    <a:lumMod val="50000"/>
                  </a:schemeClr>
                </a:solidFill>
                <a:latin typeface="Arial" panose="020B0604020202020204" pitchFamily="34" charset="0"/>
                <a:cs typeface="Arial" panose="020B0604020202020204" pitchFamily="34" charset="0"/>
              </a:rPr>
              <a:t>nstitutu</a:t>
            </a:r>
            <a:r>
              <a:rPr lang="az-Cyrl-AZ" sz="1600" dirty="0">
                <a:solidFill>
                  <a:schemeClr val="bg1">
                    <a:lumMod val="50000"/>
                  </a:schemeClr>
                </a:solidFill>
                <a:latin typeface="Arial" panose="020B0604020202020204" pitchFamily="34" charset="0"/>
                <a:cs typeface="Arial" panose="020B0604020202020204" pitchFamily="34" charset="0"/>
              </a:rPr>
              <a:t>nda</a:t>
            </a:r>
            <a:r>
              <a:rPr lang="az-Latn-AZ" sz="1600" dirty="0">
                <a:solidFill>
                  <a:schemeClr val="bg1">
                    <a:lumMod val="50000"/>
                  </a:schemeClr>
                </a:solidFill>
                <a:latin typeface="Arial" panose="020B0604020202020204" pitchFamily="34" charset="0"/>
                <a:cs typeface="Arial" panose="020B0604020202020204" pitchFamily="34" charset="0"/>
              </a:rPr>
              <a:t> təhsil</a:t>
            </a:r>
            <a:r>
              <a:rPr lang="az-Cyrl-AZ" sz="1600" dirty="0">
                <a:solidFill>
                  <a:schemeClr val="bg1">
                    <a:lumMod val="50000"/>
                  </a:schemeClr>
                </a:solidFill>
                <a:latin typeface="Arial" panose="020B0604020202020204" pitchFamily="34" charset="0"/>
                <a:cs typeface="Arial" panose="020B0604020202020204" pitchFamily="34" charset="0"/>
              </a:rPr>
              <a:t>lərini davam etdir</a:t>
            </a:r>
            <a:r>
              <a:rPr lang="az-Latn-AZ" sz="1600" dirty="0">
                <a:solidFill>
                  <a:schemeClr val="bg1">
                    <a:lumMod val="50000"/>
                  </a:schemeClr>
                </a:solidFill>
                <a:latin typeface="Arial" panose="020B0604020202020204" pitchFamily="34" charset="0"/>
                <a:cs typeface="Arial" panose="020B0604020202020204" pitchFamily="34" charset="0"/>
              </a:rPr>
              <a:t>iblər:</a:t>
            </a:r>
            <a:endParaRPr lang="en-US" sz="1600" dirty="0">
              <a:solidFill>
                <a:schemeClr val="bg1">
                  <a:lumMod val="50000"/>
                </a:schemeClr>
              </a:solidFill>
              <a:latin typeface="Arial" panose="020B0604020202020204" pitchFamily="34" charset="0"/>
              <a:cs typeface="Arial" panose="020B0604020202020204" pitchFamily="34" charset="0"/>
            </a:endParaRPr>
          </a:p>
          <a:p>
            <a:pPr marL="0" marR="0" indent="449580">
              <a:spcBef>
                <a:spcPts val="0"/>
              </a:spcBef>
              <a:spcAft>
                <a:spcPts val="0"/>
              </a:spcAft>
            </a:pPr>
            <a:r>
              <a:rPr lang="en-US" sz="1600" dirty="0">
                <a:solidFill>
                  <a:schemeClr val="bg1">
                    <a:lumMod val="50000"/>
                  </a:schemeClr>
                </a:solidFill>
                <a:latin typeface="Arial" panose="020B0604020202020204" pitchFamily="34" charset="0"/>
                <a:cs typeface="Arial" panose="020B0604020202020204" pitchFamily="34" charset="0"/>
              </a:rPr>
              <a:t>1.Həsənov </a:t>
            </a:r>
            <a:r>
              <a:rPr lang="en-US" sz="1600" dirty="0" err="1">
                <a:solidFill>
                  <a:schemeClr val="bg1">
                    <a:lumMod val="50000"/>
                  </a:schemeClr>
                </a:solidFill>
                <a:latin typeface="Arial" panose="020B0604020202020204" pitchFamily="34" charset="0"/>
                <a:cs typeface="Arial" panose="020B0604020202020204" pitchFamily="34" charset="0"/>
              </a:rPr>
              <a:t>Əli</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Kənan</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oğlu</a:t>
            </a:r>
            <a:r>
              <a:rPr lang="en-US" sz="1600" dirty="0">
                <a:solidFill>
                  <a:schemeClr val="bg1">
                    <a:lumMod val="50000"/>
                  </a:schemeClr>
                </a:solidFill>
                <a:latin typeface="Arial" panose="020B0604020202020204" pitchFamily="34" charset="0"/>
                <a:cs typeface="Arial" panose="020B0604020202020204" pitchFamily="34" charset="0"/>
              </a:rPr>
              <a:t>- III kurs-Tk-80, a/b</a:t>
            </a:r>
          </a:p>
          <a:p>
            <a:pPr marL="0" marR="0" indent="449580">
              <a:spcBef>
                <a:spcPts val="0"/>
              </a:spcBef>
              <a:spcAft>
                <a:spcPts val="0"/>
              </a:spcAft>
            </a:pPr>
            <a:r>
              <a:rPr lang="en-US" sz="1600" dirty="0">
                <a:solidFill>
                  <a:schemeClr val="bg1">
                    <a:lumMod val="50000"/>
                  </a:schemeClr>
                </a:solidFill>
                <a:latin typeface="Arial" panose="020B0604020202020204" pitchFamily="34" charset="0"/>
                <a:cs typeface="Arial" panose="020B0604020202020204" pitchFamily="34" charset="0"/>
              </a:rPr>
              <a:t>2.Cəfərquliyev </a:t>
            </a:r>
            <a:r>
              <a:rPr lang="en-US" sz="1600" dirty="0" err="1">
                <a:solidFill>
                  <a:schemeClr val="bg1">
                    <a:lumMod val="50000"/>
                  </a:schemeClr>
                </a:solidFill>
                <a:latin typeface="Arial" panose="020B0604020202020204" pitchFamily="34" charset="0"/>
                <a:cs typeface="Arial" panose="020B0604020202020204" pitchFamily="34" charset="0"/>
              </a:rPr>
              <a:t>Nicat</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Məhəmməd</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oğlu</a:t>
            </a:r>
            <a:r>
              <a:rPr lang="en-US" sz="1600" dirty="0">
                <a:solidFill>
                  <a:schemeClr val="bg1">
                    <a:lumMod val="50000"/>
                  </a:schemeClr>
                </a:solidFill>
                <a:latin typeface="Arial" panose="020B0604020202020204" pitchFamily="34" charset="0"/>
                <a:cs typeface="Arial" panose="020B0604020202020204" pitchFamily="34" charset="0"/>
              </a:rPr>
              <a:t>- III </a:t>
            </a:r>
            <a:r>
              <a:rPr lang="en-US" sz="1600" dirty="0" err="1">
                <a:solidFill>
                  <a:schemeClr val="bg1">
                    <a:lumMod val="50000"/>
                  </a:schemeClr>
                </a:solidFill>
                <a:latin typeface="Arial" panose="020B0604020202020204" pitchFamily="34" charset="0"/>
                <a:cs typeface="Arial" panose="020B0604020202020204" pitchFamily="34" charset="0"/>
              </a:rPr>
              <a:t>kurs</a:t>
            </a:r>
            <a:r>
              <a:rPr lang="en-US" sz="1600" dirty="0">
                <a:solidFill>
                  <a:schemeClr val="bg1">
                    <a:lumMod val="50000"/>
                  </a:schemeClr>
                </a:solidFill>
                <a:latin typeface="Arial" panose="020B0604020202020204" pitchFamily="34" charset="0"/>
                <a:cs typeface="Arial" panose="020B0604020202020204" pitchFamily="34" charset="0"/>
              </a:rPr>
              <a:t> -Tk-8, r/b</a:t>
            </a:r>
          </a:p>
          <a:p>
            <a:pPr marL="0" marR="0" indent="449580">
              <a:spcBef>
                <a:spcPts val="0"/>
              </a:spcBef>
              <a:spcAft>
                <a:spcPts val="0"/>
              </a:spcAft>
            </a:pPr>
            <a:r>
              <a:rPr lang="en-US" sz="1600" dirty="0">
                <a:solidFill>
                  <a:schemeClr val="bg1">
                    <a:lumMod val="50000"/>
                  </a:schemeClr>
                </a:solidFill>
                <a:latin typeface="Arial" panose="020B0604020202020204" pitchFamily="34" charset="0"/>
                <a:cs typeface="Arial" panose="020B0604020202020204" pitchFamily="34" charset="0"/>
              </a:rPr>
              <a:t>3.İbrahimov İbrahim Nazim </a:t>
            </a:r>
            <a:r>
              <a:rPr lang="en-US" sz="1600" dirty="0" err="1">
                <a:solidFill>
                  <a:schemeClr val="bg1">
                    <a:lumMod val="50000"/>
                  </a:schemeClr>
                </a:solidFill>
                <a:latin typeface="Arial" panose="020B0604020202020204" pitchFamily="34" charset="0"/>
                <a:cs typeface="Arial" panose="020B0604020202020204" pitchFamily="34" charset="0"/>
              </a:rPr>
              <a:t>oğlu</a:t>
            </a:r>
            <a:r>
              <a:rPr lang="en-US" sz="1600" dirty="0">
                <a:solidFill>
                  <a:schemeClr val="bg1">
                    <a:lumMod val="50000"/>
                  </a:schemeClr>
                </a:solidFill>
                <a:latin typeface="Arial" panose="020B0604020202020204" pitchFamily="34" charset="0"/>
                <a:cs typeface="Arial" panose="020B0604020202020204" pitchFamily="34" charset="0"/>
              </a:rPr>
              <a:t>-- III </a:t>
            </a:r>
            <a:r>
              <a:rPr lang="en-US" sz="1600" dirty="0" err="1">
                <a:solidFill>
                  <a:schemeClr val="bg1">
                    <a:lumMod val="50000"/>
                  </a:schemeClr>
                </a:solidFill>
                <a:latin typeface="Arial" panose="020B0604020202020204" pitchFamily="34" charset="0"/>
                <a:cs typeface="Arial" panose="020B0604020202020204" pitchFamily="34" charset="0"/>
              </a:rPr>
              <a:t>kurs</a:t>
            </a:r>
            <a:r>
              <a:rPr lang="en-US" sz="1600" dirty="0">
                <a:solidFill>
                  <a:schemeClr val="bg1">
                    <a:lumMod val="50000"/>
                  </a:schemeClr>
                </a:solidFill>
                <a:latin typeface="Arial" panose="020B0604020202020204" pitchFamily="34" charset="0"/>
                <a:cs typeface="Arial" panose="020B0604020202020204" pitchFamily="34" charset="0"/>
              </a:rPr>
              <a:t> -Tk-81, r/b</a:t>
            </a:r>
          </a:p>
          <a:p>
            <a:pPr marL="0" marR="0" indent="449580">
              <a:spcBef>
                <a:spcPts val="0"/>
              </a:spcBef>
              <a:spcAft>
                <a:spcPts val="0"/>
              </a:spcAft>
            </a:pPr>
            <a:r>
              <a:rPr lang="en-US" sz="1600" dirty="0">
                <a:solidFill>
                  <a:schemeClr val="bg1">
                    <a:lumMod val="50000"/>
                  </a:schemeClr>
                </a:solidFill>
                <a:latin typeface="Arial" panose="020B0604020202020204" pitchFamily="34" charset="0"/>
                <a:cs typeface="Arial" panose="020B0604020202020204" pitchFamily="34" charset="0"/>
              </a:rPr>
              <a:t>4.Hüseynova Aida </a:t>
            </a:r>
            <a:r>
              <a:rPr lang="en-US" sz="1600" dirty="0" err="1">
                <a:solidFill>
                  <a:schemeClr val="bg1">
                    <a:lumMod val="50000"/>
                  </a:schemeClr>
                </a:solidFill>
                <a:latin typeface="Arial" panose="020B0604020202020204" pitchFamily="34" charset="0"/>
                <a:cs typeface="Arial" panose="020B0604020202020204" pitchFamily="34" charset="0"/>
              </a:rPr>
              <a:t>İslamovna</a:t>
            </a:r>
            <a:r>
              <a:rPr lang="en-US" sz="1600" dirty="0">
                <a:solidFill>
                  <a:schemeClr val="bg1">
                    <a:lumMod val="50000"/>
                  </a:schemeClr>
                </a:solidFill>
                <a:latin typeface="Arial" panose="020B0604020202020204" pitchFamily="34" charset="0"/>
                <a:cs typeface="Arial" panose="020B0604020202020204" pitchFamily="34" charset="0"/>
              </a:rPr>
              <a:t>-III </a:t>
            </a:r>
            <a:r>
              <a:rPr lang="en-US" sz="1600" dirty="0" err="1">
                <a:solidFill>
                  <a:schemeClr val="bg1">
                    <a:lumMod val="50000"/>
                  </a:schemeClr>
                </a:solidFill>
                <a:latin typeface="Arial" panose="020B0604020202020204" pitchFamily="34" charset="0"/>
                <a:cs typeface="Arial" panose="020B0604020202020204" pitchFamily="34" charset="0"/>
              </a:rPr>
              <a:t>kurs</a:t>
            </a:r>
            <a:r>
              <a:rPr lang="en-US" sz="1600" dirty="0">
                <a:solidFill>
                  <a:schemeClr val="bg1">
                    <a:lumMod val="50000"/>
                  </a:schemeClr>
                </a:solidFill>
                <a:latin typeface="Arial" panose="020B0604020202020204" pitchFamily="34" charset="0"/>
                <a:cs typeface="Arial" panose="020B0604020202020204" pitchFamily="34" charset="0"/>
              </a:rPr>
              <a:t> –Enq-28, </a:t>
            </a:r>
            <a:r>
              <a:rPr lang="en-US" sz="1600" dirty="0" err="1">
                <a:solidFill>
                  <a:schemeClr val="bg1">
                    <a:lumMod val="50000"/>
                  </a:schemeClr>
                </a:solidFill>
                <a:latin typeface="Arial" panose="020B0604020202020204" pitchFamily="34" charset="0"/>
                <a:cs typeface="Arial" panose="020B0604020202020204" pitchFamily="34" charset="0"/>
              </a:rPr>
              <a:t>i</a:t>
            </a:r>
            <a:r>
              <a:rPr lang="en-US" sz="1600" dirty="0">
                <a:solidFill>
                  <a:schemeClr val="bg1">
                    <a:lumMod val="50000"/>
                  </a:schemeClr>
                </a:solidFill>
                <a:latin typeface="Arial" panose="020B0604020202020204" pitchFamily="34" charset="0"/>
                <a:cs typeface="Arial" panose="020B0604020202020204" pitchFamily="34" charset="0"/>
              </a:rPr>
              <a:t>/b</a:t>
            </a:r>
          </a:p>
          <a:p>
            <a:pPr marL="0" marR="0" indent="449580">
              <a:spcBef>
                <a:spcPts val="0"/>
              </a:spcBef>
              <a:spcAft>
                <a:spcPts val="0"/>
              </a:spcAft>
            </a:pPr>
            <a:r>
              <a:rPr lang="en-US" sz="1600" dirty="0">
                <a:solidFill>
                  <a:schemeClr val="bg1">
                    <a:lumMod val="50000"/>
                  </a:schemeClr>
                </a:solidFill>
                <a:latin typeface="Arial" panose="020B0604020202020204" pitchFamily="34" charset="0"/>
                <a:cs typeface="Arial" panose="020B0604020202020204" pitchFamily="34" charset="0"/>
              </a:rPr>
              <a:t>5.Ağazadə </a:t>
            </a:r>
            <a:r>
              <a:rPr lang="en-US" sz="1600" dirty="0" err="1">
                <a:solidFill>
                  <a:schemeClr val="bg1">
                    <a:lumMod val="50000"/>
                  </a:schemeClr>
                </a:solidFill>
                <a:latin typeface="Arial" panose="020B0604020202020204" pitchFamily="34" charset="0"/>
                <a:cs typeface="Arial" panose="020B0604020202020204" pitchFamily="34" charset="0"/>
              </a:rPr>
              <a:t>Nurlan</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Sərdar</a:t>
            </a:r>
            <a:r>
              <a:rPr lang="en-US" sz="1600" dirty="0">
                <a:solidFill>
                  <a:schemeClr val="bg1">
                    <a:lumMod val="50000"/>
                  </a:schemeClr>
                </a:solidFill>
                <a:latin typeface="Arial" panose="020B0604020202020204" pitchFamily="34" charset="0"/>
                <a:cs typeface="Arial" panose="020B0604020202020204" pitchFamily="34" charset="0"/>
              </a:rPr>
              <a:t> </a:t>
            </a:r>
            <a:r>
              <a:rPr lang="en-US" sz="1600" dirty="0" err="1">
                <a:solidFill>
                  <a:schemeClr val="bg1">
                    <a:lumMod val="50000"/>
                  </a:schemeClr>
                </a:solidFill>
                <a:latin typeface="Arial" panose="020B0604020202020204" pitchFamily="34" charset="0"/>
                <a:cs typeface="Arial" panose="020B0604020202020204" pitchFamily="34" charset="0"/>
              </a:rPr>
              <a:t>oğlu</a:t>
            </a:r>
            <a:r>
              <a:rPr lang="en-US" sz="1600" dirty="0">
                <a:solidFill>
                  <a:schemeClr val="bg1">
                    <a:lumMod val="50000"/>
                  </a:schemeClr>
                </a:solidFill>
                <a:latin typeface="Arial" panose="020B0604020202020204" pitchFamily="34" charset="0"/>
                <a:cs typeface="Arial" panose="020B0604020202020204" pitchFamily="34" charset="0"/>
              </a:rPr>
              <a:t>--III </a:t>
            </a:r>
            <a:r>
              <a:rPr lang="en-US" sz="1600" dirty="0" err="1">
                <a:solidFill>
                  <a:schemeClr val="bg1">
                    <a:lumMod val="50000"/>
                  </a:schemeClr>
                </a:solidFill>
                <a:latin typeface="Arial" panose="020B0604020202020204" pitchFamily="34" charset="0"/>
                <a:cs typeface="Arial" panose="020B0604020202020204" pitchFamily="34" charset="0"/>
              </a:rPr>
              <a:t>kurs</a:t>
            </a:r>
            <a:r>
              <a:rPr lang="en-US" sz="1600" dirty="0">
                <a:solidFill>
                  <a:schemeClr val="bg1">
                    <a:lumMod val="50000"/>
                  </a:schemeClr>
                </a:solidFill>
                <a:latin typeface="Arial" panose="020B0604020202020204" pitchFamily="34" charset="0"/>
                <a:cs typeface="Arial" panose="020B0604020202020204" pitchFamily="34" charset="0"/>
              </a:rPr>
              <a:t> –KE020S (Sabah </a:t>
            </a:r>
            <a:r>
              <a:rPr lang="en-US" sz="1600" dirty="0" err="1">
                <a:solidFill>
                  <a:schemeClr val="bg1">
                    <a:lumMod val="50000"/>
                  </a:schemeClr>
                </a:solidFill>
                <a:latin typeface="Arial" panose="020B0604020202020204" pitchFamily="34" charset="0"/>
                <a:cs typeface="Arial" panose="020B0604020202020204" pitchFamily="34" charset="0"/>
              </a:rPr>
              <a:t>qrupu</a:t>
            </a:r>
            <a:r>
              <a:rPr lang="en-US" sz="1600" dirty="0">
                <a:solidFill>
                  <a:schemeClr val="bg1">
                    <a:lumMod val="50000"/>
                  </a:schemeClr>
                </a:solidFill>
                <a:latin typeface="Arial" panose="020B0604020202020204" pitchFamily="34" charset="0"/>
                <a:cs typeface="Arial" panose="020B0604020202020204" pitchFamily="34" charset="0"/>
              </a:rPr>
              <a:t>)</a:t>
            </a:r>
          </a:p>
        </p:txBody>
      </p:sp>
      <p:sp>
        <p:nvSpPr>
          <p:cNvPr id="7" name="Прямоугольник 6"/>
          <p:cNvSpPr/>
          <p:nvPr/>
        </p:nvSpPr>
        <p:spPr>
          <a:xfrm>
            <a:off x="4384432" y="35169"/>
            <a:ext cx="4220306" cy="461665"/>
          </a:xfrm>
          <a:prstGeom prst="rect">
            <a:avLst/>
          </a:prstGeom>
        </p:spPr>
        <p:txBody>
          <a:bodyPr wrap="square">
            <a:spAutoFit/>
          </a:bodyPr>
          <a:lstStyle/>
          <a:p>
            <a:pPr algn="ctr"/>
            <a:r>
              <a:rPr lang="az-Latn-AZ" sz="2400" b="1" dirty="0">
                <a:solidFill>
                  <a:schemeClr val="tx1"/>
                </a:solidFill>
                <a:latin typeface="Arial" panose="020B0604020202020204" pitchFamily="34" charset="0"/>
                <a:cs typeface="Arial" panose="020B0604020202020204" pitchFamily="34" charset="0"/>
              </a:rPr>
              <a:t>Beynəlxalq əlaqələr</a:t>
            </a:r>
            <a:endParaRPr lang="ru-RU" sz="2400" dirty="0">
              <a:solidFill>
                <a:schemeClr val="tx1"/>
              </a:solidFill>
            </a:endParaRPr>
          </a:p>
        </p:txBody>
      </p:sp>
    </p:spTree>
    <p:extLst>
      <p:ext uri="{BB962C8B-B14F-4D97-AF65-F5344CB8AC3E}">
        <p14:creationId xmlns:p14="http://schemas.microsoft.com/office/powerpoint/2010/main" val="1737609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Заголовок 1">
            <a:extLst>
              <a:ext uri="{FF2B5EF4-FFF2-40B4-BE49-F238E27FC236}">
                <a16:creationId xmlns:a16="http://schemas.microsoft.com/office/drawing/2014/main" id="{0E9D203D-EA64-4598-9733-6E9DF224B2D0}"/>
              </a:ext>
            </a:extLst>
          </p:cNvPr>
          <p:cNvSpPr txBox="1">
            <a:spLocks/>
          </p:cNvSpPr>
          <p:nvPr/>
        </p:nvSpPr>
        <p:spPr>
          <a:xfrm>
            <a:off x="-104503" y="17143"/>
            <a:ext cx="12192000" cy="4986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az-Latn-AZ" sz="2400" b="1" dirty="0">
                <a:solidFill>
                  <a:schemeClr val="bg2">
                    <a:lumMod val="50000"/>
                  </a:schemeClr>
                </a:solidFill>
                <a:latin typeface="Fira Sans"/>
                <a:ea typeface="+mn-ea"/>
                <a:cs typeface="+mn-cs"/>
              </a:rPr>
              <a:t>Sosial məsələlər</a:t>
            </a:r>
            <a:endParaRPr lang="ru-RU" sz="2400" b="1" dirty="0">
              <a:solidFill>
                <a:schemeClr val="bg2">
                  <a:lumMod val="50000"/>
                </a:schemeClr>
              </a:solidFill>
              <a:latin typeface="Fira Sans"/>
              <a:ea typeface="+mn-ea"/>
              <a:cs typeface="+mn-cs"/>
            </a:endParaRPr>
          </a:p>
        </p:txBody>
      </p:sp>
      <p:sp>
        <p:nvSpPr>
          <p:cNvPr id="13" name="Заголовок 1">
            <a:extLst>
              <a:ext uri="{FF2B5EF4-FFF2-40B4-BE49-F238E27FC236}">
                <a16:creationId xmlns:a16="http://schemas.microsoft.com/office/drawing/2014/main" id="{0E9D203D-EA64-4598-9733-6E9DF224B2D0}"/>
              </a:ext>
            </a:extLst>
          </p:cNvPr>
          <p:cNvSpPr txBox="1">
            <a:spLocks/>
          </p:cNvSpPr>
          <p:nvPr/>
        </p:nvSpPr>
        <p:spPr>
          <a:xfrm>
            <a:off x="104503" y="483151"/>
            <a:ext cx="12192000" cy="4986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az-Latn-AZ" sz="1600" b="1" dirty="0">
                <a:solidFill>
                  <a:schemeClr val="bg2">
                    <a:lumMod val="50000"/>
                  </a:schemeClr>
                </a:solidFill>
                <a:latin typeface="Fira Sans"/>
                <a:ea typeface="+mn-ea"/>
                <a:cs typeface="+mn-cs"/>
              </a:rPr>
              <a:t>Tətbiqi riyaziyyat və kibernetika fakültəsində 2022-ci ildə keçirilmiş tədbirlər</a:t>
            </a:r>
            <a:endParaRPr lang="ru-RU" sz="1600" b="1" dirty="0">
              <a:solidFill>
                <a:schemeClr val="bg2">
                  <a:lumMod val="50000"/>
                </a:schemeClr>
              </a:solidFill>
              <a:latin typeface="Fira Sans"/>
              <a:ea typeface="+mn-ea"/>
              <a:cs typeface="+mn-cs"/>
            </a:endParaRPr>
          </a:p>
        </p:txBody>
      </p:sp>
      <p:cxnSp>
        <p:nvCxnSpPr>
          <p:cNvPr id="14" name="Straight Connector 139">
            <a:extLst>
              <a:ext uri="{FF2B5EF4-FFF2-40B4-BE49-F238E27FC236}">
                <a16:creationId xmlns:a16="http://schemas.microsoft.com/office/drawing/2014/main" id="{AF778183-9A9F-430A-A532-86F00C49102D}"/>
              </a:ext>
            </a:extLst>
          </p:cNvPr>
          <p:cNvCxnSpPr/>
          <p:nvPr/>
        </p:nvCxnSpPr>
        <p:spPr>
          <a:xfrm>
            <a:off x="0" y="462213"/>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cxnSp>
        <p:nvCxnSpPr>
          <p:cNvPr id="18" name="Straight Connector 139">
            <a:extLst>
              <a:ext uri="{FF2B5EF4-FFF2-40B4-BE49-F238E27FC236}">
                <a16:creationId xmlns:a16="http://schemas.microsoft.com/office/drawing/2014/main" id="{AF778183-9A9F-430A-A532-86F00C49102D}"/>
              </a:ext>
            </a:extLst>
          </p:cNvPr>
          <p:cNvCxnSpPr/>
          <p:nvPr/>
        </p:nvCxnSpPr>
        <p:spPr>
          <a:xfrm>
            <a:off x="0" y="6558213"/>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graphicFrame>
        <p:nvGraphicFramePr>
          <p:cNvPr id="10" name="Object 9">
            <a:extLst>
              <a:ext uri="{FF2B5EF4-FFF2-40B4-BE49-F238E27FC236}">
                <a16:creationId xmlns:a16="http://schemas.microsoft.com/office/drawing/2014/main" id="{AF80870C-6212-4363-838A-5ABE264F4C56}"/>
              </a:ext>
            </a:extLst>
          </p:cNvPr>
          <p:cNvGraphicFramePr>
            <a:graphicFrameLocks noChangeAspect="1"/>
          </p:cNvGraphicFramePr>
          <p:nvPr>
            <p:extLst>
              <p:ext uri="{D42A27DB-BD31-4B8C-83A1-F6EECF244321}">
                <p14:modId xmlns:p14="http://schemas.microsoft.com/office/powerpoint/2010/main" val="725103632"/>
              </p:ext>
            </p:extLst>
          </p:nvPr>
        </p:nvGraphicFramePr>
        <p:xfrm>
          <a:off x="1474788" y="573088"/>
          <a:ext cx="9244012" cy="5710237"/>
        </p:xfrm>
        <a:graphic>
          <a:graphicData uri="http://schemas.openxmlformats.org/presentationml/2006/ole">
            <mc:AlternateContent xmlns:mc="http://schemas.openxmlformats.org/markup-compatibility/2006">
              <mc:Choice xmlns:v="urn:schemas-microsoft-com:vml" Requires="v">
                <p:oleObj spid="_x0000_s1029" name="Document" r:id="rId3" imgW="9596347" imgH="5714865" progId="Word.Document.12">
                  <p:embed/>
                </p:oleObj>
              </mc:Choice>
              <mc:Fallback>
                <p:oleObj name="Document" r:id="rId3" imgW="9596347" imgH="5714865" progId="Word.Document.12">
                  <p:embed/>
                  <p:pic>
                    <p:nvPicPr>
                      <p:cNvPr id="0" name=""/>
                      <p:cNvPicPr/>
                      <p:nvPr/>
                    </p:nvPicPr>
                    <p:blipFill>
                      <a:blip r:embed="rId4"/>
                      <a:stretch>
                        <a:fillRect/>
                      </a:stretch>
                    </p:blipFill>
                    <p:spPr>
                      <a:xfrm>
                        <a:off x="1474788" y="573088"/>
                        <a:ext cx="9244012" cy="5710237"/>
                      </a:xfrm>
                      <a:prstGeom prst="rect">
                        <a:avLst/>
                      </a:prstGeom>
                    </p:spPr>
                  </p:pic>
                </p:oleObj>
              </mc:Fallback>
            </mc:AlternateContent>
          </a:graphicData>
        </a:graphic>
      </p:graphicFrame>
    </p:spTree>
    <p:extLst>
      <p:ext uri="{BB962C8B-B14F-4D97-AF65-F5344CB8AC3E}">
        <p14:creationId xmlns:p14="http://schemas.microsoft.com/office/powerpoint/2010/main" val="3102949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C2F77822-FDD6-4311-8140-9B5927502276}"/>
              </a:ext>
            </a:extLst>
          </p:cNvPr>
          <p:cNvGraphicFramePr>
            <a:graphicFrameLocks noChangeAspect="1"/>
          </p:cNvGraphicFramePr>
          <p:nvPr>
            <p:extLst>
              <p:ext uri="{D42A27DB-BD31-4B8C-83A1-F6EECF244321}">
                <p14:modId xmlns:p14="http://schemas.microsoft.com/office/powerpoint/2010/main" val="2971825613"/>
              </p:ext>
            </p:extLst>
          </p:nvPr>
        </p:nvGraphicFramePr>
        <p:xfrm>
          <a:off x="1209744" y="959400"/>
          <a:ext cx="9244012" cy="3522663"/>
        </p:xfrm>
        <a:graphic>
          <a:graphicData uri="http://schemas.openxmlformats.org/presentationml/2006/ole">
            <mc:AlternateContent xmlns:mc="http://schemas.openxmlformats.org/markup-compatibility/2006">
              <mc:Choice xmlns:v="urn:schemas-microsoft-com:vml" Requires="v">
                <p:oleObj spid="_x0000_s3081" name="Document" r:id="rId3" imgW="9244457" imgH="3522909" progId="Word.Document.12">
                  <p:embed/>
                </p:oleObj>
              </mc:Choice>
              <mc:Fallback>
                <p:oleObj name="Document" r:id="rId3" imgW="9244457" imgH="3522909" progId="Word.Document.12">
                  <p:embed/>
                  <p:pic>
                    <p:nvPicPr>
                      <p:cNvPr id="0" name=""/>
                      <p:cNvPicPr/>
                      <p:nvPr/>
                    </p:nvPicPr>
                    <p:blipFill>
                      <a:blip r:embed="rId4"/>
                      <a:stretch>
                        <a:fillRect/>
                      </a:stretch>
                    </p:blipFill>
                    <p:spPr>
                      <a:xfrm>
                        <a:off x="1209744" y="959400"/>
                        <a:ext cx="9244012" cy="3522663"/>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3630859E-FE34-48BB-AF78-3E80401A6298}"/>
              </a:ext>
            </a:extLst>
          </p:cNvPr>
          <p:cNvGraphicFramePr>
            <a:graphicFrameLocks noChangeAspect="1"/>
          </p:cNvGraphicFramePr>
          <p:nvPr>
            <p:extLst>
              <p:ext uri="{D42A27DB-BD31-4B8C-83A1-F6EECF244321}">
                <p14:modId xmlns:p14="http://schemas.microsoft.com/office/powerpoint/2010/main" val="2593463993"/>
              </p:ext>
            </p:extLst>
          </p:nvPr>
        </p:nvGraphicFramePr>
        <p:xfrm>
          <a:off x="1209744" y="4152462"/>
          <a:ext cx="9244012" cy="3005137"/>
        </p:xfrm>
        <a:graphic>
          <a:graphicData uri="http://schemas.openxmlformats.org/presentationml/2006/ole">
            <mc:AlternateContent xmlns:mc="http://schemas.openxmlformats.org/markup-compatibility/2006">
              <mc:Choice xmlns:v="urn:schemas-microsoft-com:vml" Requires="v">
                <p:oleObj spid="_x0000_s3082" name="Document" r:id="rId5" imgW="9244457" imgH="3004633" progId="Word.Document.12">
                  <p:embed/>
                </p:oleObj>
              </mc:Choice>
              <mc:Fallback>
                <p:oleObj name="Document" r:id="rId5" imgW="9244457" imgH="3004633" progId="Word.Document.12">
                  <p:embed/>
                  <p:pic>
                    <p:nvPicPr>
                      <p:cNvPr id="4" name="Object 3">
                        <a:extLst>
                          <a:ext uri="{FF2B5EF4-FFF2-40B4-BE49-F238E27FC236}">
                            <a16:creationId xmlns:a16="http://schemas.microsoft.com/office/drawing/2014/main" id="{782C6C45-7CFC-4B53-A154-CA3C9315DD01}"/>
                          </a:ext>
                        </a:extLst>
                      </p:cNvPr>
                      <p:cNvPicPr/>
                      <p:nvPr/>
                    </p:nvPicPr>
                    <p:blipFill>
                      <a:blip r:embed="rId6"/>
                      <a:stretch>
                        <a:fillRect/>
                      </a:stretch>
                    </p:blipFill>
                    <p:spPr>
                      <a:xfrm>
                        <a:off x="1209744" y="4152462"/>
                        <a:ext cx="9244012" cy="3005137"/>
                      </a:xfrm>
                      <a:prstGeom prst="rect">
                        <a:avLst/>
                      </a:prstGeom>
                    </p:spPr>
                  </p:pic>
                </p:oleObj>
              </mc:Fallback>
            </mc:AlternateContent>
          </a:graphicData>
        </a:graphic>
      </p:graphicFrame>
      <p:sp>
        <p:nvSpPr>
          <p:cNvPr id="5" name="Заголовок 1">
            <a:extLst>
              <a:ext uri="{FF2B5EF4-FFF2-40B4-BE49-F238E27FC236}">
                <a16:creationId xmlns:a16="http://schemas.microsoft.com/office/drawing/2014/main" id="{6640B918-B047-4648-91CD-79DABEE0E4D8}"/>
              </a:ext>
            </a:extLst>
          </p:cNvPr>
          <p:cNvSpPr txBox="1">
            <a:spLocks/>
          </p:cNvSpPr>
          <p:nvPr/>
        </p:nvSpPr>
        <p:spPr>
          <a:xfrm>
            <a:off x="-104503" y="17143"/>
            <a:ext cx="12192000" cy="4986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az-Latn-AZ" sz="2400" b="1" dirty="0">
                <a:solidFill>
                  <a:schemeClr val="bg2">
                    <a:lumMod val="50000"/>
                  </a:schemeClr>
                </a:solidFill>
                <a:latin typeface="Fira Sans"/>
                <a:ea typeface="+mn-ea"/>
                <a:cs typeface="+mn-cs"/>
              </a:rPr>
              <a:t>Sosial məsələlər</a:t>
            </a:r>
            <a:endParaRPr lang="ru-RU" sz="2400" b="1" dirty="0">
              <a:solidFill>
                <a:schemeClr val="bg2">
                  <a:lumMod val="50000"/>
                </a:schemeClr>
              </a:solidFill>
              <a:latin typeface="Fira Sans"/>
              <a:ea typeface="+mn-ea"/>
              <a:cs typeface="+mn-cs"/>
            </a:endParaRPr>
          </a:p>
        </p:txBody>
      </p:sp>
      <p:cxnSp>
        <p:nvCxnSpPr>
          <p:cNvPr id="6" name="Straight Connector 139">
            <a:extLst>
              <a:ext uri="{FF2B5EF4-FFF2-40B4-BE49-F238E27FC236}">
                <a16:creationId xmlns:a16="http://schemas.microsoft.com/office/drawing/2014/main" id="{D462BAA3-968F-4A4F-9C2B-F45D58D59FDD}"/>
              </a:ext>
            </a:extLst>
          </p:cNvPr>
          <p:cNvCxnSpPr/>
          <p:nvPr/>
        </p:nvCxnSpPr>
        <p:spPr>
          <a:xfrm>
            <a:off x="0" y="462213"/>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graphicFrame>
        <p:nvGraphicFramePr>
          <p:cNvPr id="7" name="Table 6">
            <a:extLst>
              <a:ext uri="{FF2B5EF4-FFF2-40B4-BE49-F238E27FC236}">
                <a16:creationId xmlns:a16="http://schemas.microsoft.com/office/drawing/2014/main" id="{D73C6036-CE69-4905-8281-FCCEFBD91467}"/>
              </a:ext>
            </a:extLst>
          </p:cNvPr>
          <p:cNvGraphicFramePr>
            <a:graphicFrameLocks noGrp="1"/>
          </p:cNvGraphicFramePr>
          <p:nvPr>
            <p:extLst>
              <p:ext uri="{D42A27DB-BD31-4B8C-83A1-F6EECF244321}">
                <p14:modId xmlns:p14="http://schemas.microsoft.com/office/powerpoint/2010/main" val="2454222165"/>
              </p:ext>
            </p:extLst>
          </p:nvPr>
        </p:nvGraphicFramePr>
        <p:xfrm>
          <a:off x="1209744" y="769471"/>
          <a:ext cx="9244012" cy="189929"/>
        </p:xfrm>
        <a:graphic>
          <a:graphicData uri="http://schemas.openxmlformats.org/drawingml/2006/table">
            <a:tbl>
              <a:tblPr firstRow="1" firstCol="1" bandRow="1">
                <a:tableStyleId>{5C22544A-7EE6-4342-B048-85BDC9FD1C3A}</a:tableStyleId>
              </a:tblPr>
              <a:tblGrid>
                <a:gridCol w="9244012">
                  <a:extLst>
                    <a:ext uri="{9D8B030D-6E8A-4147-A177-3AD203B41FA5}">
                      <a16:colId xmlns:a16="http://schemas.microsoft.com/office/drawing/2014/main" val="2178228255"/>
                    </a:ext>
                  </a:extLst>
                </a:gridCol>
              </a:tblGrid>
              <a:tr h="52705">
                <a:tc>
                  <a:txBody>
                    <a:bodyPr/>
                    <a:lstStyle/>
                    <a:p>
                      <a:pPr marL="0" marR="0">
                        <a:lnSpc>
                          <a:spcPct val="115000"/>
                        </a:lnSpc>
                        <a:spcBef>
                          <a:spcPts val="0"/>
                        </a:spcBef>
                        <a:spcAft>
                          <a:spcPts val="1000"/>
                        </a:spcAft>
                      </a:pPr>
                      <a:r>
                        <a:rPr lang="az-Latn-AZ" sz="1100" dirty="0">
                          <a:effectLst/>
                        </a:rPr>
                        <a:t>Görülmüş iş, həyata keçirilmiş tədbir /layihə/</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225" marR="22225" marT="9525" marB="0"/>
                </a:tc>
                <a:extLst>
                  <a:ext uri="{0D108BD9-81ED-4DB2-BD59-A6C34878D82A}">
                    <a16:rowId xmlns:a16="http://schemas.microsoft.com/office/drawing/2014/main" val="1415772117"/>
                  </a:ext>
                </a:extLst>
              </a:tr>
            </a:tbl>
          </a:graphicData>
        </a:graphic>
      </p:graphicFrame>
    </p:spTree>
    <p:extLst>
      <p:ext uri="{BB962C8B-B14F-4D97-AF65-F5344CB8AC3E}">
        <p14:creationId xmlns:p14="http://schemas.microsoft.com/office/powerpoint/2010/main" val="981931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139">
            <a:extLst>
              <a:ext uri="{FF2B5EF4-FFF2-40B4-BE49-F238E27FC236}">
                <a16:creationId xmlns:a16="http://schemas.microsoft.com/office/drawing/2014/main" id="{AF778183-9A9F-430A-A532-86F00C49102D}"/>
              </a:ext>
            </a:extLst>
          </p:cNvPr>
          <p:cNvCxnSpPr/>
          <p:nvPr/>
        </p:nvCxnSpPr>
        <p:spPr>
          <a:xfrm>
            <a:off x="8709" y="462213"/>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13" name="Content Placeholder 2">
            <a:extLst>
              <a:ext uri="{FF2B5EF4-FFF2-40B4-BE49-F238E27FC236}">
                <a16:creationId xmlns:a16="http://schemas.microsoft.com/office/drawing/2014/main" id="{4FA380B4-7327-4C5F-9A8A-34E2600513CC}"/>
              </a:ext>
            </a:extLst>
          </p:cNvPr>
          <p:cNvSpPr>
            <a:spLocks noGrp="1"/>
          </p:cNvSpPr>
          <p:nvPr>
            <p:ph idx="1"/>
          </p:nvPr>
        </p:nvSpPr>
        <p:spPr>
          <a:xfrm>
            <a:off x="216436" y="794362"/>
            <a:ext cx="6105988" cy="2371726"/>
          </a:xfrm>
        </p:spPr>
        <p:txBody>
          <a:bodyPr/>
          <a:lstStyle/>
          <a:p>
            <a:pPr marL="0" marR="0">
              <a:lnSpc>
                <a:spcPct val="200000"/>
              </a:lnSpc>
              <a:spcBef>
                <a:spcPts val="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BDU-nun 5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magistrantı</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17-24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iyul</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2022-ci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il</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tarixlərində</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Holon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Texnologiya</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Universitetində</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yay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təcrübə</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proqramında</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iştirak</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ediblər</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600" dirty="0"/>
          </a:p>
        </p:txBody>
      </p:sp>
      <p:sp>
        <p:nvSpPr>
          <p:cNvPr id="14" name="Title 1">
            <a:extLst>
              <a:ext uri="{FF2B5EF4-FFF2-40B4-BE49-F238E27FC236}">
                <a16:creationId xmlns:a16="http://schemas.microsoft.com/office/drawing/2014/main" id="{A0589575-F6DF-42A4-9CDF-0C3B9FD9F3E5}"/>
              </a:ext>
            </a:extLst>
          </p:cNvPr>
          <p:cNvSpPr>
            <a:spLocks noGrp="1"/>
          </p:cNvSpPr>
          <p:nvPr>
            <p:ph type="title"/>
          </p:nvPr>
        </p:nvSpPr>
        <p:spPr>
          <a:xfrm>
            <a:off x="2743201" y="0"/>
            <a:ext cx="6857999" cy="628650"/>
          </a:xfrm>
        </p:spPr>
        <p:txBody>
          <a:bodyPr>
            <a:noAutofit/>
          </a:bodyPr>
          <a:lstStyle/>
          <a:p>
            <a:pPr algn="ctr"/>
            <a:r>
              <a:rPr lang="az-Latn-AZ" sz="2400" b="1" dirty="0">
                <a:solidFill>
                  <a:schemeClr val="tx1"/>
                </a:solidFill>
                <a:latin typeface="Arial" panose="020B0604020202020204" pitchFamily="34" charset="0"/>
                <a:cs typeface="Arial" panose="020B0604020202020204" pitchFamily="34" charset="0"/>
              </a:rPr>
              <a:t>Tələbələrimizin uğurları</a:t>
            </a:r>
            <a:br>
              <a:rPr lang="en-US" sz="2400" b="1" dirty="0">
                <a:solidFill>
                  <a:schemeClr val="tx1"/>
                </a:solidFill>
                <a:latin typeface="Arial" panose="020B0604020202020204" pitchFamily="34" charset="0"/>
                <a:cs typeface="Arial" panose="020B0604020202020204" pitchFamily="34" charset="0"/>
              </a:rPr>
            </a:br>
            <a:endParaRPr lang="en-US" sz="2400" b="1" dirty="0">
              <a:solidFill>
                <a:schemeClr val="tx1"/>
              </a:solidFill>
              <a:latin typeface="Arial" panose="020B0604020202020204" pitchFamily="34" charset="0"/>
              <a:cs typeface="Arial" panose="020B0604020202020204" pitchFamily="34" charset="0"/>
            </a:endParaRPr>
          </a:p>
        </p:txBody>
      </p:sp>
      <p:sp>
        <p:nvSpPr>
          <p:cNvPr id="22" name="Прямоугольник 21"/>
          <p:cNvSpPr/>
          <p:nvPr/>
        </p:nvSpPr>
        <p:spPr>
          <a:xfrm>
            <a:off x="2506276" y="3859597"/>
            <a:ext cx="5885268" cy="2268506"/>
          </a:xfrm>
          <a:prstGeom prst="rect">
            <a:avLst/>
          </a:prstGeom>
        </p:spPr>
        <p:txBody>
          <a:bodyPr wrap="square">
            <a:spAutoFit/>
          </a:bodyPr>
          <a:lstStyle/>
          <a:p>
            <a:pPr marL="0" marR="0">
              <a:lnSpc>
                <a:spcPct val="150000"/>
              </a:lnSpc>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BDU,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Azərbaycan</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Respublikasının</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Təhsil</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İnstitutunun</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və</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Holon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Texnologiya</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İnstitutunun</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birgə</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əməkdaşlığı</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ilə</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təşkil</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olunmuş</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səfərdə</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tələbələr</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kompüter</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elmləri</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ilə</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yanaşı</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bir</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sıra</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sahələrlə</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bağlı</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biliklər</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əldə</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ediblər</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a:t>
            </a:r>
            <a:br>
              <a:rPr lang="en-US" sz="1600" dirty="0">
                <a:effectLst/>
                <a:latin typeface="Arial" panose="020B0604020202020204" pitchFamily="34" charset="0"/>
                <a:ea typeface="Times New Roman" panose="02020603050405020304" pitchFamily="18" charset="0"/>
                <a:cs typeface="Times New Roman" panose="02020603050405020304" pitchFamily="18" charset="0"/>
              </a:rPr>
            </a:br>
            <a:r>
              <a:rPr lang="en-US" sz="1600" dirty="0">
                <a:effectLst/>
                <a:latin typeface="Arial" panose="020B0604020202020204" pitchFamily="34" charset="0"/>
                <a:ea typeface="Times New Roman" panose="02020603050405020304" pitchFamily="18" charset="0"/>
                <a:cs typeface="Times New Roman" panose="02020603050405020304" pitchFamily="18" charset="0"/>
              </a:rPr>
              <a:t>Yay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təcrübə</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proqramında</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uğurla</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iştirak</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edən</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tələbələr</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Holon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Texnologiya</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İnstitutu</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tərəfindən</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sertifikatla</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təltif</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olunublar</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3" name="Straight Connector 139">
            <a:extLst>
              <a:ext uri="{FF2B5EF4-FFF2-40B4-BE49-F238E27FC236}">
                <a16:creationId xmlns:a16="http://schemas.microsoft.com/office/drawing/2014/main" id="{AF778183-9A9F-430A-A532-86F00C49102D}"/>
              </a:ext>
            </a:extLst>
          </p:cNvPr>
          <p:cNvCxnSpPr/>
          <p:nvPr/>
        </p:nvCxnSpPr>
        <p:spPr>
          <a:xfrm>
            <a:off x="8709" y="6452706"/>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pic>
        <p:nvPicPr>
          <p:cNvPr id="9" name="Рисунок 28">
            <a:extLst>
              <a:ext uri="{FF2B5EF4-FFF2-40B4-BE49-F238E27FC236}">
                <a16:creationId xmlns:a16="http://schemas.microsoft.com/office/drawing/2014/main" id="{3E833453-338A-4A68-A000-04400055831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21871" y="791531"/>
            <a:ext cx="4149712" cy="2928554"/>
          </a:xfrm>
          <a:prstGeom prst="rect">
            <a:avLst/>
          </a:prstGeom>
          <a:noFill/>
          <a:ln>
            <a:noFill/>
          </a:ln>
        </p:spPr>
      </p:pic>
      <p:pic>
        <p:nvPicPr>
          <p:cNvPr id="10" name="Рисунок 27">
            <a:extLst>
              <a:ext uri="{FF2B5EF4-FFF2-40B4-BE49-F238E27FC236}">
                <a16:creationId xmlns:a16="http://schemas.microsoft.com/office/drawing/2014/main" id="{DCD1A97F-7608-462C-B0D9-BD1CFA624AD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604716" y="3859597"/>
            <a:ext cx="3316605" cy="2340610"/>
          </a:xfrm>
          <a:prstGeom prst="rect">
            <a:avLst/>
          </a:prstGeom>
          <a:noFill/>
          <a:ln>
            <a:noFill/>
          </a:ln>
        </p:spPr>
      </p:pic>
    </p:spTree>
    <p:extLst>
      <p:ext uri="{BB962C8B-B14F-4D97-AF65-F5344CB8AC3E}">
        <p14:creationId xmlns:p14="http://schemas.microsoft.com/office/powerpoint/2010/main" val="2418223936"/>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FA380B4-7327-4C5F-9A8A-34E2600513CC}"/>
              </a:ext>
            </a:extLst>
          </p:cNvPr>
          <p:cNvSpPr txBox="1">
            <a:spLocks/>
          </p:cNvSpPr>
          <p:nvPr/>
        </p:nvSpPr>
        <p:spPr>
          <a:xfrm>
            <a:off x="109964" y="761906"/>
            <a:ext cx="6118558" cy="3932151"/>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1pPr>
            <a:lvl2pPr marL="914400" marR="0" lvl="1" indent="-304800" algn="l" rtl="0" eaLnBrk="1" hangingPunct="1">
              <a:lnSpc>
                <a:spcPct val="100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eaLnBrk="1" hangingPunct="1">
              <a:lnSpc>
                <a:spcPct val="100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eaLnBrk="1" hangingPunct="1">
              <a:lnSpc>
                <a:spcPct val="100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eaLnBrk="1" hangingPunct="1">
              <a:lnSpc>
                <a:spcPct val="100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eaLnBrk="1" hangingPunct="1">
              <a:lnSpc>
                <a:spcPct val="100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eaLnBrk="1" hangingPunct="1">
              <a:lnSpc>
                <a:spcPct val="100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eaLnBrk="1" hangingPunct="1">
              <a:lnSpc>
                <a:spcPct val="100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eaLnBrk="1" hangingPunct="1">
              <a:lnSpc>
                <a:spcPct val="100000"/>
              </a:lnSpc>
              <a:spcBef>
                <a:spcPts val="1600"/>
              </a:spcBef>
              <a:spcAft>
                <a:spcPts val="160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marL="152400" indent="0" algn="just">
              <a:lnSpc>
                <a:spcPct val="270000"/>
              </a:lnSpc>
              <a:buNone/>
            </a:pPr>
            <a:r>
              <a:rPr lang="az-Latn-AZ" sz="1600" dirty="0">
                <a:effectLst/>
                <a:latin typeface="Arial" panose="020B0604020202020204" pitchFamily="34" charset="0"/>
                <a:ea typeface="Times New Roman" panose="02020603050405020304" pitchFamily="18" charset="0"/>
              </a:rPr>
              <a:t>Bakı Dövlət Universitetində (BDU) Tətbiqi riyaziyyat və kibernetika fakültəsinin könüllülərinin təşkilatçılığı ilə "Yeni başlayan proqramçılar" adlı müsabiqə keçirilib. Müsabiqənin nəticələrinə əsasən, "GG CODE" komandası 1-ci, "Creative Club" komandası 2-ci, "Cool As Code" komandası isə 3-cü yeri qazanıb.</a:t>
            </a:r>
            <a:endParaRPr lang="en-US" sz="1100" dirty="0"/>
          </a:p>
        </p:txBody>
      </p:sp>
      <p:cxnSp>
        <p:nvCxnSpPr>
          <p:cNvPr id="9" name="Straight Connector 139">
            <a:extLst>
              <a:ext uri="{FF2B5EF4-FFF2-40B4-BE49-F238E27FC236}">
                <a16:creationId xmlns:a16="http://schemas.microsoft.com/office/drawing/2014/main" id="{AF778183-9A9F-430A-A532-86F00C49102D}"/>
              </a:ext>
            </a:extLst>
          </p:cNvPr>
          <p:cNvCxnSpPr/>
          <p:nvPr/>
        </p:nvCxnSpPr>
        <p:spPr>
          <a:xfrm>
            <a:off x="8709" y="462213"/>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10" name="Title 1">
            <a:extLst>
              <a:ext uri="{FF2B5EF4-FFF2-40B4-BE49-F238E27FC236}">
                <a16:creationId xmlns:a16="http://schemas.microsoft.com/office/drawing/2014/main" id="{A0589575-F6DF-42A4-9CDF-0C3B9FD9F3E5}"/>
              </a:ext>
            </a:extLst>
          </p:cNvPr>
          <p:cNvSpPr>
            <a:spLocks noGrp="1"/>
          </p:cNvSpPr>
          <p:nvPr>
            <p:ph type="title"/>
          </p:nvPr>
        </p:nvSpPr>
        <p:spPr>
          <a:xfrm>
            <a:off x="2743201" y="0"/>
            <a:ext cx="6857999" cy="628650"/>
          </a:xfrm>
        </p:spPr>
        <p:txBody>
          <a:bodyPr>
            <a:noAutofit/>
          </a:bodyPr>
          <a:lstStyle/>
          <a:p>
            <a:pPr algn="ctr"/>
            <a:r>
              <a:rPr lang="az-Latn-AZ" sz="2400" b="1" dirty="0">
                <a:solidFill>
                  <a:schemeClr val="tx1"/>
                </a:solidFill>
                <a:latin typeface="Arial" panose="020B0604020202020204" pitchFamily="34" charset="0"/>
                <a:cs typeface="Arial" panose="020B0604020202020204" pitchFamily="34" charset="0"/>
              </a:rPr>
              <a:t>Tələbələrimizin uğurları</a:t>
            </a:r>
            <a:br>
              <a:rPr lang="en-US" sz="2400" b="1" dirty="0">
                <a:solidFill>
                  <a:schemeClr val="tx1"/>
                </a:solidFill>
                <a:latin typeface="Arial" panose="020B0604020202020204" pitchFamily="34" charset="0"/>
                <a:cs typeface="Arial" panose="020B0604020202020204" pitchFamily="34" charset="0"/>
              </a:rPr>
            </a:br>
            <a:endParaRPr lang="en-US" sz="2400" b="1" dirty="0">
              <a:solidFill>
                <a:schemeClr val="tx1"/>
              </a:solidFill>
              <a:latin typeface="Arial" panose="020B0604020202020204" pitchFamily="34" charset="0"/>
              <a:cs typeface="Arial" panose="020B0604020202020204" pitchFamily="34" charset="0"/>
            </a:endParaRPr>
          </a:p>
        </p:txBody>
      </p:sp>
      <p:cxnSp>
        <p:nvCxnSpPr>
          <p:cNvPr id="13" name="Straight Connector 139">
            <a:extLst>
              <a:ext uri="{FF2B5EF4-FFF2-40B4-BE49-F238E27FC236}">
                <a16:creationId xmlns:a16="http://schemas.microsoft.com/office/drawing/2014/main" id="{AF778183-9A9F-430A-A532-86F00C49102D}"/>
              </a:ext>
            </a:extLst>
          </p:cNvPr>
          <p:cNvCxnSpPr/>
          <p:nvPr/>
        </p:nvCxnSpPr>
        <p:spPr>
          <a:xfrm>
            <a:off x="8709" y="6452706"/>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pic>
        <p:nvPicPr>
          <p:cNvPr id="17" name="Рисунок 24">
            <a:extLst>
              <a:ext uri="{FF2B5EF4-FFF2-40B4-BE49-F238E27FC236}">
                <a16:creationId xmlns:a16="http://schemas.microsoft.com/office/drawing/2014/main" id="{0A801BC9-C3A9-4D10-A812-2DADE7DA1CB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77315" y="569978"/>
            <a:ext cx="3316605" cy="2340610"/>
          </a:xfrm>
          <a:prstGeom prst="rect">
            <a:avLst/>
          </a:prstGeom>
          <a:noFill/>
          <a:ln>
            <a:noFill/>
          </a:ln>
        </p:spPr>
      </p:pic>
      <p:pic>
        <p:nvPicPr>
          <p:cNvPr id="18" name="Рисунок 23">
            <a:extLst>
              <a:ext uri="{FF2B5EF4-FFF2-40B4-BE49-F238E27FC236}">
                <a16:creationId xmlns:a16="http://schemas.microsoft.com/office/drawing/2014/main" id="{6DA98070-E421-43C2-9535-35CB2D3D91A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11451" y="3832721"/>
            <a:ext cx="3316605" cy="2340610"/>
          </a:xfrm>
          <a:prstGeom prst="rect">
            <a:avLst/>
          </a:prstGeom>
          <a:noFill/>
          <a:ln>
            <a:noFill/>
          </a:ln>
        </p:spPr>
      </p:pic>
    </p:spTree>
    <p:extLst>
      <p:ext uri="{BB962C8B-B14F-4D97-AF65-F5344CB8AC3E}">
        <p14:creationId xmlns:p14="http://schemas.microsoft.com/office/powerpoint/2010/main" val="1291972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FA380B4-7327-4C5F-9A8A-34E2600513CC}"/>
              </a:ext>
            </a:extLst>
          </p:cNvPr>
          <p:cNvSpPr txBox="1">
            <a:spLocks/>
          </p:cNvSpPr>
          <p:nvPr/>
        </p:nvSpPr>
        <p:spPr>
          <a:xfrm>
            <a:off x="109964" y="761907"/>
            <a:ext cx="4825451" cy="216382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1pPr>
            <a:lvl2pPr marL="914400" marR="0" lvl="1" indent="-304800" algn="l" rtl="0" eaLnBrk="1" hangingPunct="1">
              <a:lnSpc>
                <a:spcPct val="100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eaLnBrk="1" hangingPunct="1">
              <a:lnSpc>
                <a:spcPct val="100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eaLnBrk="1" hangingPunct="1">
              <a:lnSpc>
                <a:spcPct val="100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eaLnBrk="1" hangingPunct="1">
              <a:lnSpc>
                <a:spcPct val="100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eaLnBrk="1" hangingPunct="1">
              <a:lnSpc>
                <a:spcPct val="100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eaLnBrk="1" hangingPunct="1">
              <a:lnSpc>
                <a:spcPct val="100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eaLnBrk="1" hangingPunct="1">
              <a:lnSpc>
                <a:spcPct val="100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eaLnBrk="1" hangingPunct="1">
              <a:lnSpc>
                <a:spcPct val="100000"/>
              </a:lnSpc>
              <a:spcBef>
                <a:spcPts val="1600"/>
              </a:spcBef>
              <a:spcAft>
                <a:spcPts val="160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marL="0" marR="0" algn="just">
              <a:spcBef>
                <a:spcPts val="0"/>
              </a:spcBef>
              <a:spcAft>
                <a:spcPts val="0"/>
              </a:spcAft>
            </a:pPr>
            <a:r>
              <a:rPr lang="ru-RU" sz="1800" dirty="0">
                <a:effectLst/>
                <a:latin typeface="Arial" panose="020B0604020202020204" pitchFamily="34" charset="0"/>
                <a:ea typeface="Calibri" panose="020F0502020204030204" pitchFamily="34" charset="0"/>
                <a:cs typeface="Times New Roman" panose="02020603050405020304" pitchFamily="18" charset="0"/>
              </a:rPr>
              <a:t>BDU-</a:t>
            </a:r>
            <a:r>
              <a:rPr lang="ru-RU" sz="1800" dirty="0" err="1">
                <a:effectLst/>
                <a:latin typeface="Arial" panose="020B0604020202020204" pitchFamily="34" charset="0"/>
                <a:ea typeface="Calibri" panose="020F0502020204030204" pitchFamily="34" charset="0"/>
                <a:cs typeface="Times New Roman" panose="02020603050405020304" pitchFamily="18" charset="0"/>
              </a:rPr>
              <a:t>nun</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Tətbiqi</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Riyaziyyat</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və</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Kibernetika</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Fakültəsində</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təhsil</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alan</a:t>
            </a:r>
            <a:r>
              <a:rPr lang="ru-RU" sz="1800" dirty="0">
                <a:effectLst/>
                <a:latin typeface="Arial" panose="020B0604020202020204" pitchFamily="34" charset="0"/>
                <a:ea typeface="Calibri" panose="020F0502020204030204" pitchFamily="34" charset="0"/>
                <a:cs typeface="Times New Roman" panose="02020603050405020304" pitchFamily="18" charset="0"/>
              </a:rPr>
              <a:t> 2-ci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kurs</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tələbəsi</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Səbinə</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Şirinova</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Kim</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deyir</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ki</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bacarmazsan</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Bacararsan</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layihəsində</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iştirak</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etmişdir</a:t>
            </a:r>
            <a:r>
              <a:rPr lang="ru-RU" sz="1800" dirty="0">
                <a:effectLst/>
                <a:latin typeface="Arial" panose="020B0604020202020204" pitchFamily="34" charset="0"/>
                <a:ea typeface="Calibri" panose="020F0502020204030204" pitchFamily="34" charset="0"/>
                <a:cs typeface="Times New Roman" panose="02020603050405020304" pitchFamily="18" charset="0"/>
              </a:rPr>
              <a:t>.</a:t>
            </a:r>
            <a:br>
              <a:rPr lang="ru-RU" sz="1800" dirty="0">
                <a:effectLst/>
                <a:latin typeface="Arial" panose="020B0604020202020204" pitchFamily="34" charset="0"/>
                <a:ea typeface="Calibri" panose="020F0502020204030204" pitchFamily="34" charset="0"/>
                <a:cs typeface="Times New Roman" panose="02020603050405020304" pitchFamily="18" charset="0"/>
              </a:rPr>
            </a:br>
            <a:r>
              <a:rPr lang="ru-RU" sz="1800" dirty="0" err="1">
                <a:effectLst/>
                <a:latin typeface="Arial" panose="020B0604020202020204" pitchFamily="34" charset="0"/>
                <a:ea typeface="Calibri" panose="020F0502020204030204" pitchFamily="34" charset="0"/>
                <a:cs typeface="Times New Roman" panose="02020603050405020304" pitchFamily="18" charset="0"/>
              </a:rPr>
              <a:t>Lahiyə</a:t>
            </a:r>
            <a:r>
              <a:rPr lang="ru-RU" sz="1800" dirty="0">
                <a:effectLst/>
                <a:latin typeface="Arial" panose="020B0604020202020204" pitchFamily="34" charset="0"/>
                <a:ea typeface="Calibri" panose="020F0502020204030204" pitchFamily="34" charset="0"/>
                <a:cs typeface="Times New Roman" panose="02020603050405020304" pitchFamily="18" charset="0"/>
              </a:rPr>
              <a:t> 5-9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dekabr</a:t>
            </a:r>
            <a:r>
              <a:rPr lang="az-Latn-AZ" sz="1800" dirty="0">
                <a:effectLst/>
                <a:latin typeface="Arial" panose="020B0604020202020204" pitchFamily="34" charset="0"/>
                <a:ea typeface="Calibri" panose="020F0502020204030204" pitchFamily="34" charset="0"/>
                <a:cs typeface="Times New Roman" panose="02020603050405020304" pitchFamily="18" charset="0"/>
              </a:rPr>
              <a:t> 2022-ci il</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tarixində</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baş</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r>
              <a:rPr lang="ru-RU" sz="1800" dirty="0" err="1">
                <a:effectLst/>
                <a:latin typeface="Arial" panose="020B0604020202020204" pitchFamily="34" charset="0"/>
                <a:ea typeface="Calibri" panose="020F0502020204030204" pitchFamily="34" charset="0"/>
                <a:cs typeface="Times New Roman" panose="02020603050405020304" pitchFamily="18" charset="0"/>
              </a:rPr>
              <a:t>tutmuşdur</a:t>
            </a:r>
            <a:r>
              <a:rPr lang="ru-RU" sz="18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9" name="Straight Connector 139">
            <a:extLst>
              <a:ext uri="{FF2B5EF4-FFF2-40B4-BE49-F238E27FC236}">
                <a16:creationId xmlns:a16="http://schemas.microsoft.com/office/drawing/2014/main" id="{AF778183-9A9F-430A-A532-86F00C49102D}"/>
              </a:ext>
            </a:extLst>
          </p:cNvPr>
          <p:cNvCxnSpPr/>
          <p:nvPr/>
        </p:nvCxnSpPr>
        <p:spPr>
          <a:xfrm>
            <a:off x="8709" y="462213"/>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10" name="Title 1">
            <a:extLst>
              <a:ext uri="{FF2B5EF4-FFF2-40B4-BE49-F238E27FC236}">
                <a16:creationId xmlns:a16="http://schemas.microsoft.com/office/drawing/2014/main" id="{A0589575-F6DF-42A4-9CDF-0C3B9FD9F3E5}"/>
              </a:ext>
            </a:extLst>
          </p:cNvPr>
          <p:cNvSpPr>
            <a:spLocks noGrp="1"/>
          </p:cNvSpPr>
          <p:nvPr>
            <p:ph type="title"/>
          </p:nvPr>
        </p:nvSpPr>
        <p:spPr>
          <a:xfrm>
            <a:off x="2743201" y="0"/>
            <a:ext cx="6857999" cy="628650"/>
          </a:xfrm>
        </p:spPr>
        <p:txBody>
          <a:bodyPr>
            <a:noAutofit/>
          </a:bodyPr>
          <a:lstStyle/>
          <a:p>
            <a:pPr algn="ctr"/>
            <a:r>
              <a:rPr lang="az-Latn-AZ" sz="2400" b="1" dirty="0">
                <a:solidFill>
                  <a:schemeClr val="tx1"/>
                </a:solidFill>
                <a:latin typeface="Arial" panose="020B0604020202020204" pitchFamily="34" charset="0"/>
                <a:cs typeface="Arial" panose="020B0604020202020204" pitchFamily="34" charset="0"/>
              </a:rPr>
              <a:t>Tələbələrimizin uğurları</a:t>
            </a:r>
            <a:br>
              <a:rPr lang="en-US" sz="2400" b="1" dirty="0">
                <a:solidFill>
                  <a:schemeClr val="tx1"/>
                </a:solidFill>
                <a:latin typeface="Arial" panose="020B0604020202020204" pitchFamily="34" charset="0"/>
                <a:cs typeface="Arial" panose="020B0604020202020204" pitchFamily="34" charset="0"/>
              </a:rPr>
            </a:br>
            <a:endParaRPr lang="en-US" sz="2400" b="1" dirty="0">
              <a:solidFill>
                <a:schemeClr val="tx1"/>
              </a:solidFill>
              <a:latin typeface="Arial" panose="020B0604020202020204" pitchFamily="34" charset="0"/>
              <a:cs typeface="Arial" panose="020B0604020202020204" pitchFamily="34" charset="0"/>
            </a:endParaRPr>
          </a:p>
        </p:txBody>
      </p:sp>
      <p:sp>
        <p:nvSpPr>
          <p:cNvPr id="12" name="Content Placeholder 2">
            <a:extLst>
              <a:ext uri="{FF2B5EF4-FFF2-40B4-BE49-F238E27FC236}">
                <a16:creationId xmlns:a16="http://schemas.microsoft.com/office/drawing/2014/main" id="{4FA380B4-7327-4C5F-9A8A-34E2600513CC}"/>
              </a:ext>
            </a:extLst>
          </p:cNvPr>
          <p:cNvSpPr>
            <a:spLocks noGrp="1"/>
          </p:cNvSpPr>
          <p:nvPr>
            <p:ph idx="1"/>
          </p:nvPr>
        </p:nvSpPr>
        <p:spPr>
          <a:xfrm>
            <a:off x="109964" y="3429000"/>
            <a:ext cx="5830892" cy="1302356"/>
          </a:xfrm>
        </p:spPr>
        <p:txBody>
          <a:bodyPr>
            <a:normAutofit fontScale="70000" lnSpcReduction="20000"/>
          </a:bodyPr>
          <a:lstStyle/>
          <a:p>
            <a:pPr marL="152400" indent="0" algn="just">
              <a:lnSpc>
                <a:spcPct val="150000"/>
              </a:lnSpc>
              <a:buNone/>
            </a:pPr>
            <a:r>
              <a:rPr lang="ru-RU" sz="2400" dirty="0" err="1">
                <a:effectLst/>
                <a:latin typeface="Arial" panose="020B0604020202020204" pitchFamily="34" charset="0"/>
                <a:ea typeface="Calibri" panose="020F0502020204030204" pitchFamily="34" charset="0"/>
                <a:cs typeface="Times New Roman" panose="02020603050405020304" pitchFamily="18" charset="0"/>
              </a:rPr>
              <a:t>Səbinənin</a:t>
            </a:r>
            <a:r>
              <a:rPr lang="ru-RU" sz="2400" dirty="0">
                <a:effectLst/>
                <a:latin typeface="Arial" panose="020B0604020202020204" pitchFamily="34" charset="0"/>
                <a:ea typeface="Calibri" panose="020F0502020204030204" pitchFamily="34" charset="0"/>
                <a:cs typeface="Times New Roman" panose="02020603050405020304" pitchFamily="18" charset="0"/>
              </a:rPr>
              <a:t> </a:t>
            </a:r>
            <a:r>
              <a:rPr lang="ru-RU" sz="2400" dirty="0" err="1">
                <a:effectLst/>
                <a:latin typeface="Arial" panose="020B0604020202020204" pitchFamily="34" charset="0"/>
                <a:ea typeface="Calibri" panose="020F0502020204030204" pitchFamily="34" charset="0"/>
                <a:cs typeface="Times New Roman" panose="02020603050405020304" pitchFamily="18" charset="0"/>
              </a:rPr>
              <a:t>iştirak</a:t>
            </a:r>
            <a:r>
              <a:rPr lang="ru-RU" sz="2400" dirty="0">
                <a:effectLst/>
                <a:latin typeface="Arial" panose="020B0604020202020204" pitchFamily="34" charset="0"/>
                <a:ea typeface="Calibri" panose="020F0502020204030204" pitchFamily="34" charset="0"/>
                <a:cs typeface="Times New Roman" panose="02020603050405020304" pitchFamily="18" charset="0"/>
              </a:rPr>
              <a:t> </a:t>
            </a:r>
            <a:r>
              <a:rPr lang="ru-RU" sz="2400" dirty="0" err="1">
                <a:effectLst/>
                <a:latin typeface="Arial" panose="020B0604020202020204" pitchFamily="34" charset="0"/>
                <a:ea typeface="Calibri" panose="020F0502020204030204" pitchFamily="34" charset="0"/>
                <a:cs typeface="Times New Roman" panose="02020603050405020304" pitchFamily="18" charset="0"/>
              </a:rPr>
              <a:t>etdiyi</a:t>
            </a:r>
            <a:r>
              <a:rPr lang="ru-RU" sz="2400" dirty="0">
                <a:effectLst/>
                <a:latin typeface="Arial" panose="020B0604020202020204" pitchFamily="34" charset="0"/>
                <a:ea typeface="Calibri" panose="020F0502020204030204" pitchFamily="34" charset="0"/>
                <a:cs typeface="Times New Roman" panose="02020603050405020304" pitchFamily="18" charset="0"/>
              </a:rPr>
              <a:t> "ENİGMA" </a:t>
            </a:r>
            <a:r>
              <a:rPr lang="ru-RU" sz="2400" dirty="0" err="1">
                <a:effectLst/>
                <a:latin typeface="Arial" panose="020B0604020202020204" pitchFamily="34" charset="0"/>
                <a:ea typeface="Calibri" panose="020F0502020204030204" pitchFamily="34" charset="0"/>
                <a:cs typeface="Times New Roman" panose="02020603050405020304" pitchFamily="18" charset="0"/>
              </a:rPr>
              <a:t>komandası</a:t>
            </a:r>
            <a:r>
              <a:rPr lang="ru-RU" sz="2400" dirty="0">
                <a:effectLst/>
                <a:latin typeface="Arial" panose="020B0604020202020204" pitchFamily="34" charset="0"/>
                <a:ea typeface="Calibri" panose="020F0502020204030204" pitchFamily="34" charset="0"/>
                <a:cs typeface="Times New Roman" panose="02020603050405020304" pitchFamily="18" charset="0"/>
              </a:rPr>
              <a:t> </a:t>
            </a:r>
            <a:r>
              <a:rPr lang="ru-RU" sz="2400" dirty="0" err="1">
                <a:effectLst/>
                <a:latin typeface="Arial" panose="020B0604020202020204" pitchFamily="34" charset="0"/>
                <a:ea typeface="Calibri" panose="020F0502020204030204" pitchFamily="34" charset="0"/>
                <a:cs typeface="Times New Roman" panose="02020603050405020304" pitchFamily="18" charset="0"/>
              </a:rPr>
              <a:t>təlimçilərdən</a:t>
            </a:r>
            <a:r>
              <a:rPr lang="ru-RU" sz="2400" dirty="0">
                <a:effectLst/>
                <a:latin typeface="Arial" panose="020B0604020202020204" pitchFamily="34" charset="0"/>
                <a:ea typeface="Calibri" panose="020F0502020204030204" pitchFamily="34" charset="0"/>
                <a:cs typeface="Times New Roman" panose="02020603050405020304" pitchFamily="18" charset="0"/>
              </a:rPr>
              <a:t> 1 </a:t>
            </a:r>
            <a:r>
              <a:rPr lang="ru-RU" sz="2400" dirty="0" err="1">
                <a:effectLst/>
                <a:latin typeface="Arial" panose="020B0604020202020204" pitchFamily="34" charset="0"/>
                <a:ea typeface="Calibri" panose="020F0502020204030204" pitchFamily="34" charset="0"/>
                <a:cs typeface="Times New Roman" panose="02020603050405020304" pitchFamily="18" charset="0"/>
              </a:rPr>
              <a:t>aylıq</a:t>
            </a:r>
            <a:r>
              <a:rPr lang="ru-RU" sz="2400" dirty="0">
                <a:effectLst/>
                <a:latin typeface="Arial" panose="020B0604020202020204" pitchFamily="34" charset="0"/>
                <a:ea typeface="Calibri" panose="020F0502020204030204" pitchFamily="34" charset="0"/>
                <a:cs typeface="Times New Roman" panose="02020603050405020304" pitchFamily="18" charset="0"/>
              </a:rPr>
              <a:t> </a:t>
            </a:r>
            <a:r>
              <a:rPr lang="ru-RU" sz="2400" dirty="0" err="1">
                <a:effectLst/>
                <a:latin typeface="Arial" panose="020B0604020202020204" pitchFamily="34" charset="0"/>
                <a:ea typeface="Calibri" panose="020F0502020204030204" pitchFamily="34" charset="0"/>
                <a:cs typeface="Times New Roman" panose="02020603050405020304" pitchFamily="18" charset="0"/>
              </a:rPr>
              <a:t>ingilis</a:t>
            </a:r>
            <a:r>
              <a:rPr lang="ru-RU" sz="2400" dirty="0">
                <a:effectLst/>
                <a:latin typeface="Arial" panose="020B0604020202020204" pitchFamily="34" charset="0"/>
                <a:ea typeface="Calibri" panose="020F0502020204030204" pitchFamily="34" charset="0"/>
                <a:cs typeface="Times New Roman" panose="02020603050405020304" pitchFamily="18" charset="0"/>
              </a:rPr>
              <a:t> </a:t>
            </a:r>
            <a:r>
              <a:rPr lang="ru-RU" sz="2400" dirty="0" err="1">
                <a:effectLst/>
                <a:latin typeface="Arial" panose="020B0604020202020204" pitchFamily="34" charset="0"/>
                <a:ea typeface="Calibri" panose="020F0502020204030204" pitchFamily="34" charset="0"/>
                <a:cs typeface="Times New Roman" panose="02020603050405020304" pitchFamily="18" charset="0"/>
              </a:rPr>
              <a:t>dili</a:t>
            </a:r>
            <a:r>
              <a:rPr lang="ru-RU" sz="2400" dirty="0">
                <a:effectLst/>
                <a:latin typeface="Arial" panose="020B0604020202020204" pitchFamily="34" charset="0"/>
                <a:ea typeface="Calibri" panose="020F0502020204030204" pitchFamily="34" charset="0"/>
                <a:cs typeface="Times New Roman" panose="02020603050405020304" pitchFamily="18" charset="0"/>
              </a:rPr>
              <a:t> </a:t>
            </a:r>
            <a:r>
              <a:rPr lang="ru-RU" sz="2400" dirty="0" err="1">
                <a:effectLst/>
                <a:latin typeface="Arial" panose="020B0604020202020204" pitchFamily="34" charset="0"/>
                <a:ea typeface="Calibri" panose="020F0502020204030204" pitchFamily="34" charset="0"/>
                <a:cs typeface="Times New Roman" panose="02020603050405020304" pitchFamily="18" charset="0"/>
              </a:rPr>
              <a:t>kursu</a:t>
            </a:r>
            <a:r>
              <a:rPr lang="ru-RU" sz="2400" dirty="0">
                <a:effectLst/>
                <a:latin typeface="Arial" panose="020B0604020202020204" pitchFamily="34" charset="0"/>
                <a:ea typeface="Calibri" panose="020F0502020204030204" pitchFamily="34" charset="0"/>
                <a:cs typeface="Times New Roman" panose="02020603050405020304" pitchFamily="18" charset="0"/>
              </a:rPr>
              <a:t>, </a:t>
            </a:r>
            <a:r>
              <a:rPr lang="ru-RU" sz="2400" dirty="0" err="1">
                <a:effectLst/>
                <a:latin typeface="Arial" panose="020B0604020202020204" pitchFamily="34" charset="0"/>
                <a:ea typeface="Calibri" panose="020F0502020204030204" pitchFamily="34" charset="0"/>
                <a:cs typeface="Times New Roman" panose="02020603050405020304" pitchFamily="18" charset="0"/>
              </a:rPr>
              <a:t>xaricdə</a:t>
            </a:r>
            <a:r>
              <a:rPr lang="ru-RU" sz="2400" dirty="0">
                <a:effectLst/>
                <a:latin typeface="Arial" panose="020B0604020202020204" pitchFamily="34" charset="0"/>
                <a:ea typeface="Calibri" panose="020F0502020204030204" pitchFamily="34" charset="0"/>
                <a:cs typeface="Times New Roman" panose="02020603050405020304" pitchFamily="18" charset="0"/>
              </a:rPr>
              <a:t> </a:t>
            </a:r>
            <a:r>
              <a:rPr lang="ru-RU" sz="2400" dirty="0" err="1">
                <a:effectLst/>
                <a:latin typeface="Arial" panose="020B0604020202020204" pitchFamily="34" charset="0"/>
                <a:ea typeface="Calibri" panose="020F0502020204030204" pitchFamily="34" charset="0"/>
                <a:cs typeface="Times New Roman" panose="02020603050405020304" pitchFamily="18" charset="0"/>
              </a:rPr>
              <a:t>oxumaq</a:t>
            </a:r>
            <a:r>
              <a:rPr lang="ru-RU" sz="2400" dirty="0">
                <a:effectLst/>
                <a:latin typeface="Arial" panose="020B0604020202020204" pitchFamily="34" charset="0"/>
                <a:ea typeface="Calibri" panose="020F0502020204030204" pitchFamily="34" charset="0"/>
                <a:cs typeface="Times New Roman" panose="02020603050405020304" pitchFamily="18" charset="0"/>
              </a:rPr>
              <a:t> </a:t>
            </a:r>
            <a:r>
              <a:rPr lang="ru-RU" sz="2400" dirty="0" err="1">
                <a:effectLst/>
                <a:latin typeface="Arial" panose="020B0604020202020204" pitchFamily="34" charset="0"/>
                <a:ea typeface="Calibri" panose="020F0502020204030204" pitchFamily="34" charset="0"/>
                <a:cs typeface="Times New Roman" panose="02020603050405020304" pitchFamily="18" charset="0"/>
              </a:rPr>
              <a:t>üçün</a:t>
            </a:r>
            <a:r>
              <a:rPr lang="ru-RU" sz="2400" dirty="0">
                <a:effectLst/>
                <a:latin typeface="Arial" panose="020B0604020202020204" pitchFamily="34" charset="0"/>
                <a:ea typeface="Calibri" panose="020F0502020204030204" pitchFamily="34" charset="0"/>
                <a:cs typeface="Times New Roman" panose="02020603050405020304" pitchFamily="18" charset="0"/>
              </a:rPr>
              <a:t> </a:t>
            </a:r>
            <a:r>
              <a:rPr lang="ru-RU" sz="2400" dirty="0" err="1">
                <a:effectLst/>
                <a:latin typeface="Arial" panose="020B0604020202020204" pitchFamily="34" charset="0"/>
                <a:ea typeface="Calibri" panose="020F0502020204030204" pitchFamily="34" charset="0"/>
                <a:cs typeface="Times New Roman" panose="02020603050405020304" pitchFamily="18" charset="0"/>
              </a:rPr>
              <a:t>imkanlar</a:t>
            </a:r>
            <a:r>
              <a:rPr lang="ru-RU" sz="2400" dirty="0">
                <a:effectLst/>
                <a:latin typeface="Arial" panose="020B0604020202020204" pitchFamily="34" charset="0"/>
                <a:ea typeface="Calibri" panose="020F0502020204030204" pitchFamily="34" charset="0"/>
                <a:cs typeface="Times New Roman" panose="02020603050405020304" pitchFamily="18" charset="0"/>
              </a:rPr>
              <a:t> </a:t>
            </a:r>
            <a:r>
              <a:rPr lang="ru-RU" sz="2400" dirty="0" err="1">
                <a:effectLst/>
                <a:latin typeface="Arial" panose="020B0604020202020204" pitchFamily="34" charset="0"/>
                <a:ea typeface="Calibri" panose="020F0502020204030204" pitchFamily="34" charset="0"/>
                <a:cs typeface="Times New Roman" panose="02020603050405020304" pitchFamily="18" charset="0"/>
              </a:rPr>
              <a:t>və</a:t>
            </a:r>
            <a:r>
              <a:rPr lang="ru-RU" sz="2400" dirty="0">
                <a:effectLst/>
                <a:latin typeface="Arial" panose="020B0604020202020204" pitchFamily="34" charset="0"/>
                <a:ea typeface="Calibri" panose="020F0502020204030204" pitchFamily="34" charset="0"/>
                <a:cs typeface="Times New Roman" panose="02020603050405020304" pitchFamily="18" charset="0"/>
              </a:rPr>
              <a:t> </a:t>
            </a:r>
            <a:r>
              <a:rPr lang="ru-RU" sz="2400" dirty="0" err="1">
                <a:effectLst/>
                <a:latin typeface="Arial" panose="020B0604020202020204" pitchFamily="34" charset="0"/>
                <a:ea typeface="Calibri" panose="020F0502020204030204" pitchFamily="34" charset="0"/>
                <a:cs typeface="Times New Roman" panose="02020603050405020304" pitchFamily="18" charset="0"/>
              </a:rPr>
              <a:t>karyera</a:t>
            </a:r>
            <a:r>
              <a:rPr lang="ru-RU" sz="2400" dirty="0">
                <a:effectLst/>
                <a:latin typeface="Arial" panose="020B0604020202020204" pitchFamily="34" charset="0"/>
                <a:ea typeface="Calibri" panose="020F0502020204030204" pitchFamily="34" charset="0"/>
                <a:cs typeface="Times New Roman" panose="02020603050405020304" pitchFamily="18" charset="0"/>
              </a:rPr>
              <a:t> </a:t>
            </a:r>
            <a:r>
              <a:rPr lang="ru-RU" sz="2400" dirty="0" err="1">
                <a:effectLst/>
                <a:latin typeface="Arial" panose="020B0604020202020204" pitchFamily="34" charset="0"/>
                <a:ea typeface="Calibri" panose="020F0502020204030204" pitchFamily="34" charset="0"/>
                <a:cs typeface="Times New Roman" panose="02020603050405020304" pitchFamily="18" charset="0"/>
              </a:rPr>
              <a:t>qurmaq</a:t>
            </a:r>
            <a:r>
              <a:rPr lang="ru-RU" sz="2400" dirty="0">
                <a:effectLst/>
                <a:latin typeface="Arial" panose="020B0604020202020204" pitchFamily="34" charset="0"/>
                <a:ea typeface="Calibri" panose="020F0502020204030204" pitchFamily="34" charset="0"/>
                <a:cs typeface="Times New Roman" panose="02020603050405020304" pitchFamily="18" charset="0"/>
              </a:rPr>
              <a:t> </a:t>
            </a:r>
            <a:r>
              <a:rPr lang="ru-RU" sz="2400" dirty="0" err="1">
                <a:effectLst/>
                <a:latin typeface="Arial" panose="020B0604020202020204" pitchFamily="34" charset="0"/>
                <a:ea typeface="Calibri" panose="020F0502020204030204" pitchFamily="34" charset="0"/>
                <a:cs typeface="Times New Roman" panose="02020603050405020304" pitchFamily="18" charset="0"/>
              </a:rPr>
              <a:t>üçün</a:t>
            </a:r>
            <a:r>
              <a:rPr lang="ru-RU" sz="2400" dirty="0">
                <a:effectLst/>
                <a:latin typeface="Arial" panose="020B0604020202020204" pitchFamily="34" charset="0"/>
                <a:ea typeface="Calibri" panose="020F0502020204030204" pitchFamily="34" charset="0"/>
                <a:cs typeface="Times New Roman" panose="02020603050405020304" pitchFamily="18" charset="0"/>
              </a:rPr>
              <a:t> </a:t>
            </a:r>
            <a:r>
              <a:rPr lang="ru-RU" sz="2400" dirty="0" err="1">
                <a:effectLst/>
                <a:latin typeface="Arial" panose="020B0604020202020204" pitchFamily="34" charset="0"/>
                <a:ea typeface="Calibri" panose="020F0502020204030204" pitchFamily="34" charset="0"/>
                <a:cs typeface="Times New Roman" panose="02020603050405020304" pitchFamily="18" charset="0"/>
              </a:rPr>
              <a:t>şanslar</a:t>
            </a:r>
            <a:r>
              <a:rPr lang="ru-RU" sz="2400" dirty="0">
                <a:effectLst/>
                <a:latin typeface="Arial" panose="020B0604020202020204" pitchFamily="34" charset="0"/>
                <a:ea typeface="Calibri" panose="020F0502020204030204" pitchFamily="34" charset="0"/>
                <a:cs typeface="Times New Roman" panose="02020603050405020304" pitchFamily="18" charset="0"/>
              </a:rPr>
              <a:t> </a:t>
            </a:r>
            <a:r>
              <a:rPr lang="ru-RU" sz="2400" dirty="0" err="1">
                <a:effectLst/>
                <a:latin typeface="Arial" panose="020B0604020202020204" pitchFamily="34" charset="0"/>
                <a:ea typeface="Calibri" panose="020F0502020204030204" pitchFamily="34" charset="0"/>
                <a:cs typeface="Times New Roman" panose="02020603050405020304" pitchFamily="18" charset="0"/>
              </a:rPr>
              <a:t>qazandı</a:t>
            </a:r>
            <a:r>
              <a:rPr lang="ru-RU" sz="2400" dirty="0">
                <a:effectLst/>
                <a:latin typeface="Arial" panose="020B0604020202020204" pitchFamily="34" charset="0"/>
                <a:ea typeface="Calibri" panose="020F0502020204030204" pitchFamily="34" charset="0"/>
                <a:cs typeface="Times New Roman" panose="02020603050405020304" pitchFamily="18" charset="0"/>
              </a:rPr>
              <a:t>.</a:t>
            </a:r>
            <a:endParaRPr lang="en-US" dirty="0"/>
          </a:p>
        </p:txBody>
      </p:sp>
      <p:cxnSp>
        <p:nvCxnSpPr>
          <p:cNvPr id="13" name="Straight Connector 139">
            <a:extLst>
              <a:ext uri="{FF2B5EF4-FFF2-40B4-BE49-F238E27FC236}">
                <a16:creationId xmlns:a16="http://schemas.microsoft.com/office/drawing/2014/main" id="{AF778183-9A9F-430A-A532-86F00C49102D}"/>
              </a:ext>
            </a:extLst>
          </p:cNvPr>
          <p:cNvCxnSpPr/>
          <p:nvPr/>
        </p:nvCxnSpPr>
        <p:spPr>
          <a:xfrm>
            <a:off x="8709" y="6452706"/>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pic>
        <p:nvPicPr>
          <p:cNvPr id="11" name="Рисунок 1">
            <a:extLst>
              <a:ext uri="{FF2B5EF4-FFF2-40B4-BE49-F238E27FC236}">
                <a16:creationId xmlns:a16="http://schemas.microsoft.com/office/drawing/2014/main" id="{448869E9-CAB7-473A-A751-8A34D5355BA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18941" y="924428"/>
            <a:ext cx="4825451" cy="4588476"/>
          </a:xfrm>
          <a:prstGeom prst="rect">
            <a:avLst/>
          </a:prstGeom>
          <a:noFill/>
          <a:ln>
            <a:noFill/>
          </a:ln>
        </p:spPr>
      </p:pic>
    </p:spTree>
    <p:extLst>
      <p:ext uri="{BB962C8B-B14F-4D97-AF65-F5344CB8AC3E}">
        <p14:creationId xmlns:p14="http://schemas.microsoft.com/office/powerpoint/2010/main" val="1632320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139">
            <a:extLst>
              <a:ext uri="{FF2B5EF4-FFF2-40B4-BE49-F238E27FC236}">
                <a16:creationId xmlns:a16="http://schemas.microsoft.com/office/drawing/2014/main" id="{AF778183-9A9F-430A-A532-86F00C49102D}"/>
              </a:ext>
            </a:extLst>
          </p:cNvPr>
          <p:cNvCxnSpPr/>
          <p:nvPr/>
        </p:nvCxnSpPr>
        <p:spPr>
          <a:xfrm>
            <a:off x="8709" y="462213"/>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13" name="Content Placeholder 2">
            <a:extLst>
              <a:ext uri="{FF2B5EF4-FFF2-40B4-BE49-F238E27FC236}">
                <a16:creationId xmlns:a16="http://schemas.microsoft.com/office/drawing/2014/main" id="{4FA380B4-7327-4C5F-9A8A-34E2600513CC}"/>
              </a:ext>
            </a:extLst>
          </p:cNvPr>
          <p:cNvSpPr>
            <a:spLocks noGrp="1"/>
          </p:cNvSpPr>
          <p:nvPr>
            <p:ph idx="1"/>
          </p:nvPr>
        </p:nvSpPr>
        <p:spPr>
          <a:xfrm>
            <a:off x="216436" y="794362"/>
            <a:ext cx="6105988" cy="2371726"/>
          </a:xfrm>
        </p:spPr>
        <p:txBody>
          <a:bodyPr/>
          <a:lstStyle/>
          <a:p>
            <a:pPr marL="0" marR="0" algn="just">
              <a:lnSpc>
                <a:spcPct val="200000"/>
              </a:lnSpc>
              <a:spcBef>
                <a:spcPts val="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05.11.2022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tarixində</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keçirilən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8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Noyabr</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Zəfər</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günü</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münasibəti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ilə</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rəsm</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müsabiqəsi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elan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edilmişdir</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Müsabiqədə</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BDU-nun 30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nəfərdən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çox</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tələbəsi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iştirak</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etmişdir</a:t>
            </a:r>
            <a:r>
              <a:rPr lang="az-Latn-AZ" sz="1800" dirty="0">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itle 1">
            <a:extLst>
              <a:ext uri="{FF2B5EF4-FFF2-40B4-BE49-F238E27FC236}">
                <a16:creationId xmlns:a16="http://schemas.microsoft.com/office/drawing/2014/main" id="{A0589575-F6DF-42A4-9CDF-0C3B9FD9F3E5}"/>
              </a:ext>
            </a:extLst>
          </p:cNvPr>
          <p:cNvSpPr>
            <a:spLocks noGrp="1"/>
          </p:cNvSpPr>
          <p:nvPr>
            <p:ph type="title"/>
          </p:nvPr>
        </p:nvSpPr>
        <p:spPr>
          <a:xfrm>
            <a:off x="2743201" y="0"/>
            <a:ext cx="6857999" cy="628650"/>
          </a:xfrm>
        </p:spPr>
        <p:txBody>
          <a:bodyPr>
            <a:noAutofit/>
          </a:bodyPr>
          <a:lstStyle/>
          <a:p>
            <a:pPr algn="ctr"/>
            <a:r>
              <a:rPr lang="az-Latn-AZ" sz="2400" b="1" dirty="0">
                <a:solidFill>
                  <a:schemeClr val="tx1"/>
                </a:solidFill>
                <a:latin typeface="Arial" panose="020B0604020202020204" pitchFamily="34" charset="0"/>
                <a:cs typeface="Arial" panose="020B0604020202020204" pitchFamily="34" charset="0"/>
              </a:rPr>
              <a:t>Tələbələrimizin uğurları</a:t>
            </a:r>
            <a:br>
              <a:rPr lang="en-US" sz="2400" b="1" dirty="0">
                <a:solidFill>
                  <a:schemeClr val="tx1"/>
                </a:solidFill>
                <a:latin typeface="Arial" panose="020B0604020202020204" pitchFamily="34" charset="0"/>
                <a:cs typeface="Arial" panose="020B0604020202020204" pitchFamily="34" charset="0"/>
              </a:rPr>
            </a:br>
            <a:endParaRPr lang="en-US" sz="2400" b="1" dirty="0">
              <a:solidFill>
                <a:schemeClr val="tx1"/>
              </a:solidFill>
              <a:latin typeface="Arial" panose="020B0604020202020204" pitchFamily="34" charset="0"/>
              <a:cs typeface="Arial" panose="020B0604020202020204" pitchFamily="34" charset="0"/>
            </a:endParaRPr>
          </a:p>
        </p:txBody>
      </p:sp>
      <p:sp>
        <p:nvSpPr>
          <p:cNvPr id="22" name="Прямоугольник 21"/>
          <p:cNvSpPr/>
          <p:nvPr/>
        </p:nvSpPr>
        <p:spPr>
          <a:xfrm>
            <a:off x="1777406" y="3876064"/>
            <a:ext cx="5885268" cy="2268506"/>
          </a:xfrm>
          <a:prstGeom prst="rect">
            <a:avLst/>
          </a:prstGeom>
        </p:spPr>
        <p:txBody>
          <a:bodyPr wrap="square">
            <a:spAutoFit/>
          </a:bodyPr>
          <a:lstStyle/>
          <a:p>
            <a:pPr marL="0" marR="0">
              <a:lnSpc>
                <a:spcPct val="150000"/>
              </a:lnSpc>
              <a:spcBef>
                <a:spcPts val="0"/>
              </a:spcBef>
              <a:spcAft>
                <a:spcPts val="0"/>
              </a:spcAft>
            </a:pP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Təqdim</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olunmuş</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rəsmlər</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Müsabiqə</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Komissiyası</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tərəfindən</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qiymətləmdirilib</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və</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3-cü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yerə</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Tətbiqi</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Riyaziyyat</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və</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Kibernetika</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fakültəsinin</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2-ci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kurs</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tələbəsi</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Səbinə</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Şirinova</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və</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4-cü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yerə</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isə</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3-cü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kurs</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tələbəsi</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Anaxanım</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Kərimovanın</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rəsmləri</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layiq</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görülmüşdür</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br>
              <a:rPr lang="en-US" sz="1600" dirty="0">
                <a:effectLst/>
                <a:latin typeface="Arial" panose="020B0604020202020204" pitchFamily="34" charset="0"/>
                <a:ea typeface="Times New Roman" panose="02020603050405020304" pitchFamily="18" charset="0"/>
                <a:cs typeface="Times New Roman" panose="02020603050405020304" pitchFamily="18" charset="0"/>
              </a:rPr>
            </a:b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Qalib</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gəlmiş</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tələbələr</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diplom</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və</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pul</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mükafatı</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ilə</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təltif</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err="1">
                <a:effectLst/>
                <a:latin typeface="Arial" panose="020B0604020202020204" pitchFamily="34" charset="0"/>
                <a:ea typeface="Times New Roman" panose="02020603050405020304" pitchFamily="18" charset="0"/>
                <a:cs typeface="Times New Roman" panose="02020603050405020304" pitchFamily="18" charset="0"/>
              </a:rPr>
              <a:t>ediliblər</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3" name="Straight Connector 139">
            <a:extLst>
              <a:ext uri="{FF2B5EF4-FFF2-40B4-BE49-F238E27FC236}">
                <a16:creationId xmlns:a16="http://schemas.microsoft.com/office/drawing/2014/main" id="{AF778183-9A9F-430A-A532-86F00C49102D}"/>
              </a:ext>
            </a:extLst>
          </p:cNvPr>
          <p:cNvCxnSpPr/>
          <p:nvPr/>
        </p:nvCxnSpPr>
        <p:spPr>
          <a:xfrm>
            <a:off x="8709" y="6452706"/>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pic>
        <p:nvPicPr>
          <p:cNvPr id="11" name="Рисунок 4">
            <a:extLst>
              <a:ext uri="{FF2B5EF4-FFF2-40B4-BE49-F238E27FC236}">
                <a16:creationId xmlns:a16="http://schemas.microsoft.com/office/drawing/2014/main" id="{03D14A2A-E2A4-4D5D-8DE0-1CAFD959EA2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387766" y="770350"/>
            <a:ext cx="2875252" cy="2817151"/>
          </a:xfrm>
          <a:prstGeom prst="rect">
            <a:avLst/>
          </a:prstGeom>
          <a:noFill/>
          <a:ln>
            <a:noFill/>
          </a:ln>
        </p:spPr>
      </p:pic>
      <p:pic>
        <p:nvPicPr>
          <p:cNvPr id="12" name="Рисунок 2">
            <a:extLst>
              <a:ext uri="{FF2B5EF4-FFF2-40B4-BE49-F238E27FC236}">
                <a16:creationId xmlns:a16="http://schemas.microsoft.com/office/drawing/2014/main" id="{08F538C9-82D8-4317-8A1D-DBE71D6A8F5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97973" y="3910549"/>
            <a:ext cx="2617018" cy="2177091"/>
          </a:xfrm>
          <a:prstGeom prst="rect">
            <a:avLst/>
          </a:prstGeom>
          <a:noFill/>
          <a:ln>
            <a:noFill/>
          </a:ln>
        </p:spPr>
      </p:pic>
    </p:spTree>
    <p:extLst>
      <p:ext uri="{BB962C8B-B14F-4D97-AF65-F5344CB8AC3E}">
        <p14:creationId xmlns:p14="http://schemas.microsoft.com/office/powerpoint/2010/main" val="2122431542"/>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32"/>
        <p:cNvGrpSpPr/>
        <p:nvPr/>
      </p:nvGrpSpPr>
      <p:grpSpPr>
        <a:xfrm>
          <a:off x="0" y="0"/>
          <a:ext cx="0" cy="0"/>
          <a:chOff x="0" y="0"/>
          <a:chExt cx="0" cy="0"/>
        </a:xfrm>
      </p:grpSpPr>
      <p:cxnSp>
        <p:nvCxnSpPr>
          <p:cNvPr id="31" name="Прямая со стрелкой 30"/>
          <p:cNvCxnSpPr>
            <a:cxnSpLocks/>
            <a:endCxn id="20" idx="0"/>
          </p:cNvCxnSpPr>
          <p:nvPr/>
        </p:nvCxnSpPr>
        <p:spPr>
          <a:xfrm flipH="1">
            <a:off x="4882846" y="1352021"/>
            <a:ext cx="826671" cy="30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F778183-9A9F-430A-A532-86F00C49102D}"/>
              </a:ext>
            </a:extLst>
          </p:cNvPr>
          <p:cNvCxnSpPr/>
          <p:nvPr/>
        </p:nvCxnSpPr>
        <p:spPr>
          <a:xfrm>
            <a:off x="0" y="473935"/>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cxnSp>
        <p:nvCxnSpPr>
          <p:cNvPr id="141" name="Straight Connector 140">
            <a:extLst>
              <a:ext uri="{FF2B5EF4-FFF2-40B4-BE49-F238E27FC236}">
                <a16:creationId xmlns:a16="http://schemas.microsoft.com/office/drawing/2014/main" id="{107A9799-1CCD-47B6-8A56-4400A63D27F6}"/>
              </a:ext>
            </a:extLst>
          </p:cNvPr>
          <p:cNvCxnSpPr/>
          <p:nvPr/>
        </p:nvCxnSpPr>
        <p:spPr>
          <a:xfrm>
            <a:off x="0" y="6384065"/>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3" name="Овал 2"/>
          <p:cNvSpPr/>
          <p:nvPr/>
        </p:nvSpPr>
        <p:spPr>
          <a:xfrm>
            <a:off x="5287107" y="473935"/>
            <a:ext cx="1512277" cy="902677"/>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b="1" dirty="0"/>
              <a:t>D</a:t>
            </a:r>
            <a:r>
              <a:rPr lang="az-Latn-AZ" b="1" dirty="0"/>
              <a:t>ekanlıq</a:t>
            </a:r>
            <a:endParaRPr lang="ru-RU" b="1" dirty="0"/>
          </a:p>
        </p:txBody>
      </p:sp>
      <p:sp>
        <p:nvSpPr>
          <p:cNvPr id="6" name="Скругленный прямоугольник 5"/>
          <p:cNvSpPr/>
          <p:nvPr/>
        </p:nvSpPr>
        <p:spPr>
          <a:xfrm>
            <a:off x="144040" y="1640379"/>
            <a:ext cx="1266176" cy="56270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lvl="0"/>
            <a:r>
              <a:rPr lang="az-Latn-AZ" sz="1050" b="1" dirty="0">
                <a:latin typeface="Arial" panose="020B0604020202020204" pitchFamily="34" charset="0"/>
                <a:cs typeface="Arial" panose="020B0604020202020204" pitchFamily="34" charset="0"/>
              </a:rPr>
              <a:t>Tətbiqi riyaziyyat kafedrası</a:t>
            </a:r>
            <a:endParaRPr lang="en-US" sz="1050" b="1" dirty="0">
              <a:latin typeface="Arial" panose="020B0604020202020204" pitchFamily="34" charset="0"/>
              <a:cs typeface="Arial" panose="020B0604020202020204" pitchFamily="34" charset="0"/>
            </a:endParaRPr>
          </a:p>
        </p:txBody>
      </p:sp>
      <p:sp>
        <p:nvSpPr>
          <p:cNvPr id="18" name="Скругленный прямоугольник 17"/>
          <p:cNvSpPr/>
          <p:nvPr/>
        </p:nvSpPr>
        <p:spPr>
          <a:xfrm>
            <a:off x="1513427" y="1642885"/>
            <a:ext cx="1266176" cy="56270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lvl="0"/>
            <a:r>
              <a:rPr lang="az-Latn-AZ" sz="1100" b="1" dirty="0"/>
              <a:t>İqtisadi kibernetika kafedrası</a:t>
            </a:r>
            <a:endParaRPr lang="en-US" sz="1100" b="1" dirty="0"/>
          </a:p>
        </p:txBody>
      </p:sp>
      <p:sp>
        <p:nvSpPr>
          <p:cNvPr id="19" name="Скругленный прямоугольник 18"/>
          <p:cNvSpPr/>
          <p:nvPr/>
        </p:nvSpPr>
        <p:spPr>
          <a:xfrm>
            <a:off x="2882098" y="1674693"/>
            <a:ext cx="1266176" cy="56270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sz="1000" b="1" dirty="0"/>
              <a:t>Optimallaşdırma və idarəetmə kafedrası</a:t>
            </a:r>
            <a:endParaRPr lang="en-US" sz="1000" b="1" dirty="0"/>
          </a:p>
        </p:txBody>
      </p:sp>
      <p:sp>
        <p:nvSpPr>
          <p:cNvPr id="20" name="Скругленный прямоугольник 19"/>
          <p:cNvSpPr/>
          <p:nvPr/>
        </p:nvSpPr>
        <p:spPr>
          <a:xfrm>
            <a:off x="4249758" y="1652101"/>
            <a:ext cx="1266176" cy="56270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sz="1100" b="1" dirty="0"/>
              <a:t>Riyazi kibernetika kafedrası</a:t>
            </a:r>
            <a:endParaRPr lang="en-US" sz="1100" b="1" dirty="0"/>
          </a:p>
        </p:txBody>
      </p:sp>
      <p:sp>
        <p:nvSpPr>
          <p:cNvPr id="21" name="Скругленный прямоугольник 20"/>
          <p:cNvSpPr/>
          <p:nvPr/>
        </p:nvSpPr>
        <p:spPr>
          <a:xfrm>
            <a:off x="5617476" y="1674694"/>
            <a:ext cx="1266176" cy="56270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lvl="0"/>
            <a:r>
              <a:rPr lang="az-Latn-AZ" sz="900" b="1" dirty="0"/>
              <a:t>İnformasiya texnologiyaları və proqramlaşdırma kafedrası</a:t>
            </a:r>
            <a:endParaRPr lang="en-US" sz="900" b="1" dirty="0"/>
          </a:p>
        </p:txBody>
      </p:sp>
      <p:sp>
        <p:nvSpPr>
          <p:cNvPr id="22" name="Скругленный прямоугольник 21"/>
          <p:cNvSpPr/>
          <p:nvPr/>
        </p:nvSpPr>
        <p:spPr>
          <a:xfrm>
            <a:off x="7004102" y="1662971"/>
            <a:ext cx="1266176" cy="56270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sz="900" b="1" dirty="0"/>
              <a:t>Riyazi fizika tənlikləri kafedrası</a:t>
            </a:r>
            <a:endParaRPr lang="az-Latn-AZ" sz="600" b="1" dirty="0">
              <a:latin typeface="Arial" panose="020B0604020202020204" pitchFamily="34" charset="0"/>
              <a:cs typeface="Arial" panose="020B0604020202020204" pitchFamily="34" charset="0"/>
            </a:endParaRPr>
          </a:p>
        </p:txBody>
      </p:sp>
      <p:cxnSp>
        <p:nvCxnSpPr>
          <p:cNvPr id="26" name="Прямая со стрелкой 25"/>
          <p:cNvCxnSpPr/>
          <p:nvPr/>
        </p:nvCxnSpPr>
        <p:spPr>
          <a:xfrm flipH="1">
            <a:off x="1055036" y="1340299"/>
            <a:ext cx="4700995" cy="2734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Прямая со стрелкой 36"/>
          <p:cNvCxnSpPr>
            <a:cxnSpLocks/>
            <a:endCxn id="18" idx="0"/>
          </p:cNvCxnSpPr>
          <p:nvPr/>
        </p:nvCxnSpPr>
        <p:spPr>
          <a:xfrm flipH="1">
            <a:off x="2146515" y="1352022"/>
            <a:ext cx="3250924" cy="2908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Прямая со стрелкой 47"/>
          <p:cNvCxnSpPr>
            <a:cxnSpLocks/>
            <a:endCxn id="21" idx="0"/>
          </p:cNvCxnSpPr>
          <p:nvPr/>
        </p:nvCxnSpPr>
        <p:spPr>
          <a:xfrm>
            <a:off x="6043245" y="1364889"/>
            <a:ext cx="207319" cy="309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Прямая со стрелкой 59"/>
          <p:cNvCxnSpPr>
            <a:cxnSpLocks/>
            <a:endCxn id="94" idx="0"/>
          </p:cNvCxnSpPr>
          <p:nvPr/>
        </p:nvCxnSpPr>
        <p:spPr>
          <a:xfrm>
            <a:off x="6271845" y="1337159"/>
            <a:ext cx="5302278" cy="3545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Прямая со стрелкой 63"/>
          <p:cNvCxnSpPr/>
          <p:nvPr/>
        </p:nvCxnSpPr>
        <p:spPr>
          <a:xfrm>
            <a:off x="6318738" y="1328576"/>
            <a:ext cx="2602523" cy="3118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Прямая со стрелкой 69"/>
          <p:cNvCxnSpPr>
            <a:cxnSpLocks/>
          </p:cNvCxnSpPr>
          <p:nvPr/>
        </p:nvCxnSpPr>
        <p:spPr>
          <a:xfrm>
            <a:off x="6403710" y="1352021"/>
            <a:ext cx="1263178" cy="2711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Прямоугольник 40"/>
          <p:cNvSpPr/>
          <p:nvPr/>
        </p:nvSpPr>
        <p:spPr>
          <a:xfrm>
            <a:off x="2520461" y="65024"/>
            <a:ext cx="6494585" cy="461665"/>
          </a:xfrm>
          <a:prstGeom prst="rect">
            <a:avLst/>
          </a:prstGeom>
        </p:spPr>
        <p:txBody>
          <a:bodyPr wrap="square">
            <a:spAutoFit/>
          </a:bodyPr>
          <a:lstStyle/>
          <a:p>
            <a:pPr algn="ctr"/>
            <a:r>
              <a:rPr lang="az-Latn-AZ" sz="2400" b="1" dirty="0"/>
              <a:t>Fakültə haqqında ümumi məlumat </a:t>
            </a:r>
          </a:p>
        </p:txBody>
      </p:sp>
      <p:sp>
        <p:nvSpPr>
          <p:cNvPr id="49" name="Скругленный прямоугольник 48"/>
          <p:cNvSpPr/>
          <p:nvPr/>
        </p:nvSpPr>
        <p:spPr>
          <a:xfrm>
            <a:off x="433676" y="3413365"/>
            <a:ext cx="2444780" cy="307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Latn-AZ" b="1" dirty="0"/>
              <a:t>Əməkdaşların say tərkibi</a:t>
            </a:r>
            <a:endParaRPr lang="ru-RU" b="1" dirty="0"/>
          </a:p>
        </p:txBody>
      </p:sp>
      <p:sp>
        <p:nvSpPr>
          <p:cNvPr id="92" name="Скругленный прямоугольник 91"/>
          <p:cNvSpPr/>
          <p:nvPr/>
        </p:nvSpPr>
        <p:spPr>
          <a:xfrm>
            <a:off x="421947" y="3844263"/>
            <a:ext cx="1957838" cy="25881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Akademik</a:t>
            </a:r>
            <a:endParaRPr lang="ru-RU" b="1" dirty="0"/>
          </a:p>
        </p:txBody>
      </p:sp>
      <p:sp>
        <p:nvSpPr>
          <p:cNvPr id="93" name="Скругленный прямоугольник 92"/>
          <p:cNvSpPr/>
          <p:nvPr/>
        </p:nvSpPr>
        <p:spPr>
          <a:xfrm>
            <a:off x="2977662" y="3831178"/>
            <a:ext cx="650672"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2</a:t>
            </a:r>
            <a:endParaRPr lang="ru-RU" b="1" dirty="0"/>
          </a:p>
        </p:txBody>
      </p:sp>
      <p:cxnSp>
        <p:nvCxnSpPr>
          <p:cNvPr id="51" name="Прямая со стрелкой 50"/>
          <p:cNvCxnSpPr>
            <a:stCxn id="92" idx="3"/>
            <a:endCxn id="93" idx="1"/>
          </p:cNvCxnSpPr>
          <p:nvPr/>
        </p:nvCxnSpPr>
        <p:spPr>
          <a:xfrm flipV="1">
            <a:off x="2379785" y="3967128"/>
            <a:ext cx="597877" cy="6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Скругленный прямоугольник 95"/>
          <p:cNvSpPr/>
          <p:nvPr/>
        </p:nvSpPr>
        <p:spPr>
          <a:xfrm>
            <a:off x="421948" y="4207677"/>
            <a:ext cx="1957838" cy="25881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Professor</a:t>
            </a:r>
            <a:endParaRPr lang="ru-RU" b="1" dirty="0"/>
          </a:p>
        </p:txBody>
      </p:sp>
      <p:sp>
        <p:nvSpPr>
          <p:cNvPr id="97" name="Скругленный прямоугольник 96"/>
          <p:cNvSpPr/>
          <p:nvPr/>
        </p:nvSpPr>
        <p:spPr>
          <a:xfrm>
            <a:off x="2977663" y="4194592"/>
            <a:ext cx="650672"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16</a:t>
            </a:r>
          </a:p>
        </p:txBody>
      </p:sp>
      <p:cxnSp>
        <p:nvCxnSpPr>
          <p:cNvPr id="98" name="Прямая со стрелкой 97"/>
          <p:cNvCxnSpPr>
            <a:stCxn id="96" idx="3"/>
            <a:endCxn id="97" idx="1"/>
          </p:cNvCxnSpPr>
          <p:nvPr/>
        </p:nvCxnSpPr>
        <p:spPr>
          <a:xfrm flipV="1">
            <a:off x="2379786" y="4330542"/>
            <a:ext cx="597877" cy="6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9" name="Скругленный прямоугольник 98"/>
          <p:cNvSpPr/>
          <p:nvPr/>
        </p:nvSpPr>
        <p:spPr>
          <a:xfrm>
            <a:off x="421949" y="4571091"/>
            <a:ext cx="1957838" cy="25881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Dosent</a:t>
            </a:r>
            <a:endParaRPr lang="ru-RU" b="1" dirty="0"/>
          </a:p>
        </p:txBody>
      </p:sp>
      <p:sp>
        <p:nvSpPr>
          <p:cNvPr id="100" name="Скругленный прямоугольник 99"/>
          <p:cNvSpPr/>
          <p:nvPr/>
        </p:nvSpPr>
        <p:spPr>
          <a:xfrm>
            <a:off x="2977664" y="4558006"/>
            <a:ext cx="650672"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44</a:t>
            </a:r>
            <a:endParaRPr lang="ru-RU" b="1" dirty="0"/>
          </a:p>
        </p:txBody>
      </p:sp>
      <p:cxnSp>
        <p:nvCxnSpPr>
          <p:cNvPr id="101" name="Прямая со стрелкой 100"/>
          <p:cNvCxnSpPr>
            <a:stCxn id="99" idx="3"/>
            <a:endCxn id="100" idx="1"/>
          </p:cNvCxnSpPr>
          <p:nvPr/>
        </p:nvCxnSpPr>
        <p:spPr>
          <a:xfrm flipV="1">
            <a:off x="2379787" y="4693956"/>
            <a:ext cx="597877" cy="6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Скругленный прямоугольник 101"/>
          <p:cNvSpPr/>
          <p:nvPr/>
        </p:nvSpPr>
        <p:spPr>
          <a:xfrm>
            <a:off x="421950" y="4934505"/>
            <a:ext cx="1957838" cy="25881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Müəllim</a:t>
            </a:r>
            <a:endParaRPr lang="ru-RU" b="1" dirty="0"/>
          </a:p>
        </p:txBody>
      </p:sp>
      <p:sp>
        <p:nvSpPr>
          <p:cNvPr id="103" name="Скругленный прямоугольник 102"/>
          <p:cNvSpPr/>
          <p:nvPr/>
        </p:nvSpPr>
        <p:spPr>
          <a:xfrm>
            <a:off x="2977665" y="4921420"/>
            <a:ext cx="650672"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15</a:t>
            </a:r>
            <a:endParaRPr lang="ru-RU" b="1" dirty="0"/>
          </a:p>
        </p:txBody>
      </p:sp>
      <p:cxnSp>
        <p:nvCxnSpPr>
          <p:cNvPr id="104" name="Прямая со стрелкой 103"/>
          <p:cNvCxnSpPr>
            <a:stCxn id="102" idx="3"/>
            <a:endCxn id="103" idx="1"/>
          </p:cNvCxnSpPr>
          <p:nvPr/>
        </p:nvCxnSpPr>
        <p:spPr>
          <a:xfrm flipV="1">
            <a:off x="2379788" y="5057370"/>
            <a:ext cx="597877" cy="6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Скругленный прямоугольник 104"/>
          <p:cNvSpPr/>
          <p:nvPr/>
        </p:nvSpPr>
        <p:spPr>
          <a:xfrm>
            <a:off x="421951" y="5297919"/>
            <a:ext cx="1957838" cy="25881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Tədris-köməkçi </a:t>
            </a:r>
            <a:endParaRPr lang="ru-RU" b="1" dirty="0"/>
          </a:p>
        </p:txBody>
      </p:sp>
      <p:sp>
        <p:nvSpPr>
          <p:cNvPr id="106" name="Скругленный прямоугольник 105"/>
          <p:cNvSpPr/>
          <p:nvPr/>
        </p:nvSpPr>
        <p:spPr>
          <a:xfrm>
            <a:off x="2977666" y="5284834"/>
            <a:ext cx="650672"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14</a:t>
            </a:r>
            <a:endParaRPr lang="ru-RU" b="1" dirty="0"/>
          </a:p>
        </p:txBody>
      </p:sp>
      <p:cxnSp>
        <p:nvCxnSpPr>
          <p:cNvPr id="107" name="Прямая со стрелкой 106"/>
          <p:cNvCxnSpPr>
            <a:stCxn id="105" idx="3"/>
            <a:endCxn id="106" idx="1"/>
          </p:cNvCxnSpPr>
          <p:nvPr/>
        </p:nvCxnSpPr>
        <p:spPr>
          <a:xfrm flipV="1">
            <a:off x="2379789" y="5420784"/>
            <a:ext cx="597877" cy="6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Скругленный прямоугольник 110"/>
          <p:cNvSpPr/>
          <p:nvPr/>
        </p:nvSpPr>
        <p:spPr>
          <a:xfrm>
            <a:off x="433676" y="5673057"/>
            <a:ext cx="1957838" cy="25881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Tyutorlar</a:t>
            </a:r>
            <a:endParaRPr lang="ru-RU" b="1" dirty="0"/>
          </a:p>
        </p:txBody>
      </p:sp>
      <p:sp>
        <p:nvSpPr>
          <p:cNvPr id="112" name="Скругленный прямоугольник 111"/>
          <p:cNvSpPr/>
          <p:nvPr/>
        </p:nvSpPr>
        <p:spPr>
          <a:xfrm>
            <a:off x="2989391" y="5659972"/>
            <a:ext cx="650672"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9</a:t>
            </a:r>
            <a:endParaRPr lang="ru-RU" b="1" dirty="0"/>
          </a:p>
        </p:txBody>
      </p:sp>
      <p:cxnSp>
        <p:nvCxnSpPr>
          <p:cNvPr id="113" name="Прямая со стрелкой 112"/>
          <p:cNvCxnSpPr>
            <a:stCxn id="111" idx="3"/>
            <a:endCxn id="112" idx="1"/>
          </p:cNvCxnSpPr>
          <p:nvPr/>
        </p:nvCxnSpPr>
        <p:spPr>
          <a:xfrm flipV="1">
            <a:off x="2391514" y="5795922"/>
            <a:ext cx="597877" cy="6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4" name="Скругленный прямоугольник 113"/>
          <p:cNvSpPr/>
          <p:nvPr/>
        </p:nvSpPr>
        <p:spPr>
          <a:xfrm>
            <a:off x="3130062" y="3409151"/>
            <a:ext cx="650672" cy="271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Latn-AZ" b="1" dirty="0"/>
              <a:t>97</a:t>
            </a:r>
            <a:endParaRPr lang="ru-RU" b="1" dirty="0"/>
          </a:p>
        </p:txBody>
      </p:sp>
      <p:sp>
        <p:nvSpPr>
          <p:cNvPr id="116" name="Скругленный прямоугольник 115"/>
          <p:cNvSpPr/>
          <p:nvPr/>
        </p:nvSpPr>
        <p:spPr>
          <a:xfrm>
            <a:off x="155769" y="2214808"/>
            <a:ext cx="1254448" cy="258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z-Latn-AZ" sz="1050" b="1" dirty="0"/>
              <a:t>orta yaş-65</a:t>
            </a:r>
            <a:endParaRPr lang="ru-RU" sz="1050" b="1" dirty="0"/>
          </a:p>
        </p:txBody>
      </p:sp>
      <p:sp>
        <p:nvSpPr>
          <p:cNvPr id="120" name="Скругленный прямоугольник 119"/>
          <p:cNvSpPr/>
          <p:nvPr/>
        </p:nvSpPr>
        <p:spPr>
          <a:xfrm>
            <a:off x="1513427" y="2216861"/>
            <a:ext cx="1254448" cy="258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z-Latn-AZ" sz="1050" b="1" dirty="0"/>
              <a:t>orta yaş-57</a:t>
            </a:r>
            <a:endParaRPr lang="ru-RU" sz="1050" b="1" dirty="0"/>
          </a:p>
        </p:txBody>
      </p:sp>
      <p:sp>
        <p:nvSpPr>
          <p:cNvPr id="121" name="Скругленный прямоугольник 120"/>
          <p:cNvSpPr/>
          <p:nvPr/>
        </p:nvSpPr>
        <p:spPr>
          <a:xfrm>
            <a:off x="2882098" y="2237401"/>
            <a:ext cx="1254448" cy="258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z-Latn-AZ" sz="1050" b="1" dirty="0"/>
              <a:t>orta yaş-50</a:t>
            </a:r>
            <a:endParaRPr lang="ru-RU" sz="1050" b="1" dirty="0"/>
          </a:p>
        </p:txBody>
      </p:sp>
      <p:sp>
        <p:nvSpPr>
          <p:cNvPr id="122" name="Скругленный прямоугольник 121"/>
          <p:cNvSpPr/>
          <p:nvPr/>
        </p:nvSpPr>
        <p:spPr>
          <a:xfrm>
            <a:off x="4270315" y="2213555"/>
            <a:ext cx="1254448" cy="258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z-Latn-AZ" sz="1050" b="1" dirty="0"/>
              <a:t>orta yaş-62</a:t>
            </a:r>
            <a:endParaRPr lang="ru-RU" sz="1050" b="1" dirty="0"/>
          </a:p>
        </p:txBody>
      </p:sp>
      <p:sp>
        <p:nvSpPr>
          <p:cNvPr id="123" name="Скругленный прямоугольник 122"/>
          <p:cNvSpPr/>
          <p:nvPr/>
        </p:nvSpPr>
        <p:spPr>
          <a:xfrm>
            <a:off x="5641293" y="2236601"/>
            <a:ext cx="1254448" cy="258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z-Latn-AZ" sz="1050" b="1" dirty="0"/>
              <a:t>orta yaş-54</a:t>
            </a:r>
            <a:endParaRPr lang="ru-RU" sz="1050" b="1" dirty="0"/>
          </a:p>
        </p:txBody>
      </p:sp>
      <p:sp>
        <p:nvSpPr>
          <p:cNvPr id="124" name="Скругленный прямоугольник 123"/>
          <p:cNvSpPr/>
          <p:nvPr/>
        </p:nvSpPr>
        <p:spPr>
          <a:xfrm>
            <a:off x="7009430" y="2236602"/>
            <a:ext cx="1254448" cy="258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z-Latn-AZ" sz="1050" b="1" dirty="0"/>
              <a:t>orta yaş-65</a:t>
            </a:r>
            <a:endParaRPr lang="ru-RU" sz="1050" b="1" dirty="0"/>
          </a:p>
        </p:txBody>
      </p:sp>
      <p:sp>
        <p:nvSpPr>
          <p:cNvPr id="160" name="Скругленный прямоугольник 159"/>
          <p:cNvSpPr/>
          <p:nvPr/>
        </p:nvSpPr>
        <p:spPr>
          <a:xfrm>
            <a:off x="6189777" y="3757209"/>
            <a:ext cx="2883876" cy="378768"/>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en-US" b="1" dirty="0" err="1">
                <a:solidFill>
                  <a:schemeClr val="tx1"/>
                </a:solidFill>
                <a:latin typeface="Arial" panose="020B0604020202020204" pitchFamily="34" charset="0"/>
                <a:ea typeface="Calibri" panose="020F0502020204030204" pitchFamily="34" charset="0"/>
                <a:cs typeface="Arial" panose="020B0604020202020204" pitchFamily="34" charset="0"/>
              </a:rPr>
              <a:t>Fakültənin</a:t>
            </a:r>
            <a:r>
              <a:rPr lang="en-US" altLang="en-US" b="1"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en-US" altLang="en-US" b="1" dirty="0" err="1">
                <a:solidFill>
                  <a:schemeClr val="tx1"/>
                </a:solidFill>
                <a:latin typeface="Arial" panose="020B0604020202020204" pitchFamily="34" charset="0"/>
                <a:ea typeface="Calibri" panose="020F0502020204030204" pitchFamily="34" charset="0"/>
                <a:cs typeface="Arial" panose="020B0604020202020204" pitchFamily="34" charset="0"/>
              </a:rPr>
              <a:t>ümumi</a:t>
            </a:r>
            <a:r>
              <a:rPr lang="en-US" altLang="en-US" b="1"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en-US" altLang="en-US" b="1" dirty="0" err="1">
                <a:solidFill>
                  <a:schemeClr val="tx1"/>
                </a:solidFill>
                <a:latin typeface="Arial" panose="020B0604020202020204" pitchFamily="34" charset="0"/>
                <a:ea typeface="Calibri" panose="020F0502020204030204" pitchFamily="34" charset="0"/>
                <a:cs typeface="Arial" panose="020B0604020202020204" pitchFamily="34" charset="0"/>
              </a:rPr>
              <a:t>dərs</a:t>
            </a:r>
            <a:r>
              <a:rPr lang="en-US" altLang="en-US" b="1"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en-US" altLang="en-US" b="1" dirty="0" err="1">
                <a:solidFill>
                  <a:schemeClr val="tx1"/>
                </a:solidFill>
                <a:latin typeface="Arial" panose="020B0604020202020204" pitchFamily="34" charset="0"/>
                <a:ea typeface="Calibri" panose="020F0502020204030204" pitchFamily="34" charset="0"/>
                <a:cs typeface="Arial" panose="020B0604020202020204" pitchFamily="34" charset="0"/>
              </a:rPr>
              <a:t>yükü</a:t>
            </a:r>
            <a:endParaRPr lang="ru-RU" b="1" dirty="0"/>
          </a:p>
        </p:txBody>
      </p:sp>
      <p:sp>
        <p:nvSpPr>
          <p:cNvPr id="161" name="Скругленный прямоугольник 160"/>
          <p:cNvSpPr/>
          <p:nvPr/>
        </p:nvSpPr>
        <p:spPr>
          <a:xfrm>
            <a:off x="9830083" y="3818093"/>
            <a:ext cx="1423978"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solidFill>
                  <a:schemeClr val="bg1"/>
                </a:solidFill>
              </a:rPr>
              <a:t>59022</a:t>
            </a:r>
            <a:endParaRPr lang="ru-RU" b="1" dirty="0">
              <a:solidFill>
                <a:schemeClr val="bg1"/>
              </a:solidFill>
            </a:endParaRPr>
          </a:p>
        </p:txBody>
      </p:sp>
      <p:cxnSp>
        <p:nvCxnSpPr>
          <p:cNvPr id="162" name="Прямая со стрелкой 161"/>
          <p:cNvCxnSpPr>
            <a:stCxn id="160" idx="3"/>
            <a:endCxn id="161" idx="1"/>
          </p:cNvCxnSpPr>
          <p:nvPr/>
        </p:nvCxnSpPr>
        <p:spPr>
          <a:xfrm>
            <a:off x="9073653" y="3946593"/>
            <a:ext cx="756430" cy="7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6" name="Скругленный прямоугольник 165"/>
          <p:cNvSpPr/>
          <p:nvPr/>
        </p:nvSpPr>
        <p:spPr>
          <a:xfrm>
            <a:off x="6201500" y="4253662"/>
            <a:ext cx="2883876" cy="378768"/>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altLang="en-US" b="1" dirty="0">
                <a:solidFill>
                  <a:schemeClr val="tx1"/>
                </a:solidFill>
                <a:latin typeface="Arial" panose="020B0604020202020204" pitchFamily="34" charset="0"/>
                <a:ea typeface="Calibri" panose="020F0502020204030204" pitchFamily="34" charset="0"/>
                <a:cs typeface="Arial" panose="020B0604020202020204" pitchFamily="34" charset="0"/>
              </a:rPr>
              <a:t>Auditoriyaların sayı</a:t>
            </a:r>
            <a:endParaRPr lang="ru-RU" b="1" dirty="0"/>
          </a:p>
        </p:txBody>
      </p:sp>
      <p:sp>
        <p:nvSpPr>
          <p:cNvPr id="167" name="Скругленный прямоугольник 166"/>
          <p:cNvSpPr/>
          <p:nvPr/>
        </p:nvSpPr>
        <p:spPr>
          <a:xfrm>
            <a:off x="9830083" y="4314546"/>
            <a:ext cx="1423978"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26</a:t>
            </a:r>
            <a:endParaRPr lang="ru-RU" b="1" dirty="0"/>
          </a:p>
        </p:txBody>
      </p:sp>
      <p:cxnSp>
        <p:nvCxnSpPr>
          <p:cNvPr id="168" name="Прямая со стрелкой 167"/>
          <p:cNvCxnSpPr>
            <a:stCxn id="166" idx="3"/>
            <a:endCxn id="167" idx="1"/>
          </p:cNvCxnSpPr>
          <p:nvPr/>
        </p:nvCxnSpPr>
        <p:spPr>
          <a:xfrm>
            <a:off x="9085376" y="4443046"/>
            <a:ext cx="744707" cy="7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Скругленный прямоугольник 168"/>
          <p:cNvSpPr/>
          <p:nvPr/>
        </p:nvSpPr>
        <p:spPr>
          <a:xfrm>
            <a:off x="6224950" y="4783732"/>
            <a:ext cx="2883876" cy="378768"/>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altLang="en-US" b="1" dirty="0">
                <a:solidFill>
                  <a:schemeClr val="tx1"/>
                </a:solidFill>
                <a:latin typeface="Arial" panose="020B0604020202020204" pitchFamily="34" charset="0"/>
                <a:ea typeface="Calibri" panose="020F0502020204030204" pitchFamily="34" charset="0"/>
                <a:cs typeface="Arial" panose="020B0604020202020204" pitchFamily="34" charset="0"/>
              </a:rPr>
              <a:t>İKT otaqlarının sayı</a:t>
            </a:r>
            <a:endParaRPr lang="ru-RU" b="1" dirty="0"/>
          </a:p>
        </p:txBody>
      </p:sp>
      <p:sp>
        <p:nvSpPr>
          <p:cNvPr id="170" name="Скругленный прямоугольник 169"/>
          <p:cNvSpPr/>
          <p:nvPr/>
        </p:nvSpPr>
        <p:spPr>
          <a:xfrm>
            <a:off x="9824913" y="4844616"/>
            <a:ext cx="1423978"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4</a:t>
            </a:r>
            <a:endParaRPr lang="ru-RU" b="1" dirty="0"/>
          </a:p>
        </p:txBody>
      </p:sp>
      <p:cxnSp>
        <p:nvCxnSpPr>
          <p:cNvPr id="171" name="Прямая со стрелкой 170"/>
          <p:cNvCxnSpPr>
            <a:endCxn id="170" idx="1"/>
          </p:cNvCxnSpPr>
          <p:nvPr/>
        </p:nvCxnSpPr>
        <p:spPr>
          <a:xfrm>
            <a:off x="9033314" y="4973116"/>
            <a:ext cx="791599" cy="7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2" name="Скругленный прямоугольник 171"/>
          <p:cNvSpPr/>
          <p:nvPr/>
        </p:nvSpPr>
        <p:spPr>
          <a:xfrm>
            <a:off x="6213227" y="5313086"/>
            <a:ext cx="2883876" cy="50817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en-US" b="1" dirty="0" err="1">
                <a:solidFill>
                  <a:schemeClr val="tx1"/>
                </a:solidFill>
                <a:latin typeface="Arial" panose="020B0604020202020204" pitchFamily="34" charset="0"/>
                <a:ea typeface="Calibri" panose="020F0502020204030204" pitchFamily="34" charset="0"/>
                <a:cs typeface="Arial" panose="020B0604020202020204" pitchFamily="34" charset="0"/>
              </a:rPr>
              <a:t>Akademik</a:t>
            </a:r>
            <a:r>
              <a:rPr lang="en-US" altLang="en-US" b="1" dirty="0">
                <a:solidFill>
                  <a:schemeClr val="tx1"/>
                </a:solidFill>
                <a:latin typeface="Arial" panose="020B0604020202020204" pitchFamily="34" charset="0"/>
                <a:ea typeface="Calibri" panose="020F0502020204030204" pitchFamily="34" charset="0"/>
                <a:cs typeface="Arial" panose="020B0604020202020204" pitchFamily="34" charset="0"/>
              </a:rPr>
              <a:t> he</a:t>
            </a:r>
            <a:r>
              <a:rPr lang="az-Latn-AZ" altLang="en-US" b="1" dirty="0">
                <a:solidFill>
                  <a:schemeClr val="tx1"/>
                </a:solidFill>
                <a:latin typeface="Arial" panose="020B0604020202020204" pitchFamily="34" charset="0"/>
                <a:ea typeface="Calibri" panose="020F0502020204030204" pitchFamily="34" charset="0"/>
                <a:cs typeface="Arial" panose="020B0604020202020204" pitchFamily="34" charset="0"/>
              </a:rPr>
              <a:t>yətin tələbə kontingentinə nisbəti</a:t>
            </a:r>
            <a:endParaRPr lang="ru-RU" b="1" dirty="0"/>
          </a:p>
        </p:txBody>
      </p:sp>
      <p:sp>
        <p:nvSpPr>
          <p:cNvPr id="173" name="Скругленный прямоугольник 172"/>
          <p:cNvSpPr/>
          <p:nvPr/>
        </p:nvSpPr>
        <p:spPr>
          <a:xfrm>
            <a:off x="9870871" y="5431224"/>
            <a:ext cx="1423978"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solidFill>
                  <a:srgbClr val="FF0000"/>
                </a:solidFill>
              </a:rPr>
              <a:t>1</a:t>
            </a:r>
            <a:r>
              <a:rPr lang="az-Latn-AZ" b="1" dirty="0">
                <a:solidFill>
                  <a:srgbClr val="FF0000"/>
                </a:solidFill>
              </a:rPr>
              <a:t>/</a:t>
            </a:r>
            <a:r>
              <a:rPr lang="en-US" b="1" dirty="0">
                <a:solidFill>
                  <a:srgbClr val="FF0000"/>
                </a:solidFill>
              </a:rPr>
              <a:t>5</a:t>
            </a:r>
            <a:endParaRPr lang="ru-RU" b="1" dirty="0">
              <a:solidFill>
                <a:srgbClr val="FF0000"/>
              </a:solidFill>
            </a:endParaRPr>
          </a:p>
        </p:txBody>
      </p:sp>
      <p:cxnSp>
        <p:nvCxnSpPr>
          <p:cNvPr id="174" name="Прямая со стрелкой 173"/>
          <p:cNvCxnSpPr>
            <a:stCxn id="172" idx="3"/>
            <a:endCxn id="173" idx="1"/>
          </p:cNvCxnSpPr>
          <p:nvPr/>
        </p:nvCxnSpPr>
        <p:spPr>
          <a:xfrm>
            <a:off x="9097103" y="5567174"/>
            <a:ext cx="7737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5" name="Скругленный прямоугольник 174"/>
          <p:cNvSpPr/>
          <p:nvPr/>
        </p:nvSpPr>
        <p:spPr>
          <a:xfrm>
            <a:off x="3974165" y="3854626"/>
            <a:ext cx="1606020" cy="281351"/>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Kişilər: 47%</a:t>
            </a:r>
            <a:endParaRPr lang="ru-RU" b="1" dirty="0"/>
          </a:p>
        </p:txBody>
      </p:sp>
      <p:sp>
        <p:nvSpPr>
          <p:cNvPr id="176" name="Скругленный прямоугольник 175"/>
          <p:cNvSpPr/>
          <p:nvPr/>
        </p:nvSpPr>
        <p:spPr>
          <a:xfrm>
            <a:off x="3974165" y="4430415"/>
            <a:ext cx="1606020" cy="281351"/>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Qadınlar: 53%</a:t>
            </a:r>
            <a:endParaRPr lang="ru-RU" b="1" dirty="0"/>
          </a:p>
        </p:txBody>
      </p:sp>
      <p:sp>
        <p:nvSpPr>
          <p:cNvPr id="177" name="Скругленный прямоугольник 176"/>
          <p:cNvSpPr/>
          <p:nvPr/>
        </p:nvSpPr>
        <p:spPr>
          <a:xfrm>
            <a:off x="3974165" y="5006204"/>
            <a:ext cx="1606020" cy="281351"/>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solidFill>
                  <a:schemeClr val="bg1"/>
                </a:solidFill>
              </a:rPr>
              <a:t>Orta yaş: 60</a:t>
            </a:r>
            <a:endParaRPr lang="ru-RU" b="1" dirty="0">
              <a:solidFill>
                <a:schemeClr val="bg1"/>
              </a:solidFill>
            </a:endParaRPr>
          </a:p>
        </p:txBody>
      </p:sp>
      <p:cxnSp>
        <p:nvCxnSpPr>
          <p:cNvPr id="73" name="Прямая со стрелкой 25">
            <a:extLst>
              <a:ext uri="{FF2B5EF4-FFF2-40B4-BE49-F238E27FC236}">
                <a16:creationId xmlns:a16="http://schemas.microsoft.com/office/drawing/2014/main" id="{968A94DA-B1C6-44B6-8438-F526CD540E1A}"/>
              </a:ext>
            </a:extLst>
          </p:cNvPr>
          <p:cNvCxnSpPr>
            <a:cxnSpLocks/>
            <a:endCxn id="19" idx="0"/>
          </p:cNvCxnSpPr>
          <p:nvPr/>
        </p:nvCxnSpPr>
        <p:spPr>
          <a:xfrm flipH="1">
            <a:off x="3515186" y="1328272"/>
            <a:ext cx="2150676" cy="3464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Скругленный прямоугольник 21">
            <a:extLst>
              <a:ext uri="{FF2B5EF4-FFF2-40B4-BE49-F238E27FC236}">
                <a16:creationId xmlns:a16="http://schemas.microsoft.com/office/drawing/2014/main" id="{FC37014D-78F4-47AE-9C1E-354288719691}"/>
              </a:ext>
            </a:extLst>
          </p:cNvPr>
          <p:cNvSpPr/>
          <p:nvPr/>
        </p:nvSpPr>
        <p:spPr>
          <a:xfrm>
            <a:off x="8375002" y="1680756"/>
            <a:ext cx="1266176" cy="56270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lvl="0"/>
            <a:r>
              <a:rPr lang="az-Latn-AZ" sz="900" b="1" dirty="0"/>
              <a:t>Əməliyyatlar tədqiqi və ehtimal nəzəriyyəsi kafedrası</a:t>
            </a:r>
            <a:endParaRPr lang="en-US" sz="900" b="1" dirty="0"/>
          </a:p>
        </p:txBody>
      </p:sp>
      <p:sp>
        <p:nvSpPr>
          <p:cNvPr id="89" name="Скругленный прямоугольник 123">
            <a:extLst>
              <a:ext uri="{FF2B5EF4-FFF2-40B4-BE49-F238E27FC236}">
                <a16:creationId xmlns:a16="http://schemas.microsoft.com/office/drawing/2014/main" id="{0F839BEE-DBAA-47F4-9E21-635A005E7CD3}"/>
              </a:ext>
            </a:extLst>
          </p:cNvPr>
          <p:cNvSpPr/>
          <p:nvPr/>
        </p:nvSpPr>
        <p:spPr>
          <a:xfrm>
            <a:off x="8380330" y="2254387"/>
            <a:ext cx="1254448" cy="258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z-Latn-AZ" sz="1050" b="1" dirty="0"/>
              <a:t>orta yaş-64</a:t>
            </a:r>
            <a:endParaRPr lang="ru-RU" sz="1050" b="1" dirty="0"/>
          </a:p>
        </p:txBody>
      </p:sp>
      <p:sp>
        <p:nvSpPr>
          <p:cNvPr id="90" name="Скругленный прямоугольник 21">
            <a:extLst>
              <a:ext uri="{FF2B5EF4-FFF2-40B4-BE49-F238E27FC236}">
                <a16:creationId xmlns:a16="http://schemas.microsoft.com/office/drawing/2014/main" id="{2653567E-380F-4856-BCA8-011FDDE4B7AE}"/>
              </a:ext>
            </a:extLst>
          </p:cNvPr>
          <p:cNvSpPr/>
          <p:nvPr/>
        </p:nvSpPr>
        <p:spPr>
          <a:xfrm>
            <a:off x="9737644" y="1698682"/>
            <a:ext cx="1266176" cy="56270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lvl="0"/>
            <a:r>
              <a:rPr lang="az-Latn-AZ" sz="1000" b="1" dirty="0"/>
              <a:t>Tətbiqi analizin riyazi üsulları kafedrası</a:t>
            </a:r>
            <a:endParaRPr lang="en-US" sz="1000" b="1" dirty="0"/>
          </a:p>
        </p:txBody>
      </p:sp>
      <p:sp>
        <p:nvSpPr>
          <p:cNvPr id="91" name="Скругленный прямоугольник 123">
            <a:extLst>
              <a:ext uri="{FF2B5EF4-FFF2-40B4-BE49-F238E27FC236}">
                <a16:creationId xmlns:a16="http://schemas.microsoft.com/office/drawing/2014/main" id="{A5710283-6B69-4082-B190-5B0C999BABF2}"/>
              </a:ext>
            </a:extLst>
          </p:cNvPr>
          <p:cNvSpPr/>
          <p:nvPr/>
        </p:nvSpPr>
        <p:spPr>
          <a:xfrm>
            <a:off x="9742972" y="2272313"/>
            <a:ext cx="1254448" cy="258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z-Latn-AZ" sz="1050" b="1" dirty="0"/>
              <a:t>orta yaş-69</a:t>
            </a:r>
            <a:endParaRPr lang="ru-RU" sz="1050" b="1" dirty="0"/>
          </a:p>
        </p:txBody>
      </p:sp>
      <p:sp>
        <p:nvSpPr>
          <p:cNvPr id="94" name="Скругленный прямоугольник 21">
            <a:extLst>
              <a:ext uri="{FF2B5EF4-FFF2-40B4-BE49-F238E27FC236}">
                <a16:creationId xmlns:a16="http://schemas.microsoft.com/office/drawing/2014/main" id="{CBF679BF-1755-4752-B71E-1C8563059FC5}"/>
              </a:ext>
            </a:extLst>
          </p:cNvPr>
          <p:cNvSpPr/>
          <p:nvPr/>
        </p:nvSpPr>
        <p:spPr>
          <a:xfrm>
            <a:off x="11100286" y="1691680"/>
            <a:ext cx="947674" cy="56270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lvl="0"/>
            <a:r>
              <a:rPr lang="az-Latn-AZ" sz="1000" b="1" dirty="0"/>
              <a:t>İnformatika kafedrası</a:t>
            </a:r>
            <a:endParaRPr lang="en-US" sz="1000" b="1" dirty="0"/>
          </a:p>
        </p:txBody>
      </p:sp>
      <p:sp>
        <p:nvSpPr>
          <p:cNvPr id="95" name="Скругленный прямоугольник 123">
            <a:extLst>
              <a:ext uri="{FF2B5EF4-FFF2-40B4-BE49-F238E27FC236}">
                <a16:creationId xmlns:a16="http://schemas.microsoft.com/office/drawing/2014/main" id="{22103C14-74D6-40C8-8F18-DA4C62AF23C2}"/>
              </a:ext>
            </a:extLst>
          </p:cNvPr>
          <p:cNvSpPr/>
          <p:nvPr/>
        </p:nvSpPr>
        <p:spPr>
          <a:xfrm>
            <a:off x="11105614" y="2265311"/>
            <a:ext cx="938896" cy="258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z-Latn-AZ" sz="1050" b="1" dirty="0"/>
              <a:t>orta yaş-58</a:t>
            </a:r>
            <a:endParaRPr lang="ru-RU" sz="1050" b="1" dirty="0"/>
          </a:p>
        </p:txBody>
      </p:sp>
      <p:cxnSp>
        <p:nvCxnSpPr>
          <p:cNvPr id="115" name="Прямая со стрелкой 63">
            <a:extLst>
              <a:ext uri="{FF2B5EF4-FFF2-40B4-BE49-F238E27FC236}">
                <a16:creationId xmlns:a16="http://schemas.microsoft.com/office/drawing/2014/main" id="{73B07799-893E-4221-9AF0-F4C0ECC63EC3}"/>
              </a:ext>
            </a:extLst>
          </p:cNvPr>
          <p:cNvCxnSpPr>
            <a:cxnSpLocks/>
          </p:cNvCxnSpPr>
          <p:nvPr/>
        </p:nvCxnSpPr>
        <p:spPr>
          <a:xfrm>
            <a:off x="6399421" y="1344167"/>
            <a:ext cx="3553471" cy="3188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B77EBB7B-35E4-4C78-B3CC-33A46A54B415}"/>
              </a:ext>
            </a:extLst>
          </p:cNvPr>
          <p:cNvSpPr txBox="1"/>
          <p:nvPr/>
        </p:nvSpPr>
        <p:spPr>
          <a:xfrm>
            <a:off x="0" y="50936"/>
            <a:ext cx="12183291" cy="400110"/>
          </a:xfrm>
          <a:prstGeom prst="rect">
            <a:avLst/>
          </a:prstGeom>
          <a:noFill/>
        </p:spPr>
        <p:txBody>
          <a:bodyPr wrap="square" rtlCol="0">
            <a:spAutoFit/>
          </a:bodyPr>
          <a:lstStyle/>
          <a:p>
            <a:pPr lvl="0" algn="ctr"/>
            <a:r>
              <a:rPr lang="az-Latn-AZ" sz="2000" b="1" dirty="0">
                <a:solidFill>
                  <a:schemeClr val="bg1">
                    <a:lumMod val="75000"/>
                  </a:schemeClr>
                </a:solidFill>
              </a:rPr>
              <a:t>Təkliflər</a:t>
            </a:r>
          </a:p>
        </p:txBody>
      </p:sp>
      <p:cxnSp>
        <p:nvCxnSpPr>
          <p:cNvPr id="17" name="Straight Connector 139">
            <a:extLst>
              <a:ext uri="{FF2B5EF4-FFF2-40B4-BE49-F238E27FC236}">
                <a16:creationId xmlns:a16="http://schemas.microsoft.com/office/drawing/2014/main" id="{AF778183-9A9F-430A-A532-86F00C49102D}"/>
              </a:ext>
            </a:extLst>
          </p:cNvPr>
          <p:cNvCxnSpPr/>
          <p:nvPr/>
        </p:nvCxnSpPr>
        <p:spPr>
          <a:xfrm>
            <a:off x="8709" y="462213"/>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18" name="Content Placeholder 2">
            <a:extLst>
              <a:ext uri="{FF2B5EF4-FFF2-40B4-BE49-F238E27FC236}">
                <a16:creationId xmlns:a16="http://schemas.microsoft.com/office/drawing/2014/main" id="{D56C6469-9089-46CC-AFC3-02F48A99A48C}"/>
              </a:ext>
            </a:extLst>
          </p:cNvPr>
          <p:cNvSpPr>
            <a:spLocks noGrp="1"/>
          </p:cNvSpPr>
          <p:nvPr>
            <p:ph idx="1"/>
          </p:nvPr>
        </p:nvSpPr>
        <p:spPr>
          <a:xfrm>
            <a:off x="886433" y="979261"/>
            <a:ext cx="10612440" cy="3122476"/>
          </a:xfrm>
        </p:spPr>
        <p:txBody>
          <a:bodyPr>
            <a:noAutofit/>
          </a:bodyPr>
          <a:lstStyle/>
          <a:p>
            <a:pPr lvl="0" algn="just">
              <a:lnSpc>
                <a:spcPct val="150000"/>
              </a:lnSpc>
            </a:pPr>
            <a:r>
              <a:rPr lang="az-Latn-AZ" sz="1800" dirty="0">
                <a:solidFill>
                  <a:schemeClr val="bg1">
                    <a:lumMod val="50000"/>
                  </a:schemeClr>
                </a:solidFill>
                <a:latin typeface="Arial" panose="020B0604020202020204" pitchFamily="34" charset="0"/>
                <a:cs typeface="Arial" panose="020B0604020202020204" pitchFamily="34" charset="0"/>
              </a:rPr>
              <a:t>Kimya mühəndisliyi ixtisasında yeni laboratoriyaların alınması</a:t>
            </a:r>
            <a:r>
              <a:rPr lang="en-US" sz="1800" dirty="0">
                <a:solidFill>
                  <a:schemeClr val="bg1">
                    <a:lumMod val="50000"/>
                  </a:schemeClr>
                </a:solidFill>
                <a:latin typeface="Arial" panose="020B0604020202020204" pitchFamily="34" charset="0"/>
                <a:cs typeface="Arial" panose="020B0604020202020204" pitchFamily="34" charset="0"/>
              </a:rPr>
              <a:t>;</a:t>
            </a:r>
          </a:p>
          <a:p>
            <a:pPr lvl="0" algn="just">
              <a:lnSpc>
                <a:spcPct val="150000"/>
              </a:lnSpc>
            </a:pPr>
            <a:r>
              <a:rPr lang="az-Latn-AZ" sz="1800" dirty="0">
                <a:solidFill>
                  <a:schemeClr val="bg1">
                    <a:lumMod val="50000"/>
                  </a:schemeClr>
                </a:solidFill>
                <a:latin typeface="Arial" panose="020B0604020202020204" pitchFamily="34" charset="0"/>
                <a:cs typeface="Arial" panose="020B0604020202020204" pitchFamily="34" charset="0"/>
              </a:rPr>
              <a:t>Fakultədə orta yaş həddinin yuxarı olmasını nəzərə alaraq gəncləşdirmə siyasətinin həyata keçirilməsi</a:t>
            </a:r>
            <a:r>
              <a:rPr lang="en-US" sz="1800" dirty="0">
                <a:solidFill>
                  <a:schemeClr val="bg1">
                    <a:lumMod val="50000"/>
                  </a:schemeClr>
                </a:solidFill>
                <a:latin typeface="Arial" panose="020B0604020202020204" pitchFamily="34" charset="0"/>
                <a:cs typeface="Arial" panose="020B0604020202020204" pitchFamily="34" charset="0"/>
              </a:rPr>
              <a:t>;</a:t>
            </a:r>
            <a:r>
              <a:rPr lang="az-Latn-AZ" sz="1800" dirty="0">
                <a:solidFill>
                  <a:schemeClr val="bg1">
                    <a:lumMod val="50000"/>
                  </a:schemeClr>
                </a:solidFill>
                <a:latin typeface="Arial" panose="020B0604020202020204" pitchFamily="34" charset="0"/>
                <a:cs typeface="Arial" panose="020B0604020202020204" pitchFamily="34" charset="0"/>
              </a:rPr>
              <a:t> Magistrantların təhsil müddətində işə cəlb olunması</a:t>
            </a:r>
            <a:r>
              <a:rPr lang="en-US" sz="1800" dirty="0">
                <a:solidFill>
                  <a:schemeClr val="bg1">
                    <a:lumMod val="50000"/>
                  </a:schemeClr>
                </a:solidFill>
                <a:latin typeface="Arial" panose="020B0604020202020204" pitchFamily="34" charset="0"/>
                <a:cs typeface="Arial" panose="020B0604020202020204" pitchFamily="34" charset="0"/>
              </a:rPr>
              <a:t>;</a:t>
            </a:r>
          </a:p>
          <a:p>
            <a:pPr lvl="0" algn="just">
              <a:lnSpc>
                <a:spcPct val="150000"/>
              </a:lnSpc>
            </a:pPr>
            <a:r>
              <a:rPr lang="az-Latn-AZ" sz="1800" dirty="0">
                <a:solidFill>
                  <a:schemeClr val="bg1">
                    <a:lumMod val="50000"/>
                  </a:schemeClr>
                </a:solidFill>
                <a:latin typeface="Arial" panose="020B0604020202020204" pitchFamily="34" charset="0"/>
                <a:cs typeface="Arial" panose="020B0604020202020204" pitchFamily="34" charset="0"/>
              </a:rPr>
              <a:t>Magistratura pilləsində “Farmokologiya” üzrə uygun ixtisaslaşmaların alınması</a:t>
            </a:r>
            <a:r>
              <a:rPr lang="en-US" sz="1800" dirty="0">
                <a:solidFill>
                  <a:schemeClr val="bg1">
                    <a:lumMod val="50000"/>
                  </a:schemeClr>
                </a:solidFill>
                <a:latin typeface="Arial" panose="020B0604020202020204" pitchFamily="34" charset="0"/>
                <a:cs typeface="Arial" panose="020B0604020202020204" pitchFamily="34" charset="0"/>
              </a:rPr>
              <a:t>;</a:t>
            </a:r>
          </a:p>
          <a:p>
            <a:pPr lvl="0" algn="just">
              <a:lnSpc>
                <a:spcPct val="150000"/>
              </a:lnSpc>
            </a:pPr>
            <a:r>
              <a:rPr lang="az-Latn-AZ" sz="1800" dirty="0">
                <a:solidFill>
                  <a:schemeClr val="bg1">
                    <a:lumMod val="50000"/>
                  </a:schemeClr>
                </a:solidFill>
                <a:latin typeface="Arial" panose="020B0604020202020204" pitchFamily="34" charset="0"/>
                <a:cs typeface="Arial" panose="020B0604020202020204" pitchFamily="34" charset="0"/>
              </a:rPr>
              <a:t>Tələbələr arasında Kimya olimpiyadasının təşkili</a:t>
            </a:r>
            <a:r>
              <a:rPr lang="en-US" sz="1800" dirty="0">
                <a:solidFill>
                  <a:schemeClr val="bg1">
                    <a:lumMod val="50000"/>
                  </a:schemeClr>
                </a:solidFill>
                <a:latin typeface="Arial" panose="020B0604020202020204" pitchFamily="34" charset="0"/>
                <a:cs typeface="Arial" panose="020B0604020202020204" pitchFamily="34" charset="0"/>
              </a:rPr>
              <a:t>;</a:t>
            </a:r>
            <a:r>
              <a:rPr lang="az-Latn-AZ" sz="1800" dirty="0">
                <a:solidFill>
                  <a:schemeClr val="bg1">
                    <a:lumMod val="50000"/>
                  </a:schemeClr>
                </a:solidFill>
                <a:latin typeface="Arial" panose="020B0604020202020204" pitchFamily="34" charset="0"/>
                <a:cs typeface="Arial" panose="020B0604020202020204" pitchFamily="34" charset="0"/>
              </a:rPr>
              <a:t> </a:t>
            </a:r>
          </a:p>
          <a:p>
            <a:pPr algn="just">
              <a:lnSpc>
                <a:spcPct val="150000"/>
              </a:lnSpc>
            </a:pPr>
            <a:r>
              <a:rPr lang="az-Latn-AZ" sz="1800" dirty="0">
                <a:solidFill>
                  <a:schemeClr val="bg1">
                    <a:lumMod val="50000"/>
                  </a:schemeClr>
                </a:solidFill>
                <a:latin typeface="Arial" panose="020B0604020202020204" pitchFamily="34" charset="0"/>
                <a:cs typeface="Arial" panose="020B0604020202020204" pitchFamily="34" charset="0"/>
              </a:rPr>
              <a:t>İstehsalat təcrübəsinin keçirilməsi üçün yeni müəssisələrin araşdırılması</a:t>
            </a:r>
            <a:r>
              <a:rPr lang="en-US" sz="1800" dirty="0">
                <a:solidFill>
                  <a:schemeClr val="bg1">
                    <a:lumMod val="50000"/>
                  </a:schemeClr>
                </a:solidFill>
                <a:latin typeface="Arial" panose="020B0604020202020204" pitchFamily="34" charset="0"/>
                <a:cs typeface="Arial" panose="020B0604020202020204" pitchFamily="34" charset="0"/>
              </a:rPr>
              <a:t>;</a:t>
            </a:r>
            <a:endParaRPr lang="az-Latn-AZ" sz="1800" dirty="0">
              <a:solidFill>
                <a:schemeClr val="bg1">
                  <a:lumMod val="50000"/>
                </a:schemeClr>
              </a:solidFill>
              <a:latin typeface="Arial" panose="020B0604020202020204" pitchFamily="34" charset="0"/>
              <a:cs typeface="Arial" panose="020B0604020202020204" pitchFamily="34" charset="0"/>
            </a:endParaRPr>
          </a:p>
          <a:p>
            <a:pPr lvl="0" algn="just">
              <a:lnSpc>
                <a:spcPct val="150000"/>
              </a:lnSpc>
            </a:pPr>
            <a:r>
              <a:rPr lang="az-Latn-AZ" sz="1800" dirty="0">
                <a:solidFill>
                  <a:schemeClr val="bg1">
                    <a:lumMod val="50000"/>
                  </a:schemeClr>
                </a:solidFill>
                <a:latin typeface="Arial" panose="020B0604020202020204" pitchFamily="34" charset="0"/>
                <a:cs typeface="Arial" panose="020B0604020202020204" pitchFamily="34" charset="0"/>
              </a:rPr>
              <a:t>Sənaye müəssisələrinin fakültə ilə əməkdaşlığa cəlb olunması.</a:t>
            </a:r>
            <a:endParaRPr lang="en-US" sz="1800" dirty="0">
              <a:solidFill>
                <a:schemeClr val="bg1">
                  <a:lumMod val="50000"/>
                </a:schemeClr>
              </a:solidFill>
              <a:latin typeface="Arial" panose="020B0604020202020204" pitchFamily="34" charset="0"/>
              <a:cs typeface="Arial" panose="020B0604020202020204" pitchFamily="34" charset="0"/>
            </a:endParaRPr>
          </a:p>
          <a:p>
            <a:pPr marL="0" indent="0">
              <a:buNone/>
            </a:pPr>
            <a:endParaRPr lang="en-US" sz="2000" dirty="0">
              <a:solidFill>
                <a:schemeClr val="bg1">
                  <a:lumMod val="50000"/>
                </a:schemeClr>
              </a:solidFill>
            </a:endParaRPr>
          </a:p>
        </p:txBody>
      </p:sp>
    </p:spTree>
    <p:extLst>
      <p:ext uri="{BB962C8B-B14F-4D97-AF65-F5344CB8AC3E}">
        <p14:creationId xmlns:p14="http://schemas.microsoft.com/office/powerpoint/2010/main" val="31459040"/>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Таблица 2"/>
          <p:cNvGraphicFramePr>
            <a:graphicFrameLocks noGrp="1"/>
          </p:cNvGraphicFramePr>
          <p:nvPr>
            <p:extLst>
              <p:ext uri="{D42A27DB-BD31-4B8C-83A1-F6EECF244321}">
                <p14:modId xmlns:p14="http://schemas.microsoft.com/office/powerpoint/2010/main" val="3850968570"/>
              </p:ext>
            </p:extLst>
          </p:nvPr>
        </p:nvGraphicFramePr>
        <p:xfrm>
          <a:off x="492370" y="658775"/>
          <a:ext cx="6060830" cy="1757226"/>
        </p:xfrm>
        <a:graphic>
          <a:graphicData uri="http://schemas.openxmlformats.org/drawingml/2006/table">
            <a:tbl>
              <a:tblPr firstRow="1" firstCol="1" bandRow="1">
                <a:effectLst/>
                <a:tableStyleId>{5C22544A-7EE6-4342-B048-85BDC9FD1C3A}</a:tableStyleId>
              </a:tblPr>
              <a:tblGrid>
                <a:gridCol w="5042034">
                  <a:extLst>
                    <a:ext uri="{9D8B030D-6E8A-4147-A177-3AD203B41FA5}">
                      <a16:colId xmlns:a16="http://schemas.microsoft.com/office/drawing/2014/main" val="20000"/>
                    </a:ext>
                  </a:extLst>
                </a:gridCol>
                <a:gridCol w="1018796">
                  <a:extLst>
                    <a:ext uri="{9D8B030D-6E8A-4147-A177-3AD203B41FA5}">
                      <a16:colId xmlns:a16="http://schemas.microsoft.com/office/drawing/2014/main" val="20001"/>
                    </a:ext>
                  </a:extLst>
                </a:gridCol>
              </a:tblGrid>
              <a:tr h="385843">
                <a:tc>
                  <a:txBody>
                    <a:bodyPr/>
                    <a:lstStyle/>
                    <a:p>
                      <a:pPr algn="ctr">
                        <a:lnSpc>
                          <a:spcPct val="115000"/>
                        </a:lnSpc>
                        <a:spcAft>
                          <a:spcPts val="0"/>
                        </a:spcAft>
                      </a:pPr>
                      <a:r>
                        <a:rPr lang="ru-RU" sz="1200" dirty="0" err="1">
                          <a:solidFill>
                            <a:schemeClr val="bg1"/>
                          </a:solidFill>
                          <a:effectLst/>
                        </a:rPr>
                        <a:t>Təhsilalanların</a:t>
                      </a:r>
                      <a:r>
                        <a:rPr lang="ru-RU" sz="1200" dirty="0">
                          <a:solidFill>
                            <a:schemeClr val="bg1"/>
                          </a:solidFill>
                          <a:effectLst/>
                        </a:rPr>
                        <a:t> </a:t>
                      </a:r>
                      <a:r>
                        <a:rPr lang="ru-RU" sz="1200" dirty="0" err="1">
                          <a:solidFill>
                            <a:schemeClr val="bg1"/>
                          </a:solidFill>
                          <a:effectLst/>
                        </a:rPr>
                        <a:t>ümumi</a:t>
                      </a:r>
                      <a:r>
                        <a:rPr lang="ru-RU" sz="1200" dirty="0">
                          <a:solidFill>
                            <a:schemeClr val="bg1"/>
                          </a:solidFill>
                          <a:effectLst/>
                        </a:rPr>
                        <a:t> </a:t>
                      </a:r>
                      <a:r>
                        <a:rPr lang="ru-RU" sz="1200" dirty="0" err="1">
                          <a:solidFill>
                            <a:schemeClr val="bg1"/>
                          </a:solidFill>
                          <a:effectLst/>
                        </a:rPr>
                        <a:t>sayı</a:t>
                      </a:r>
                      <a:r>
                        <a:rPr lang="ru-RU" sz="1200" dirty="0">
                          <a:solidFill>
                            <a:schemeClr val="bg1"/>
                          </a:solidFill>
                          <a:effectLst/>
                        </a:rPr>
                        <a:t>:</a:t>
                      </a:r>
                      <a:endParaRPr lang="ru-RU" sz="1100" dirty="0">
                        <a:solidFill>
                          <a:schemeClr val="bg1"/>
                        </a:solidFill>
                        <a:effectLst/>
                        <a:latin typeface="Calibri"/>
                        <a:ea typeface="MS Mincho"/>
                        <a:cs typeface="Times New Roman"/>
                      </a:endParaRPr>
                    </a:p>
                  </a:txBody>
                  <a:tcPr marL="68580" marR="68580" marT="0" marB="0" anchor="ctr">
                    <a:noFill/>
                  </a:tcPr>
                </a:tc>
                <a:tc>
                  <a:txBody>
                    <a:bodyPr/>
                    <a:lstStyle/>
                    <a:p>
                      <a:pPr algn="ctr">
                        <a:lnSpc>
                          <a:spcPct val="115000"/>
                        </a:lnSpc>
                        <a:spcAft>
                          <a:spcPts val="0"/>
                        </a:spcAft>
                      </a:pPr>
                      <a:r>
                        <a:rPr lang="ru-RU" sz="1200" dirty="0">
                          <a:solidFill>
                            <a:schemeClr val="bg1"/>
                          </a:solidFill>
                          <a:effectLst/>
                        </a:rPr>
                        <a:t>1</a:t>
                      </a:r>
                      <a:r>
                        <a:rPr lang="az-Latn-AZ" sz="1200" dirty="0">
                          <a:solidFill>
                            <a:schemeClr val="bg1"/>
                          </a:solidFill>
                          <a:effectLst/>
                        </a:rPr>
                        <a:t>808</a:t>
                      </a:r>
                      <a:r>
                        <a:rPr lang="ru-RU" sz="1200" dirty="0">
                          <a:solidFill>
                            <a:schemeClr val="bg1"/>
                          </a:solidFill>
                          <a:effectLst/>
                        </a:rPr>
                        <a:t> </a:t>
                      </a:r>
                      <a:r>
                        <a:rPr lang="ru-RU" sz="1200" dirty="0" err="1">
                          <a:solidFill>
                            <a:schemeClr val="bg1"/>
                          </a:solidFill>
                          <a:effectLst/>
                        </a:rPr>
                        <a:t>nəfər</a:t>
                      </a:r>
                      <a:endParaRPr lang="ru-RU" sz="1100" dirty="0">
                        <a:solidFill>
                          <a:schemeClr val="bg1"/>
                        </a:solidFill>
                        <a:effectLst/>
                        <a:latin typeface="Calibri"/>
                        <a:ea typeface="MS Mincho"/>
                        <a:cs typeface="Times New Roman"/>
                      </a:endParaRPr>
                    </a:p>
                  </a:txBody>
                  <a:tcPr marL="68580" marR="68580" marT="0" marB="0" anchor="ctr">
                    <a:noFill/>
                  </a:tcPr>
                </a:tc>
                <a:extLst>
                  <a:ext uri="{0D108BD9-81ED-4DB2-BD59-A6C34878D82A}">
                    <a16:rowId xmlns:a16="http://schemas.microsoft.com/office/drawing/2014/main" val="10000"/>
                  </a:ext>
                </a:extLst>
              </a:tr>
              <a:tr h="315259">
                <a:tc>
                  <a:txBody>
                    <a:bodyPr/>
                    <a:lstStyle/>
                    <a:p>
                      <a:pPr marL="342900" lvl="0" indent="-342900">
                        <a:lnSpc>
                          <a:spcPct val="150000"/>
                        </a:lnSpc>
                        <a:spcAft>
                          <a:spcPts val="0"/>
                        </a:spcAft>
                        <a:buFont typeface="Symbol"/>
                        <a:buChar char=""/>
                      </a:pPr>
                      <a:r>
                        <a:rPr lang="ru-RU" sz="1200" dirty="0" err="1">
                          <a:solidFill>
                            <a:schemeClr val="bg1"/>
                          </a:solidFill>
                          <a:effectLst/>
                        </a:rPr>
                        <a:t>Bakalavriat</a:t>
                      </a:r>
                      <a:r>
                        <a:rPr lang="ru-RU" sz="1200" dirty="0">
                          <a:solidFill>
                            <a:schemeClr val="bg1"/>
                          </a:solidFill>
                          <a:effectLst/>
                        </a:rPr>
                        <a:t> </a:t>
                      </a:r>
                      <a:r>
                        <a:rPr lang="ru-RU" sz="1200" dirty="0" err="1">
                          <a:solidFill>
                            <a:schemeClr val="bg1"/>
                          </a:solidFill>
                          <a:effectLst/>
                        </a:rPr>
                        <a:t>səviyyəsi</a:t>
                      </a:r>
                      <a:r>
                        <a:rPr lang="ru-RU" sz="1200" dirty="0">
                          <a:solidFill>
                            <a:schemeClr val="bg1"/>
                          </a:solidFill>
                          <a:effectLst/>
                        </a:rPr>
                        <a:t> </a:t>
                      </a:r>
                      <a:r>
                        <a:rPr lang="ru-RU" sz="1200" dirty="0" err="1">
                          <a:solidFill>
                            <a:schemeClr val="bg1"/>
                          </a:solidFill>
                          <a:effectLst/>
                        </a:rPr>
                        <a:t>üzrə</a:t>
                      </a:r>
                      <a:endParaRPr lang="ru-RU" sz="1100" dirty="0">
                        <a:solidFill>
                          <a:schemeClr val="bg1"/>
                        </a:solidFill>
                        <a:effectLst/>
                        <a:latin typeface="Calibri"/>
                        <a:ea typeface="MS Mincho"/>
                        <a:cs typeface="Times New Roman"/>
                      </a:endParaRPr>
                    </a:p>
                  </a:txBody>
                  <a:tcPr marL="68580" marR="68580" marT="0" marB="0" anchor="ctr">
                    <a:noFill/>
                  </a:tcPr>
                </a:tc>
                <a:tc>
                  <a:txBody>
                    <a:bodyPr/>
                    <a:lstStyle/>
                    <a:p>
                      <a:pPr algn="ctr">
                        <a:lnSpc>
                          <a:spcPct val="150000"/>
                        </a:lnSpc>
                        <a:spcAft>
                          <a:spcPts val="1000"/>
                        </a:spcAft>
                      </a:pPr>
                      <a:r>
                        <a:rPr lang="en-US" sz="1200" b="1" i="0" u="none" strike="noStrike" cap="none" dirty="0">
                          <a:solidFill>
                            <a:schemeClr val="bg1"/>
                          </a:solidFill>
                          <a:effectLst/>
                          <a:latin typeface="+mn-lt"/>
                          <a:ea typeface="+mn-ea"/>
                          <a:cs typeface="+mn-cs"/>
                          <a:sym typeface="Arial"/>
                        </a:rPr>
                        <a:t> </a:t>
                      </a:r>
                      <a:endParaRPr lang="ru-RU" sz="1200" b="1" i="0" u="none" strike="noStrike" cap="none" dirty="0">
                        <a:solidFill>
                          <a:schemeClr val="bg1"/>
                        </a:solidFill>
                        <a:effectLst/>
                        <a:latin typeface="+mn-lt"/>
                        <a:ea typeface="+mn-ea"/>
                        <a:cs typeface="+mn-cs"/>
                        <a:sym typeface="Arial"/>
                      </a:endParaRPr>
                    </a:p>
                  </a:txBody>
                  <a:tcPr marL="68580" marR="68580" marT="0" marB="0" anchor="ctr">
                    <a:noFill/>
                  </a:tcPr>
                </a:tc>
                <a:extLst>
                  <a:ext uri="{0D108BD9-81ED-4DB2-BD59-A6C34878D82A}">
                    <a16:rowId xmlns:a16="http://schemas.microsoft.com/office/drawing/2014/main" val="10001"/>
                  </a:ext>
                </a:extLst>
              </a:tr>
              <a:tr h="187324">
                <a:tc>
                  <a:txBody>
                    <a:bodyPr/>
                    <a:lstStyle/>
                    <a:p>
                      <a:pPr marL="342900" lvl="0" indent="-342900">
                        <a:lnSpc>
                          <a:spcPct val="150000"/>
                        </a:lnSpc>
                        <a:spcAft>
                          <a:spcPts val="0"/>
                        </a:spcAft>
                        <a:buFont typeface="Symbol"/>
                        <a:buChar char=""/>
                      </a:pPr>
                      <a:r>
                        <a:rPr lang="ru-RU" sz="1200" dirty="0" err="1">
                          <a:solidFill>
                            <a:schemeClr val="bg1"/>
                          </a:solidFill>
                          <a:effectLst/>
                        </a:rPr>
                        <a:t>Magistratura</a:t>
                      </a:r>
                      <a:r>
                        <a:rPr lang="ru-RU" sz="1200" dirty="0">
                          <a:solidFill>
                            <a:schemeClr val="bg1"/>
                          </a:solidFill>
                          <a:effectLst/>
                        </a:rPr>
                        <a:t> </a:t>
                      </a:r>
                      <a:r>
                        <a:rPr lang="ru-RU" sz="1200" dirty="0" err="1">
                          <a:solidFill>
                            <a:schemeClr val="bg1"/>
                          </a:solidFill>
                          <a:effectLst/>
                        </a:rPr>
                        <a:t>səviyyəsi</a:t>
                      </a:r>
                      <a:r>
                        <a:rPr lang="ru-RU" sz="1200" dirty="0">
                          <a:solidFill>
                            <a:schemeClr val="bg1"/>
                          </a:solidFill>
                          <a:effectLst/>
                        </a:rPr>
                        <a:t> </a:t>
                      </a:r>
                      <a:r>
                        <a:rPr lang="ru-RU" sz="1200" dirty="0" err="1">
                          <a:solidFill>
                            <a:schemeClr val="bg1"/>
                          </a:solidFill>
                          <a:effectLst/>
                        </a:rPr>
                        <a:t>üzrə</a:t>
                      </a:r>
                      <a:endParaRPr lang="ru-RU" sz="1100" dirty="0">
                        <a:solidFill>
                          <a:schemeClr val="bg1"/>
                        </a:solidFill>
                        <a:effectLst/>
                        <a:latin typeface="Calibri"/>
                        <a:ea typeface="MS Mincho"/>
                        <a:cs typeface="Times New Roman"/>
                      </a:endParaRPr>
                    </a:p>
                  </a:txBody>
                  <a:tcPr marL="68580" marR="68580" marT="0" marB="0" anchor="ctr">
                    <a:noFill/>
                  </a:tcPr>
                </a:tc>
                <a:tc>
                  <a:txBody>
                    <a:bodyPr/>
                    <a:lstStyle/>
                    <a:p>
                      <a:pPr algn="ctr">
                        <a:lnSpc>
                          <a:spcPct val="150000"/>
                        </a:lnSpc>
                        <a:spcAft>
                          <a:spcPts val="1000"/>
                        </a:spcAft>
                      </a:pPr>
                      <a:endParaRPr lang="ru-RU" sz="1100" b="1" dirty="0">
                        <a:solidFill>
                          <a:schemeClr val="bg1"/>
                        </a:solidFill>
                        <a:effectLst/>
                        <a:latin typeface="Calibri"/>
                        <a:ea typeface="MS Mincho"/>
                        <a:cs typeface="Times New Roman"/>
                      </a:endParaRPr>
                    </a:p>
                  </a:txBody>
                  <a:tcPr marL="68580" marR="68580" marT="0" marB="0" anchor="ctr">
                    <a:noFill/>
                  </a:tcPr>
                </a:tc>
                <a:extLst>
                  <a:ext uri="{0D108BD9-81ED-4DB2-BD59-A6C34878D82A}">
                    <a16:rowId xmlns:a16="http://schemas.microsoft.com/office/drawing/2014/main" val="10002"/>
                  </a:ext>
                </a:extLst>
              </a:tr>
              <a:tr h="236721">
                <a:tc>
                  <a:txBody>
                    <a:bodyPr/>
                    <a:lstStyle/>
                    <a:p>
                      <a:pPr marL="342900" lvl="0" indent="-342900">
                        <a:lnSpc>
                          <a:spcPct val="150000"/>
                        </a:lnSpc>
                        <a:spcAft>
                          <a:spcPts val="0"/>
                        </a:spcAft>
                        <a:buFont typeface="Symbol"/>
                        <a:buChar char=""/>
                      </a:pPr>
                      <a:r>
                        <a:rPr lang="ru-RU" sz="1200" dirty="0" err="1">
                          <a:solidFill>
                            <a:schemeClr val="bg1"/>
                          </a:solidFill>
                          <a:effectLst/>
                        </a:rPr>
                        <a:t>Fəlsəfə</a:t>
                      </a:r>
                      <a:r>
                        <a:rPr lang="ru-RU" sz="1200" dirty="0">
                          <a:solidFill>
                            <a:schemeClr val="bg1"/>
                          </a:solidFill>
                          <a:effectLst/>
                        </a:rPr>
                        <a:t> </a:t>
                      </a:r>
                      <a:r>
                        <a:rPr lang="ru-RU" sz="1200" dirty="0" err="1">
                          <a:solidFill>
                            <a:schemeClr val="bg1"/>
                          </a:solidFill>
                          <a:effectLst/>
                        </a:rPr>
                        <a:t>doktoru</a:t>
                      </a:r>
                      <a:r>
                        <a:rPr lang="ru-RU" sz="1200" dirty="0">
                          <a:solidFill>
                            <a:schemeClr val="bg1"/>
                          </a:solidFill>
                          <a:effectLst/>
                        </a:rPr>
                        <a:t> </a:t>
                      </a:r>
                      <a:r>
                        <a:rPr lang="ru-RU" sz="1200" dirty="0" err="1">
                          <a:solidFill>
                            <a:schemeClr val="bg1"/>
                          </a:solidFill>
                          <a:effectLst/>
                        </a:rPr>
                        <a:t>proqramı</a:t>
                      </a:r>
                      <a:r>
                        <a:rPr lang="ru-RU" sz="1200" dirty="0">
                          <a:solidFill>
                            <a:schemeClr val="bg1"/>
                          </a:solidFill>
                          <a:effectLst/>
                        </a:rPr>
                        <a:t> </a:t>
                      </a:r>
                      <a:r>
                        <a:rPr lang="ru-RU" sz="1200" dirty="0" err="1">
                          <a:solidFill>
                            <a:schemeClr val="bg1"/>
                          </a:solidFill>
                          <a:effectLst/>
                        </a:rPr>
                        <a:t>üzrə</a:t>
                      </a:r>
                      <a:endParaRPr lang="ru-RU" sz="1100" dirty="0">
                        <a:solidFill>
                          <a:schemeClr val="bg1"/>
                        </a:solidFill>
                        <a:effectLst/>
                        <a:latin typeface="Calibri"/>
                        <a:ea typeface="MS Mincho"/>
                        <a:cs typeface="Times New Roman"/>
                      </a:endParaRPr>
                    </a:p>
                  </a:txBody>
                  <a:tcPr marL="68580" marR="68580" marT="0" marB="0" anchor="ctr">
                    <a:noFill/>
                  </a:tcPr>
                </a:tc>
                <a:tc>
                  <a:txBody>
                    <a:bodyPr/>
                    <a:lstStyle/>
                    <a:p>
                      <a:pPr algn="ctr">
                        <a:lnSpc>
                          <a:spcPct val="150000"/>
                        </a:lnSpc>
                        <a:spcAft>
                          <a:spcPts val="1000"/>
                        </a:spcAft>
                      </a:pPr>
                      <a:r>
                        <a:rPr lang="az-Latn-AZ" sz="1200" b="1" dirty="0">
                          <a:solidFill>
                            <a:schemeClr val="bg1"/>
                          </a:solidFill>
                          <a:effectLst/>
                          <a:latin typeface="Calibri"/>
                          <a:ea typeface="MS Mincho"/>
                          <a:cs typeface="Times New Roman"/>
                        </a:rPr>
                        <a:t>5</a:t>
                      </a:r>
                      <a:endParaRPr lang="ru-RU" sz="1100" b="1" dirty="0">
                        <a:solidFill>
                          <a:schemeClr val="bg1"/>
                        </a:solidFill>
                        <a:effectLst/>
                        <a:latin typeface="Calibri"/>
                        <a:ea typeface="MS Mincho"/>
                        <a:cs typeface="Times New Roman"/>
                      </a:endParaRPr>
                    </a:p>
                  </a:txBody>
                  <a:tcPr marL="68580" marR="68580" marT="0" marB="0" anchor="ctr">
                    <a:noFill/>
                  </a:tcPr>
                </a:tc>
                <a:extLst>
                  <a:ext uri="{0D108BD9-81ED-4DB2-BD59-A6C34878D82A}">
                    <a16:rowId xmlns:a16="http://schemas.microsoft.com/office/drawing/2014/main" val="10003"/>
                  </a:ext>
                </a:extLst>
              </a:tr>
              <a:tr h="234462">
                <a:tc>
                  <a:txBody>
                    <a:bodyPr/>
                    <a:lstStyle/>
                    <a:p>
                      <a:pPr marL="342900" lvl="0" indent="-342900">
                        <a:lnSpc>
                          <a:spcPct val="150000"/>
                        </a:lnSpc>
                        <a:spcAft>
                          <a:spcPts val="0"/>
                        </a:spcAft>
                        <a:buFont typeface="Symbol"/>
                        <a:buChar char=""/>
                      </a:pPr>
                      <a:r>
                        <a:rPr lang="ru-RU" sz="1200" dirty="0" err="1">
                          <a:solidFill>
                            <a:schemeClr val="bg1"/>
                          </a:solidFill>
                          <a:effectLst/>
                        </a:rPr>
                        <a:t>Elmlər</a:t>
                      </a:r>
                      <a:r>
                        <a:rPr lang="ru-RU" sz="1200" dirty="0">
                          <a:solidFill>
                            <a:schemeClr val="bg1"/>
                          </a:solidFill>
                          <a:effectLst/>
                        </a:rPr>
                        <a:t> </a:t>
                      </a:r>
                      <a:r>
                        <a:rPr lang="ru-RU" sz="1200" dirty="0" err="1">
                          <a:solidFill>
                            <a:schemeClr val="bg1"/>
                          </a:solidFill>
                          <a:effectLst/>
                        </a:rPr>
                        <a:t>doktoru</a:t>
                      </a:r>
                      <a:r>
                        <a:rPr lang="ru-RU" sz="1200" dirty="0">
                          <a:solidFill>
                            <a:schemeClr val="bg1"/>
                          </a:solidFill>
                          <a:effectLst/>
                        </a:rPr>
                        <a:t> </a:t>
                      </a:r>
                      <a:r>
                        <a:rPr lang="ru-RU" sz="1200" dirty="0" err="1">
                          <a:solidFill>
                            <a:schemeClr val="bg1"/>
                          </a:solidFill>
                          <a:effectLst/>
                        </a:rPr>
                        <a:t>proqramı</a:t>
                      </a:r>
                      <a:r>
                        <a:rPr lang="ru-RU" sz="1200" dirty="0">
                          <a:solidFill>
                            <a:schemeClr val="bg1"/>
                          </a:solidFill>
                          <a:effectLst/>
                        </a:rPr>
                        <a:t> </a:t>
                      </a:r>
                      <a:r>
                        <a:rPr lang="ru-RU" sz="1200" dirty="0" err="1">
                          <a:solidFill>
                            <a:schemeClr val="bg1"/>
                          </a:solidFill>
                          <a:effectLst/>
                        </a:rPr>
                        <a:t>üzrə</a:t>
                      </a:r>
                      <a:r>
                        <a:rPr lang="ru-RU" sz="1200" dirty="0">
                          <a:solidFill>
                            <a:schemeClr val="bg1"/>
                          </a:solidFill>
                          <a:effectLst/>
                        </a:rPr>
                        <a:t> </a:t>
                      </a:r>
                      <a:endParaRPr lang="ru-RU" sz="1100" dirty="0">
                        <a:solidFill>
                          <a:schemeClr val="bg1"/>
                        </a:solidFill>
                        <a:effectLst/>
                        <a:latin typeface="Calibri"/>
                        <a:ea typeface="MS Mincho"/>
                        <a:cs typeface="Times New Roman"/>
                      </a:endParaRPr>
                    </a:p>
                  </a:txBody>
                  <a:tcPr marL="68580" marR="68580" marT="0" marB="0" anchor="ctr">
                    <a:noFill/>
                  </a:tcPr>
                </a:tc>
                <a:tc>
                  <a:txBody>
                    <a:bodyPr/>
                    <a:lstStyle/>
                    <a:p>
                      <a:pPr algn="ctr">
                        <a:lnSpc>
                          <a:spcPct val="150000"/>
                        </a:lnSpc>
                        <a:spcAft>
                          <a:spcPts val="1000"/>
                        </a:spcAft>
                      </a:pPr>
                      <a:r>
                        <a:rPr lang="az-Latn-AZ" sz="1200" b="1" dirty="0">
                          <a:solidFill>
                            <a:schemeClr val="bg1"/>
                          </a:solidFill>
                          <a:effectLst/>
                          <a:latin typeface="Calibri"/>
                          <a:ea typeface="MS Mincho"/>
                          <a:cs typeface="Times New Roman"/>
                        </a:rPr>
                        <a:t>2</a:t>
                      </a:r>
                      <a:endParaRPr lang="ru-RU" sz="1100" b="1" dirty="0">
                        <a:solidFill>
                          <a:schemeClr val="bg1"/>
                        </a:solidFill>
                        <a:effectLst/>
                        <a:latin typeface="Calibri"/>
                        <a:ea typeface="MS Mincho"/>
                        <a:cs typeface="Times New Roman"/>
                      </a:endParaRPr>
                    </a:p>
                  </a:txBody>
                  <a:tcPr marL="68580" marR="68580" marT="0" marB="0" anchor="ctr">
                    <a:noFill/>
                  </a:tcPr>
                </a:tc>
                <a:extLst>
                  <a:ext uri="{0D108BD9-81ED-4DB2-BD59-A6C34878D82A}">
                    <a16:rowId xmlns:a16="http://schemas.microsoft.com/office/drawing/2014/main" val="10004"/>
                  </a:ext>
                </a:extLst>
              </a:tr>
              <a:tr h="319333">
                <a:tc>
                  <a:txBody>
                    <a:bodyPr/>
                    <a:lstStyle/>
                    <a:p>
                      <a:pPr>
                        <a:lnSpc>
                          <a:spcPct val="150000"/>
                        </a:lnSpc>
                        <a:spcAft>
                          <a:spcPts val="1000"/>
                        </a:spcAft>
                      </a:pPr>
                      <a:r>
                        <a:rPr lang="ru-RU" sz="1200" dirty="0" err="1">
                          <a:solidFill>
                            <a:schemeClr val="bg1"/>
                          </a:solidFill>
                          <a:effectLst/>
                        </a:rPr>
                        <a:t>Akademik</a:t>
                      </a:r>
                      <a:r>
                        <a:rPr lang="ru-RU" sz="1200" dirty="0">
                          <a:solidFill>
                            <a:schemeClr val="bg1"/>
                          </a:solidFill>
                          <a:effectLst/>
                        </a:rPr>
                        <a:t> </a:t>
                      </a:r>
                      <a:r>
                        <a:rPr lang="ru-RU" sz="1200" dirty="0" err="1">
                          <a:solidFill>
                            <a:schemeClr val="bg1"/>
                          </a:solidFill>
                          <a:effectLst/>
                        </a:rPr>
                        <a:t>borca</a:t>
                      </a:r>
                      <a:r>
                        <a:rPr lang="ru-RU" sz="1200" dirty="0">
                          <a:solidFill>
                            <a:schemeClr val="bg1"/>
                          </a:solidFill>
                          <a:effectLst/>
                        </a:rPr>
                        <a:t> </a:t>
                      </a:r>
                      <a:r>
                        <a:rPr lang="ru-RU" sz="1200" dirty="0" err="1">
                          <a:solidFill>
                            <a:schemeClr val="bg1"/>
                          </a:solidFill>
                          <a:effectLst/>
                        </a:rPr>
                        <a:t>görə</a:t>
                      </a:r>
                      <a:r>
                        <a:rPr lang="ru-RU" sz="1200" dirty="0">
                          <a:solidFill>
                            <a:schemeClr val="bg1"/>
                          </a:solidFill>
                          <a:effectLst/>
                        </a:rPr>
                        <a:t> </a:t>
                      </a:r>
                      <a:r>
                        <a:rPr lang="ru-RU" sz="1200" dirty="0" err="1">
                          <a:solidFill>
                            <a:schemeClr val="bg1"/>
                          </a:solidFill>
                          <a:effectLst/>
                        </a:rPr>
                        <a:t>kontingentdə</a:t>
                      </a:r>
                      <a:r>
                        <a:rPr lang="ru-RU" sz="1200" dirty="0">
                          <a:solidFill>
                            <a:schemeClr val="bg1"/>
                          </a:solidFill>
                          <a:effectLst/>
                        </a:rPr>
                        <a:t> </a:t>
                      </a:r>
                      <a:r>
                        <a:rPr lang="ru-RU" sz="1200" dirty="0" err="1">
                          <a:solidFill>
                            <a:schemeClr val="bg1"/>
                          </a:solidFill>
                          <a:effectLst/>
                        </a:rPr>
                        <a:t>saxlanılan</a:t>
                      </a:r>
                      <a:r>
                        <a:rPr lang="ru-RU" sz="1200" dirty="0">
                          <a:solidFill>
                            <a:schemeClr val="bg1"/>
                          </a:solidFill>
                          <a:effectLst/>
                        </a:rPr>
                        <a:t> </a:t>
                      </a:r>
                      <a:r>
                        <a:rPr lang="ru-RU" sz="1200" dirty="0" err="1">
                          <a:solidFill>
                            <a:schemeClr val="bg1"/>
                          </a:solidFill>
                          <a:effectLst/>
                        </a:rPr>
                        <a:t>tələbələrin</a:t>
                      </a:r>
                      <a:r>
                        <a:rPr lang="ru-RU" sz="1200" dirty="0">
                          <a:solidFill>
                            <a:schemeClr val="bg1"/>
                          </a:solidFill>
                          <a:effectLst/>
                        </a:rPr>
                        <a:t> </a:t>
                      </a:r>
                      <a:r>
                        <a:rPr lang="ru-RU" sz="1200" dirty="0" err="1">
                          <a:solidFill>
                            <a:schemeClr val="bg1"/>
                          </a:solidFill>
                          <a:effectLst/>
                        </a:rPr>
                        <a:t>sayı</a:t>
                      </a:r>
                      <a:endParaRPr lang="ru-RU" sz="1100" dirty="0">
                        <a:solidFill>
                          <a:schemeClr val="bg1"/>
                        </a:solidFill>
                        <a:effectLst/>
                        <a:latin typeface="Calibri"/>
                        <a:ea typeface="MS Mincho"/>
                        <a:cs typeface="Times New Roman"/>
                      </a:endParaRPr>
                    </a:p>
                  </a:txBody>
                  <a:tcPr marL="68580" marR="68580" marT="0" marB="0" anchor="ctr">
                    <a:noFill/>
                  </a:tcPr>
                </a:tc>
                <a:tc>
                  <a:txBody>
                    <a:bodyPr/>
                    <a:lstStyle/>
                    <a:p>
                      <a:pPr algn="ctr">
                        <a:lnSpc>
                          <a:spcPct val="150000"/>
                        </a:lnSpc>
                        <a:spcAft>
                          <a:spcPts val="1000"/>
                        </a:spcAft>
                      </a:pPr>
                      <a:r>
                        <a:rPr lang="az-Latn-AZ" sz="1200" b="1" dirty="0">
                          <a:solidFill>
                            <a:schemeClr val="bg1"/>
                          </a:solidFill>
                          <a:effectLst/>
                          <a:latin typeface="Calibri"/>
                          <a:ea typeface="MS Mincho"/>
                          <a:cs typeface="Times New Roman"/>
                        </a:rPr>
                        <a:t>70</a:t>
                      </a:r>
                      <a:endParaRPr lang="ru-RU" sz="1100" b="1" dirty="0">
                        <a:solidFill>
                          <a:schemeClr val="bg1"/>
                        </a:solidFill>
                        <a:effectLst/>
                        <a:latin typeface="Calibri"/>
                        <a:ea typeface="MS Mincho"/>
                        <a:cs typeface="Times New Roman"/>
                      </a:endParaRPr>
                    </a:p>
                  </a:txBody>
                  <a:tcPr marL="68580" marR="68580" marT="0" marB="0" anchor="ctr">
                    <a:noFill/>
                  </a:tcPr>
                </a:tc>
                <a:extLst>
                  <a:ext uri="{0D108BD9-81ED-4DB2-BD59-A6C34878D82A}">
                    <a16:rowId xmlns:a16="http://schemas.microsoft.com/office/drawing/2014/main" val="10005"/>
                  </a:ext>
                </a:extLst>
              </a:tr>
            </a:tbl>
          </a:graphicData>
        </a:graphic>
      </p:graphicFrame>
      <p:cxnSp>
        <p:nvCxnSpPr>
          <p:cNvPr id="4" name="Straight Connector 139">
            <a:extLst>
              <a:ext uri="{FF2B5EF4-FFF2-40B4-BE49-F238E27FC236}">
                <a16:creationId xmlns:a16="http://schemas.microsoft.com/office/drawing/2014/main" id="{AF778183-9A9F-430A-A532-86F00C49102D}"/>
              </a:ext>
            </a:extLst>
          </p:cNvPr>
          <p:cNvCxnSpPr/>
          <p:nvPr/>
        </p:nvCxnSpPr>
        <p:spPr>
          <a:xfrm>
            <a:off x="0" y="473935"/>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cxnSp>
        <p:nvCxnSpPr>
          <p:cNvPr id="5" name="Straight Connector 139">
            <a:extLst>
              <a:ext uri="{FF2B5EF4-FFF2-40B4-BE49-F238E27FC236}">
                <a16:creationId xmlns:a16="http://schemas.microsoft.com/office/drawing/2014/main" id="{AF778183-9A9F-430A-A532-86F00C49102D}"/>
              </a:ext>
            </a:extLst>
          </p:cNvPr>
          <p:cNvCxnSpPr/>
          <p:nvPr/>
        </p:nvCxnSpPr>
        <p:spPr>
          <a:xfrm>
            <a:off x="0" y="6394088"/>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6" name="Заголовок 1">
            <a:extLst>
              <a:ext uri="{FF2B5EF4-FFF2-40B4-BE49-F238E27FC236}">
                <a16:creationId xmlns:a16="http://schemas.microsoft.com/office/drawing/2014/main" id="{43FF0E8E-7E41-472F-B23E-9CEA81BE7022}"/>
              </a:ext>
            </a:extLst>
          </p:cNvPr>
          <p:cNvSpPr txBox="1">
            <a:spLocks/>
          </p:cNvSpPr>
          <p:nvPr/>
        </p:nvSpPr>
        <p:spPr>
          <a:xfrm>
            <a:off x="-31513" y="27985"/>
            <a:ext cx="12192000" cy="4699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az-Latn-AZ" sz="2400" b="1" dirty="0">
                <a:solidFill>
                  <a:schemeClr val="bg1">
                    <a:lumMod val="75000"/>
                  </a:schemeClr>
                </a:solidFill>
                <a:latin typeface="Fira Sans"/>
                <a:ea typeface="+mn-ea"/>
                <a:cs typeface="+mn-cs"/>
              </a:rPr>
              <a:t>Təhsil və tədris</a:t>
            </a:r>
            <a:endParaRPr lang="ru-RU" sz="2400" b="1" dirty="0">
              <a:solidFill>
                <a:schemeClr val="bg1">
                  <a:lumMod val="75000"/>
                </a:schemeClr>
              </a:solidFill>
              <a:latin typeface="Fira Sans"/>
              <a:ea typeface="+mn-ea"/>
              <a:cs typeface="+mn-cs"/>
            </a:endParaRPr>
          </a:p>
        </p:txBody>
      </p:sp>
      <p:sp>
        <p:nvSpPr>
          <p:cNvPr id="7" name="Прямоугольник 6"/>
          <p:cNvSpPr/>
          <p:nvPr/>
        </p:nvSpPr>
        <p:spPr>
          <a:xfrm>
            <a:off x="7508632" y="1207476"/>
            <a:ext cx="4138246" cy="1061829"/>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nSpc>
                <a:spcPct val="150000"/>
              </a:lnSpc>
              <a:buFont typeface="Wingdings" panose="05000000000000000000" pitchFamily="2" charset="2"/>
              <a:buChar char="Ø"/>
            </a:pPr>
            <a:r>
              <a:rPr lang="az-Latn-AZ" dirty="0">
                <a:solidFill>
                  <a:schemeClr val="bg2"/>
                </a:solidFill>
                <a:latin typeface="Arial" panose="020B0604020202020204" pitchFamily="34" charset="0"/>
                <a:cs typeface="Arial" panose="020B0604020202020204" pitchFamily="34" charset="0"/>
              </a:rPr>
              <a:t> </a:t>
            </a:r>
            <a:r>
              <a:rPr lang="az-Latn-AZ" b="1" dirty="0">
                <a:solidFill>
                  <a:schemeClr val="bg1"/>
                </a:solidFill>
                <a:latin typeface="Arial" panose="020B0604020202020204" pitchFamily="34" charset="0"/>
                <a:ea typeface="Arial"/>
                <a:cs typeface="Arial" panose="020B0604020202020204" pitchFamily="34" charset="0"/>
              </a:rPr>
              <a:t>050508 – </a:t>
            </a:r>
            <a:r>
              <a:rPr lang="en-US" b="1" dirty="0">
                <a:solidFill>
                  <a:schemeClr val="bg1"/>
                </a:solidFill>
                <a:latin typeface="Arial" panose="020B0604020202020204" pitchFamily="34" charset="0"/>
                <a:ea typeface="Arial"/>
                <a:cs typeface="Arial" panose="020B0604020202020204" pitchFamily="34" charset="0"/>
              </a:rPr>
              <a:t>K</a:t>
            </a:r>
            <a:r>
              <a:rPr lang="az-Latn-AZ" b="1" dirty="0">
                <a:solidFill>
                  <a:schemeClr val="bg1"/>
                </a:solidFill>
                <a:latin typeface="Arial" panose="020B0604020202020204" pitchFamily="34" charset="0"/>
                <a:ea typeface="Arial"/>
                <a:cs typeface="Arial" panose="020B0604020202020204" pitchFamily="34" charset="0"/>
              </a:rPr>
              <a:t>ompüter elmləri</a:t>
            </a:r>
          </a:p>
          <a:p>
            <a:pPr>
              <a:lnSpc>
                <a:spcPct val="150000"/>
              </a:lnSpc>
              <a:buFont typeface="Wingdings" panose="05000000000000000000" pitchFamily="2" charset="2"/>
              <a:buChar char="Ø"/>
            </a:pPr>
            <a:r>
              <a:rPr lang="az-Latn-AZ" b="1" dirty="0">
                <a:solidFill>
                  <a:schemeClr val="bg1"/>
                </a:solidFill>
                <a:latin typeface="Arial" panose="020B0604020202020204" pitchFamily="34" charset="0"/>
                <a:ea typeface="Arial"/>
                <a:cs typeface="Arial" panose="020B0604020202020204" pitchFamily="34" charset="0"/>
              </a:rPr>
              <a:t> 050109 – İnformatika müəllimliyi</a:t>
            </a:r>
          </a:p>
          <a:p>
            <a:pPr>
              <a:lnSpc>
                <a:spcPct val="150000"/>
              </a:lnSpc>
              <a:buFont typeface="Wingdings" panose="05000000000000000000" pitchFamily="2" charset="2"/>
              <a:buChar char="Ø"/>
            </a:pPr>
            <a:r>
              <a:rPr lang="az-Latn-AZ" b="1" dirty="0">
                <a:solidFill>
                  <a:schemeClr val="bg1"/>
                </a:solidFill>
                <a:latin typeface="Arial" panose="020B0604020202020204" pitchFamily="34" charset="0"/>
                <a:ea typeface="Arial"/>
                <a:cs typeface="Arial" panose="020B0604020202020204" pitchFamily="34" charset="0"/>
              </a:rPr>
              <a:t> 050618 – İnformasiya təhlükəsizliyi</a:t>
            </a:r>
          </a:p>
        </p:txBody>
      </p:sp>
      <p:sp>
        <p:nvSpPr>
          <p:cNvPr id="8" name="Прямоугольник 7"/>
          <p:cNvSpPr/>
          <p:nvPr/>
        </p:nvSpPr>
        <p:spPr>
          <a:xfrm>
            <a:off x="8044392" y="687197"/>
            <a:ext cx="2662908" cy="307777"/>
          </a:xfrm>
          <a:prstGeom prst="rect">
            <a:avLst/>
          </a:prstGeom>
        </p:spPr>
        <p:style>
          <a:lnRef idx="3">
            <a:schemeClr val="lt1"/>
          </a:lnRef>
          <a:fillRef idx="1">
            <a:schemeClr val="accent6"/>
          </a:fillRef>
          <a:effectRef idx="1">
            <a:schemeClr val="accent6"/>
          </a:effectRef>
          <a:fontRef idx="minor">
            <a:schemeClr val="lt1"/>
          </a:fontRef>
        </p:style>
        <p:txBody>
          <a:bodyPr wrap="none">
            <a:spAutoFit/>
          </a:bodyPr>
          <a:lstStyle/>
          <a:p>
            <a:r>
              <a:rPr lang="en-US" b="1" dirty="0" err="1">
                <a:latin typeface="Arial" panose="020B0604020202020204" pitchFamily="34" charset="0"/>
                <a:cs typeface="Arial" panose="020B0604020202020204" pitchFamily="34" charset="0"/>
              </a:rPr>
              <a:t>Bakalav</a:t>
            </a:r>
            <a:r>
              <a:rPr lang="az-Latn-AZ" b="1" dirty="0">
                <a:latin typeface="Arial" panose="020B0604020202020204" pitchFamily="34" charset="0"/>
                <a:cs typeface="Arial" panose="020B0604020202020204" pitchFamily="34" charset="0"/>
              </a:rPr>
              <a:t>riatura üzrə</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ixtisaslar</a:t>
            </a:r>
            <a:endParaRPr lang="en-US" dirty="0"/>
          </a:p>
        </p:txBody>
      </p:sp>
      <p:sp>
        <p:nvSpPr>
          <p:cNvPr id="9" name="Rectangle 4">
            <a:extLst>
              <a:ext uri="{FF2B5EF4-FFF2-40B4-BE49-F238E27FC236}">
                <a16:creationId xmlns:a16="http://schemas.microsoft.com/office/drawing/2014/main" id="{F4DC85EB-4EBA-48B9-BEA4-8F9F6C87A2E1}"/>
              </a:ext>
            </a:extLst>
          </p:cNvPr>
          <p:cNvSpPr/>
          <p:nvPr/>
        </p:nvSpPr>
        <p:spPr>
          <a:xfrm>
            <a:off x="893028" y="3057280"/>
            <a:ext cx="4383090" cy="4043864"/>
          </a:xfrm>
          <a:prstGeom prst="rect">
            <a:avLst/>
          </a:prstGeom>
        </p:spPr>
        <p:txBody>
          <a:bodyPr wrap="square">
            <a:spAutoFit/>
          </a:bodyPr>
          <a:lstStyle/>
          <a:p>
            <a:pPr>
              <a:lnSpc>
                <a:spcPct val="150000"/>
              </a:lnSpc>
              <a:buClr>
                <a:schemeClr val="accent1">
                  <a:lumMod val="75000"/>
                </a:schemeClr>
              </a:buClr>
              <a:buFont typeface="Wingdings" panose="05000000000000000000" pitchFamily="2" charset="2"/>
              <a:buChar char="Ø"/>
            </a:pPr>
            <a:r>
              <a:rPr lang="az-Latn-AZ" dirty="0">
                <a:latin typeface="Arial" panose="020B0604020202020204" pitchFamily="34" charset="0"/>
                <a:cs typeface="Arial" panose="020B0604020202020204" pitchFamily="34" charset="0"/>
              </a:rPr>
              <a:t> </a:t>
            </a:r>
            <a:r>
              <a:rPr lang="az-Latn-AZ" b="1" dirty="0">
                <a:solidFill>
                  <a:schemeClr val="bg1"/>
                </a:solidFill>
                <a:latin typeface="Arial" panose="020B0604020202020204" pitchFamily="34" charset="0"/>
                <a:cs typeface="Arial" panose="020B0604020202020204" pitchFamily="34" charset="0"/>
              </a:rPr>
              <a:t>060501 - Ehtimal nəzəriyyəsi və riyazi statistika</a:t>
            </a:r>
          </a:p>
          <a:p>
            <a:pPr>
              <a:lnSpc>
                <a:spcPct val="150000"/>
              </a:lnSpc>
              <a:buClr>
                <a:schemeClr val="accent1">
                  <a:lumMod val="75000"/>
                </a:schemeClr>
              </a:buClr>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 060501 - Əməliyyatlar tədqiqi və sistemli təhlil</a:t>
            </a:r>
          </a:p>
          <a:p>
            <a:pPr>
              <a:lnSpc>
                <a:spcPct val="150000"/>
              </a:lnSpc>
              <a:buClr>
                <a:schemeClr val="accent1">
                  <a:lumMod val="75000"/>
                </a:schemeClr>
              </a:buClr>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 060501 - Riyazi kibernetika</a:t>
            </a:r>
          </a:p>
          <a:p>
            <a:pPr>
              <a:lnSpc>
                <a:spcPct val="150000"/>
              </a:lnSpc>
              <a:buClr>
                <a:schemeClr val="accent1">
                  <a:lumMod val="75000"/>
                </a:schemeClr>
              </a:buClr>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 060501 - Riyazi fizika</a:t>
            </a:r>
          </a:p>
          <a:p>
            <a:pPr>
              <a:lnSpc>
                <a:spcPct val="150000"/>
              </a:lnSpc>
              <a:buClr>
                <a:schemeClr val="accent1">
                  <a:lumMod val="75000"/>
                </a:schemeClr>
              </a:buClr>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 060501 - Optimallaşdırma və optimal idarəetmə</a:t>
            </a:r>
          </a:p>
          <a:p>
            <a:pPr>
              <a:lnSpc>
                <a:spcPct val="150000"/>
              </a:lnSpc>
              <a:buClr>
                <a:schemeClr val="accent1">
                  <a:lumMod val="75000"/>
                </a:schemeClr>
              </a:buClr>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 060501 - Hesablama diaqnostikası </a:t>
            </a:r>
          </a:p>
          <a:p>
            <a:pPr>
              <a:lnSpc>
                <a:spcPct val="150000"/>
              </a:lnSpc>
              <a:buClr>
                <a:schemeClr val="accent1">
                  <a:lumMod val="75000"/>
                </a:schemeClr>
              </a:buClr>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 060501 – Diskret sistemlər</a:t>
            </a:r>
          </a:p>
          <a:p>
            <a:pPr>
              <a:lnSpc>
                <a:spcPct val="150000"/>
              </a:lnSpc>
              <a:buClr>
                <a:schemeClr val="accent1">
                  <a:lumMod val="75000"/>
                </a:schemeClr>
              </a:buClr>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 060501 - Mürəkkəb sistemlərin ehtimal və statistik metodlarla təhlili</a:t>
            </a:r>
          </a:p>
          <a:p>
            <a:pPr>
              <a:lnSpc>
                <a:spcPct val="150000"/>
              </a:lnSpc>
              <a:buClr>
                <a:schemeClr val="accent1">
                  <a:lumMod val="75000"/>
                </a:schemeClr>
              </a:buClr>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60501 – Aktuar riyaziyyat</a:t>
            </a:r>
          </a:p>
          <a:p>
            <a:pPr>
              <a:lnSpc>
                <a:spcPct val="150000"/>
              </a:lnSpc>
              <a:buClr>
                <a:schemeClr val="accent1">
                  <a:lumMod val="75000"/>
                </a:schemeClr>
              </a:buClr>
              <a:buFont typeface="Wingdings" panose="05000000000000000000" pitchFamily="2" charset="2"/>
              <a:buChar char="Ø"/>
            </a:pPr>
            <a:endParaRPr lang="az-Latn-AZ" b="1" dirty="0">
              <a:solidFill>
                <a:schemeClr val="bg1"/>
              </a:solidFill>
              <a:latin typeface="Arial" panose="020B0604020202020204" pitchFamily="34" charset="0"/>
              <a:cs typeface="Arial" panose="020B0604020202020204" pitchFamily="34" charset="0"/>
            </a:endParaRPr>
          </a:p>
          <a:p>
            <a:pPr>
              <a:lnSpc>
                <a:spcPct val="150000"/>
              </a:lnSpc>
              <a:buClr>
                <a:schemeClr val="accent1">
                  <a:lumMod val="75000"/>
                </a:schemeClr>
              </a:buClr>
              <a:buFont typeface="Wingdings" panose="05000000000000000000" pitchFamily="2" charset="2"/>
              <a:buChar char="Ø"/>
            </a:pPr>
            <a:endParaRPr lang="ru-RU" sz="1900" dirty="0">
              <a:latin typeface="Arial" panose="020B0604020202020204" pitchFamily="34" charset="0"/>
              <a:cs typeface="Arial" panose="020B0604020202020204" pitchFamily="34" charset="0"/>
            </a:endParaRPr>
          </a:p>
        </p:txBody>
      </p:sp>
      <p:sp>
        <p:nvSpPr>
          <p:cNvPr id="10" name="Rectangle 3">
            <a:extLst>
              <a:ext uri="{FF2B5EF4-FFF2-40B4-BE49-F238E27FC236}">
                <a16:creationId xmlns:a16="http://schemas.microsoft.com/office/drawing/2014/main" id="{17E08EBA-B55F-47D6-94A9-5787F3539AC3}"/>
              </a:ext>
            </a:extLst>
          </p:cNvPr>
          <p:cNvSpPr/>
          <p:nvPr/>
        </p:nvSpPr>
        <p:spPr>
          <a:xfrm>
            <a:off x="5715647" y="3125517"/>
            <a:ext cx="6592893" cy="3699474"/>
          </a:xfrm>
          <a:prstGeom prst="rect">
            <a:avLst/>
          </a:prstGeom>
        </p:spPr>
        <p:txBody>
          <a:bodyPr wrap="square">
            <a:spAutoFit/>
          </a:bodyPr>
          <a:lstStyle/>
          <a:p>
            <a:pPr indent="-342900">
              <a:spcBef>
                <a:spcPct val="20000"/>
              </a:spcBef>
              <a:spcAft>
                <a:spcPts val="600"/>
              </a:spcAft>
              <a:buClr>
                <a:schemeClr val="accent1">
                  <a:lumMod val="75000"/>
                </a:schemeClr>
              </a:buClr>
              <a:buSzPct val="135000"/>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060509 - Riyazi modelləşdirmə</a:t>
            </a:r>
          </a:p>
          <a:p>
            <a:pPr indent="-342900">
              <a:spcBef>
                <a:spcPct val="20000"/>
              </a:spcBef>
              <a:spcAft>
                <a:spcPts val="600"/>
              </a:spcAft>
              <a:buClr>
                <a:schemeClr val="accent1">
                  <a:lumMod val="75000"/>
                </a:schemeClr>
              </a:buClr>
              <a:buSzPct val="145000"/>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060509 - İqtisadi fəaliyyətin riyazi və informasiya təminatı</a:t>
            </a:r>
          </a:p>
          <a:p>
            <a:pPr indent="-342900">
              <a:spcBef>
                <a:spcPct val="20000"/>
              </a:spcBef>
              <a:spcAft>
                <a:spcPts val="600"/>
              </a:spcAft>
              <a:buClr>
                <a:schemeClr val="accent1">
                  <a:lumMod val="75000"/>
                </a:schemeClr>
              </a:buClr>
              <a:buSzPct val="145000"/>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060509 - Kompyuter sistemlərinin və şəbəkələrinin proqram təminatı</a:t>
            </a:r>
          </a:p>
          <a:p>
            <a:pPr indent="-342900">
              <a:spcBef>
                <a:spcPct val="20000"/>
              </a:spcBef>
              <a:spcAft>
                <a:spcPts val="600"/>
              </a:spcAft>
              <a:buClr>
                <a:schemeClr val="accent1">
                  <a:lumMod val="75000"/>
                </a:schemeClr>
              </a:buClr>
              <a:buSzPct val="145000"/>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060509 - Optimal idarəetmənin riyazi-iqtisadi üsulları</a:t>
            </a:r>
          </a:p>
          <a:p>
            <a:pPr indent="-342900">
              <a:spcBef>
                <a:spcPct val="20000"/>
              </a:spcBef>
              <a:spcAft>
                <a:spcPts val="600"/>
              </a:spcAft>
              <a:buClr>
                <a:schemeClr val="accent1">
                  <a:lumMod val="75000"/>
                </a:schemeClr>
              </a:buClr>
              <a:buSzPct val="145000"/>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060509 - İnformatika</a:t>
            </a:r>
          </a:p>
          <a:p>
            <a:pPr indent="-342900">
              <a:spcBef>
                <a:spcPct val="20000"/>
              </a:spcBef>
              <a:spcAft>
                <a:spcPts val="600"/>
              </a:spcAft>
              <a:buClr>
                <a:schemeClr val="accent1">
                  <a:lumMod val="75000"/>
                </a:schemeClr>
              </a:buClr>
              <a:buSzPct val="145000"/>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060509 - İnformasiya sistemləri</a:t>
            </a:r>
          </a:p>
          <a:p>
            <a:pPr indent="-342900">
              <a:spcBef>
                <a:spcPct val="20000"/>
              </a:spcBef>
              <a:spcAft>
                <a:spcPts val="600"/>
              </a:spcAft>
              <a:buClr>
                <a:schemeClr val="accent1">
                  <a:lumMod val="75000"/>
                </a:schemeClr>
              </a:buClr>
              <a:buSzPct val="145000"/>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060509- Tətbiqi riyaziyyat</a:t>
            </a:r>
          </a:p>
          <a:p>
            <a:pPr indent="-342900">
              <a:spcBef>
                <a:spcPct val="20000"/>
              </a:spcBef>
              <a:spcAft>
                <a:spcPts val="600"/>
              </a:spcAft>
              <a:buClr>
                <a:schemeClr val="accent1">
                  <a:lumMod val="75000"/>
                </a:schemeClr>
              </a:buClr>
              <a:buSzPct val="145000"/>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060509- İqtisadi informasiya sistemləri</a:t>
            </a:r>
          </a:p>
          <a:p>
            <a:pPr indent="-342900">
              <a:spcBef>
                <a:spcPct val="20000"/>
              </a:spcBef>
              <a:spcAft>
                <a:spcPts val="600"/>
              </a:spcAft>
              <a:buClr>
                <a:schemeClr val="accent1">
                  <a:lumMod val="75000"/>
                </a:schemeClr>
              </a:buClr>
              <a:buSzPct val="145000"/>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060509- Mobil tətbiqlərin hazırlanması və oyun dizaynı</a:t>
            </a:r>
          </a:p>
          <a:p>
            <a:pPr indent="-342900">
              <a:spcBef>
                <a:spcPct val="20000"/>
              </a:spcBef>
              <a:spcAft>
                <a:spcPts val="600"/>
              </a:spcAft>
              <a:buClr>
                <a:schemeClr val="accent1">
                  <a:lumMod val="75000"/>
                </a:schemeClr>
              </a:buClr>
              <a:buSzPct val="145000"/>
              <a:buFont typeface="Wingdings" panose="05000000000000000000" pitchFamily="2" charset="2"/>
              <a:buChar char="Ø"/>
            </a:pPr>
            <a:r>
              <a:rPr lang="az-Latn-AZ" b="1" dirty="0">
                <a:solidFill>
                  <a:schemeClr val="bg1"/>
                </a:solidFill>
                <a:latin typeface="Arial" panose="020B0604020202020204" pitchFamily="34" charset="0"/>
                <a:cs typeface="Arial" panose="020B0604020202020204" pitchFamily="34" charset="0"/>
              </a:rPr>
              <a:t>060509- Kompüter elmləri və texnologiyaları (Sabah)</a:t>
            </a:r>
          </a:p>
          <a:p>
            <a:pPr indent="-342900">
              <a:spcBef>
                <a:spcPct val="20000"/>
              </a:spcBef>
              <a:spcAft>
                <a:spcPts val="600"/>
              </a:spcAft>
              <a:buClr>
                <a:schemeClr val="accent1">
                  <a:lumMod val="75000"/>
                </a:schemeClr>
              </a:buClr>
              <a:buSzPct val="145000"/>
              <a:buFont typeface="Wingdings" panose="05000000000000000000" pitchFamily="2" charset="2"/>
              <a:buChar char="Ø"/>
            </a:pPr>
            <a:endParaRPr lang="ru-RU" sz="1600" b="1" dirty="0">
              <a:solidFill>
                <a:schemeClr val="bg1"/>
              </a:solidFill>
              <a:latin typeface="Arial" panose="020B0604020202020204" pitchFamily="34" charset="0"/>
              <a:cs typeface="Arial" panose="020B0604020202020204" pitchFamily="34" charset="0"/>
            </a:endParaRPr>
          </a:p>
        </p:txBody>
      </p:sp>
      <p:sp>
        <p:nvSpPr>
          <p:cNvPr id="11" name="Rectangle 6">
            <a:extLst>
              <a:ext uri="{FF2B5EF4-FFF2-40B4-BE49-F238E27FC236}">
                <a16:creationId xmlns:a16="http://schemas.microsoft.com/office/drawing/2014/main" id="{DB456868-1715-4B11-8462-16660023C098}"/>
              </a:ext>
            </a:extLst>
          </p:cNvPr>
          <p:cNvSpPr/>
          <p:nvPr/>
        </p:nvSpPr>
        <p:spPr>
          <a:xfrm>
            <a:off x="4137815" y="2657170"/>
            <a:ext cx="3010761" cy="307777"/>
          </a:xfrm>
          <a:prstGeom prst="rect">
            <a:avLst/>
          </a:prstGeom>
        </p:spPr>
        <p:style>
          <a:lnRef idx="3">
            <a:schemeClr val="lt1"/>
          </a:lnRef>
          <a:fillRef idx="1">
            <a:schemeClr val="accent6"/>
          </a:fillRef>
          <a:effectRef idx="1">
            <a:schemeClr val="accent6"/>
          </a:effectRef>
          <a:fontRef idx="minor">
            <a:schemeClr val="lt1"/>
          </a:fontRef>
        </p:style>
        <p:txBody>
          <a:bodyPr wrap="none">
            <a:spAutoFit/>
          </a:bodyPr>
          <a:lstStyle/>
          <a:p>
            <a:r>
              <a:rPr lang="az-Latn-AZ" b="1" dirty="0">
                <a:latin typeface="Arial" panose="020B0604020202020204" pitchFamily="34" charset="0"/>
                <a:cs typeface="Arial" panose="020B0604020202020204" pitchFamily="34" charset="0"/>
              </a:rPr>
              <a:t>Magistratura üzrə ixtisaslaşmalar</a:t>
            </a:r>
          </a:p>
        </p:txBody>
      </p:sp>
    </p:spTree>
    <p:extLst>
      <p:ext uri="{BB962C8B-B14F-4D97-AF65-F5344CB8AC3E}">
        <p14:creationId xmlns:p14="http://schemas.microsoft.com/office/powerpoint/2010/main" val="3076705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139">
            <a:extLst>
              <a:ext uri="{FF2B5EF4-FFF2-40B4-BE49-F238E27FC236}">
                <a16:creationId xmlns:a16="http://schemas.microsoft.com/office/drawing/2014/main" id="{AF778183-9A9F-430A-A532-86F00C49102D}"/>
              </a:ext>
            </a:extLst>
          </p:cNvPr>
          <p:cNvCxnSpPr/>
          <p:nvPr/>
        </p:nvCxnSpPr>
        <p:spPr>
          <a:xfrm>
            <a:off x="0" y="473935"/>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cxnSp>
        <p:nvCxnSpPr>
          <p:cNvPr id="5" name="Straight Connector 139">
            <a:extLst>
              <a:ext uri="{FF2B5EF4-FFF2-40B4-BE49-F238E27FC236}">
                <a16:creationId xmlns:a16="http://schemas.microsoft.com/office/drawing/2014/main" id="{AF778183-9A9F-430A-A532-86F00C49102D}"/>
              </a:ext>
            </a:extLst>
          </p:cNvPr>
          <p:cNvCxnSpPr/>
          <p:nvPr/>
        </p:nvCxnSpPr>
        <p:spPr>
          <a:xfrm>
            <a:off x="0" y="6616828"/>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6" name="Заголовок 1">
            <a:extLst>
              <a:ext uri="{FF2B5EF4-FFF2-40B4-BE49-F238E27FC236}">
                <a16:creationId xmlns:a16="http://schemas.microsoft.com/office/drawing/2014/main" id="{43FF0E8E-7E41-472F-B23E-9CEA81BE7022}"/>
              </a:ext>
            </a:extLst>
          </p:cNvPr>
          <p:cNvSpPr txBox="1">
            <a:spLocks/>
          </p:cNvSpPr>
          <p:nvPr/>
        </p:nvSpPr>
        <p:spPr>
          <a:xfrm>
            <a:off x="0" y="0"/>
            <a:ext cx="12192000" cy="4459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az-Latn-AZ" sz="2400" b="1" dirty="0">
                <a:solidFill>
                  <a:schemeClr val="bg1">
                    <a:lumMod val="75000"/>
                  </a:schemeClr>
                </a:solidFill>
                <a:latin typeface="Fira Sans"/>
                <a:ea typeface="+mn-ea"/>
                <a:cs typeface="+mn-cs"/>
              </a:rPr>
              <a:t>Təhsil və tədris</a:t>
            </a:r>
            <a:endParaRPr lang="ru-RU" sz="2400" b="1" dirty="0">
              <a:solidFill>
                <a:schemeClr val="bg1">
                  <a:lumMod val="75000"/>
                </a:schemeClr>
              </a:solidFill>
              <a:latin typeface="Fira Sans"/>
              <a:ea typeface="+mn-ea"/>
              <a:cs typeface="+mn-cs"/>
            </a:endParaRPr>
          </a:p>
        </p:txBody>
      </p:sp>
      <p:graphicFrame>
        <p:nvGraphicFramePr>
          <p:cNvPr id="9" name="Диаграмма 8"/>
          <p:cNvGraphicFramePr/>
          <p:nvPr>
            <p:extLst>
              <p:ext uri="{D42A27DB-BD31-4B8C-83A1-F6EECF244321}">
                <p14:modId xmlns:p14="http://schemas.microsoft.com/office/powerpoint/2010/main" val="3364810603"/>
              </p:ext>
            </p:extLst>
          </p:nvPr>
        </p:nvGraphicFramePr>
        <p:xfrm>
          <a:off x="177421" y="841130"/>
          <a:ext cx="11546006" cy="55429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5113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Диаграмма 2"/>
          <p:cNvGraphicFramePr/>
          <p:nvPr>
            <p:extLst>
              <p:ext uri="{D42A27DB-BD31-4B8C-83A1-F6EECF244321}">
                <p14:modId xmlns:p14="http://schemas.microsoft.com/office/powerpoint/2010/main" val="4281051452"/>
              </p:ext>
            </p:extLst>
          </p:nvPr>
        </p:nvGraphicFramePr>
        <p:xfrm>
          <a:off x="532263" y="852852"/>
          <a:ext cx="10631606" cy="5531209"/>
        </p:xfrm>
        <a:graphic>
          <a:graphicData uri="http://schemas.openxmlformats.org/drawingml/2006/chart">
            <c:chart xmlns:c="http://schemas.openxmlformats.org/drawingml/2006/chart" xmlns:r="http://schemas.openxmlformats.org/officeDocument/2006/relationships" r:id="rId2"/>
          </a:graphicData>
        </a:graphic>
      </p:graphicFrame>
      <p:sp>
        <p:nvSpPr>
          <p:cNvPr id="4" name="Заголовок 1">
            <a:extLst>
              <a:ext uri="{FF2B5EF4-FFF2-40B4-BE49-F238E27FC236}">
                <a16:creationId xmlns:a16="http://schemas.microsoft.com/office/drawing/2014/main" id="{43FF0E8E-7E41-472F-B23E-9CEA81BE7022}"/>
              </a:ext>
            </a:extLst>
          </p:cNvPr>
          <p:cNvSpPr txBox="1">
            <a:spLocks/>
          </p:cNvSpPr>
          <p:nvPr/>
        </p:nvSpPr>
        <p:spPr>
          <a:xfrm>
            <a:off x="3656" y="16262"/>
            <a:ext cx="12192000" cy="4699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az-Latn-AZ" sz="2400" b="1" dirty="0">
                <a:solidFill>
                  <a:schemeClr val="bg1">
                    <a:lumMod val="75000"/>
                  </a:schemeClr>
                </a:solidFill>
                <a:latin typeface="Fira Sans"/>
                <a:ea typeface="+mn-ea"/>
                <a:cs typeface="+mn-cs"/>
              </a:rPr>
              <a:t>Təhsil və tədris</a:t>
            </a:r>
            <a:endParaRPr lang="ru-RU" sz="2400" b="1" dirty="0">
              <a:solidFill>
                <a:schemeClr val="bg1">
                  <a:lumMod val="75000"/>
                </a:schemeClr>
              </a:solidFill>
              <a:latin typeface="Fira Sans"/>
              <a:ea typeface="+mn-ea"/>
              <a:cs typeface="+mn-cs"/>
            </a:endParaRPr>
          </a:p>
        </p:txBody>
      </p:sp>
      <p:cxnSp>
        <p:nvCxnSpPr>
          <p:cNvPr id="5" name="Straight Connector 139">
            <a:extLst>
              <a:ext uri="{FF2B5EF4-FFF2-40B4-BE49-F238E27FC236}">
                <a16:creationId xmlns:a16="http://schemas.microsoft.com/office/drawing/2014/main" id="{AF778183-9A9F-430A-A532-86F00C49102D}"/>
              </a:ext>
            </a:extLst>
          </p:cNvPr>
          <p:cNvCxnSpPr/>
          <p:nvPr/>
        </p:nvCxnSpPr>
        <p:spPr>
          <a:xfrm>
            <a:off x="0" y="473935"/>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cxnSp>
        <p:nvCxnSpPr>
          <p:cNvPr id="6" name="Straight Connector 139">
            <a:extLst>
              <a:ext uri="{FF2B5EF4-FFF2-40B4-BE49-F238E27FC236}">
                <a16:creationId xmlns:a16="http://schemas.microsoft.com/office/drawing/2014/main" id="{AF778183-9A9F-430A-A532-86F00C49102D}"/>
              </a:ext>
            </a:extLst>
          </p:cNvPr>
          <p:cNvCxnSpPr/>
          <p:nvPr/>
        </p:nvCxnSpPr>
        <p:spPr>
          <a:xfrm>
            <a:off x="0" y="6464427"/>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074020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139">
            <a:extLst>
              <a:ext uri="{FF2B5EF4-FFF2-40B4-BE49-F238E27FC236}">
                <a16:creationId xmlns:a16="http://schemas.microsoft.com/office/drawing/2014/main" id="{AF778183-9A9F-430A-A532-86F00C49102D}"/>
              </a:ext>
            </a:extLst>
          </p:cNvPr>
          <p:cNvCxnSpPr/>
          <p:nvPr/>
        </p:nvCxnSpPr>
        <p:spPr>
          <a:xfrm>
            <a:off x="0" y="473935"/>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cxnSp>
        <p:nvCxnSpPr>
          <p:cNvPr id="7" name="Straight Connector 139">
            <a:extLst>
              <a:ext uri="{FF2B5EF4-FFF2-40B4-BE49-F238E27FC236}">
                <a16:creationId xmlns:a16="http://schemas.microsoft.com/office/drawing/2014/main" id="{AF778183-9A9F-430A-A532-86F00C49102D}"/>
              </a:ext>
            </a:extLst>
          </p:cNvPr>
          <p:cNvCxnSpPr/>
          <p:nvPr/>
        </p:nvCxnSpPr>
        <p:spPr>
          <a:xfrm>
            <a:off x="0" y="6534766"/>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8" name="Заголовок 1">
            <a:extLst>
              <a:ext uri="{FF2B5EF4-FFF2-40B4-BE49-F238E27FC236}">
                <a16:creationId xmlns:a16="http://schemas.microsoft.com/office/drawing/2014/main" id="{43FF0E8E-7E41-472F-B23E-9CEA81BE7022}"/>
              </a:ext>
            </a:extLst>
          </p:cNvPr>
          <p:cNvSpPr txBox="1">
            <a:spLocks/>
          </p:cNvSpPr>
          <p:nvPr/>
        </p:nvSpPr>
        <p:spPr>
          <a:xfrm>
            <a:off x="15379" y="27985"/>
            <a:ext cx="12192000" cy="4699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az-Latn-AZ" sz="2400" b="1" dirty="0">
                <a:solidFill>
                  <a:schemeClr val="bg1">
                    <a:lumMod val="75000"/>
                  </a:schemeClr>
                </a:solidFill>
                <a:latin typeface="Fira Sans"/>
                <a:ea typeface="+mn-ea"/>
                <a:cs typeface="+mn-cs"/>
              </a:rPr>
              <a:t>Təhsil və tədris</a:t>
            </a:r>
            <a:endParaRPr lang="ru-RU" sz="2400" b="1" dirty="0">
              <a:solidFill>
                <a:schemeClr val="bg1">
                  <a:lumMod val="75000"/>
                </a:schemeClr>
              </a:solidFill>
              <a:latin typeface="Fira Sans"/>
              <a:ea typeface="+mn-ea"/>
              <a:cs typeface="+mn-cs"/>
            </a:endParaRPr>
          </a:p>
        </p:txBody>
      </p:sp>
      <p:sp>
        <p:nvSpPr>
          <p:cNvPr id="12" name="Title 1">
            <a:extLst>
              <a:ext uri="{FF2B5EF4-FFF2-40B4-BE49-F238E27FC236}">
                <a16:creationId xmlns:a16="http://schemas.microsoft.com/office/drawing/2014/main" id="{E617B4E2-DBB0-4B44-B315-AE5CE41FFB39}"/>
              </a:ext>
            </a:extLst>
          </p:cNvPr>
          <p:cNvSpPr>
            <a:spLocks noGrp="1"/>
          </p:cNvSpPr>
          <p:nvPr>
            <p:ph type="title"/>
          </p:nvPr>
        </p:nvSpPr>
        <p:spPr>
          <a:xfrm>
            <a:off x="674078" y="533129"/>
            <a:ext cx="4865076" cy="615732"/>
          </a:xfrm>
        </p:spPr>
        <p:style>
          <a:lnRef idx="3">
            <a:schemeClr val="lt1"/>
          </a:lnRef>
          <a:fillRef idx="1">
            <a:schemeClr val="accent6"/>
          </a:fillRef>
          <a:effectRef idx="1">
            <a:schemeClr val="accent6"/>
          </a:effectRef>
          <a:fontRef idx="minor">
            <a:schemeClr val="lt1"/>
          </a:fontRef>
        </p:style>
        <p:txBody>
          <a:bodyPr>
            <a:normAutofit/>
          </a:bodyPr>
          <a:lstStyle/>
          <a:p>
            <a:pPr algn="ctr"/>
            <a:r>
              <a:rPr lang="az-Latn-AZ" sz="1400" b="1" dirty="0">
                <a:solidFill>
                  <a:schemeClr val="bg1"/>
                </a:solidFill>
                <a:latin typeface="Arial" panose="020B0604020202020204" pitchFamily="34" charset="0"/>
                <a:cs typeface="Arial" panose="020B0604020202020204" pitchFamily="34" charset="0"/>
              </a:rPr>
              <a:t>2021/2022-ci tədris ilində tələbə qəbulu</a:t>
            </a:r>
            <a:endParaRPr lang="en-US" sz="1400" b="1" dirty="0">
              <a:solidFill>
                <a:schemeClr val="bg1"/>
              </a:solidFill>
              <a:latin typeface="Arial" panose="020B0604020202020204" pitchFamily="34" charset="0"/>
              <a:cs typeface="Arial" panose="020B0604020202020204" pitchFamily="34" charset="0"/>
            </a:endParaRPr>
          </a:p>
        </p:txBody>
      </p:sp>
      <p:sp>
        <p:nvSpPr>
          <p:cNvPr id="16" name="Скругленный прямоугольник 15"/>
          <p:cNvSpPr/>
          <p:nvPr/>
        </p:nvSpPr>
        <p:spPr>
          <a:xfrm>
            <a:off x="761913" y="5484128"/>
            <a:ext cx="2778454"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500</a:t>
            </a:r>
            <a:r>
              <a:rPr lang="az-Latn-AZ" dirty="0"/>
              <a:t> </a:t>
            </a:r>
            <a:r>
              <a:rPr lang="az-Latn-AZ" b="1" dirty="0"/>
              <a:t>baldan yüksək toplayan</a:t>
            </a:r>
            <a:endParaRPr lang="ru-RU" b="1" dirty="0"/>
          </a:p>
        </p:txBody>
      </p:sp>
      <p:sp>
        <p:nvSpPr>
          <p:cNvPr id="17" name="Скругленный прямоугольник 16"/>
          <p:cNvSpPr/>
          <p:nvPr/>
        </p:nvSpPr>
        <p:spPr>
          <a:xfrm>
            <a:off x="4255465" y="5484128"/>
            <a:ext cx="650672"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44</a:t>
            </a:r>
            <a:endParaRPr lang="ru-RU" b="1" dirty="0"/>
          </a:p>
        </p:txBody>
      </p:sp>
      <p:cxnSp>
        <p:nvCxnSpPr>
          <p:cNvPr id="18" name="Прямая со стрелкой 17"/>
          <p:cNvCxnSpPr>
            <a:stCxn id="16" idx="3"/>
            <a:endCxn id="17" idx="1"/>
          </p:cNvCxnSpPr>
          <p:nvPr/>
        </p:nvCxnSpPr>
        <p:spPr>
          <a:xfrm>
            <a:off x="3540367" y="5620078"/>
            <a:ext cx="71509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Скругленный прямоугольник 19"/>
          <p:cNvSpPr/>
          <p:nvPr/>
        </p:nvSpPr>
        <p:spPr>
          <a:xfrm>
            <a:off x="761913" y="6046838"/>
            <a:ext cx="2778454"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Xarici vətəndaşlığı olan tələbə</a:t>
            </a:r>
            <a:endParaRPr lang="ru-RU" b="1" dirty="0"/>
          </a:p>
        </p:txBody>
      </p:sp>
      <p:sp>
        <p:nvSpPr>
          <p:cNvPr id="21" name="Скругленный прямоугольник 20"/>
          <p:cNvSpPr/>
          <p:nvPr/>
        </p:nvSpPr>
        <p:spPr>
          <a:xfrm>
            <a:off x="4278916" y="6053832"/>
            <a:ext cx="650672"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1</a:t>
            </a:r>
            <a:endParaRPr lang="ru-RU" b="1" dirty="0"/>
          </a:p>
        </p:txBody>
      </p:sp>
      <p:cxnSp>
        <p:nvCxnSpPr>
          <p:cNvPr id="22" name="Прямая со стрелкой 21"/>
          <p:cNvCxnSpPr>
            <a:stCxn id="20" idx="3"/>
            <a:endCxn id="21" idx="1"/>
          </p:cNvCxnSpPr>
          <p:nvPr/>
        </p:nvCxnSpPr>
        <p:spPr>
          <a:xfrm>
            <a:off x="3540367" y="6182788"/>
            <a:ext cx="738549" cy="69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9" name="Диаграмма 5">
            <a:extLst>
              <a:ext uri="{FF2B5EF4-FFF2-40B4-BE49-F238E27FC236}">
                <a16:creationId xmlns:a16="http://schemas.microsoft.com/office/drawing/2014/main" id="{5A202BC5-C87D-43D5-A4F7-B386953DE333}"/>
              </a:ext>
            </a:extLst>
          </p:cNvPr>
          <p:cNvGraphicFramePr/>
          <p:nvPr>
            <p:extLst>
              <p:ext uri="{D42A27DB-BD31-4B8C-83A1-F6EECF244321}">
                <p14:modId xmlns:p14="http://schemas.microsoft.com/office/powerpoint/2010/main" val="3282157168"/>
              </p:ext>
            </p:extLst>
          </p:nvPr>
        </p:nvGraphicFramePr>
        <p:xfrm>
          <a:off x="7398732" y="1357354"/>
          <a:ext cx="3490536" cy="23439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3" name="Диаграмма 7">
            <a:extLst>
              <a:ext uri="{FF2B5EF4-FFF2-40B4-BE49-F238E27FC236}">
                <a16:creationId xmlns:a16="http://schemas.microsoft.com/office/drawing/2014/main" id="{F596760D-8A27-4906-B24A-6224C40378A2}"/>
              </a:ext>
            </a:extLst>
          </p:cNvPr>
          <p:cNvGraphicFramePr/>
          <p:nvPr>
            <p:extLst>
              <p:ext uri="{D42A27DB-BD31-4B8C-83A1-F6EECF244321}">
                <p14:modId xmlns:p14="http://schemas.microsoft.com/office/powerpoint/2010/main" val="1948424070"/>
              </p:ext>
            </p:extLst>
          </p:nvPr>
        </p:nvGraphicFramePr>
        <p:xfrm>
          <a:off x="7115908" y="3384118"/>
          <a:ext cx="4056184" cy="2375776"/>
        </p:xfrm>
        <a:graphic>
          <a:graphicData uri="http://schemas.openxmlformats.org/drawingml/2006/chart">
            <c:chart xmlns:c="http://schemas.openxmlformats.org/drawingml/2006/chart" xmlns:r="http://schemas.openxmlformats.org/officeDocument/2006/relationships" r:id="rId3"/>
          </a:graphicData>
        </a:graphic>
      </p:graphicFrame>
      <p:sp>
        <p:nvSpPr>
          <p:cNvPr id="29" name="Скругленный прямоугольник 28"/>
          <p:cNvSpPr/>
          <p:nvPr/>
        </p:nvSpPr>
        <p:spPr>
          <a:xfrm>
            <a:off x="761914" y="5026932"/>
            <a:ext cx="2778454"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Maksimum bal, i/b</a:t>
            </a:r>
            <a:endParaRPr lang="ru-RU" b="1" dirty="0"/>
          </a:p>
        </p:txBody>
      </p:sp>
      <p:sp>
        <p:nvSpPr>
          <p:cNvPr id="30" name="Скругленный прямоугольник 29"/>
          <p:cNvSpPr/>
          <p:nvPr/>
        </p:nvSpPr>
        <p:spPr>
          <a:xfrm>
            <a:off x="4255466" y="5026932"/>
            <a:ext cx="773732"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6</a:t>
            </a:r>
            <a:r>
              <a:rPr lang="en-US" b="1" dirty="0"/>
              <a:t>21.2</a:t>
            </a:r>
            <a:endParaRPr lang="ru-RU" b="1" dirty="0"/>
          </a:p>
        </p:txBody>
      </p:sp>
      <p:cxnSp>
        <p:nvCxnSpPr>
          <p:cNvPr id="31" name="Прямая со стрелкой 30"/>
          <p:cNvCxnSpPr>
            <a:stCxn id="29" idx="3"/>
            <a:endCxn id="30" idx="1"/>
          </p:cNvCxnSpPr>
          <p:nvPr/>
        </p:nvCxnSpPr>
        <p:spPr>
          <a:xfrm>
            <a:off x="3540368" y="5162882"/>
            <a:ext cx="71509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itle 1">
            <a:extLst>
              <a:ext uri="{FF2B5EF4-FFF2-40B4-BE49-F238E27FC236}">
                <a16:creationId xmlns:a16="http://schemas.microsoft.com/office/drawing/2014/main" id="{E617B4E2-DBB0-4B44-B315-AE5CE41FFB39}"/>
              </a:ext>
            </a:extLst>
          </p:cNvPr>
          <p:cNvSpPr txBox="1">
            <a:spLocks/>
          </p:cNvSpPr>
          <p:nvPr/>
        </p:nvSpPr>
        <p:spPr>
          <a:xfrm>
            <a:off x="6459416" y="532588"/>
            <a:ext cx="4865076" cy="615732"/>
          </a:xfrm>
          <a:prstGeom prst="rect">
            <a:avLst/>
          </a:prstGeom>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100"/>
              <a:buFont typeface="Fira Sans Condensed SemiBold"/>
              <a:buNone/>
              <a:defRPr sz="3100" b="0" i="0" u="none" strike="noStrike" cap="none">
                <a:solidFill>
                  <a:schemeClr val="dk1"/>
                </a:solidFill>
                <a:latin typeface="Fira Sans Condensed SemiBold"/>
                <a:ea typeface="Fira Sans Condensed SemiBold"/>
                <a:cs typeface="Fira Sans Condensed SemiBold"/>
                <a:sym typeface="Fira Sans Condensed SemiBold"/>
              </a:defRPr>
            </a:lvl1pPr>
            <a:lvl2pPr marR="0" lvl="1" algn="l" rtl="0" eaLnBrk="1" hangingPunct="1">
              <a:lnSpc>
                <a:spcPct val="100000"/>
              </a:lnSpc>
              <a:spcBef>
                <a:spcPts val="0"/>
              </a:spcBef>
              <a:spcAft>
                <a:spcPts val="0"/>
              </a:spcAft>
              <a:buClr>
                <a:schemeClr val="dk1"/>
              </a:buClr>
              <a:buSzPts val="3100"/>
              <a:buFont typeface="Bebas Neue"/>
              <a:buNone/>
              <a:defRPr sz="3100" b="0" i="0" u="none" strike="noStrike" cap="none">
                <a:solidFill>
                  <a:schemeClr val="dk1"/>
                </a:solidFill>
                <a:latin typeface="Bebas Neue"/>
                <a:ea typeface="Bebas Neue"/>
                <a:cs typeface="Bebas Neue"/>
                <a:sym typeface="Bebas Neue"/>
              </a:defRPr>
            </a:lvl2pPr>
            <a:lvl3pPr marR="0" lvl="2" algn="l" rtl="0" eaLnBrk="1" hangingPunct="1">
              <a:lnSpc>
                <a:spcPct val="100000"/>
              </a:lnSpc>
              <a:spcBef>
                <a:spcPts val="0"/>
              </a:spcBef>
              <a:spcAft>
                <a:spcPts val="0"/>
              </a:spcAft>
              <a:buClr>
                <a:schemeClr val="dk1"/>
              </a:buClr>
              <a:buSzPts val="3100"/>
              <a:buFont typeface="Bebas Neue"/>
              <a:buNone/>
              <a:defRPr sz="3100" b="0" i="0" u="none" strike="noStrike" cap="none">
                <a:solidFill>
                  <a:schemeClr val="dk1"/>
                </a:solidFill>
                <a:latin typeface="Bebas Neue"/>
                <a:ea typeface="Bebas Neue"/>
                <a:cs typeface="Bebas Neue"/>
                <a:sym typeface="Bebas Neue"/>
              </a:defRPr>
            </a:lvl3pPr>
            <a:lvl4pPr marR="0" lvl="3" algn="l" rtl="0" eaLnBrk="1" hangingPunct="1">
              <a:lnSpc>
                <a:spcPct val="100000"/>
              </a:lnSpc>
              <a:spcBef>
                <a:spcPts val="0"/>
              </a:spcBef>
              <a:spcAft>
                <a:spcPts val="0"/>
              </a:spcAft>
              <a:buClr>
                <a:schemeClr val="dk1"/>
              </a:buClr>
              <a:buSzPts val="3100"/>
              <a:buFont typeface="Bebas Neue"/>
              <a:buNone/>
              <a:defRPr sz="3100" b="0" i="0" u="none" strike="noStrike" cap="none">
                <a:solidFill>
                  <a:schemeClr val="dk1"/>
                </a:solidFill>
                <a:latin typeface="Bebas Neue"/>
                <a:ea typeface="Bebas Neue"/>
                <a:cs typeface="Bebas Neue"/>
                <a:sym typeface="Bebas Neue"/>
              </a:defRPr>
            </a:lvl4pPr>
            <a:lvl5pPr marR="0" lvl="4" algn="l" rtl="0" eaLnBrk="1" hangingPunct="1">
              <a:lnSpc>
                <a:spcPct val="100000"/>
              </a:lnSpc>
              <a:spcBef>
                <a:spcPts val="0"/>
              </a:spcBef>
              <a:spcAft>
                <a:spcPts val="0"/>
              </a:spcAft>
              <a:buClr>
                <a:schemeClr val="dk1"/>
              </a:buClr>
              <a:buSzPts val="3100"/>
              <a:buFont typeface="Bebas Neue"/>
              <a:buNone/>
              <a:defRPr sz="3100" b="0" i="0" u="none" strike="noStrike" cap="none">
                <a:solidFill>
                  <a:schemeClr val="dk1"/>
                </a:solidFill>
                <a:latin typeface="Bebas Neue"/>
                <a:ea typeface="Bebas Neue"/>
                <a:cs typeface="Bebas Neue"/>
                <a:sym typeface="Bebas Neue"/>
              </a:defRPr>
            </a:lvl5pPr>
            <a:lvl6pPr marR="0" lvl="5" algn="l" rtl="0" eaLnBrk="1" hangingPunct="1">
              <a:lnSpc>
                <a:spcPct val="100000"/>
              </a:lnSpc>
              <a:spcBef>
                <a:spcPts val="0"/>
              </a:spcBef>
              <a:spcAft>
                <a:spcPts val="0"/>
              </a:spcAft>
              <a:buClr>
                <a:schemeClr val="dk1"/>
              </a:buClr>
              <a:buSzPts val="3100"/>
              <a:buFont typeface="Bebas Neue"/>
              <a:buNone/>
              <a:defRPr sz="3100" b="0" i="0" u="none" strike="noStrike" cap="none">
                <a:solidFill>
                  <a:schemeClr val="dk1"/>
                </a:solidFill>
                <a:latin typeface="Bebas Neue"/>
                <a:ea typeface="Bebas Neue"/>
                <a:cs typeface="Bebas Neue"/>
                <a:sym typeface="Bebas Neue"/>
              </a:defRPr>
            </a:lvl6pPr>
            <a:lvl7pPr marR="0" lvl="6" algn="l" rtl="0" eaLnBrk="1" hangingPunct="1">
              <a:lnSpc>
                <a:spcPct val="100000"/>
              </a:lnSpc>
              <a:spcBef>
                <a:spcPts val="0"/>
              </a:spcBef>
              <a:spcAft>
                <a:spcPts val="0"/>
              </a:spcAft>
              <a:buClr>
                <a:schemeClr val="dk1"/>
              </a:buClr>
              <a:buSzPts val="3100"/>
              <a:buFont typeface="Bebas Neue"/>
              <a:buNone/>
              <a:defRPr sz="3100" b="0" i="0" u="none" strike="noStrike" cap="none">
                <a:solidFill>
                  <a:schemeClr val="dk1"/>
                </a:solidFill>
                <a:latin typeface="Bebas Neue"/>
                <a:ea typeface="Bebas Neue"/>
                <a:cs typeface="Bebas Neue"/>
                <a:sym typeface="Bebas Neue"/>
              </a:defRPr>
            </a:lvl7pPr>
            <a:lvl8pPr marR="0" lvl="7" algn="l" rtl="0" eaLnBrk="1" hangingPunct="1">
              <a:lnSpc>
                <a:spcPct val="100000"/>
              </a:lnSpc>
              <a:spcBef>
                <a:spcPts val="0"/>
              </a:spcBef>
              <a:spcAft>
                <a:spcPts val="0"/>
              </a:spcAft>
              <a:buClr>
                <a:schemeClr val="dk1"/>
              </a:buClr>
              <a:buSzPts val="3100"/>
              <a:buFont typeface="Bebas Neue"/>
              <a:buNone/>
              <a:defRPr sz="3100" b="0" i="0" u="none" strike="noStrike" cap="none">
                <a:solidFill>
                  <a:schemeClr val="dk1"/>
                </a:solidFill>
                <a:latin typeface="Bebas Neue"/>
                <a:ea typeface="Bebas Neue"/>
                <a:cs typeface="Bebas Neue"/>
                <a:sym typeface="Bebas Neue"/>
              </a:defRPr>
            </a:lvl8pPr>
            <a:lvl9pPr marR="0" lvl="8" algn="l" rtl="0" eaLnBrk="1" hangingPunct="1">
              <a:lnSpc>
                <a:spcPct val="100000"/>
              </a:lnSpc>
              <a:spcBef>
                <a:spcPts val="0"/>
              </a:spcBef>
              <a:spcAft>
                <a:spcPts val="0"/>
              </a:spcAft>
              <a:buClr>
                <a:schemeClr val="dk1"/>
              </a:buClr>
              <a:buSzPts val="3100"/>
              <a:buFont typeface="Bebas Neue"/>
              <a:buNone/>
              <a:defRPr sz="3100" b="0" i="0" u="none" strike="noStrike" cap="none">
                <a:solidFill>
                  <a:schemeClr val="dk1"/>
                </a:solidFill>
                <a:latin typeface="Bebas Neue"/>
                <a:ea typeface="Bebas Neue"/>
                <a:cs typeface="Bebas Neue"/>
                <a:sym typeface="Bebas Neue"/>
              </a:defRPr>
            </a:lvl9pPr>
          </a:lstStyle>
          <a:p>
            <a:pPr algn="ctr"/>
            <a:r>
              <a:rPr lang="az-Latn-AZ" sz="1400" b="1" dirty="0">
                <a:solidFill>
                  <a:schemeClr val="bg1"/>
                </a:solidFill>
                <a:latin typeface="Arial" panose="020B0604020202020204" pitchFamily="34" charset="0"/>
                <a:cs typeface="Arial" panose="020B0604020202020204" pitchFamily="34" charset="0"/>
              </a:rPr>
              <a:t>Məzunların magistraturaya qəbul dinamikası</a:t>
            </a:r>
            <a:endParaRPr lang="en-US" sz="1400" b="1" dirty="0">
              <a:solidFill>
                <a:schemeClr val="bg1"/>
              </a:solidFill>
              <a:latin typeface="Arial" panose="020B0604020202020204" pitchFamily="34" charset="0"/>
              <a:cs typeface="Arial" panose="020B0604020202020204" pitchFamily="34" charset="0"/>
            </a:endParaRPr>
          </a:p>
        </p:txBody>
      </p:sp>
      <p:sp>
        <p:nvSpPr>
          <p:cNvPr id="34" name="Скругленный прямоугольник 33"/>
          <p:cNvSpPr/>
          <p:nvPr/>
        </p:nvSpPr>
        <p:spPr>
          <a:xfrm>
            <a:off x="761914" y="4235824"/>
            <a:ext cx="1524086" cy="33977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Tələbə sayı</a:t>
            </a:r>
            <a:endParaRPr lang="ru-RU" b="1" dirty="0"/>
          </a:p>
        </p:txBody>
      </p:sp>
      <p:sp>
        <p:nvSpPr>
          <p:cNvPr id="35" name="Скругленный прямоугольник 34"/>
          <p:cNvSpPr/>
          <p:nvPr/>
        </p:nvSpPr>
        <p:spPr>
          <a:xfrm>
            <a:off x="4552204" y="4070567"/>
            <a:ext cx="2153396" cy="33051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solidFill>
                  <a:schemeClr val="bg1"/>
                </a:solidFill>
              </a:rPr>
              <a:t>414 Bakalavriatura</a:t>
            </a:r>
            <a:endParaRPr lang="ru-RU" b="1" dirty="0">
              <a:solidFill>
                <a:schemeClr val="bg1"/>
              </a:solidFill>
            </a:endParaRPr>
          </a:p>
        </p:txBody>
      </p:sp>
      <p:sp>
        <p:nvSpPr>
          <p:cNvPr id="36" name="Скругленный прямоугольник 35"/>
          <p:cNvSpPr/>
          <p:nvPr/>
        </p:nvSpPr>
        <p:spPr>
          <a:xfrm>
            <a:off x="4552204" y="4515855"/>
            <a:ext cx="2153396" cy="2719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b="1" dirty="0"/>
              <a:t>120 Magistratura</a:t>
            </a:r>
            <a:endParaRPr lang="ru-RU" b="1" dirty="0"/>
          </a:p>
        </p:txBody>
      </p:sp>
      <p:sp>
        <p:nvSpPr>
          <p:cNvPr id="37" name="Скругленный прямоугольник 36"/>
          <p:cNvSpPr/>
          <p:nvPr/>
        </p:nvSpPr>
        <p:spPr>
          <a:xfrm>
            <a:off x="2605461" y="4252278"/>
            <a:ext cx="1488830" cy="33051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534</a:t>
            </a:r>
            <a:endParaRPr lang="ru-RU" b="1" dirty="0"/>
          </a:p>
        </p:txBody>
      </p:sp>
      <p:cxnSp>
        <p:nvCxnSpPr>
          <p:cNvPr id="38" name="Прямая со стрелкой 37"/>
          <p:cNvCxnSpPr/>
          <p:nvPr/>
        </p:nvCxnSpPr>
        <p:spPr>
          <a:xfrm>
            <a:off x="2332892" y="4422073"/>
            <a:ext cx="2344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Соединительная линия уступом 9"/>
          <p:cNvCxnSpPr/>
          <p:nvPr/>
        </p:nvCxnSpPr>
        <p:spPr>
          <a:xfrm>
            <a:off x="4076001" y="4398720"/>
            <a:ext cx="457913" cy="23427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Соединительная линия уступом 44"/>
          <p:cNvCxnSpPr/>
          <p:nvPr/>
        </p:nvCxnSpPr>
        <p:spPr>
          <a:xfrm flipV="1">
            <a:off x="4094291" y="4235824"/>
            <a:ext cx="439623" cy="16988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 name="Chart 3">
            <a:extLst>
              <a:ext uri="{FF2B5EF4-FFF2-40B4-BE49-F238E27FC236}">
                <a16:creationId xmlns:a16="http://schemas.microsoft.com/office/drawing/2014/main" id="{D2138E20-3CA6-4054-AF73-6F87830C57F7}"/>
              </a:ext>
            </a:extLst>
          </p:cNvPr>
          <p:cNvGraphicFramePr/>
          <p:nvPr>
            <p:extLst>
              <p:ext uri="{D42A27DB-BD31-4B8C-83A1-F6EECF244321}">
                <p14:modId xmlns:p14="http://schemas.microsoft.com/office/powerpoint/2010/main" val="1910933609"/>
              </p:ext>
            </p:extLst>
          </p:nvPr>
        </p:nvGraphicFramePr>
        <p:xfrm>
          <a:off x="621602" y="1192315"/>
          <a:ext cx="5738858" cy="272226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18589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139">
            <a:extLst>
              <a:ext uri="{FF2B5EF4-FFF2-40B4-BE49-F238E27FC236}">
                <a16:creationId xmlns:a16="http://schemas.microsoft.com/office/drawing/2014/main" id="{AF778183-9A9F-430A-A532-86F00C49102D}"/>
              </a:ext>
            </a:extLst>
          </p:cNvPr>
          <p:cNvCxnSpPr/>
          <p:nvPr/>
        </p:nvCxnSpPr>
        <p:spPr>
          <a:xfrm>
            <a:off x="0" y="473935"/>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cxnSp>
        <p:nvCxnSpPr>
          <p:cNvPr id="4" name="Straight Connector 139">
            <a:extLst>
              <a:ext uri="{FF2B5EF4-FFF2-40B4-BE49-F238E27FC236}">
                <a16:creationId xmlns:a16="http://schemas.microsoft.com/office/drawing/2014/main" id="{AF778183-9A9F-430A-A532-86F00C49102D}"/>
              </a:ext>
            </a:extLst>
          </p:cNvPr>
          <p:cNvCxnSpPr/>
          <p:nvPr/>
        </p:nvCxnSpPr>
        <p:spPr>
          <a:xfrm>
            <a:off x="0" y="6605105"/>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5" name="Заголовок 1">
            <a:extLst>
              <a:ext uri="{FF2B5EF4-FFF2-40B4-BE49-F238E27FC236}">
                <a16:creationId xmlns:a16="http://schemas.microsoft.com/office/drawing/2014/main" id="{43FF0E8E-7E41-472F-B23E-9CEA81BE7022}"/>
              </a:ext>
            </a:extLst>
          </p:cNvPr>
          <p:cNvSpPr txBox="1">
            <a:spLocks/>
          </p:cNvSpPr>
          <p:nvPr/>
        </p:nvSpPr>
        <p:spPr>
          <a:xfrm>
            <a:off x="3656" y="16262"/>
            <a:ext cx="12192000" cy="4699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az-Latn-AZ" sz="2400" b="1" dirty="0">
                <a:solidFill>
                  <a:schemeClr val="bg1">
                    <a:lumMod val="75000"/>
                  </a:schemeClr>
                </a:solidFill>
                <a:latin typeface="Fira Sans"/>
                <a:ea typeface="+mn-ea"/>
                <a:cs typeface="+mn-cs"/>
              </a:rPr>
              <a:t>Təhsil və tədris</a:t>
            </a:r>
            <a:endParaRPr lang="ru-RU" sz="2400" b="1" dirty="0">
              <a:solidFill>
                <a:schemeClr val="bg1">
                  <a:lumMod val="75000"/>
                </a:schemeClr>
              </a:solidFill>
              <a:latin typeface="Fira Sans"/>
              <a:ea typeface="+mn-ea"/>
              <a:cs typeface="+mn-cs"/>
            </a:endParaRPr>
          </a:p>
        </p:txBody>
      </p:sp>
      <p:graphicFrame>
        <p:nvGraphicFramePr>
          <p:cNvPr id="6" name="Диаграмма 5">
            <a:extLst>
              <a:ext uri="{FF2B5EF4-FFF2-40B4-BE49-F238E27FC236}">
                <a16:creationId xmlns:a16="http://schemas.microsoft.com/office/drawing/2014/main" id="{B6B9BEC7-D12F-4AD8-A558-DEB603D72F79}"/>
              </a:ext>
            </a:extLst>
          </p:cNvPr>
          <p:cNvGraphicFramePr/>
          <p:nvPr>
            <p:extLst>
              <p:ext uri="{D42A27DB-BD31-4B8C-83A1-F6EECF244321}">
                <p14:modId xmlns:p14="http://schemas.microsoft.com/office/powerpoint/2010/main" val="2164636693"/>
              </p:ext>
            </p:extLst>
          </p:nvPr>
        </p:nvGraphicFramePr>
        <p:xfrm>
          <a:off x="0" y="1405920"/>
          <a:ext cx="5972907" cy="42672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Диаграмма 6">
            <a:extLst>
              <a:ext uri="{FF2B5EF4-FFF2-40B4-BE49-F238E27FC236}">
                <a16:creationId xmlns:a16="http://schemas.microsoft.com/office/drawing/2014/main" id="{42E1A053-771D-4DFE-8F45-8A488B8C3887}"/>
              </a:ext>
            </a:extLst>
          </p:cNvPr>
          <p:cNvGraphicFramePr/>
          <p:nvPr>
            <p:extLst>
              <p:ext uri="{D42A27DB-BD31-4B8C-83A1-F6EECF244321}">
                <p14:modId xmlns:p14="http://schemas.microsoft.com/office/powerpoint/2010/main" val="2660896884"/>
              </p:ext>
            </p:extLst>
          </p:nvPr>
        </p:nvGraphicFramePr>
        <p:xfrm>
          <a:off x="5814121" y="1402273"/>
          <a:ext cx="6189785" cy="4338711"/>
        </p:xfrm>
        <a:graphic>
          <a:graphicData uri="http://schemas.openxmlformats.org/drawingml/2006/chart">
            <c:chart xmlns:c="http://schemas.openxmlformats.org/drawingml/2006/chart" xmlns:r="http://schemas.openxmlformats.org/officeDocument/2006/relationships" r:id="rId3"/>
          </a:graphicData>
        </a:graphic>
      </p:graphicFrame>
      <p:sp>
        <p:nvSpPr>
          <p:cNvPr id="8" name="Заголовок 1"/>
          <p:cNvSpPr>
            <a:spLocks noGrp="1"/>
          </p:cNvSpPr>
          <p:nvPr>
            <p:ph type="title"/>
          </p:nvPr>
        </p:nvSpPr>
        <p:spPr>
          <a:xfrm>
            <a:off x="2165232" y="708656"/>
            <a:ext cx="8870819" cy="615731"/>
          </a:xfrm>
        </p:spPr>
        <p:txBody>
          <a:bodyPr>
            <a:normAutofit fontScale="90000"/>
          </a:bodyPr>
          <a:lstStyle/>
          <a:p>
            <a:pPr lvl="0" defTabSz="914400" eaLnBrk="0" fontAlgn="base" hangingPunct="0">
              <a:spcAft>
                <a:spcPct val="0"/>
              </a:spcAft>
            </a:pPr>
            <a:r>
              <a:rPr lang="pt-BR" altLang="en-US" sz="2400" b="1" dirty="0">
                <a:ln>
                  <a:noFill/>
                </a:ln>
                <a:solidFill>
                  <a:schemeClr val="bg1"/>
                </a:solidFill>
                <a:latin typeface="Arial" panose="020B0604020202020204" pitchFamily="34" charset="0"/>
                <a:ea typeface="Calibri" panose="020F0502020204030204" pitchFamily="34" charset="0"/>
                <a:cs typeface="Arial" panose="020B0604020202020204" pitchFamily="34" charset="0"/>
              </a:rPr>
              <a:t>2022</a:t>
            </a:r>
            <a:r>
              <a:rPr lang="az-Latn-AZ" altLang="en-US" sz="2400" b="1" dirty="0">
                <a:ln>
                  <a:noFill/>
                </a:ln>
                <a:solidFill>
                  <a:schemeClr val="bg1"/>
                </a:solidFill>
                <a:latin typeface="Arial" panose="020B0604020202020204" pitchFamily="34" charset="0"/>
                <a:ea typeface="Calibri" panose="020F0502020204030204" pitchFamily="34" charset="0"/>
                <a:cs typeface="Arial" panose="020B0604020202020204" pitchFamily="34" charset="0"/>
              </a:rPr>
              <a:t>-ci il üzrə </a:t>
            </a:r>
            <a:r>
              <a:rPr lang="en-US" altLang="en-US" sz="2400" b="1" dirty="0">
                <a:solidFill>
                  <a:schemeClr val="bg1"/>
                </a:solidFill>
                <a:latin typeface="Arial" panose="020B0604020202020204" pitchFamily="34" charset="0"/>
                <a:ea typeface="Calibri" panose="020F0502020204030204" pitchFamily="34" charset="0"/>
                <a:cs typeface="Arial" panose="020B0604020202020204" pitchFamily="34" charset="0"/>
              </a:rPr>
              <a:t>T</a:t>
            </a:r>
            <a:r>
              <a:rPr lang="az-Latn-AZ" altLang="en-US" sz="2400" b="1" dirty="0">
                <a:solidFill>
                  <a:schemeClr val="bg1"/>
                </a:solidFill>
                <a:latin typeface="Arial" panose="020B0604020202020204" pitchFamily="34" charset="0"/>
                <a:ea typeface="Calibri" panose="020F0502020204030204" pitchFamily="34" charset="0"/>
                <a:cs typeface="Arial" panose="020B0604020202020204" pitchFamily="34" charset="0"/>
              </a:rPr>
              <a:t>ətbiqi riyaziyyat və kibernetika</a:t>
            </a:r>
            <a:r>
              <a:rPr lang="az-Latn-AZ" altLang="en-US" sz="2400" b="1" dirty="0">
                <a:ln>
                  <a:noFill/>
                </a:ln>
                <a:solidFill>
                  <a:schemeClr val="bg1"/>
                </a:solidFill>
                <a:latin typeface="Arial" panose="020B0604020202020204" pitchFamily="34" charset="0"/>
                <a:ea typeface="Calibri" panose="020F0502020204030204" pitchFamily="34" charset="0"/>
                <a:cs typeface="Arial" panose="020B0604020202020204" pitchFamily="34" charset="0"/>
              </a:rPr>
              <a:t> fakültəsinin i</a:t>
            </a:r>
            <a:r>
              <a:rPr lang="az-Latn-AZ" sz="2400" b="1" dirty="0">
                <a:solidFill>
                  <a:schemeClr val="bg1"/>
                </a:solidFill>
                <a:latin typeface="Arial" panose="020B0604020202020204" pitchFamily="34" charset="0"/>
                <a:cs typeface="Arial" panose="020B0604020202020204" pitchFamily="34" charset="0"/>
              </a:rPr>
              <a:t>mtahan sesiyyasının nəticələri</a:t>
            </a:r>
            <a:br>
              <a:rPr lang="az-Latn-AZ" sz="2400" b="1" dirty="0">
                <a:solidFill>
                  <a:schemeClr val="accent1">
                    <a:lumMod val="75000"/>
                  </a:schemeClr>
                </a:solidFill>
                <a:latin typeface="Arial" panose="020B0604020202020204" pitchFamily="34" charset="0"/>
                <a:cs typeface="Arial" panose="020B0604020202020204" pitchFamily="34" charset="0"/>
              </a:rPr>
            </a:br>
            <a:endParaRPr lang="ru-RU" sz="2400" dirty="0"/>
          </a:p>
        </p:txBody>
      </p:sp>
      <p:sp>
        <p:nvSpPr>
          <p:cNvPr id="9" name="Прямоугольник 8"/>
          <p:cNvSpPr/>
          <p:nvPr/>
        </p:nvSpPr>
        <p:spPr>
          <a:xfrm>
            <a:off x="8543163" y="1084385"/>
            <a:ext cx="1258678" cy="307777"/>
          </a:xfrm>
          <a:prstGeom prst="rect">
            <a:avLst/>
          </a:prstGeom>
        </p:spPr>
        <p:txBody>
          <a:bodyPr wrap="none">
            <a:spAutoFit/>
          </a:bodyPr>
          <a:lstStyle/>
          <a:p>
            <a:r>
              <a:rPr lang="az-Latn-AZ" altLang="en-US" b="1" dirty="0">
                <a:solidFill>
                  <a:schemeClr val="bg1"/>
                </a:solidFill>
                <a:latin typeface="Arial" panose="020B0604020202020204" pitchFamily="34" charset="0"/>
                <a:ea typeface="Calibri" panose="020F0502020204030204" pitchFamily="34" charset="0"/>
                <a:cs typeface="Arial" panose="020B0604020202020204" pitchFamily="34" charset="0"/>
              </a:rPr>
              <a:t>Magistratura</a:t>
            </a:r>
            <a:endParaRPr lang="ru-RU" dirty="0">
              <a:solidFill>
                <a:schemeClr val="bg1"/>
              </a:solidFill>
            </a:endParaRPr>
          </a:p>
        </p:txBody>
      </p:sp>
      <p:sp>
        <p:nvSpPr>
          <p:cNvPr id="10" name="Прямоугольник 9"/>
          <p:cNvSpPr/>
          <p:nvPr/>
        </p:nvSpPr>
        <p:spPr>
          <a:xfrm>
            <a:off x="2312186" y="1135652"/>
            <a:ext cx="1468672" cy="307777"/>
          </a:xfrm>
          <a:prstGeom prst="rect">
            <a:avLst/>
          </a:prstGeom>
        </p:spPr>
        <p:txBody>
          <a:bodyPr wrap="none">
            <a:spAutoFit/>
          </a:bodyPr>
          <a:lstStyle/>
          <a:p>
            <a:r>
              <a:rPr lang="az-Latn-AZ" altLang="en-US" b="1" dirty="0">
                <a:solidFill>
                  <a:schemeClr val="bg1"/>
                </a:solidFill>
                <a:latin typeface="Arial" panose="020B0604020202020204" pitchFamily="34" charset="0"/>
                <a:ea typeface="Calibri" panose="020F0502020204030204" pitchFamily="34" charset="0"/>
                <a:cs typeface="Arial" panose="020B0604020202020204" pitchFamily="34" charset="0"/>
              </a:rPr>
              <a:t>Bakalavriatura </a:t>
            </a:r>
            <a:endParaRPr lang="ru-RU" dirty="0">
              <a:solidFill>
                <a:schemeClr val="bg1"/>
              </a:solidFill>
            </a:endParaRPr>
          </a:p>
        </p:txBody>
      </p:sp>
    </p:spTree>
    <p:extLst>
      <p:ext uri="{BB962C8B-B14F-4D97-AF65-F5344CB8AC3E}">
        <p14:creationId xmlns:p14="http://schemas.microsoft.com/office/powerpoint/2010/main" val="993681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Заголовок 1">
            <a:extLst>
              <a:ext uri="{FF2B5EF4-FFF2-40B4-BE49-F238E27FC236}">
                <a16:creationId xmlns:a16="http://schemas.microsoft.com/office/drawing/2014/main" id="{43FF0E8E-7E41-472F-B23E-9CEA81BE7022}"/>
              </a:ext>
            </a:extLst>
          </p:cNvPr>
          <p:cNvSpPr txBox="1">
            <a:spLocks/>
          </p:cNvSpPr>
          <p:nvPr/>
        </p:nvSpPr>
        <p:spPr>
          <a:xfrm>
            <a:off x="-137020" y="74877"/>
            <a:ext cx="12192000" cy="4699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az-Latn-AZ" sz="2400" b="1" dirty="0">
                <a:solidFill>
                  <a:schemeClr val="bg1">
                    <a:lumMod val="75000"/>
                  </a:schemeClr>
                </a:solidFill>
                <a:latin typeface="Fira Sans"/>
                <a:ea typeface="+mn-ea"/>
                <a:cs typeface="+mn-cs"/>
              </a:rPr>
              <a:t>Təhsil və tədris</a:t>
            </a:r>
            <a:endParaRPr lang="ru-RU" sz="2400" b="1" dirty="0">
              <a:solidFill>
                <a:schemeClr val="bg1">
                  <a:lumMod val="75000"/>
                </a:schemeClr>
              </a:solidFill>
              <a:latin typeface="Fira Sans"/>
              <a:ea typeface="+mn-ea"/>
              <a:cs typeface="+mn-cs"/>
            </a:endParaRPr>
          </a:p>
        </p:txBody>
      </p:sp>
      <p:sp>
        <p:nvSpPr>
          <p:cNvPr id="18" name="Google Shape;797;p39">
            <a:extLst>
              <a:ext uri="{FF2B5EF4-FFF2-40B4-BE49-F238E27FC236}">
                <a16:creationId xmlns:a16="http://schemas.microsoft.com/office/drawing/2014/main" id="{A158E187-D1B0-4417-8706-99AA9D1C0DFF}"/>
              </a:ext>
            </a:extLst>
          </p:cNvPr>
          <p:cNvSpPr txBox="1"/>
          <p:nvPr/>
        </p:nvSpPr>
        <p:spPr>
          <a:xfrm>
            <a:off x="653142" y="2542114"/>
            <a:ext cx="5756367" cy="252607"/>
          </a:xfrm>
          <a:prstGeom prst="rect">
            <a:avLst/>
          </a:prstGeom>
          <a:noFill/>
          <a:ln>
            <a:noFill/>
          </a:ln>
        </p:spPr>
        <p:txBody>
          <a:bodyPr spcFirstLastPara="1" wrap="square" lIns="121900" tIns="121900" rIns="121900" bIns="121900" anchor="ctr" anchorCtr="0">
            <a:noAutofit/>
          </a:bodyPr>
          <a:lstStyle/>
          <a:p>
            <a:endParaRPr lang="az-Latn-AZ" sz="1200" b="1" dirty="0">
              <a:solidFill>
                <a:schemeClr val="bg1">
                  <a:lumMod val="75000"/>
                </a:schemeClr>
              </a:solidFill>
              <a:latin typeface="+mj-lt"/>
            </a:endParaRPr>
          </a:p>
        </p:txBody>
      </p:sp>
      <p:sp>
        <p:nvSpPr>
          <p:cNvPr id="15" name="Скругленный прямоугольник 14"/>
          <p:cNvSpPr/>
          <p:nvPr/>
        </p:nvSpPr>
        <p:spPr>
          <a:xfrm>
            <a:off x="1768507" y="1567520"/>
            <a:ext cx="9038491" cy="41121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dirty="0">
                <a:latin typeface="Arial" panose="020B0604020202020204" pitchFamily="34" charset="0"/>
                <a:cs typeface="Arial" panose="020B0604020202020204" pitchFamily="34" charset="0"/>
              </a:rPr>
              <a:t>AMEA İdarəetmə Sistemləri İnstitutu</a:t>
            </a:r>
            <a:endParaRPr lang="ru-RU" b="1" dirty="0"/>
          </a:p>
        </p:txBody>
      </p:sp>
      <p:sp>
        <p:nvSpPr>
          <p:cNvPr id="16" name="Скругленный прямоугольник 15"/>
          <p:cNvSpPr/>
          <p:nvPr/>
        </p:nvSpPr>
        <p:spPr>
          <a:xfrm>
            <a:off x="1730658" y="2522580"/>
            <a:ext cx="9038491" cy="41121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marL="152400" algn="ctr">
              <a:lnSpc>
                <a:spcPct val="150000"/>
              </a:lnSpc>
            </a:pPr>
            <a:r>
              <a:rPr lang="az-Latn-AZ" dirty="0">
                <a:latin typeface="Arial" panose="020B0604020202020204" pitchFamily="34" charset="0"/>
                <a:cs typeface="Arial" panose="020B0604020202020204" pitchFamily="34" charset="0"/>
              </a:rPr>
              <a:t>AMEA Riyaziyyat və Mexanika İnstitutu</a:t>
            </a:r>
            <a:endParaRPr lang="ru-RU" b="1" dirty="0"/>
          </a:p>
        </p:txBody>
      </p:sp>
      <p:sp>
        <p:nvSpPr>
          <p:cNvPr id="17" name="Скругленный прямоугольник 16"/>
          <p:cNvSpPr/>
          <p:nvPr/>
        </p:nvSpPr>
        <p:spPr>
          <a:xfrm>
            <a:off x="1730657" y="3464383"/>
            <a:ext cx="9038491" cy="41121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dirty="0">
                <a:latin typeface="Arial" panose="020B0604020202020204" pitchFamily="34" charset="0"/>
                <a:cs typeface="Arial" panose="020B0604020202020204" pitchFamily="34" charset="0"/>
              </a:rPr>
              <a:t>AMEA İnformasiya Texnologiyaları İnstitutu</a:t>
            </a:r>
            <a:endParaRPr lang="ru-RU" b="1" dirty="0"/>
          </a:p>
        </p:txBody>
      </p:sp>
      <p:sp>
        <p:nvSpPr>
          <p:cNvPr id="19" name="Скругленный прямоугольник 18"/>
          <p:cNvSpPr/>
          <p:nvPr/>
        </p:nvSpPr>
        <p:spPr>
          <a:xfrm>
            <a:off x="1730656" y="4435409"/>
            <a:ext cx="9038491" cy="41121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dirty="0">
                <a:latin typeface="Arial" panose="020B0604020202020204" pitchFamily="34" charset="0"/>
                <a:cs typeface="Arial" panose="020B0604020202020204" pitchFamily="34" charset="0"/>
              </a:rPr>
              <a:t>BDU-nun Tətbiqi Riyaziyyat Elmi-Tədqiqat İnstitutu</a:t>
            </a:r>
            <a:endParaRPr lang="ru-RU" b="1" dirty="0"/>
          </a:p>
        </p:txBody>
      </p:sp>
      <p:sp>
        <p:nvSpPr>
          <p:cNvPr id="20" name="Скругленный прямоугольник 19"/>
          <p:cNvSpPr/>
          <p:nvPr/>
        </p:nvSpPr>
        <p:spPr>
          <a:xfrm>
            <a:off x="1768507" y="5439234"/>
            <a:ext cx="9038491" cy="41121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marL="152400" algn="ctr">
              <a:lnSpc>
                <a:spcPct val="150000"/>
              </a:lnSpc>
            </a:pPr>
            <a:r>
              <a:rPr lang="az-Latn-AZ" dirty="0">
                <a:latin typeface="Arial" panose="020B0604020202020204" pitchFamily="34" charset="0"/>
                <a:cs typeface="Arial" panose="020B0604020202020204" pitchFamily="34" charset="0"/>
              </a:rPr>
              <a:t>Elm və Təhsil Nazirliyinin ümumi təhsil orta məktəbləri</a:t>
            </a:r>
          </a:p>
        </p:txBody>
      </p:sp>
      <p:sp>
        <p:nvSpPr>
          <p:cNvPr id="3" name="Скругленный прямоугольник 2"/>
          <p:cNvSpPr/>
          <p:nvPr/>
        </p:nvSpPr>
        <p:spPr>
          <a:xfrm>
            <a:off x="4668366" y="788374"/>
            <a:ext cx="2801815" cy="467459"/>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sz="1800" b="1" dirty="0">
                <a:solidFill>
                  <a:schemeClr val="bg2"/>
                </a:solidFill>
                <a:latin typeface="Arial" panose="020B0604020202020204" pitchFamily="34" charset="0"/>
                <a:cs typeface="Arial" panose="020B0604020202020204" pitchFamily="34" charset="0"/>
              </a:rPr>
              <a:t>TƏCRÜBƏ</a:t>
            </a:r>
            <a:endParaRPr lang="ru-RU" dirty="0">
              <a:solidFill>
                <a:schemeClr val="bg2"/>
              </a:solidFill>
            </a:endParaRPr>
          </a:p>
        </p:txBody>
      </p:sp>
      <p:cxnSp>
        <p:nvCxnSpPr>
          <p:cNvPr id="25" name="Straight Connector 139">
            <a:extLst>
              <a:ext uri="{FF2B5EF4-FFF2-40B4-BE49-F238E27FC236}">
                <a16:creationId xmlns:a16="http://schemas.microsoft.com/office/drawing/2014/main" id="{AF778183-9A9F-430A-A532-86F00C49102D}"/>
              </a:ext>
            </a:extLst>
          </p:cNvPr>
          <p:cNvCxnSpPr/>
          <p:nvPr/>
        </p:nvCxnSpPr>
        <p:spPr>
          <a:xfrm>
            <a:off x="0" y="6605105"/>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853460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139">
            <a:extLst>
              <a:ext uri="{FF2B5EF4-FFF2-40B4-BE49-F238E27FC236}">
                <a16:creationId xmlns:a16="http://schemas.microsoft.com/office/drawing/2014/main" id="{AF778183-9A9F-430A-A532-86F00C49102D}"/>
              </a:ext>
            </a:extLst>
          </p:cNvPr>
          <p:cNvCxnSpPr/>
          <p:nvPr/>
        </p:nvCxnSpPr>
        <p:spPr>
          <a:xfrm>
            <a:off x="0" y="473935"/>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4" name="Прямоугольник 3"/>
          <p:cNvSpPr/>
          <p:nvPr/>
        </p:nvSpPr>
        <p:spPr>
          <a:xfrm>
            <a:off x="4481615" y="-10235"/>
            <a:ext cx="3228769" cy="461665"/>
          </a:xfrm>
          <a:prstGeom prst="rect">
            <a:avLst/>
          </a:prstGeom>
        </p:spPr>
        <p:txBody>
          <a:bodyPr wrap="none">
            <a:spAutoFit/>
          </a:bodyPr>
          <a:lstStyle/>
          <a:p>
            <a:r>
              <a:rPr lang="az-Latn-AZ" sz="2400" b="1" dirty="0">
                <a:solidFill>
                  <a:schemeClr val="bg1">
                    <a:lumMod val="75000"/>
                  </a:schemeClr>
                </a:solidFill>
                <a:latin typeface="Fira Sans"/>
              </a:rPr>
              <a:t>Elm və innovasiyalar</a:t>
            </a:r>
            <a:endParaRPr lang="ru-RU" sz="2400" b="1" dirty="0">
              <a:solidFill>
                <a:schemeClr val="bg1">
                  <a:lumMod val="75000"/>
                </a:schemeClr>
              </a:solidFill>
              <a:latin typeface="Fira Sans"/>
            </a:endParaRPr>
          </a:p>
        </p:txBody>
      </p:sp>
      <p:cxnSp>
        <p:nvCxnSpPr>
          <p:cNvPr id="5" name="Straight Connector 139">
            <a:extLst>
              <a:ext uri="{FF2B5EF4-FFF2-40B4-BE49-F238E27FC236}">
                <a16:creationId xmlns:a16="http://schemas.microsoft.com/office/drawing/2014/main" id="{AF778183-9A9F-430A-A532-86F00C49102D}"/>
              </a:ext>
            </a:extLst>
          </p:cNvPr>
          <p:cNvCxnSpPr/>
          <p:nvPr/>
        </p:nvCxnSpPr>
        <p:spPr>
          <a:xfrm>
            <a:off x="-1" y="6534766"/>
            <a:ext cx="12192000" cy="0"/>
          </a:xfrm>
          <a:prstGeom prst="line">
            <a:avLst/>
          </a:prstGeom>
          <a:ln>
            <a:solidFill>
              <a:schemeClr val="bg2">
                <a:lumMod val="75000"/>
              </a:schemeClr>
            </a:solidFill>
          </a:ln>
        </p:spPr>
        <p:style>
          <a:lnRef idx="2">
            <a:schemeClr val="accent3"/>
          </a:lnRef>
          <a:fillRef idx="0">
            <a:schemeClr val="accent3"/>
          </a:fillRef>
          <a:effectRef idx="1">
            <a:schemeClr val="accent3"/>
          </a:effectRef>
          <a:fontRef idx="minor">
            <a:schemeClr val="tx1"/>
          </a:fontRef>
        </p:style>
      </p:cxnSp>
      <p:sp>
        <p:nvSpPr>
          <p:cNvPr id="6" name="Прямоугольник 5"/>
          <p:cNvSpPr/>
          <p:nvPr/>
        </p:nvSpPr>
        <p:spPr>
          <a:xfrm>
            <a:off x="890954" y="811051"/>
            <a:ext cx="10187353" cy="830997"/>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az-Latn-AZ" sz="2400" b="1" dirty="0">
                <a:latin typeface="Arial" panose="020B0604020202020204" pitchFamily="34" charset="0"/>
                <a:cs typeface="Arial" panose="020B0604020202020204" pitchFamily="34" charset="0"/>
              </a:rPr>
              <a:t>Tətbiqi riyaziyyat və kibernetika</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fakültəsində</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aşağıdakı</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ist</a:t>
            </a:r>
            <a:r>
              <a:rPr lang="az-Latn-AZ" sz="2400" b="1" dirty="0">
                <a:latin typeface="Arial" panose="020B0604020202020204" pitchFamily="34" charset="0"/>
                <a:cs typeface="Arial" panose="020B0604020202020204" pitchFamily="34" charset="0"/>
              </a:rPr>
              <a:t>i</a:t>
            </a:r>
            <a:r>
              <a:rPr lang="en-US" sz="2400" b="1" dirty="0" err="1">
                <a:latin typeface="Arial" panose="020B0604020202020204" pitchFamily="34" charset="0"/>
                <a:cs typeface="Arial" panose="020B0604020202020204" pitchFamily="34" charset="0"/>
              </a:rPr>
              <a:t>qamətlər</a:t>
            </a:r>
            <a:r>
              <a:rPr lang="az-Latn-AZ" sz="2400" b="1" dirty="0">
                <a:latin typeface="Arial" panose="020B0604020202020204" pitchFamily="34" charset="0"/>
                <a:cs typeface="Arial" panose="020B0604020202020204" pitchFamily="34" charset="0"/>
              </a:rPr>
              <a:t> üzrə</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elmi-tədqiqat</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işləri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aparılır</a:t>
            </a:r>
            <a:endParaRPr lang="ru-RU" sz="2400" dirty="0"/>
          </a:p>
        </p:txBody>
      </p:sp>
      <p:sp>
        <p:nvSpPr>
          <p:cNvPr id="7" name="Прямоугольник 6"/>
          <p:cNvSpPr/>
          <p:nvPr/>
        </p:nvSpPr>
        <p:spPr>
          <a:xfrm>
            <a:off x="890954" y="2177535"/>
            <a:ext cx="10187352" cy="2631170"/>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marL="0" marR="0">
              <a:lnSpc>
                <a:spcPct val="115000"/>
              </a:lnSpc>
              <a:spcBef>
                <a:spcPts val="0"/>
              </a:spcBef>
              <a:spcAft>
                <a:spcPts val="1000"/>
              </a:spcAft>
            </a:pPr>
            <a:r>
              <a:rPr lang="az-Latn-AZ" sz="1800" b="1" dirty="0">
                <a:effectLst/>
                <a:latin typeface="Arial" panose="020B0604020202020204" pitchFamily="34" charset="0"/>
                <a:ea typeface="Times New Roman" panose="02020603050405020304" pitchFamily="18" charset="0"/>
                <a:cs typeface="Times New Roman" panose="02020603050405020304" pitchFamily="18" charset="0"/>
              </a:rPr>
              <a:t>2022-ci ildə </a:t>
            </a:r>
            <a:r>
              <a:rPr lang="az-Latn-AZ" sz="1800" b="1" dirty="0">
                <a:effectLst/>
                <a:latin typeface="Arial" panose="020B0604020202020204" pitchFamily="34" charset="0"/>
                <a:ea typeface="Calibri" panose="020F0502020204030204" pitchFamily="34" charset="0"/>
                <a:cs typeface="Times New Roman" panose="02020603050405020304" pitchFamily="18" charset="0"/>
              </a:rPr>
              <a:t>Tətbiqi riyaziyyat və kibernetika fakültəsində Riyaziyyat və Kompüter</a:t>
            </a:r>
            <a:r>
              <a:rPr lang="az-Latn-AZ" sz="1800" b="1" dirty="0">
                <a:effectLst/>
                <a:latin typeface="Arial" panose="020B0604020202020204" pitchFamily="34" charset="0"/>
                <a:ea typeface="Times New Roman" panose="02020603050405020304" pitchFamily="18" charset="0"/>
                <a:cs typeface="Times New Roman" panose="02020603050405020304" pitchFamily="18" charset="0"/>
              </a:rPr>
              <a:t> elmləri istiqaməti üzrə 11</a:t>
            </a:r>
            <a:r>
              <a:rPr lang="az-Latn-AZ" sz="1800" b="1"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az-Latn-AZ" sz="1800" b="1" dirty="0">
                <a:effectLst/>
                <a:latin typeface="Arial" panose="020B0604020202020204" pitchFamily="34" charset="0"/>
                <a:ea typeface="Times New Roman" panose="02020603050405020304" pitchFamily="18" charset="0"/>
                <a:cs typeface="Times New Roman" panose="02020603050405020304" pitchFamily="18" charset="0"/>
              </a:rPr>
              <a:t>mövzuda elmi tədqiqat işləri aparılımışdır:</a:t>
            </a:r>
          </a:p>
          <a:p>
            <a:pPr marL="0" marR="0">
              <a:lnSpc>
                <a:spcPct val="115000"/>
              </a:lnSpc>
              <a:spcBef>
                <a:spcPts val="0"/>
              </a:spcBef>
              <a:spcAft>
                <a:spcPts val="1000"/>
              </a:spcAft>
            </a:pPr>
            <a:r>
              <a:rPr lang="az-Latn-AZ" sz="1800" dirty="0">
                <a:effectLst/>
                <a:latin typeface="Calibri" panose="020F0502020204030204" pitchFamily="34" charset="0"/>
                <a:ea typeface="Calibri" panose="020F0502020204030204" pitchFamily="34" charset="0"/>
                <a:cs typeface="Times New Roman" panose="02020603050405020304" pitchFamily="18" charset="0"/>
              </a:rPr>
              <a:t> </a:t>
            </a:r>
            <a:r>
              <a:rPr lang="az-Latn-AZ" sz="1800" b="1" u="sng"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2"/>
              </a:rPr>
              <a:t>http://amc.mamedov.co/elm-ve-innovasiya/elmi-tedqiqat-istiqametleri-ve-prioritetleri</a:t>
            </a:r>
            <a:r>
              <a:rPr lang="az-Latn-AZ" sz="1800" b="1"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az-Latn-AZ" sz="1800" b="1" dirty="0">
                <a:effectLst/>
                <a:latin typeface="Arial" panose="020B0604020202020204" pitchFamily="34" charset="0"/>
                <a:ea typeface="Calibri" panose="020F0502020204030204" pitchFamily="34" charset="0"/>
                <a:cs typeface="Times New Roman" panose="02020603050405020304" pitchFamily="18" charset="0"/>
              </a:rPr>
              <a:t>2022-ci ildə  Tətbiqi riyaziyyat sahəsi üzrə AMEA-nın illik hesabatına daxil edilmək üçün 7 iş daxil olmuşdur: </a:t>
            </a:r>
            <a:br>
              <a:rPr lang="az-Latn-AZ" sz="1800" b="1" dirty="0">
                <a:effectLst/>
                <a:latin typeface="Arial" panose="020B0604020202020204" pitchFamily="34" charset="0"/>
                <a:ea typeface="Calibri" panose="020F0502020204030204" pitchFamily="34" charset="0"/>
                <a:cs typeface="Times New Roman" panose="02020603050405020304" pitchFamily="18" charset="0"/>
              </a:rPr>
            </a:br>
            <a:r>
              <a:rPr lang="az-Latn-AZ" sz="1800" b="1" u="sng" dirty="0">
                <a:solidFill>
                  <a:srgbClr val="0000FF"/>
                </a:solidFill>
                <a:effectLst/>
                <a:latin typeface="Arial" panose="020B0604020202020204" pitchFamily="34" charset="0"/>
                <a:ea typeface="Calibri" panose="020F0502020204030204" pitchFamily="34" charset="0"/>
                <a:cs typeface="Times New Roman" panose="02020603050405020304" pitchFamily="18" charset="0"/>
                <a:hlinkClick r:id="rId3"/>
              </a:rPr>
              <a:t>http://amc.mamedov.co/elminailiyyetler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endParaRPr lang="ru-RU" sz="1200" dirty="0"/>
          </a:p>
        </p:txBody>
      </p:sp>
    </p:spTree>
    <p:extLst>
      <p:ext uri="{BB962C8B-B14F-4D97-AF65-F5344CB8AC3E}">
        <p14:creationId xmlns:p14="http://schemas.microsoft.com/office/powerpoint/2010/main" val="3280318117"/>
      </p:ext>
    </p:extLst>
  </p:cSld>
  <p:clrMapOvr>
    <a:masterClrMapping/>
  </p:clrMapOvr>
</p:sld>
</file>

<file path=ppt/theme/theme1.xml><?xml version="1.0" encoding="utf-8"?>
<a:theme xmlns:a="http://schemas.openxmlformats.org/drawingml/2006/main" name="Theme3">
  <a:themeElements>
    <a:clrScheme name="Simple Light">
      <a:dk1>
        <a:srgbClr val="000000"/>
      </a:dk1>
      <a:lt1>
        <a:srgbClr val="3D5191"/>
      </a:lt1>
      <a:dk2>
        <a:srgbClr val="6086AD"/>
      </a:dk2>
      <a:lt2>
        <a:srgbClr val="66BDC0"/>
      </a:lt2>
      <a:accent1>
        <a:srgbClr val="9AD0D3"/>
      </a:accent1>
      <a:accent2>
        <a:srgbClr val="98D1AE"/>
      </a:accent2>
      <a:accent3>
        <a:srgbClr val="71AF98"/>
      </a:accent3>
      <a:accent4>
        <a:srgbClr val="D9D9D9"/>
      </a:accent4>
      <a:accent5>
        <a:srgbClr val="EFEFE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3" id="{CE21BC9A-41BC-487A-8FB6-8BAB3A352AF6}" vid="{4B1681E4-3185-4267-B06F-6368205B3279}"/>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10739</TotalTime>
  <Words>1460</Words>
  <Application>Microsoft Office PowerPoint</Application>
  <PresentationFormat>Widescreen</PresentationFormat>
  <Paragraphs>217</Paragraphs>
  <Slides>20</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0" baseType="lpstr">
      <vt:lpstr>Arial</vt:lpstr>
      <vt:lpstr>Bebas Neue</vt:lpstr>
      <vt:lpstr>Calibri</vt:lpstr>
      <vt:lpstr>Fira Sans</vt:lpstr>
      <vt:lpstr>Fira Sans Condensed SemiBold</vt:lpstr>
      <vt:lpstr>Roboto</vt:lpstr>
      <vt:lpstr>Symbol</vt:lpstr>
      <vt:lpstr>Wingdings</vt:lpstr>
      <vt:lpstr>Theme3</vt:lpstr>
      <vt:lpstr>Document</vt:lpstr>
      <vt:lpstr>PowerPoint Presentation</vt:lpstr>
      <vt:lpstr>PowerPoint Presentation</vt:lpstr>
      <vt:lpstr>PowerPoint Presentation</vt:lpstr>
      <vt:lpstr>PowerPoint Presentation</vt:lpstr>
      <vt:lpstr>PowerPoint Presentation</vt:lpstr>
      <vt:lpstr>2021/2022-ci tədris ilində tələbə qəbulu</vt:lpstr>
      <vt:lpstr>2022-ci il üzrə Tətbiqi riyaziyyat və kibernetika fakültəsinin imtahan sesiyyasının nəticələri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Tələbələrimizin uğurları </vt:lpstr>
      <vt:lpstr>Tələbələrimizin uğurları </vt:lpstr>
      <vt:lpstr>Tələbələrimizin uğurları </vt:lpstr>
      <vt:lpstr>Tələbələrimizin uğurları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Jack Dvorkin</dc:title>
  <dc:creator>Mahir Pirguliyev</dc:creator>
  <cp:lastModifiedBy>Hp</cp:lastModifiedBy>
  <cp:revision>1109</cp:revision>
  <cp:lastPrinted>2019-11-19T05:10:14Z</cp:lastPrinted>
  <dcterms:created xsi:type="dcterms:W3CDTF">2019-11-17T11:41:25Z</dcterms:created>
  <dcterms:modified xsi:type="dcterms:W3CDTF">2023-04-13T10:44:41Z</dcterms:modified>
</cp:coreProperties>
</file>