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nconsolata"/>
      <p:bold r:id="rId16"/>
    </p:embeddedFont>
    <p:embeddedFont>
      <p:font typeface="Fira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FiraSans-regular.fntdata"/><Relationship Id="rId16" Type="http://schemas.openxmlformats.org/officeDocument/2006/relationships/font" Target="fonts/Inconsolata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Fira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Fira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3b472df7b_2_3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13b472df7b_2_3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" name="Google Shape;87;g313b472df7b_2_3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3b472df7b_2_43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13b472df7b_2_43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6" name="Google Shape;96;g313b472df7b_2_43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3b472df7b_2_58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13b472df7b_2_58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g313b472df7b_2_58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b472df7b_2_76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13b472df7b_2_76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" name="Google Shape;133;g313b472df7b_2_76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3b472df7b_2_103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13b472df7b_2_103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1" name="Google Shape;161;g313b472df7b_2_103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3b472df7b_2_11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13b472df7b_2_11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2" name="Google Shape;172;g313b472df7b_2_11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3b472df7b_2_129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13b472df7b_2_129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8" name="Google Shape;188;g313b472df7b_2_129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3b472df7b_2_145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13b472df7b_2_145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6" name="Google Shape;206;g313b472df7b_2_145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3b472df7b_0_4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13b472df7b_0_4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2" name="Google Shape;222;g313b472df7b_0_4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2" name="Google Shape;82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9" name="Google Shape;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/>
          <p:nvPr/>
        </p:nvSpPr>
        <p:spPr>
          <a:xfrm>
            <a:off x="496119" y="1015008"/>
            <a:ext cx="4722763" cy="1834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3800"/>
              <a:buFont typeface="Inconsolata"/>
              <a:buNone/>
            </a:pPr>
            <a:r>
              <a:rPr b="1" i="0" lang="uk" sz="38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Основи роботи з базами даних: SQLite</a:t>
            </a:r>
            <a:endParaRPr b="0" i="0" sz="3800" u="none" cap="none" strike="noStrike"/>
          </a:p>
        </p:txBody>
      </p:sp>
      <p:sp>
        <p:nvSpPr>
          <p:cNvPr id="91" name="Google Shape;91;p23"/>
          <p:cNvSpPr/>
          <p:nvPr/>
        </p:nvSpPr>
        <p:spPr>
          <a:xfrm>
            <a:off x="496119" y="3159742"/>
            <a:ext cx="4722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Бази даних - невід'ємна частина розробки мобільних додатків.</a:t>
            </a:r>
            <a:endParaRPr b="0" i="0" sz="1100" u="none" cap="none" strike="noStrike"/>
          </a:p>
        </p:txBody>
      </p:sp>
      <p:sp>
        <p:nvSpPr>
          <p:cNvPr id="92" name="Google Shape;92;p23"/>
          <p:cNvSpPr/>
          <p:nvPr/>
        </p:nvSpPr>
        <p:spPr>
          <a:xfrm>
            <a:off x="496119" y="3448050"/>
            <a:ext cx="4722763" cy="680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SQLite - це популярна система управління базами даних, розроблена спеціально для мобільних пристроїв, що забезпечує зберігання та управління даними в додатках.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8" name="Google Shape;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4"/>
          <p:cNvSpPr/>
          <p:nvPr/>
        </p:nvSpPr>
        <p:spPr>
          <a:xfrm>
            <a:off x="3877047" y="759842"/>
            <a:ext cx="3200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500"/>
              <a:buFont typeface="Inconsolata"/>
              <a:buNone/>
            </a:pPr>
            <a:r>
              <a:rPr b="1" i="0" lang="uk" sz="25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Вступ</a:t>
            </a:r>
            <a:endParaRPr b="0" i="0" sz="2500" u="none" cap="none" strike="noStrike"/>
          </a:p>
        </p:txBody>
      </p:sp>
      <p:sp>
        <p:nvSpPr>
          <p:cNvPr id="100" name="Google Shape;100;p24"/>
          <p:cNvSpPr/>
          <p:nvPr/>
        </p:nvSpPr>
        <p:spPr>
          <a:xfrm>
            <a:off x="3877047" y="1351880"/>
            <a:ext cx="2345457" cy="1761455"/>
          </a:xfrm>
          <a:prstGeom prst="roundRect">
            <a:avLst>
              <a:gd fmla="val 1090" name="adj"/>
            </a:avLst>
          </a:prstGeom>
          <a:solidFill>
            <a:srgbClr val="4335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4"/>
          <p:cNvSpPr/>
          <p:nvPr/>
        </p:nvSpPr>
        <p:spPr>
          <a:xfrm>
            <a:off x="4005039" y="1479872"/>
            <a:ext cx="1892722" cy="199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i="0" lang="uk" sz="13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Що таке бази даних?</a:t>
            </a:r>
            <a:endParaRPr b="0" i="0" sz="1300" u="none" cap="none" strike="noStrike"/>
          </a:p>
        </p:txBody>
      </p:sp>
      <p:sp>
        <p:nvSpPr>
          <p:cNvPr id="102" name="Google Shape;102;p24"/>
          <p:cNvSpPr/>
          <p:nvPr/>
        </p:nvSpPr>
        <p:spPr>
          <a:xfrm>
            <a:off x="4005039" y="1756618"/>
            <a:ext cx="2089473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000"/>
              <a:buFont typeface="Fira Sans"/>
              <a:buNone/>
            </a:pPr>
            <a:r>
              <a:rPr b="0" i="0" lang="uk" sz="10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Бази даних - це структуровані системи для зберігання та управління великими обсягами даних. Вони дозволяють організувати дані, забезпечити їх цілісність та швидкий доступ.</a:t>
            </a:r>
            <a:endParaRPr b="0" i="0" sz="1000" u="none" cap="none" strike="noStrike"/>
          </a:p>
        </p:txBody>
      </p:sp>
      <p:sp>
        <p:nvSpPr>
          <p:cNvPr id="103" name="Google Shape;103;p24"/>
          <p:cNvSpPr/>
          <p:nvPr/>
        </p:nvSpPr>
        <p:spPr>
          <a:xfrm>
            <a:off x="6350496" y="1351880"/>
            <a:ext cx="2345457" cy="1761455"/>
          </a:xfrm>
          <a:prstGeom prst="roundRect">
            <a:avLst>
              <a:gd fmla="val 1090" name="adj"/>
            </a:avLst>
          </a:prstGeom>
          <a:solidFill>
            <a:srgbClr val="4335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4"/>
          <p:cNvSpPr/>
          <p:nvPr/>
        </p:nvSpPr>
        <p:spPr>
          <a:xfrm>
            <a:off x="6478488" y="1479872"/>
            <a:ext cx="2089473" cy="399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i="0" lang="uk" sz="13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Роль баз даних у мобільних додатках</a:t>
            </a:r>
            <a:endParaRPr b="0" i="0" sz="1300" u="none" cap="none" strike="noStrike"/>
          </a:p>
        </p:txBody>
      </p:sp>
      <p:sp>
        <p:nvSpPr>
          <p:cNvPr id="105" name="Google Shape;105;p24"/>
          <p:cNvSpPr/>
          <p:nvPr/>
        </p:nvSpPr>
        <p:spPr>
          <a:xfrm>
            <a:off x="6478488" y="1956569"/>
            <a:ext cx="2089473" cy="102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000"/>
              <a:buFont typeface="Fira Sans"/>
              <a:buNone/>
            </a:pPr>
            <a:r>
              <a:rPr b="0" i="0" lang="uk" sz="10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Бази даних використовуються для зберігання різних типів даних у мобільних додатках, таких як дані користувачів, налаштування, списки та інше.</a:t>
            </a:r>
            <a:endParaRPr b="0" i="0" sz="1000" u="none" cap="none" strike="noStrike"/>
          </a:p>
        </p:txBody>
      </p:sp>
      <p:sp>
        <p:nvSpPr>
          <p:cNvPr id="106" name="Google Shape;106;p24"/>
          <p:cNvSpPr/>
          <p:nvPr/>
        </p:nvSpPr>
        <p:spPr>
          <a:xfrm>
            <a:off x="3877047" y="3241328"/>
            <a:ext cx="4818906" cy="1142256"/>
          </a:xfrm>
          <a:prstGeom prst="roundRect">
            <a:avLst>
              <a:gd fmla="val 1681" name="adj"/>
            </a:avLst>
          </a:prstGeom>
          <a:solidFill>
            <a:srgbClr val="4335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4"/>
          <p:cNvSpPr/>
          <p:nvPr/>
        </p:nvSpPr>
        <p:spPr>
          <a:xfrm>
            <a:off x="4005039" y="3369320"/>
            <a:ext cx="4562921" cy="399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i="0" lang="uk" sz="13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SQLite - ефективна система управління базами даних</a:t>
            </a:r>
            <a:endParaRPr b="0" i="0" sz="1300" u="none" cap="none" strike="noStrike"/>
          </a:p>
        </p:txBody>
      </p:sp>
      <p:sp>
        <p:nvSpPr>
          <p:cNvPr id="108" name="Google Shape;108;p24"/>
          <p:cNvSpPr/>
          <p:nvPr/>
        </p:nvSpPr>
        <p:spPr>
          <a:xfrm>
            <a:off x="4005039" y="3846016"/>
            <a:ext cx="4562921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000"/>
              <a:buFont typeface="Fira Sans"/>
              <a:buNone/>
            </a:pPr>
            <a:r>
              <a:rPr b="0" i="0" lang="uk" sz="10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SQLite - легка та ефективна система управління базами даних, розроблена спеціально для мобільних пристроїв та невеликих додатків.</a:t>
            </a:r>
            <a:endParaRPr b="0" i="0" sz="1000" u="none" cap="none" strike="noStrike"/>
          </a:p>
        </p:txBody>
      </p:sp>
      <p:sp>
        <p:nvSpPr>
          <p:cNvPr id="109" name="Google Shape;109;p24"/>
          <p:cNvSpPr/>
          <p:nvPr/>
        </p:nvSpPr>
        <p:spPr>
          <a:xfrm>
            <a:off x="7928700" y="4863575"/>
            <a:ext cx="1215300" cy="2001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5" name="Google Shape;1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/>
          <p:nvPr/>
        </p:nvSpPr>
        <p:spPr>
          <a:xfrm>
            <a:off x="3925119" y="572988"/>
            <a:ext cx="3544119" cy="4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800"/>
              <a:buFont typeface="Inconsolata"/>
              <a:buNone/>
            </a:pPr>
            <a:r>
              <a:rPr b="1" i="0" lang="uk" sz="28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Основи SQLite</a:t>
            </a:r>
            <a:endParaRPr b="0" i="0" sz="2800" u="none" cap="none" strike="noStrike"/>
          </a:p>
        </p:txBody>
      </p:sp>
      <p:sp>
        <p:nvSpPr>
          <p:cNvPr id="117" name="Google Shape;117;p25"/>
          <p:cNvSpPr/>
          <p:nvPr/>
        </p:nvSpPr>
        <p:spPr>
          <a:xfrm>
            <a:off x="3925119" y="1388046"/>
            <a:ext cx="318939" cy="318939"/>
          </a:xfrm>
          <a:prstGeom prst="roundRect">
            <a:avLst>
              <a:gd fmla="val 6667" name="adj"/>
            </a:avLst>
          </a:prstGeom>
          <a:solidFill>
            <a:srgbClr val="4335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4031382" y="1441177"/>
            <a:ext cx="106338" cy="212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00"/>
              <a:buFont typeface="Inconsolata"/>
              <a:buNone/>
            </a:pPr>
            <a:r>
              <a:rPr b="1" i="0" lang="uk" sz="17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endParaRPr b="0" i="0" sz="1700" u="none" cap="none" strike="noStrike"/>
          </a:p>
        </p:txBody>
      </p:sp>
      <p:sp>
        <p:nvSpPr>
          <p:cNvPr id="119" name="Google Shape;119;p25"/>
          <p:cNvSpPr/>
          <p:nvPr/>
        </p:nvSpPr>
        <p:spPr>
          <a:xfrm>
            <a:off x="4385816" y="1388046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400"/>
              <a:buFont typeface="Inconsolata"/>
              <a:buNone/>
            </a:pPr>
            <a:r>
              <a:rPr b="1" i="0" lang="uk" sz="14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Що таке SQLite?</a:t>
            </a:r>
            <a:endParaRPr b="0" i="0" sz="1400" u="none" cap="none" strike="noStrike"/>
          </a:p>
        </p:txBody>
      </p:sp>
      <p:sp>
        <p:nvSpPr>
          <p:cNvPr id="120" name="Google Shape;120;p25"/>
          <p:cNvSpPr/>
          <p:nvPr/>
        </p:nvSpPr>
        <p:spPr>
          <a:xfrm>
            <a:off x="4385816" y="1694557"/>
            <a:ext cx="1829842" cy="15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SQLite - це вбудована система управління базами даних, що не вимагає окремого сервера</a:t>
            </a:r>
            <a:r>
              <a:rPr lang="uk" sz="110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b="0" i="0" sz="1100" u="none" cap="none" strike="noStrike"/>
          </a:p>
        </p:txBody>
      </p:sp>
      <p:sp>
        <p:nvSpPr>
          <p:cNvPr id="121" name="Google Shape;121;p25"/>
          <p:cNvSpPr/>
          <p:nvPr/>
        </p:nvSpPr>
        <p:spPr>
          <a:xfrm>
            <a:off x="6357417" y="1388046"/>
            <a:ext cx="318939" cy="318939"/>
          </a:xfrm>
          <a:prstGeom prst="roundRect">
            <a:avLst>
              <a:gd fmla="val 6667" name="adj"/>
            </a:avLst>
          </a:prstGeom>
          <a:solidFill>
            <a:srgbClr val="4335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6463680" y="1441177"/>
            <a:ext cx="106338" cy="212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00"/>
              <a:buFont typeface="Inconsolata"/>
              <a:buNone/>
            </a:pPr>
            <a:r>
              <a:rPr b="1" i="0" lang="uk" sz="17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endParaRPr b="0" i="0" sz="1700" u="none" cap="none" strike="noStrike"/>
          </a:p>
        </p:txBody>
      </p:sp>
      <p:sp>
        <p:nvSpPr>
          <p:cNvPr id="123" name="Google Shape;123;p25"/>
          <p:cNvSpPr/>
          <p:nvPr/>
        </p:nvSpPr>
        <p:spPr>
          <a:xfrm>
            <a:off x="6818114" y="1388046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400"/>
              <a:buFont typeface="Inconsolata"/>
              <a:buNone/>
            </a:pPr>
            <a:r>
              <a:rPr b="1" i="0" lang="uk" sz="14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Переваги SQLite</a:t>
            </a:r>
            <a:endParaRPr b="0" i="0" sz="1400" u="none" cap="none" strike="noStrike"/>
          </a:p>
        </p:txBody>
      </p:sp>
      <p:sp>
        <p:nvSpPr>
          <p:cNvPr id="124" name="Google Shape;124;p25"/>
          <p:cNvSpPr/>
          <p:nvPr/>
        </p:nvSpPr>
        <p:spPr>
          <a:xfrm>
            <a:off x="6818114" y="1694557"/>
            <a:ext cx="1829842" cy="1360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SQLite - це легка, швидка та надійна система управління базами даних, яка ідеально підходить для розробки мобільних додатків.</a:t>
            </a:r>
            <a:endParaRPr b="0" i="0" sz="1100" u="none" cap="none" strike="noStrike"/>
          </a:p>
        </p:txBody>
      </p:sp>
      <p:sp>
        <p:nvSpPr>
          <p:cNvPr id="125" name="Google Shape;125;p25"/>
          <p:cNvSpPr/>
          <p:nvPr/>
        </p:nvSpPr>
        <p:spPr>
          <a:xfrm>
            <a:off x="3925119" y="3583484"/>
            <a:ext cx="318939" cy="318939"/>
          </a:xfrm>
          <a:prstGeom prst="roundRect">
            <a:avLst>
              <a:gd fmla="val 6667" name="adj"/>
            </a:avLst>
          </a:prstGeom>
          <a:solidFill>
            <a:srgbClr val="4335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4031382" y="3636615"/>
            <a:ext cx="106338" cy="212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00"/>
              <a:buFont typeface="Inconsolata"/>
              <a:buNone/>
            </a:pPr>
            <a:r>
              <a:rPr b="1" i="0" lang="uk" sz="17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3</a:t>
            </a:r>
            <a:endParaRPr b="0" i="0" sz="1700" u="none" cap="none" strike="noStrike"/>
          </a:p>
        </p:txBody>
      </p:sp>
      <p:sp>
        <p:nvSpPr>
          <p:cNvPr id="127" name="Google Shape;127;p25"/>
          <p:cNvSpPr/>
          <p:nvPr/>
        </p:nvSpPr>
        <p:spPr>
          <a:xfrm>
            <a:off x="4385816" y="3583484"/>
            <a:ext cx="2681808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400"/>
              <a:buFont typeface="Inconsolata"/>
              <a:buNone/>
            </a:pPr>
            <a:r>
              <a:rPr b="1" i="0" lang="uk" sz="14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Відмінності від інших СУБД</a:t>
            </a:r>
            <a:endParaRPr b="0" i="0" sz="1400" u="none" cap="none" strike="noStrike"/>
          </a:p>
        </p:txBody>
      </p:sp>
      <p:sp>
        <p:nvSpPr>
          <p:cNvPr id="128" name="Google Shape;128;p25"/>
          <p:cNvSpPr/>
          <p:nvPr/>
        </p:nvSpPr>
        <p:spPr>
          <a:xfrm>
            <a:off x="4385816" y="3889995"/>
            <a:ext cx="4262066" cy="680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На відміну від інших систем, таких як MySQL та PostgreSQL, SQLite не вимагає окремого сервера та працює безпосередньо на пристрої.</a:t>
            </a:r>
            <a:endParaRPr b="0" i="0" sz="1100" u="none" cap="none" strike="noStrike"/>
          </a:p>
        </p:txBody>
      </p:sp>
      <p:sp>
        <p:nvSpPr>
          <p:cNvPr id="129" name="Google Shape;129;p25"/>
          <p:cNvSpPr/>
          <p:nvPr/>
        </p:nvSpPr>
        <p:spPr>
          <a:xfrm>
            <a:off x="7928700" y="4863575"/>
            <a:ext cx="1215300" cy="2001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393948" y="309786"/>
            <a:ext cx="4927104" cy="703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200"/>
              <a:buFont typeface="Inconsolata"/>
              <a:buNone/>
            </a:pPr>
            <a:r>
              <a:rPr b="1" i="0" lang="uk" sz="22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Основи роботи з SQLite в Android</a:t>
            </a:r>
            <a:endParaRPr b="0" i="0" sz="2200" u="none" cap="none" strike="noStrike"/>
          </a:p>
        </p:txBody>
      </p:sp>
      <p:sp>
        <p:nvSpPr>
          <p:cNvPr id="137" name="Google Shape;137;p26"/>
          <p:cNvSpPr/>
          <p:nvPr/>
        </p:nvSpPr>
        <p:spPr>
          <a:xfrm>
            <a:off x="555576" y="1182068"/>
            <a:ext cx="14288" cy="3651647"/>
          </a:xfrm>
          <a:prstGeom prst="roundRect">
            <a:avLst>
              <a:gd fmla="val 118172" name="adj"/>
            </a:avLst>
          </a:prstGeom>
          <a:solidFill>
            <a:srgbClr val="5C4E6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675047" y="1428080"/>
            <a:ext cx="393948" cy="14288"/>
          </a:xfrm>
          <a:prstGeom prst="roundRect">
            <a:avLst>
              <a:gd fmla="val 118172" name="adj"/>
            </a:avLst>
          </a:prstGeom>
          <a:solidFill>
            <a:srgbClr val="5C4E6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436104" y="1308646"/>
            <a:ext cx="253231" cy="253231"/>
          </a:xfrm>
          <a:prstGeom prst="roundRect">
            <a:avLst>
              <a:gd fmla="val 6667" name="adj"/>
            </a:avLst>
          </a:prstGeom>
          <a:solidFill>
            <a:srgbClr val="4335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520489" y="1350839"/>
            <a:ext cx="84460" cy="168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i="0" lang="uk" sz="13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endParaRPr b="0" i="0" sz="1300" u="none" cap="none" strike="noStrike"/>
          </a:p>
        </p:txBody>
      </p:sp>
      <p:sp>
        <p:nvSpPr>
          <p:cNvPr id="141" name="Google Shape;141;p26"/>
          <p:cNvSpPr/>
          <p:nvPr/>
        </p:nvSpPr>
        <p:spPr>
          <a:xfrm>
            <a:off x="1181770" y="1294581"/>
            <a:ext cx="2077641" cy="175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Inconsolata"/>
              <a:buNone/>
            </a:pPr>
            <a:r>
              <a:rPr b="1" i="0" lang="uk" sz="11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Включення SQLite в проект</a:t>
            </a:r>
            <a:endParaRPr b="0" i="0" sz="1100" u="none" cap="none" strike="noStrike"/>
          </a:p>
        </p:txBody>
      </p:sp>
      <p:sp>
        <p:nvSpPr>
          <p:cNvPr id="142" name="Google Shape;142;p26"/>
          <p:cNvSpPr/>
          <p:nvPr/>
        </p:nvSpPr>
        <p:spPr>
          <a:xfrm>
            <a:off x="1181770" y="1537916"/>
            <a:ext cx="4139283" cy="36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900"/>
              <a:buFont typeface="Fira Sans"/>
              <a:buNone/>
            </a:pPr>
            <a:r>
              <a:rPr b="0" i="0" lang="uk" sz="9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Включення SQLite в Android проект проводиться за допомогою спеціальних бібліотек та налаштувань.</a:t>
            </a:r>
            <a:endParaRPr b="0" i="0" sz="900" u="none" cap="none" strike="noStrike"/>
          </a:p>
        </p:txBody>
      </p:sp>
      <p:sp>
        <p:nvSpPr>
          <p:cNvPr id="143" name="Google Shape;143;p26"/>
          <p:cNvSpPr/>
          <p:nvPr/>
        </p:nvSpPr>
        <p:spPr>
          <a:xfrm>
            <a:off x="675047" y="2369121"/>
            <a:ext cx="393948" cy="14288"/>
          </a:xfrm>
          <a:prstGeom prst="roundRect">
            <a:avLst>
              <a:gd fmla="val 118172" name="adj"/>
            </a:avLst>
          </a:prstGeom>
          <a:solidFill>
            <a:srgbClr val="5C4E6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436104" y="2249686"/>
            <a:ext cx="253231" cy="253231"/>
          </a:xfrm>
          <a:prstGeom prst="roundRect">
            <a:avLst>
              <a:gd fmla="val 6667" name="adj"/>
            </a:avLst>
          </a:prstGeom>
          <a:solidFill>
            <a:srgbClr val="4335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520489" y="2291879"/>
            <a:ext cx="84460" cy="168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i="0" lang="uk" sz="13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endParaRPr b="0" i="0" sz="1300" u="none" cap="none" strike="noStrike"/>
          </a:p>
        </p:txBody>
      </p:sp>
      <p:sp>
        <p:nvSpPr>
          <p:cNvPr id="146" name="Google Shape;146;p26"/>
          <p:cNvSpPr/>
          <p:nvPr/>
        </p:nvSpPr>
        <p:spPr>
          <a:xfrm>
            <a:off x="1181770" y="2235622"/>
            <a:ext cx="2260402" cy="175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Inconsolata"/>
              <a:buNone/>
            </a:pPr>
            <a:r>
              <a:rPr b="1" i="0" lang="uk" sz="11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Використання SQLiteOpenHelper</a:t>
            </a:r>
            <a:endParaRPr b="0" i="0" sz="1100" u="none" cap="none" strike="noStrike"/>
          </a:p>
        </p:txBody>
      </p:sp>
      <p:sp>
        <p:nvSpPr>
          <p:cNvPr id="147" name="Google Shape;147;p26"/>
          <p:cNvSpPr/>
          <p:nvPr/>
        </p:nvSpPr>
        <p:spPr>
          <a:xfrm>
            <a:off x="1181770" y="2478956"/>
            <a:ext cx="4139283" cy="36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900"/>
              <a:buFont typeface="Fira Sans"/>
              <a:buNone/>
            </a:pPr>
            <a:r>
              <a:rPr b="0" i="0" lang="uk" sz="9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SQLiteOpenHelper - це клас, який спрощує створення та оновлення бази даних SQLite в Android проектах.</a:t>
            </a:r>
            <a:endParaRPr b="0" i="0" sz="900" u="none" cap="none" strike="noStrike"/>
          </a:p>
        </p:txBody>
      </p:sp>
      <p:sp>
        <p:nvSpPr>
          <p:cNvPr id="148" name="Google Shape;148;p26"/>
          <p:cNvSpPr/>
          <p:nvPr/>
        </p:nvSpPr>
        <p:spPr>
          <a:xfrm>
            <a:off x="675047" y="3310161"/>
            <a:ext cx="393948" cy="14288"/>
          </a:xfrm>
          <a:prstGeom prst="roundRect">
            <a:avLst>
              <a:gd fmla="val 118172" name="adj"/>
            </a:avLst>
          </a:prstGeom>
          <a:solidFill>
            <a:srgbClr val="5C4E6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436104" y="3190726"/>
            <a:ext cx="253231" cy="253231"/>
          </a:xfrm>
          <a:prstGeom prst="roundRect">
            <a:avLst>
              <a:gd fmla="val 6667" name="adj"/>
            </a:avLst>
          </a:prstGeom>
          <a:solidFill>
            <a:srgbClr val="4335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520489" y="3232919"/>
            <a:ext cx="84460" cy="168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i="0" lang="uk" sz="13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3</a:t>
            </a:r>
            <a:endParaRPr b="0" i="0" sz="1300" u="none" cap="none" strike="noStrike"/>
          </a:p>
        </p:txBody>
      </p:sp>
      <p:sp>
        <p:nvSpPr>
          <p:cNvPr id="151" name="Google Shape;151;p26"/>
          <p:cNvSpPr/>
          <p:nvPr/>
        </p:nvSpPr>
        <p:spPr>
          <a:xfrm>
            <a:off x="1181770" y="3176662"/>
            <a:ext cx="2370460" cy="175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Inconsolata"/>
              <a:buNone/>
            </a:pPr>
            <a:r>
              <a:rPr b="1" i="0" lang="uk" sz="11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Визначення схеми бази даних</a:t>
            </a:r>
            <a:endParaRPr b="0" i="0" sz="1100" u="none" cap="none" strike="noStrike"/>
          </a:p>
        </p:txBody>
      </p:sp>
      <p:sp>
        <p:nvSpPr>
          <p:cNvPr id="152" name="Google Shape;152;p26"/>
          <p:cNvSpPr/>
          <p:nvPr/>
        </p:nvSpPr>
        <p:spPr>
          <a:xfrm>
            <a:off x="1181770" y="3419996"/>
            <a:ext cx="4139283" cy="36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900"/>
              <a:buFont typeface="Fira Sans"/>
              <a:buNone/>
            </a:pPr>
            <a:r>
              <a:rPr b="0" i="0" lang="uk" sz="9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Створення таблиць у SQLite вимагає визначення схеми - структур, які описують поля та їх типи.</a:t>
            </a:r>
            <a:endParaRPr b="0" i="0" sz="900" u="none" cap="none" strike="noStrike"/>
          </a:p>
        </p:txBody>
      </p:sp>
      <p:sp>
        <p:nvSpPr>
          <p:cNvPr id="153" name="Google Shape;153;p26"/>
          <p:cNvSpPr/>
          <p:nvPr/>
        </p:nvSpPr>
        <p:spPr>
          <a:xfrm>
            <a:off x="675047" y="4251201"/>
            <a:ext cx="393948" cy="14288"/>
          </a:xfrm>
          <a:prstGeom prst="roundRect">
            <a:avLst>
              <a:gd fmla="val 118172" name="adj"/>
            </a:avLst>
          </a:prstGeom>
          <a:solidFill>
            <a:srgbClr val="5C4E6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436104" y="4131766"/>
            <a:ext cx="253231" cy="253231"/>
          </a:xfrm>
          <a:prstGeom prst="roundRect">
            <a:avLst>
              <a:gd fmla="val 6667" name="adj"/>
            </a:avLst>
          </a:prstGeom>
          <a:solidFill>
            <a:srgbClr val="43355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520489" y="4173959"/>
            <a:ext cx="84460" cy="168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i="0" lang="uk" sz="13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4</a:t>
            </a:r>
            <a:endParaRPr b="0" i="0" sz="1300" u="none" cap="none" strike="noStrike"/>
          </a:p>
        </p:txBody>
      </p:sp>
      <p:sp>
        <p:nvSpPr>
          <p:cNvPr id="156" name="Google Shape;156;p26"/>
          <p:cNvSpPr/>
          <p:nvPr/>
        </p:nvSpPr>
        <p:spPr>
          <a:xfrm>
            <a:off x="1181770" y="4117702"/>
            <a:ext cx="1734443" cy="175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Inconsolata"/>
              <a:buNone/>
            </a:pPr>
            <a:r>
              <a:rPr b="1" i="0" lang="uk" sz="11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Виконання SQL запитів</a:t>
            </a:r>
            <a:endParaRPr b="0" i="0" sz="1100" u="none" cap="none" strike="noStrike"/>
          </a:p>
        </p:txBody>
      </p:sp>
      <p:sp>
        <p:nvSpPr>
          <p:cNvPr id="157" name="Google Shape;157;p26"/>
          <p:cNvSpPr/>
          <p:nvPr/>
        </p:nvSpPr>
        <p:spPr>
          <a:xfrm>
            <a:off x="1181770" y="4361036"/>
            <a:ext cx="4139283" cy="36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900"/>
              <a:buFont typeface="Fira Sans"/>
              <a:buNone/>
            </a:pPr>
            <a:r>
              <a:rPr b="0" i="0" lang="uk" sz="9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Для взаємодії з SQLite використовуються мова SQL для виконання запитів на додавання, видалення, оновлення та отримання даних.</a:t>
            </a:r>
            <a:endParaRPr b="0" i="0" sz="9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96119" y="1363340"/>
            <a:ext cx="7768233" cy="4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800"/>
              <a:buFont typeface="Inconsolata"/>
              <a:buNone/>
            </a:pPr>
            <a:r>
              <a:rPr b="1" i="0" lang="uk" sz="28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Інтерфейс для взаємодії з базою даних</a:t>
            </a:r>
            <a:endParaRPr b="0" i="0" sz="2800" u="none" cap="none" strike="noStrike"/>
          </a:p>
        </p:txBody>
      </p:sp>
      <p:sp>
        <p:nvSpPr>
          <p:cNvPr id="164" name="Google Shape;164;p27"/>
          <p:cNvSpPr/>
          <p:nvPr/>
        </p:nvSpPr>
        <p:spPr>
          <a:xfrm>
            <a:off x="496119" y="2160687"/>
            <a:ext cx="2230264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1400"/>
              <a:buFont typeface="Inconsolata"/>
              <a:buNone/>
            </a:pPr>
            <a:r>
              <a:rPr b="1" i="0" lang="uk" sz="14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Використання курсорів</a:t>
            </a:r>
            <a:endParaRPr b="0" i="0" sz="1400" u="none" cap="none" strike="noStrike"/>
          </a:p>
        </p:txBody>
      </p:sp>
      <p:sp>
        <p:nvSpPr>
          <p:cNvPr id="165" name="Google Shape;165;p27"/>
          <p:cNvSpPr/>
          <p:nvPr/>
        </p:nvSpPr>
        <p:spPr>
          <a:xfrm>
            <a:off x="496119" y="2523902"/>
            <a:ext cx="2486323" cy="907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Курсори - це об'єкти, які надають доступ до результатів SQL запитів. Вони дозволяють ітерувати по отриманих даних.</a:t>
            </a:r>
            <a:endParaRPr b="0" i="0" sz="1100" u="none" cap="none" strike="noStrike"/>
          </a:p>
        </p:txBody>
      </p:sp>
      <p:sp>
        <p:nvSpPr>
          <p:cNvPr id="166" name="Google Shape;166;p27"/>
          <p:cNvSpPr/>
          <p:nvPr/>
        </p:nvSpPr>
        <p:spPr>
          <a:xfrm>
            <a:off x="5236530" y="2160687"/>
            <a:ext cx="2486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1400"/>
              <a:buFont typeface="Inconsolata"/>
              <a:buNone/>
            </a:pPr>
            <a:r>
              <a:rPr b="1" i="0" lang="uk" sz="14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Обробка результатів запитів</a:t>
            </a:r>
            <a:endParaRPr b="0" i="0" sz="1400" u="none" cap="none" strike="noStrike"/>
          </a:p>
        </p:txBody>
      </p:sp>
      <p:sp>
        <p:nvSpPr>
          <p:cNvPr id="167" name="Google Shape;167;p27"/>
          <p:cNvSpPr/>
          <p:nvPr/>
        </p:nvSpPr>
        <p:spPr>
          <a:xfrm>
            <a:off x="5236568" y="2603483"/>
            <a:ext cx="24864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Результати запитів можуть бути представлені у вигляді списку, таблиці або іншої структури, відповідно до потреб розробника.</a:t>
            </a:r>
            <a:endParaRPr b="0" i="0" sz="1100" u="none" cap="none" strike="noStrike"/>
          </a:p>
        </p:txBody>
      </p:sp>
      <p:sp>
        <p:nvSpPr>
          <p:cNvPr id="168" name="Google Shape;168;p27"/>
          <p:cNvSpPr/>
          <p:nvPr/>
        </p:nvSpPr>
        <p:spPr>
          <a:xfrm>
            <a:off x="7928700" y="4863575"/>
            <a:ext cx="1215300" cy="2001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442541" y="442987"/>
            <a:ext cx="4829919" cy="790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16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500"/>
              <a:buFont typeface="Inconsolata"/>
              <a:buNone/>
            </a:pPr>
            <a:r>
              <a:rPr b="1" i="0" lang="uk" sz="25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Оптимізація роботи з SQLite</a:t>
            </a:r>
            <a:endParaRPr b="0" i="0" sz="2500" u="none" cap="none" strike="noStrike"/>
          </a:p>
        </p:txBody>
      </p:sp>
      <p:pic>
        <p:nvPicPr>
          <p:cNvPr descr="preencoded.png" id="176" name="Google Shape;17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541" y="1422871"/>
            <a:ext cx="632148" cy="113302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1264295" y="1549301"/>
            <a:ext cx="2720504" cy="197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200"/>
              <a:buFont typeface="Inconsolata"/>
              <a:buNone/>
            </a:pPr>
            <a:r>
              <a:rPr b="1" i="0" lang="uk" sz="12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Кешування результатів запитів</a:t>
            </a:r>
            <a:endParaRPr b="0" i="0" sz="1200" u="none" cap="none" strike="noStrike"/>
          </a:p>
        </p:txBody>
      </p:sp>
      <p:sp>
        <p:nvSpPr>
          <p:cNvPr id="178" name="Google Shape;178;p28"/>
          <p:cNvSpPr/>
          <p:nvPr/>
        </p:nvSpPr>
        <p:spPr>
          <a:xfrm>
            <a:off x="1264295" y="1822698"/>
            <a:ext cx="4008164" cy="606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000"/>
              <a:buFont typeface="Fira Sans"/>
              <a:buNone/>
            </a:pPr>
            <a:r>
              <a:rPr b="0" i="0" lang="uk" sz="10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Зберігання результатів запитів у пам'яті може значно прискорити роботу додатку, особливо при багаторазовому доступі до одних і тих же даних.</a:t>
            </a:r>
            <a:endParaRPr b="0" i="0" sz="1000" u="none" cap="none" strike="noStrike"/>
          </a:p>
        </p:txBody>
      </p:sp>
      <p:pic>
        <p:nvPicPr>
          <p:cNvPr descr="preencoded.png" id="179" name="Google Shape;17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541" y="2555900"/>
            <a:ext cx="632148" cy="113302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1264295" y="2682329"/>
            <a:ext cx="3425354" cy="197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200"/>
              <a:buFont typeface="Inconsolata"/>
              <a:buNone/>
            </a:pPr>
            <a:r>
              <a:rPr b="1" i="0" lang="uk" sz="12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Інтеграція з асинхронними операціями</a:t>
            </a:r>
            <a:endParaRPr b="0" i="0" sz="1200" u="none" cap="none" strike="noStrike"/>
          </a:p>
        </p:txBody>
      </p:sp>
      <p:sp>
        <p:nvSpPr>
          <p:cNvPr id="181" name="Google Shape;181;p28"/>
          <p:cNvSpPr/>
          <p:nvPr/>
        </p:nvSpPr>
        <p:spPr>
          <a:xfrm>
            <a:off x="1264295" y="2955727"/>
            <a:ext cx="4008164" cy="606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000"/>
              <a:buFont typeface="Fira Sans"/>
              <a:buNone/>
            </a:pPr>
            <a:r>
              <a:rPr b="0" i="0" lang="uk" sz="10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Використання асинхронних операцій, таких як AsyncTask або ExecutorService, дозволяє виконувати операції з SQLite в окремому потоці, не блокуючи головний потік.</a:t>
            </a:r>
            <a:endParaRPr b="0" i="0" sz="1000" u="none" cap="none" strike="noStrike"/>
          </a:p>
        </p:txBody>
      </p:sp>
      <p:pic>
        <p:nvPicPr>
          <p:cNvPr descr="preencoded.png" id="182" name="Google Shape;18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541" y="3688928"/>
            <a:ext cx="632148" cy="101151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1264295" y="3815358"/>
            <a:ext cx="1922636" cy="197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200"/>
              <a:buFont typeface="Inconsolata"/>
              <a:buNone/>
            </a:pPr>
            <a:r>
              <a:rPr b="1" i="0" lang="uk" sz="12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Управління ресурсами</a:t>
            </a:r>
            <a:endParaRPr b="0" i="0" sz="1200" u="none" cap="none" strike="noStrike"/>
          </a:p>
        </p:txBody>
      </p:sp>
      <p:sp>
        <p:nvSpPr>
          <p:cNvPr id="184" name="Google Shape;184;p28"/>
          <p:cNvSpPr/>
          <p:nvPr/>
        </p:nvSpPr>
        <p:spPr>
          <a:xfrm>
            <a:off x="1264295" y="4088755"/>
            <a:ext cx="4008164" cy="404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000"/>
              <a:buFont typeface="Fira Sans"/>
              <a:buNone/>
            </a:pPr>
            <a:r>
              <a:rPr b="0" i="0" lang="uk" sz="10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Важливо закривати курсори та бази даних після їх використання, щоб звільнити ресурси та запобігти витоку пам'яті.</a:t>
            </a:r>
            <a:endParaRPr b="0" i="0" sz="10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/>
          <p:nvPr/>
        </p:nvSpPr>
        <p:spPr>
          <a:xfrm>
            <a:off x="3925119" y="619497"/>
            <a:ext cx="4722763" cy="1328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800"/>
              <a:buFont typeface="Inconsolata"/>
              <a:buNone/>
            </a:pPr>
            <a:r>
              <a:rPr b="1" i="0" lang="uk" sz="28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Тестування і налагодження бази даних</a:t>
            </a:r>
            <a:endParaRPr b="0" i="0" sz="2800" u="none" cap="none" strike="noStrike"/>
          </a:p>
        </p:txBody>
      </p:sp>
      <p:sp>
        <p:nvSpPr>
          <p:cNvPr id="192" name="Google Shape;192;p29"/>
          <p:cNvSpPr/>
          <p:nvPr/>
        </p:nvSpPr>
        <p:spPr>
          <a:xfrm>
            <a:off x="3925119" y="2161059"/>
            <a:ext cx="4722763" cy="2362944"/>
          </a:xfrm>
          <a:prstGeom prst="roundRect">
            <a:avLst>
              <a:gd fmla="val 900" name="adj"/>
            </a:avLst>
          </a:prstGeom>
          <a:noFill/>
          <a:ln cap="flat" cmpd="sng" w="9525">
            <a:solidFill>
              <a:srgbClr val="FFFFFF">
                <a:alpha val="2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3929881" y="2165821"/>
            <a:ext cx="4713238" cy="63326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4071640" y="2255639"/>
            <a:ext cx="2070720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Інструменти для тестування</a:t>
            </a:r>
            <a:endParaRPr b="0" i="0" sz="1100" u="none" cap="none" strike="noStrike"/>
          </a:p>
        </p:txBody>
      </p:sp>
      <p:sp>
        <p:nvSpPr>
          <p:cNvPr id="195" name="Google Shape;195;p29"/>
          <p:cNvSpPr/>
          <p:nvPr/>
        </p:nvSpPr>
        <p:spPr>
          <a:xfrm>
            <a:off x="6430640" y="2255639"/>
            <a:ext cx="2070720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Android Studio Database Inspector</a:t>
            </a:r>
            <a:endParaRPr b="0" i="0" sz="1100" u="none" cap="none" strike="noStrike"/>
          </a:p>
        </p:txBody>
      </p:sp>
      <p:sp>
        <p:nvSpPr>
          <p:cNvPr id="196" name="Google Shape;196;p29"/>
          <p:cNvSpPr/>
          <p:nvPr/>
        </p:nvSpPr>
        <p:spPr>
          <a:xfrm>
            <a:off x="3929881" y="2799085"/>
            <a:ext cx="4713238" cy="860078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4071640" y="2888903"/>
            <a:ext cx="2070720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Помилки при роботі з SQLite</a:t>
            </a:r>
            <a:endParaRPr b="0" i="0" sz="1100" u="none" cap="none" strike="noStrike"/>
          </a:p>
        </p:txBody>
      </p:sp>
      <p:sp>
        <p:nvSpPr>
          <p:cNvPr id="198" name="Google Shape;198;p29"/>
          <p:cNvSpPr/>
          <p:nvPr/>
        </p:nvSpPr>
        <p:spPr>
          <a:xfrm>
            <a:off x="6430640" y="2888903"/>
            <a:ext cx="2070720" cy="680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Помилки SQL, порушення цілісності даних, проблеми з доступом.</a:t>
            </a:r>
            <a:endParaRPr b="0" i="0" sz="1100" u="none" cap="none" strike="noStrike"/>
          </a:p>
        </p:txBody>
      </p:sp>
      <p:sp>
        <p:nvSpPr>
          <p:cNvPr id="199" name="Google Shape;199;p29"/>
          <p:cNvSpPr/>
          <p:nvPr/>
        </p:nvSpPr>
        <p:spPr>
          <a:xfrm>
            <a:off x="3929881" y="3659163"/>
            <a:ext cx="4713238" cy="860078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4071640" y="3748981"/>
            <a:ext cx="2070720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Виправлення помилок</a:t>
            </a:r>
            <a:endParaRPr b="0" i="0" sz="1100" u="none" cap="none" strike="noStrike"/>
          </a:p>
        </p:txBody>
      </p:sp>
      <p:sp>
        <p:nvSpPr>
          <p:cNvPr id="201" name="Google Shape;201;p29"/>
          <p:cNvSpPr/>
          <p:nvPr/>
        </p:nvSpPr>
        <p:spPr>
          <a:xfrm>
            <a:off x="6430640" y="3748981"/>
            <a:ext cx="2070720" cy="680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Fira Sans"/>
              <a:buNone/>
            </a:pPr>
            <a:r>
              <a:rPr b="0" i="0" lang="uk" sz="11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Перевірка коду, аналіз SQL запитів, використання інструментів налагодження.</a:t>
            </a:r>
            <a:endParaRPr b="0" i="0" sz="1100" u="none" cap="none" strike="noStrike"/>
          </a:p>
        </p:txBody>
      </p:sp>
      <p:sp>
        <p:nvSpPr>
          <p:cNvPr id="202" name="Google Shape;202;p29"/>
          <p:cNvSpPr/>
          <p:nvPr/>
        </p:nvSpPr>
        <p:spPr>
          <a:xfrm>
            <a:off x="7928700" y="4863575"/>
            <a:ext cx="1215300" cy="2001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392758" y="308818"/>
            <a:ext cx="4929485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200"/>
              <a:buFont typeface="Inconsolata"/>
              <a:buNone/>
            </a:pPr>
            <a:r>
              <a:rPr b="1" i="0" lang="uk" sz="22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Приклади реальних застосувань</a:t>
            </a:r>
            <a:endParaRPr b="0" i="0" sz="2200" u="none" cap="none" strike="noStrike"/>
          </a:p>
        </p:txBody>
      </p:sp>
      <p:pic>
        <p:nvPicPr>
          <p:cNvPr descr="preencoded.png" id="210" name="Google Shape;2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758" y="1178421"/>
            <a:ext cx="280541" cy="28054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392757" y="1571179"/>
            <a:ext cx="2394124" cy="175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Inconsolata"/>
              <a:buNone/>
            </a:pPr>
            <a:r>
              <a:rPr b="1" i="0" lang="uk" sz="11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Зберігання даних користувачів</a:t>
            </a:r>
            <a:endParaRPr b="0" i="0" sz="1100" u="none" cap="none" strike="noStrike"/>
          </a:p>
        </p:txBody>
      </p:sp>
      <p:sp>
        <p:nvSpPr>
          <p:cNvPr id="212" name="Google Shape;212;p30"/>
          <p:cNvSpPr/>
          <p:nvPr/>
        </p:nvSpPr>
        <p:spPr>
          <a:xfrm>
            <a:off x="392758" y="1813768"/>
            <a:ext cx="4929485" cy="358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900"/>
              <a:buFont typeface="Fira Sans"/>
              <a:buNone/>
            </a:pPr>
            <a:r>
              <a:rPr b="0" i="0" lang="uk" sz="9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Локальні бази даних SQLite використовуються для зберігання даних користувачів, таких як їхні імена, паролі та налаштування.</a:t>
            </a:r>
            <a:endParaRPr b="0" i="0" sz="900" u="none" cap="none" strike="noStrike"/>
          </a:p>
        </p:txBody>
      </p:sp>
      <p:pic>
        <p:nvPicPr>
          <p:cNvPr descr="preencoded.png" id="213" name="Google Shape;21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758" y="2509391"/>
            <a:ext cx="280541" cy="28054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/>
          <p:nvPr/>
        </p:nvSpPr>
        <p:spPr>
          <a:xfrm>
            <a:off x="392757" y="2902149"/>
            <a:ext cx="1773808" cy="175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Inconsolata"/>
              <a:buNone/>
            </a:pPr>
            <a:r>
              <a:rPr b="1" i="0" lang="uk" sz="11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Налаштування додатку</a:t>
            </a:r>
            <a:endParaRPr b="0" i="0" sz="1100" u="none" cap="none" strike="noStrike"/>
          </a:p>
        </p:txBody>
      </p:sp>
      <p:sp>
        <p:nvSpPr>
          <p:cNvPr id="215" name="Google Shape;215;p30"/>
          <p:cNvSpPr/>
          <p:nvPr/>
        </p:nvSpPr>
        <p:spPr>
          <a:xfrm>
            <a:off x="392758" y="3144738"/>
            <a:ext cx="4929485" cy="358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900"/>
              <a:buFont typeface="Fira Sans"/>
              <a:buNone/>
            </a:pPr>
            <a:r>
              <a:rPr b="0" i="0" lang="uk" sz="9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Зберігання налаштувань додатку, таких як мова, тема та інші параметри, забезпечується за допомогою SQLite.</a:t>
            </a:r>
            <a:endParaRPr b="0" i="0" sz="900" u="none" cap="none" strike="noStrike"/>
          </a:p>
        </p:txBody>
      </p:sp>
      <p:pic>
        <p:nvPicPr>
          <p:cNvPr descr="preencoded.png" id="216" name="Google Shape;21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58" y="3840361"/>
            <a:ext cx="280541" cy="28054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392757" y="4233118"/>
            <a:ext cx="1402705" cy="175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100"/>
              <a:buFont typeface="Inconsolata"/>
              <a:buNone/>
            </a:pPr>
            <a:r>
              <a:rPr b="1" i="0" lang="uk" sz="1100" u="none" cap="none" strike="noStrike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Списки</a:t>
            </a:r>
            <a:endParaRPr b="0" i="0" sz="1100" u="none" cap="none" strike="noStrike"/>
          </a:p>
        </p:txBody>
      </p:sp>
      <p:sp>
        <p:nvSpPr>
          <p:cNvPr id="218" name="Google Shape;218;p30"/>
          <p:cNvSpPr/>
          <p:nvPr/>
        </p:nvSpPr>
        <p:spPr>
          <a:xfrm>
            <a:off x="392758" y="4475708"/>
            <a:ext cx="4929485" cy="358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900"/>
              <a:buFont typeface="Fira Sans"/>
              <a:buNone/>
            </a:pPr>
            <a:r>
              <a:rPr b="0" i="0" lang="uk" sz="9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Бази даних SQLite можуть використовуватися для зберігання списків товарів, завдань, контактів та іншої інформації.</a:t>
            </a:r>
            <a:endParaRPr b="0" i="0" sz="9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2107207" y="2044318"/>
            <a:ext cx="4929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200"/>
              <a:buFont typeface="Inconsolata"/>
              <a:buNone/>
            </a:pPr>
            <a:r>
              <a:rPr b="1" lang="uk" sz="36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Дякую за увагу!</a:t>
            </a:r>
            <a:endParaRPr b="0" i="0" sz="3600" u="none" cap="none" strike="noStrike"/>
          </a:p>
        </p:txBody>
      </p:sp>
      <p:sp>
        <p:nvSpPr>
          <p:cNvPr id="225" name="Google Shape;225;p31"/>
          <p:cNvSpPr/>
          <p:nvPr/>
        </p:nvSpPr>
        <p:spPr>
          <a:xfrm>
            <a:off x="7928700" y="4863575"/>
            <a:ext cx="1215300" cy="2001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