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7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6" r:id="rId17"/>
    <p:sldId id="277" r:id="rId18"/>
    <p:sldId id="293" r:id="rId19"/>
    <p:sldId id="295" r:id="rId20"/>
    <p:sldId id="296" r:id="rId21"/>
    <p:sldId id="294" r:id="rId22"/>
    <p:sldId id="275" r:id="rId23"/>
    <p:sldId id="272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2" r:id="rId36"/>
  </p:sldIdLst>
  <p:sldSz cx="9144000" cy="6858000" type="screen4x3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AF"/>
    <a:srgbClr val="99CCFF"/>
    <a:srgbClr val="B0F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Objects="1">
      <p:cViewPr varScale="1">
        <p:scale>
          <a:sx n="92" d="100"/>
          <a:sy n="92" d="100"/>
        </p:scale>
        <p:origin x="-12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934" y="72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/>
            </a:lvl1pPr>
          </a:lstStyle>
          <a:p>
            <a:fld id="{36ED7471-62DE-4FB8-85D9-8640F131555C}" type="datetimeFigureOut">
              <a:rPr lang="fr-FR" smtClean="0"/>
              <a:pPr/>
              <a:t>29/10/2019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r">
              <a:defRPr sz="1200"/>
            </a:lvl1pPr>
          </a:lstStyle>
          <a:p>
            <a:fld id="{02AB5279-4C2E-446C-8ABA-F7601CE02C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0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/>
            </a:lvl1pPr>
          </a:lstStyle>
          <a:p>
            <a:fld id="{B6D50FDD-85FD-4E99-B293-701FE7DCAFAD}" type="datetimeFigureOut">
              <a:rPr lang="fr-FR" smtClean="0"/>
              <a:pPr/>
              <a:t>29/10/2019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8" tIns="45574" rIns="91148" bIns="4557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148" tIns="45574" rIns="91148" bIns="4557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r">
              <a:defRPr sz="1200"/>
            </a:lvl1pPr>
          </a:lstStyle>
          <a:p>
            <a:fld id="{93513A46-EE15-4CFE-9A93-1A41DC02FF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7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13A46-EE15-4CFE-9A93-1A41DC02FF0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13A46-EE15-4CFE-9A93-1A41DC02FF0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41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13A46-EE15-4CFE-9A93-1A41DC02FF0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532440" y="6453221"/>
            <a:ext cx="514400" cy="288147"/>
          </a:xfrm>
          <a:prstGeom prst="rect">
            <a:avLst/>
          </a:prstGeom>
        </p:spPr>
        <p:txBody>
          <a:bodyPr lIns="72000" tIns="36000" rIns="72000" bIns="36000" anchor="ctr" anchorCtr="1">
            <a:spAutoFit/>
          </a:bodyPr>
          <a:lstStyle>
            <a:lvl1pPr algn="ct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9B079EE-E587-4FDA-A3F9-0970BD907DC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4464496" cy="288147"/>
          </a:xfrm>
          <a:prstGeom prst="rect">
            <a:avLst/>
          </a:prstGeom>
        </p:spPr>
        <p:txBody>
          <a:bodyPr lIns="72000" tIns="36000" rIns="72000" bIns="36000" anchor="ctr" anchorCtr="1">
            <a:sp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Introduction au langage VHDL-AMS - M2 ESET /SME- B. JAMMES</a:t>
            </a:r>
            <a:endParaRPr lang="fr-FR" dirty="0"/>
          </a:p>
        </p:txBody>
      </p:sp>
      <p:pic>
        <p:nvPicPr>
          <p:cNvPr id="4" name="Image 3" descr="logoUP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6435616"/>
            <a:ext cx="792088" cy="298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87624" y="2636912"/>
            <a:ext cx="6768752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FR" sz="3600" dirty="0" smtClean="0"/>
              <a:t>Introduction au langage VHDL-AMS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2339752" y="6345500"/>
            <a:ext cx="5040000" cy="503590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2327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Instructions simultanées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1559689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Instruction </a:t>
            </a:r>
            <a:r>
              <a:rPr lang="en-US" dirty="0" smtClean="0"/>
              <a:t>simple : 	</a:t>
            </a:r>
          </a:p>
          <a:p>
            <a:r>
              <a:rPr lang="en-US" i="1" dirty="0" smtClean="0"/>
              <a:t>			Quantity v Across </a:t>
            </a:r>
            <a:r>
              <a:rPr lang="en-US" i="1" dirty="0" err="1" smtClean="0"/>
              <a:t>i</a:t>
            </a:r>
            <a:r>
              <a:rPr lang="en-US" i="1" dirty="0" smtClean="0"/>
              <a:t> Through P to M;</a:t>
            </a:r>
            <a:endParaRPr lang="en-US" dirty="0" smtClean="0"/>
          </a:p>
          <a:p>
            <a:r>
              <a:rPr lang="en-US" dirty="0" smtClean="0"/>
              <a:t>			v = = R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fr-FR" dirty="0" smtClean="0"/>
              <a:t>Choix conditionnel :</a:t>
            </a:r>
            <a:r>
              <a:rPr lang="fr-FR" i="1" dirty="0" smtClean="0"/>
              <a:t>	</a:t>
            </a:r>
            <a:r>
              <a:rPr lang="en-US" i="1" dirty="0"/>
              <a:t>Port </a:t>
            </a:r>
            <a:r>
              <a:rPr lang="en-US" i="1" dirty="0" smtClean="0"/>
              <a:t>(Vin</a:t>
            </a:r>
            <a:r>
              <a:rPr lang="en-US" i="1" dirty="0"/>
              <a:t> : in real ; </a:t>
            </a:r>
            <a:r>
              <a:rPr lang="en-US" i="1" dirty="0" err="1" smtClean="0"/>
              <a:t>Vout</a:t>
            </a:r>
            <a:r>
              <a:rPr lang="en-US" i="1" dirty="0"/>
              <a:t> : out real </a:t>
            </a:r>
            <a:r>
              <a:rPr lang="en-US" i="1" dirty="0" smtClean="0"/>
              <a:t>)</a:t>
            </a:r>
            <a:r>
              <a:rPr lang="fr-FR" sz="1200" i="1" dirty="0" smtClean="0"/>
              <a:t> </a:t>
            </a:r>
          </a:p>
          <a:p>
            <a:r>
              <a:rPr lang="fr-FR" i="1" dirty="0" smtClean="0"/>
              <a:t>			</a:t>
            </a:r>
            <a:r>
              <a:rPr lang="fr-FR" b="1" i="1" dirty="0" smtClean="0"/>
              <a:t>if</a:t>
            </a:r>
            <a:r>
              <a:rPr lang="fr-FR" dirty="0" smtClean="0"/>
              <a:t>  vin &gt; 5.0  </a:t>
            </a:r>
            <a:r>
              <a:rPr lang="fr-FR" b="1" i="1" dirty="0" smtClean="0"/>
              <a:t>use</a:t>
            </a:r>
            <a:r>
              <a:rPr lang="fr-FR" dirty="0" smtClean="0"/>
              <a:t>  </a:t>
            </a:r>
            <a:r>
              <a:rPr lang="fr-FR" dirty="0" err="1" smtClean="0"/>
              <a:t>vout</a:t>
            </a:r>
            <a:r>
              <a:rPr lang="fr-FR" dirty="0" smtClean="0"/>
              <a:t> = = 5.0;</a:t>
            </a:r>
          </a:p>
          <a:p>
            <a:r>
              <a:rPr lang="en-US" i="1" dirty="0" smtClean="0"/>
              <a:t>			</a:t>
            </a:r>
            <a:r>
              <a:rPr lang="en-US" b="1" i="1" dirty="0" err="1" smtClean="0"/>
              <a:t>elsif</a:t>
            </a:r>
            <a:r>
              <a:rPr lang="en-US" i="1" dirty="0" smtClean="0"/>
              <a:t>  </a:t>
            </a:r>
            <a:r>
              <a:rPr lang="en-US" dirty="0" smtClean="0"/>
              <a:t>vin &lt; -5.0  </a:t>
            </a:r>
            <a:r>
              <a:rPr lang="en-US" b="1" i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 = = -5.0;</a:t>
            </a:r>
            <a:endParaRPr lang="fr-FR" dirty="0" smtClean="0"/>
          </a:p>
          <a:p>
            <a:r>
              <a:rPr lang="en-US" i="1" dirty="0" smtClean="0"/>
              <a:t>			</a:t>
            </a:r>
            <a:r>
              <a:rPr lang="en-US" b="1" i="1" dirty="0" smtClean="0"/>
              <a:t>else</a:t>
            </a:r>
            <a:r>
              <a:rPr lang="en-US" i="1" dirty="0" smtClean="0"/>
              <a:t>  </a:t>
            </a:r>
            <a:r>
              <a:rPr lang="en-US" i="1" dirty="0" err="1" smtClean="0"/>
              <a:t>vout</a:t>
            </a:r>
            <a:r>
              <a:rPr lang="en-US" i="1" dirty="0" smtClean="0"/>
              <a:t> = = vin;</a:t>
            </a:r>
            <a:endParaRPr lang="fr-FR" dirty="0" smtClean="0"/>
          </a:p>
          <a:p>
            <a:r>
              <a:rPr lang="en-US" i="1" dirty="0" smtClean="0"/>
              <a:t>			</a:t>
            </a:r>
            <a:r>
              <a:rPr lang="en-US" b="1" i="1" dirty="0" smtClean="0"/>
              <a:t>end use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fr-FR" dirty="0" smtClean="0"/>
              <a:t>Choix sélectif :</a:t>
            </a:r>
            <a:r>
              <a:rPr lang="en-US" dirty="0" smtClean="0"/>
              <a:t>		</a:t>
            </a:r>
            <a:r>
              <a:rPr lang="en-US" i="1" dirty="0" smtClean="0"/>
              <a:t>Quantity v Across </a:t>
            </a:r>
            <a:r>
              <a:rPr lang="en-US" i="1" dirty="0" err="1" smtClean="0"/>
              <a:t>i</a:t>
            </a:r>
            <a:r>
              <a:rPr lang="en-US" i="1" dirty="0" smtClean="0"/>
              <a:t> Through P to M;</a:t>
            </a:r>
            <a:endParaRPr lang="en-US" dirty="0" smtClean="0"/>
          </a:p>
          <a:p>
            <a:pPr lvl="0"/>
            <a:r>
              <a:rPr lang="en-US" i="1" dirty="0" smtClean="0"/>
              <a:t>			Signal  </a:t>
            </a:r>
            <a:r>
              <a:rPr lang="en-US" i="1" dirty="0" err="1" smtClean="0"/>
              <a:t>cmde</a:t>
            </a:r>
            <a:r>
              <a:rPr lang="en-US" i="1" dirty="0" smtClean="0"/>
              <a:t>  </a:t>
            </a:r>
            <a:r>
              <a:rPr lang="en-US" i="1" dirty="0" err="1" smtClean="0"/>
              <a:t>std_logic</a:t>
            </a:r>
            <a:r>
              <a:rPr lang="en-US" i="1" dirty="0" smtClean="0"/>
              <a:t>;</a:t>
            </a:r>
          </a:p>
          <a:p>
            <a:pPr lvl="0"/>
            <a:endParaRPr lang="en-US" sz="1200" i="1" dirty="0" smtClean="0"/>
          </a:p>
          <a:p>
            <a:pPr lvl="0"/>
            <a:r>
              <a:rPr lang="en-US" i="1" dirty="0" smtClean="0"/>
              <a:t>			</a:t>
            </a:r>
            <a:r>
              <a:rPr lang="en-US" b="1" i="1" dirty="0" smtClean="0"/>
              <a:t>case</a:t>
            </a:r>
            <a:r>
              <a:rPr lang="en-US" i="1" dirty="0" smtClean="0"/>
              <a:t> </a:t>
            </a:r>
            <a:r>
              <a:rPr lang="en-US" dirty="0" err="1" smtClean="0"/>
              <a:t>cmde</a:t>
            </a:r>
            <a:r>
              <a:rPr lang="en-US" dirty="0" smtClean="0"/>
              <a:t> </a:t>
            </a:r>
            <a:r>
              <a:rPr lang="en-US" b="1" i="1" dirty="0" smtClean="0"/>
              <a:t>use</a:t>
            </a:r>
            <a:endParaRPr lang="fr-FR" b="1" dirty="0" smtClean="0"/>
          </a:p>
          <a:p>
            <a:r>
              <a:rPr lang="en-US" i="1" dirty="0" smtClean="0"/>
              <a:t>				</a:t>
            </a:r>
            <a:r>
              <a:rPr lang="en-US" b="1" i="1" dirty="0" smtClean="0"/>
              <a:t>when</a:t>
            </a:r>
            <a:r>
              <a:rPr lang="en-US" i="1" dirty="0" smtClean="0"/>
              <a:t> </a:t>
            </a:r>
            <a:r>
              <a:rPr lang="en-US" dirty="0" smtClean="0"/>
              <a:t>‘1’ </a:t>
            </a:r>
            <a:r>
              <a:rPr lang="en-US" b="1" dirty="0" smtClean="0"/>
              <a:t>=&gt;</a:t>
            </a:r>
            <a:r>
              <a:rPr lang="en-US" dirty="0" smtClean="0"/>
              <a:t> v = = 0.0;</a:t>
            </a:r>
            <a:endParaRPr lang="fr-FR" dirty="0" smtClean="0"/>
          </a:p>
          <a:p>
            <a:r>
              <a:rPr lang="en-US" i="1" dirty="0" smtClean="0"/>
              <a:t>				</a:t>
            </a:r>
            <a:r>
              <a:rPr lang="en-US" b="1" i="1" dirty="0" smtClean="0"/>
              <a:t>when</a:t>
            </a:r>
            <a:r>
              <a:rPr lang="en-US" i="1" dirty="0" smtClean="0"/>
              <a:t> </a:t>
            </a:r>
            <a:r>
              <a:rPr lang="en-US" b="1" dirty="0" smtClean="0"/>
              <a:t>others</a:t>
            </a:r>
            <a:r>
              <a:rPr lang="en-US" dirty="0" smtClean="0"/>
              <a:t> </a:t>
            </a:r>
            <a:r>
              <a:rPr lang="en-US" b="1" dirty="0" smtClean="0"/>
              <a:t>=&gt;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= 0.0;</a:t>
            </a:r>
            <a:endParaRPr lang="fr-FR" dirty="0" smtClean="0"/>
          </a:p>
          <a:p>
            <a:r>
              <a:rPr lang="en-US" i="1" dirty="0" smtClean="0"/>
              <a:t>			</a:t>
            </a:r>
            <a:r>
              <a:rPr lang="en-US" b="1" i="1" dirty="0" smtClean="0"/>
              <a:t>end case</a:t>
            </a:r>
            <a:r>
              <a:rPr lang="en-US" b="1" dirty="0" smtClean="0"/>
              <a:t> </a:t>
            </a:r>
            <a:r>
              <a:rPr lang="en-US" dirty="0" smtClean="0"/>
              <a:t>;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548680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Relation entre variables ‘’continues’’    </a:t>
            </a:r>
            <a:r>
              <a:rPr lang="fr-FR" dirty="0" smtClean="0">
                <a:sym typeface="Symbol"/>
              </a:rPr>
              <a:t>   </a:t>
            </a:r>
            <a:r>
              <a:rPr lang="fr-FR" b="1" dirty="0" smtClean="0">
                <a:solidFill>
                  <a:srgbClr val="FF0000"/>
                </a:solidFill>
              </a:rPr>
              <a:t>instruction simultanée</a:t>
            </a:r>
            <a:r>
              <a:rPr lang="fr-FR" dirty="0" smtClean="0"/>
              <a:t>   </a:t>
            </a:r>
            <a:r>
              <a:rPr lang="fr-FR" b="1" dirty="0" smtClean="0">
                <a:sym typeface="Symbol"/>
              </a:rPr>
              <a:t></a:t>
            </a:r>
            <a:r>
              <a:rPr lang="fr-FR" b="1" dirty="0" smtClean="0">
                <a:solidFill>
                  <a:srgbClr val="FF0000"/>
                </a:solidFill>
                <a:sym typeface="Symbol"/>
              </a:rPr>
              <a:t>    </a:t>
            </a:r>
            <a:r>
              <a:rPr lang="fr-FR" b="1" dirty="0" smtClean="0">
                <a:solidFill>
                  <a:srgbClr val="FF0000"/>
                </a:solidFill>
              </a:rPr>
              <a:t>= = </a:t>
            </a:r>
          </a:p>
          <a:p>
            <a:pPr algn="ctr"/>
            <a:endParaRPr lang="fr-FR" dirty="0" smtClean="0"/>
          </a:p>
          <a:p>
            <a:pPr algn="ctr"/>
            <a:r>
              <a:rPr lang="fr-FR" sz="1600" b="1" dirty="0" err="1" smtClean="0">
                <a:solidFill>
                  <a:srgbClr val="FF0000"/>
                </a:solidFill>
              </a:rPr>
              <a:t>Rque</a:t>
            </a:r>
            <a:r>
              <a:rPr lang="fr-FR" sz="1600" b="1" dirty="0" smtClean="0">
                <a:solidFill>
                  <a:srgbClr val="FF0000"/>
                </a:solidFill>
              </a:rPr>
              <a:t> : l’ordre d’écriture des instructions simultanées n’a aucune influence sur le résultat.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092280" y="1640362"/>
            <a:ext cx="1512168" cy="864096"/>
            <a:chOff x="7631832" y="3131676"/>
            <a:chExt cx="1512168" cy="945396"/>
          </a:xfrm>
        </p:grpSpPr>
        <p:grpSp>
          <p:nvGrpSpPr>
            <p:cNvPr id="9" name="Groupe 8"/>
            <p:cNvGrpSpPr/>
            <p:nvPr/>
          </p:nvGrpSpPr>
          <p:grpSpPr>
            <a:xfrm rot="16200000">
              <a:off x="8115563" y="3048635"/>
              <a:ext cx="544706" cy="1512168"/>
              <a:chOff x="7987734" y="4693786"/>
              <a:chExt cx="616714" cy="172819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172400" y="5157192"/>
                <a:ext cx="43204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avec flèche 15"/>
              <p:cNvCxnSpPr/>
              <p:nvPr/>
            </p:nvCxnSpPr>
            <p:spPr>
              <a:xfrm rot="60000" flipV="1">
                <a:off x="8385282" y="4797219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rot="21540000">
                <a:off x="8391566" y="5949253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 rot="5400000">
                <a:off x="8100392" y="4581128"/>
                <a:ext cx="1440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 rot="5400000">
                <a:off x="8028384" y="6093296"/>
                <a:ext cx="288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M</a:t>
                </a:r>
              </a:p>
            </p:txBody>
          </p:sp>
        </p:grpSp>
        <p:cxnSp>
          <p:nvCxnSpPr>
            <p:cNvPr id="11" name="Connecteur droit avec flèche 10"/>
            <p:cNvCxnSpPr/>
            <p:nvPr/>
          </p:nvCxnSpPr>
          <p:spPr>
            <a:xfrm flipH="1">
              <a:off x="7668344" y="3429000"/>
              <a:ext cx="13316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8172400" y="31316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7812360" y="3717032"/>
              <a:ext cx="179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7668344" y="34197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</a:t>
              </a:r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6948264" y="4979387"/>
            <a:ext cx="1548680" cy="1233420"/>
            <a:chOff x="7019764" y="4562877"/>
            <a:chExt cx="1548680" cy="1233420"/>
          </a:xfrm>
        </p:grpSpPr>
        <p:grpSp>
          <p:nvGrpSpPr>
            <p:cNvPr id="33" name="Groupe 32"/>
            <p:cNvGrpSpPr/>
            <p:nvPr/>
          </p:nvGrpSpPr>
          <p:grpSpPr>
            <a:xfrm rot="16200000">
              <a:off x="7647825" y="4506346"/>
              <a:ext cx="329070" cy="1512168"/>
              <a:chOff x="7987734" y="4693786"/>
              <a:chExt cx="407625" cy="1728192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rot="60000" flipV="1">
                <a:off x="8385282" y="4797219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/>
              <p:cNvCxnSpPr/>
              <p:nvPr/>
            </p:nvCxnSpPr>
            <p:spPr>
              <a:xfrm rot="5400000" flipH="1">
                <a:off x="8048872" y="5910902"/>
                <a:ext cx="689181" cy="3792"/>
              </a:xfrm>
              <a:prstGeom prst="straightConnector1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 rot="5400000">
                <a:off x="8100392" y="4581128"/>
                <a:ext cx="1440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 rot="5400000">
                <a:off x="8028384" y="6093296"/>
                <a:ext cx="288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M</a:t>
                </a:r>
              </a:p>
            </p:txBody>
          </p:sp>
        </p:grpSp>
        <p:cxnSp>
          <p:nvCxnSpPr>
            <p:cNvPr id="34" name="Connecteur droit avec flèche 33"/>
            <p:cNvCxnSpPr/>
            <p:nvPr/>
          </p:nvCxnSpPr>
          <p:spPr>
            <a:xfrm flipH="1">
              <a:off x="7092788" y="4834632"/>
              <a:ext cx="13316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596844" y="4562877"/>
              <a:ext cx="71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</a:t>
              </a: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236804" y="5097895"/>
              <a:ext cx="179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019764" y="4772710"/>
              <a:ext cx="64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</a:t>
              </a: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7461757" y="4994924"/>
              <a:ext cx="296851" cy="1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>
              <a:off x="7668344" y="5029384"/>
              <a:ext cx="0" cy="39758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330310" y="54269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cmde</a:t>
              </a:r>
              <a:endParaRPr lang="fr-FR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691385" y="2180360"/>
            <a:ext cx="3761229" cy="329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483767" y="3008452"/>
            <a:ext cx="3761229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5" name="Groupe 94"/>
          <p:cNvGrpSpPr/>
          <p:nvPr/>
        </p:nvGrpSpPr>
        <p:grpSpPr>
          <a:xfrm>
            <a:off x="6355021" y="3204887"/>
            <a:ext cx="2717479" cy="775672"/>
            <a:chOff x="6244997" y="2797344"/>
            <a:chExt cx="2717479" cy="775672"/>
          </a:xfrm>
        </p:grpSpPr>
        <p:grpSp>
          <p:nvGrpSpPr>
            <p:cNvPr id="38" name="Groupe 37"/>
            <p:cNvGrpSpPr/>
            <p:nvPr/>
          </p:nvGrpSpPr>
          <p:grpSpPr>
            <a:xfrm rot="16200000">
              <a:off x="6868814" y="2219822"/>
              <a:ext cx="724329" cy="1971964"/>
              <a:chOff x="8172400" y="3748013"/>
              <a:chExt cx="897240" cy="220127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172400" y="4492880"/>
                <a:ext cx="885727" cy="1456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avec flèche 49"/>
              <p:cNvCxnSpPr/>
              <p:nvPr/>
            </p:nvCxnSpPr>
            <p:spPr>
              <a:xfrm rot="5400000" flipH="1">
                <a:off x="8396870" y="4271852"/>
                <a:ext cx="44204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51"/>
              <p:cNvSpPr txBox="1"/>
              <p:nvPr/>
            </p:nvSpPr>
            <p:spPr>
              <a:xfrm rot="5400000">
                <a:off x="8508654" y="3851500"/>
                <a:ext cx="664474" cy="457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V</a:t>
                </a:r>
                <a:r>
                  <a:rPr lang="fr-FR" dirty="0" smtClean="0"/>
                  <a:t>in</a:t>
                </a:r>
              </a:p>
            </p:txBody>
          </p:sp>
        </p:grpSp>
        <p:sp>
          <p:nvSpPr>
            <p:cNvPr id="55" name="ZoneTexte 54"/>
            <p:cNvSpPr txBox="1"/>
            <p:nvPr/>
          </p:nvSpPr>
          <p:spPr>
            <a:xfrm>
              <a:off x="8246420" y="2888940"/>
              <a:ext cx="716056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Vout</a:t>
              </a:r>
              <a:endParaRPr lang="fr-FR" dirty="0" smtClean="0"/>
            </a:p>
          </p:txBody>
        </p:sp>
        <p:cxnSp>
          <p:nvCxnSpPr>
            <p:cNvPr id="61" name="Connecteur en angle 60"/>
            <p:cNvCxnSpPr/>
            <p:nvPr/>
          </p:nvCxnSpPr>
          <p:spPr>
            <a:xfrm flipV="1">
              <a:off x="7361597" y="3059667"/>
              <a:ext cx="446192" cy="33706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7281214" y="2935977"/>
              <a:ext cx="567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5V</a:t>
              </a: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533242" y="3296017"/>
              <a:ext cx="567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- 5V</a:t>
              </a: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>
              <a:off x="7353222" y="3246455"/>
              <a:ext cx="548607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7733682" y="3167390"/>
              <a:ext cx="510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v</a:t>
              </a:r>
              <a:r>
                <a:rPr lang="fr-FR" sz="1100" baseline="-25000" dirty="0" smtClean="0"/>
                <a:t>in</a:t>
              </a:r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V="1">
              <a:off x="7596336" y="2925004"/>
              <a:ext cx="0" cy="54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7481652" y="2797344"/>
              <a:ext cx="510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err="1" smtClean="0"/>
                <a:t>v</a:t>
              </a:r>
              <a:r>
                <a:rPr lang="fr-FR" sz="1050" baseline="-25000" dirty="0" err="1" smtClean="0"/>
                <a:t>out</a:t>
              </a:r>
              <a:endParaRPr lang="fr-FR" sz="1050" baseline="-25000" dirty="0" smtClean="0"/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8208404" y="3248980"/>
              <a:ext cx="432000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2636167" y="4988671"/>
            <a:ext cx="3761229" cy="1464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45102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Principaux attributs du VHDL-AMS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97648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Soit Q une quantité</a:t>
            </a:r>
          </a:p>
          <a:p>
            <a:pPr lvl="0">
              <a:spcBef>
                <a:spcPts val="1200"/>
              </a:spcBef>
            </a:pPr>
            <a:r>
              <a:rPr lang="fr-FR" dirty="0" smtClean="0"/>
              <a:t>	</a:t>
            </a:r>
            <a:r>
              <a:rPr lang="fr-FR" dirty="0" err="1" smtClean="0"/>
              <a:t>Q</a:t>
            </a:r>
            <a:r>
              <a:rPr lang="fr-FR" b="1" dirty="0" err="1" smtClean="0"/>
              <a:t>’dot</a:t>
            </a:r>
            <a:r>
              <a:rPr lang="fr-FR" b="1" dirty="0" smtClean="0"/>
              <a:t> </a:t>
            </a:r>
            <a:r>
              <a:rPr lang="fr-FR" dirty="0" smtClean="0"/>
              <a:t>  			quantité  : dérivée de Q par rapport au temps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	</a:t>
            </a:r>
            <a:r>
              <a:rPr lang="fr-FR" dirty="0" err="1" smtClean="0"/>
              <a:t>Q</a:t>
            </a:r>
            <a:r>
              <a:rPr lang="fr-FR" b="1" dirty="0" err="1" smtClean="0"/>
              <a:t>’integ</a:t>
            </a:r>
            <a:r>
              <a:rPr lang="fr-FR" b="1" dirty="0" smtClean="0"/>
              <a:t> </a:t>
            </a:r>
            <a:r>
              <a:rPr lang="fr-FR" dirty="0" smtClean="0"/>
              <a:t>			quantité </a:t>
            </a:r>
            <a:r>
              <a:rPr lang="fr-FR" dirty="0"/>
              <a:t>: </a:t>
            </a:r>
            <a:r>
              <a:rPr lang="fr-FR" dirty="0" smtClean="0"/>
              <a:t>intégrale de </a:t>
            </a:r>
            <a:r>
              <a:rPr lang="fr-FR" dirty="0"/>
              <a:t>Q </a:t>
            </a:r>
            <a:r>
              <a:rPr lang="fr-FR" dirty="0" smtClean="0"/>
              <a:t>dans le temps</a:t>
            </a:r>
          </a:p>
          <a:p>
            <a:pPr lvl="0">
              <a:spcBef>
                <a:spcPts val="600"/>
              </a:spcBef>
            </a:pPr>
            <a:r>
              <a:rPr lang="fr-FR" dirty="0" smtClean="0"/>
              <a:t>	</a:t>
            </a:r>
            <a:r>
              <a:rPr lang="fr-FR" dirty="0" err="1" smtClean="0"/>
              <a:t>Q</a:t>
            </a:r>
            <a:r>
              <a:rPr lang="fr-FR" b="1" dirty="0" err="1" smtClean="0"/>
              <a:t>’above</a:t>
            </a:r>
            <a:r>
              <a:rPr lang="fr-FR" b="1" dirty="0" smtClean="0"/>
              <a:t> (</a:t>
            </a:r>
            <a:r>
              <a:rPr lang="fr-FR" dirty="0" smtClean="0"/>
              <a:t>valeur </a:t>
            </a:r>
            <a:r>
              <a:rPr lang="fr-FR" b="1" dirty="0" smtClean="0"/>
              <a:t>)</a:t>
            </a:r>
            <a:r>
              <a:rPr lang="fr-FR" dirty="0" smtClean="0"/>
              <a:t> 		signal booléen </a:t>
            </a:r>
            <a:r>
              <a:rPr lang="fr-FR" sz="1600" dirty="0" smtClean="0"/>
              <a:t>qui passe à vrai lorsque</a:t>
            </a:r>
            <a:r>
              <a:rPr lang="fr-FR" sz="1600" dirty="0"/>
              <a:t> </a:t>
            </a:r>
            <a:r>
              <a:rPr lang="fr-FR" sz="1600" dirty="0" smtClean="0"/>
              <a:t>Q devient &gt;valeur </a:t>
            </a:r>
          </a:p>
          <a:p>
            <a:pPr lvl="0">
              <a:spcBef>
                <a:spcPts val="600"/>
              </a:spcBef>
            </a:pPr>
            <a:r>
              <a:rPr lang="fr-FR" sz="1600" dirty="0"/>
              <a:t>	</a:t>
            </a:r>
            <a:r>
              <a:rPr lang="fr-FR" sz="1600" dirty="0" smtClean="0"/>
              <a:t>					et à faux lorsque Q devient &lt; valeur.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Soit S un signal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	S’</a:t>
            </a:r>
            <a:r>
              <a:rPr lang="fr-FR" b="1" dirty="0" err="1" smtClean="0"/>
              <a:t>ramp</a:t>
            </a:r>
            <a:r>
              <a:rPr lang="fr-FR" b="1" dirty="0" smtClean="0"/>
              <a:t> </a:t>
            </a:r>
            <a:r>
              <a:rPr lang="fr-FR" dirty="0" smtClean="0"/>
              <a:t>(TR[,TF])  		signal  </a:t>
            </a:r>
            <a:r>
              <a:rPr lang="fr-FR" dirty="0" smtClean="0">
                <a:sym typeface="Symbol"/>
              </a:rPr>
              <a:t></a:t>
            </a:r>
            <a:r>
              <a:rPr lang="fr-FR" dirty="0" smtClean="0"/>
              <a:t>  quantité </a:t>
            </a:r>
            <a:r>
              <a:rPr lang="fr-FR" sz="1600" dirty="0" smtClean="0"/>
              <a:t>qui suit S avec un </a:t>
            </a:r>
            <a:r>
              <a:rPr lang="fr-FR" sz="1600" dirty="0" err="1" smtClean="0"/>
              <a:t>t</a:t>
            </a:r>
            <a:r>
              <a:rPr lang="fr-FR" sz="1600" baseline="-25000" dirty="0" err="1" smtClean="0"/>
              <a:t>ON</a:t>
            </a:r>
            <a:r>
              <a:rPr lang="fr-FR" sz="1600" dirty="0" smtClean="0"/>
              <a:t> = TR et </a:t>
            </a:r>
            <a:r>
              <a:rPr lang="fr-FR" sz="1600" dirty="0" err="1" smtClean="0"/>
              <a:t>t</a:t>
            </a:r>
            <a:r>
              <a:rPr lang="fr-FR" sz="1600" baseline="-25000" dirty="0" err="1" smtClean="0"/>
              <a:t>OFF</a:t>
            </a:r>
            <a:r>
              <a:rPr lang="fr-FR" sz="1600" dirty="0" smtClean="0"/>
              <a:t> = TF.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				Si TF est omis, TF=TR.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	S’</a:t>
            </a:r>
            <a:r>
              <a:rPr lang="fr-FR" b="1" dirty="0" err="1" smtClean="0"/>
              <a:t>slew</a:t>
            </a:r>
            <a:r>
              <a:rPr lang="fr-FR" dirty="0" smtClean="0"/>
              <a:t>(SR[,SF]) 		signal  </a:t>
            </a:r>
            <a:r>
              <a:rPr lang="fr-FR" dirty="0" smtClean="0">
                <a:sym typeface="Symbol"/>
              </a:rPr>
              <a:t></a:t>
            </a:r>
            <a:r>
              <a:rPr lang="fr-FR" dirty="0" smtClean="0"/>
              <a:t>  quantité </a:t>
            </a:r>
            <a:r>
              <a:rPr lang="fr-FR" sz="1600" dirty="0"/>
              <a:t>qui </a:t>
            </a:r>
            <a:r>
              <a:rPr lang="fr-FR" sz="1600" dirty="0" smtClean="0"/>
              <a:t>suit S avec une dynamique de 				montée est fixée par SR et celle descente par SF.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				Si SF est omis, SF=SR.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4693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Principe de fonctionnement d’un simulateur mixte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12687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Simulation de systèmes ‘mixtes’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2 </a:t>
            </a:r>
            <a:r>
              <a:rPr lang="fr-FR" dirty="0" err="1" smtClean="0"/>
              <a:t>solvers</a:t>
            </a:r>
            <a:r>
              <a:rPr lang="fr-FR" dirty="0" smtClean="0"/>
              <a:t> (ou noyaux)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136339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Le </a:t>
            </a:r>
            <a:r>
              <a:rPr lang="fr-FR" dirty="0" err="1" smtClean="0"/>
              <a:t>solver</a:t>
            </a:r>
            <a:r>
              <a:rPr lang="fr-FR" dirty="0" smtClean="0"/>
              <a:t> numérique gère </a:t>
            </a:r>
          </a:p>
          <a:p>
            <a:pPr marL="720000" lvl="0">
              <a:buFont typeface="Arial" pitchFamily="34" charset="0"/>
              <a:buChar char="•"/>
            </a:pPr>
            <a:r>
              <a:rPr lang="fr-FR" dirty="0" smtClean="0"/>
              <a:t>  une liste d’évènements datés</a:t>
            </a:r>
          </a:p>
          <a:p>
            <a:pPr marL="720000" lvl="0">
              <a:buFont typeface="Arial" pitchFamily="34" charset="0"/>
              <a:buChar char="•"/>
            </a:pPr>
            <a:r>
              <a:rPr lang="fr-FR" dirty="0" smtClean="0"/>
              <a:t>  l’horloge de simulation numérique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N</a:t>
            </a:r>
            <a:endParaRPr lang="fr-FR" baseline="-25000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 </a:t>
            </a:r>
            <a:r>
              <a:rPr lang="fr-FR" dirty="0" err="1" smtClean="0"/>
              <a:t>solver</a:t>
            </a:r>
            <a:r>
              <a:rPr lang="fr-FR" dirty="0" smtClean="0"/>
              <a:t> analogique </a:t>
            </a:r>
          </a:p>
          <a:p>
            <a:pPr marL="720000" lvl="0">
              <a:buFont typeface="Arial" pitchFamily="34" charset="0"/>
              <a:buChar char="•"/>
            </a:pPr>
            <a:r>
              <a:rPr lang="fr-FR" dirty="0" smtClean="0"/>
              <a:t>  gère l’horloge de simulation analogique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A</a:t>
            </a:r>
            <a:endParaRPr lang="fr-FR" dirty="0" smtClean="0"/>
          </a:p>
          <a:p>
            <a:pPr marL="720000" lvl="0">
              <a:buFont typeface="Arial" pitchFamily="34" charset="0"/>
              <a:buChar char="•"/>
            </a:pPr>
            <a:r>
              <a:rPr lang="fr-FR" dirty="0" smtClean="0"/>
              <a:t>  résout itérativement un </a:t>
            </a:r>
            <a:r>
              <a:rPr lang="fr-FR" dirty="0" err="1" smtClean="0"/>
              <a:t>syst</a:t>
            </a:r>
            <a:r>
              <a:rPr lang="fr-FR" dirty="0" smtClean="0"/>
              <a:t>. d’</a:t>
            </a:r>
            <a:r>
              <a:rPr lang="fr-FR" dirty="0" err="1" smtClean="0"/>
              <a:t>éq</a:t>
            </a:r>
            <a:r>
              <a:rPr lang="fr-FR" dirty="0" smtClean="0"/>
              <a:t>. </a:t>
            </a:r>
            <a:r>
              <a:rPr lang="fr-FR" dirty="0" err="1" smtClean="0"/>
              <a:t>algébro</a:t>
            </a:r>
            <a:r>
              <a:rPr lang="fr-FR" dirty="0" smtClean="0"/>
              <a:t>-différentielles (AED)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345500"/>
            <a:ext cx="5040000" cy="503590"/>
          </a:xfrm>
        </p:spPr>
        <p:txBody>
          <a:bodyPr lIns="72000" tIns="36000" rIns="72000" bIns="36000" anchor="ctr" anchorCtr="1">
            <a:spAutoFit/>
          </a:bodyPr>
          <a:lstStyle/>
          <a:p>
            <a:r>
              <a:rPr lang="fr-FR" dirty="0"/>
              <a:t>Introduction au langage VHDL-AMS - M2 ESET /SME- B. JAMMES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49515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Résolution numérique d’un système d’EAD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697757"/>
            <a:ext cx="91440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1) Discrétisation :</a:t>
            </a:r>
          </a:p>
          <a:p>
            <a:pPr algn="ctr"/>
            <a:r>
              <a:rPr lang="fr-FR" dirty="0" err="1" smtClean="0"/>
              <a:t>d</a:t>
            </a:r>
            <a:r>
              <a:rPr lang="fr-FR" u="sng" dirty="0" err="1" smtClean="0"/>
              <a:t>x</a:t>
            </a:r>
            <a:r>
              <a:rPr lang="fr-FR" dirty="0" smtClean="0"/>
              <a:t>/</a:t>
            </a:r>
            <a:r>
              <a:rPr lang="fr-FR" dirty="0" err="1" smtClean="0"/>
              <a:t>dt</a:t>
            </a:r>
            <a:r>
              <a:rPr lang="fr-FR" dirty="0" smtClean="0"/>
              <a:t> = f(</a:t>
            </a:r>
            <a:r>
              <a:rPr lang="fr-FR" u="sng" dirty="0" smtClean="0"/>
              <a:t>x</a:t>
            </a:r>
            <a:r>
              <a:rPr lang="fr-FR" dirty="0" smtClean="0"/>
              <a:t>, t)   </a:t>
            </a:r>
            <a:r>
              <a:rPr lang="fr-FR" dirty="0" smtClean="0">
                <a:sym typeface="Symbol"/>
              </a:rPr>
              <a:t>  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+1</a:t>
            </a:r>
            <a:r>
              <a:rPr lang="fr-FR" dirty="0" smtClean="0"/>
              <a:t>=g(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dirty="0" smtClean="0"/>
              <a:t>, 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-1</a:t>
            </a:r>
            <a:r>
              <a:rPr lang="fr-FR" dirty="0" smtClean="0"/>
              <a:t>, </a:t>
            </a:r>
            <a:r>
              <a:rPr lang="fr-FR" dirty="0" smtClean="0">
                <a:sym typeface="Symbol"/>
              </a:rPr>
              <a:t>…,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+1</a:t>
            </a:r>
            <a:r>
              <a:rPr lang="fr-FR" dirty="0" smtClean="0"/>
              <a:t>-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fr-FR" i="1" dirty="0" err="1" smtClean="0"/>
              <a:t>Syst</a:t>
            </a:r>
            <a:r>
              <a:rPr lang="fr-FR" i="1" dirty="0" smtClean="0"/>
              <a:t>. d’</a:t>
            </a:r>
            <a:r>
              <a:rPr lang="fr-FR" i="1" dirty="0" err="1" smtClean="0"/>
              <a:t>éq</a:t>
            </a:r>
            <a:r>
              <a:rPr lang="fr-FR" i="1" dirty="0" smtClean="0"/>
              <a:t>. algébriques </a:t>
            </a:r>
            <a:r>
              <a:rPr lang="fr-FR" i="1" u="sng" dirty="0" smtClean="0"/>
              <a:t>non-linéaires</a:t>
            </a:r>
          </a:p>
          <a:p>
            <a:pPr algn="ctr">
              <a:spcBef>
                <a:spcPts val="1200"/>
              </a:spcBef>
            </a:pPr>
            <a:r>
              <a:rPr lang="fr-FR" sz="1600" i="1" dirty="0" smtClean="0">
                <a:solidFill>
                  <a:srgbClr val="0070C0"/>
                </a:solidFill>
              </a:rPr>
              <a:t>Algorithmes proposés par </a:t>
            </a:r>
            <a:r>
              <a:rPr lang="fr-FR" sz="1600" i="1" dirty="0" err="1" smtClean="0">
                <a:solidFill>
                  <a:srgbClr val="0070C0"/>
                </a:solidFill>
              </a:rPr>
              <a:t>Advance</a:t>
            </a:r>
            <a:r>
              <a:rPr lang="fr-FR" sz="1600" i="1" dirty="0" smtClean="0">
                <a:solidFill>
                  <a:srgbClr val="0070C0"/>
                </a:solidFill>
              </a:rPr>
              <a:t>-MS : </a:t>
            </a:r>
            <a:r>
              <a:rPr lang="fr-FR" sz="1600" i="1" dirty="0" err="1" smtClean="0">
                <a:solidFill>
                  <a:srgbClr val="0070C0"/>
                </a:solidFill>
              </a:rPr>
              <a:t>Bachward</a:t>
            </a:r>
            <a:r>
              <a:rPr lang="fr-FR" sz="1600" i="1" dirty="0" smtClean="0">
                <a:solidFill>
                  <a:srgbClr val="0070C0"/>
                </a:solidFill>
              </a:rPr>
              <a:t>-Euler (défaut), Trapèzes, </a:t>
            </a:r>
            <a:r>
              <a:rPr lang="fr-FR" sz="1600" i="1" dirty="0" err="1" smtClean="0">
                <a:solidFill>
                  <a:srgbClr val="0070C0"/>
                </a:solidFill>
              </a:rPr>
              <a:t>Gear</a:t>
            </a:r>
            <a:endParaRPr lang="fr-FR" sz="1600" i="1" dirty="0" smtClean="0">
              <a:solidFill>
                <a:srgbClr val="0070C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Résolution de 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+1</a:t>
            </a:r>
            <a:r>
              <a:rPr lang="fr-FR" dirty="0" smtClean="0"/>
              <a:t>=g(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dirty="0" smtClean="0"/>
              <a:t>, </a:t>
            </a:r>
            <a:r>
              <a:rPr lang="fr-FR" u="sng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-1</a:t>
            </a:r>
            <a:r>
              <a:rPr lang="fr-FR" dirty="0" smtClean="0"/>
              <a:t>, </a:t>
            </a:r>
            <a:r>
              <a:rPr lang="fr-FR" dirty="0" smtClean="0">
                <a:sym typeface="Symbol"/>
              </a:rPr>
              <a:t>…,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-25000" dirty="0" smtClean="0"/>
              <a:t>+1</a:t>
            </a:r>
            <a:r>
              <a:rPr lang="fr-FR" dirty="0" smtClean="0"/>
              <a:t>-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dirty="0" smtClean="0"/>
              <a:t>)</a:t>
            </a:r>
          </a:p>
          <a:p>
            <a:pPr algn="ctr">
              <a:spcBef>
                <a:spcPts val="1200"/>
              </a:spcBef>
            </a:pPr>
            <a:r>
              <a:rPr lang="fr-FR" sz="1600" i="1" dirty="0" err="1" smtClean="0">
                <a:solidFill>
                  <a:srgbClr val="0070C0"/>
                </a:solidFill>
              </a:rPr>
              <a:t>Advance</a:t>
            </a:r>
            <a:r>
              <a:rPr lang="fr-FR" sz="1600" i="1" dirty="0" smtClean="0">
                <a:solidFill>
                  <a:srgbClr val="0070C0"/>
                </a:solidFill>
              </a:rPr>
              <a:t>-MS utilise Newton-</a:t>
            </a:r>
            <a:r>
              <a:rPr lang="fr-FR" sz="1600" i="1" dirty="0" err="1" smtClean="0">
                <a:solidFill>
                  <a:srgbClr val="0070C0"/>
                </a:solidFill>
              </a:rPr>
              <a:t>Raphson</a:t>
            </a:r>
            <a:endParaRPr lang="fr-FR" sz="1600" i="1" dirty="0" smtClean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3965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Gestion automatique du pas d’intégration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287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t</a:t>
            </a:r>
            <a:r>
              <a:rPr lang="fr-FR" baseline="-25000" dirty="0" smtClean="0"/>
              <a:t>k+1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dirty="0" smtClean="0"/>
              <a:t> + </a:t>
            </a:r>
            <a:r>
              <a:rPr lang="fr-FR" dirty="0" smtClean="0">
                <a:sym typeface="Symbol"/>
              </a:rPr>
              <a:t></a:t>
            </a:r>
            <a:r>
              <a:rPr lang="fr-FR" dirty="0"/>
              <a:t>t </a:t>
            </a:r>
            <a:r>
              <a:rPr lang="fr-FR" dirty="0" smtClean="0"/>
              <a:t>    avec </a:t>
            </a:r>
            <a:r>
              <a:rPr lang="fr-FR" dirty="0">
                <a:sym typeface="Symbol"/>
              </a:rPr>
              <a:t></a:t>
            </a:r>
            <a:r>
              <a:rPr lang="fr-FR" dirty="0"/>
              <a:t>t = </a:t>
            </a:r>
            <a:r>
              <a:rPr lang="fr-FR" dirty="0" smtClean="0"/>
              <a:t>pas minimal choisi par l’utilisateur</a:t>
            </a:r>
            <a:endParaRPr lang="fr-FR" baseline="-25000" dirty="0" smtClean="0">
              <a:sym typeface="Symbol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55776" y="4823284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698271" y="2816932"/>
            <a:ext cx="0" cy="215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447764" y="259161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03784" y="368044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</a:t>
            </a:r>
            <a:r>
              <a:rPr lang="fr-FR" sz="1600" baseline="-25000" dirty="0" err="1" smtClean="0"/>
              <a:t>k</a:t>
            </a:r>
            <a:endParaRPr lang="fr-FR" sz="1600" baseline="-25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70039" y="4117142"/>
            <a:ext cx="65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x</a:t>
            </a:r>
            <a:r>
              <a:rPr lang="fr-FR" sz="1600" baseline="-25000" dirty="0" smtClean="0"/>
              <a:t>k-1</a:t>
            </a:r>
            <a:endParaRPr lang="fr-FR" sz="16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084168" y="4688560"/>
            <a:ext cx="65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766767" y="48077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k-1</a:t>
            </a:r>
            <a:endParaRPr lang="fr-FR" sz="1400" baseline="-25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499992" y="481341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k</a:t>
            </a:r>
            <a:endParaRPr lang="fr-FR" sz="1400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148064" y="48035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K+1</a:t>
            </a:r>
            <a:endParaRPr lang="fr-FR" sz="1400" baseline="-25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267744" y="4464977"/>
            <a:ext cx="65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x</a:t>
            </a:r>
            <a:r>
              <a:rPr lang="fr-FR" sz="1600" baseline="-25000" dirty="0" smtClean="0"/>
              <a:t>k-2</a:t>
            </a:r>
            <a:endParaRPr lang="fr-FR" sz="1600" baseline="-25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131840" y="480353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k-2</a:t>
            </a:r>
            <a:endParaRPr lang="fr-FR" sz="1400" baseline="-25000" dirty="0"/>
          </a:p>
        </p:txBody>
      </p:sp>
      <p:cxnSp>
        <p:nvCxnSpPr>
          <p:cNvPr id="32" name="Connecteur en angle 31"/>
          <p:cNvCxnSpPr/>
          <p:nvPr/>
        </p:nvCxnSpPr>
        <p:spPr>
          <a:xfrm>
            <a:off x="2709601" y="4634254"/>
            <a:ext cx="639784" cy="169285"/>
          </a:xfrm>
          <a:prstGeom prst="bentConnector3">
            <a:avLst>
              <a:gd name="adj1" fmla="val 10061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endCxn id="21" idx="0"/>
          </p:cNvCxnSpPr>
          <p:nvPr/>
        </p:nvCxnSpPr>
        <p:spPr>
          <a:xfrm>
            <a:off x="2709601" y="4368376"/>
            <a:ext cx="1273190" cy="439420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endCxn id="22" idx="0"/>
          </p:cNvCxnSpPr>
          <p:nvPr/>
        </p:nvCxnSpPr>
        <p:spPr>
          <a:xfrm>
            <a:off x="2709601" y="3898770"/>
            <a:ext cx="2006415" cy="914641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322800" y="4607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959932" y="43455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4693156" y="38759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2262324" y="3311116"/>
            <a:ext cx="3190595" cy="1492423"/>
            <a:chOff x="2262324" y="3311116"/>
            <a:chExt cx="3190595" cy="1492423"/>
          </a:xfrm>
        </p:grpSpPr>
        <p:grpSp>
          <p:nvGrpSpPr>
            <p:cNvPr id="2" name="Groupe 1"/>
            <p:cNvGrpSpPr/>
            <p:nvPr/>
          </p:nvGrpSpPr>
          <p:grpSpPr>
            <a:xfrm>
              <a:off x="2262324" y="3311116"/>
              <a:ext cx="3173772" cy="1492423"/>
              <a:chOff x="2262324" y="3311116"/>
              <a:chExt cx="3173772" cy="1492423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2262324" y="3311116"/>
                <a:ext cx="6534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X</a:t>
                </a:r>
                <a:r>
                  <a:rPr lang="fr-FR" sz="1600" baseline="-25000" dirty="0" smtClean="0"/>
                  <a:t>k+1</a:t>
                </a:r>
                <a:endParaRPr lang="fr-FR" sz="1600" baseline="-25000" dirty="0"/>
              </a:p>
            </p:txBody>
          </p:sp>
          <p:cxnSp>
            <p:nvCxnSpPr>
              <p:cNvPr id="38" name="Connecteur en angle 37"/>
              <p:cNvCxnSpPr>
                <a:endCxn id="23" idx="0"/>
              </p:cNvCxnSpPr>
              <p:nvPr/>
            </p:nvCxnSpPr>
            <p:spPr>
              <a:xfrm>
                <a:off x="2698271" y="3567444"/>
                <a:ext cx="2737825" cy="1236095"/>
              </a:xfrm>
              <a:prstGeom prst="bentConnector2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Ellipse 47"/>
            <p:cNvSpPr/>
            <p:nvPr/>
          </p:nvSpPr>
          <p:spPr>
            <a:xfrm>
              <a:off x="5407200" y="35316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154312" y="3090446"/>
            <a:ext cx="3291499" cy="1582109"/>
            <a:chOff x="2154312" y="3090446"/>
            <a:chExt cx="3291499" cy="1582109"/>
          </a:xfrm>
        </p:grpSpPr>
        <p:grpSp>
          <p:nvGrpSpPr>
            <p:cNvPr id="26" name="Groupe 25"/>
            <p:cNvGrpSpPr/>
            <p:nvPr/>
          </p:nvGrpSpPr>
          <p:grpSpPr>
            <a:xfrm>
              <a:off x="2154312" y="3090446"/>
              <a:ext cx="3289226" cy="1582109"/>
              <a:chOff x="2154312" y="3090446"/>
              <a:chExt cx="3289226" cy="1582109"/>
            </a:xfrm>
          </p:grpSpPr>
          <p:sp>
            <p:nvSpPr>
              <p:cNvPr id="51" name="Forme libre 50"/>
              <p:cNvSpPr/>
              <p:nvPr/>
            </p:nvSpPr>
            <p:spPr>
              <a:xfrm>
                <a:off x="3228975" y="3289586"/>
                <a:ext cx="2214563" cy="1382969"/>
              </a:xfrm>
              <a:custGeom>
                <a:avLst/>
                <a:gdLst>
                  <a:gd name="connsiteX0" fmla="*/ 0 w 2214563"/>
                  <a:gd name="connsiteY0" fmla="*/ 1381125 h 1382969"/>
                  <a:gd name="connsiteX1" fmla="*/ 133350 w 2214563"/>
                  <a:gd name="connsiteY1" fmla="*/ 1338262 h 1382969"/>
                  <a:gd name="connsiteX2" fmla="*/ 747713 w 2214563"/>
                  <a:gd name="connsiteY2" fmla="*/ 1081087 h 1382969"/>
                  <a:gd name="connsiteX3" fmla="*/ 1481138 w 2214563"/>
                  <a:gd name="connsiteY3" fmla="*/ 614362 h 1382969"/>
                  <a:gd name="connsiteX4" fmla="*/ 2214563 w 2214563"/>
                  <a:gd name="connsiteY4" fmla="*/ 0 h 138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3" h="1382969">
                    <a:moveTo>
                      <a:pt x="0" y="1381125"/>
                    </a:moveTo>
                    <a:cubicBezTo>
                      <a:pt x="4365" y="1384696"/>
                      <a:pt x="8731" y="1388268"/>
                      <a:pt x="133350" y="1338262"/>
                    </a:cubicBezTo>
                    <a:cubicBezTo>
                      <a:pt x="257969" y="1288256"/>
                      <a:pt x="523082" y="1201737"/>
                      <a:pt x="747713" y="1081087"/>
                    </a:cubicBezTo>
                    <a:cubicBezTo>
                      <a:pt x="972344" y="960437"/>
                      <a:pt x="1236663" y="794543"/>
                      <a:pt x="1481138" y="614362"/>
                    </a:cubicBezTo>
                    <a:cubicBezTo>
                      <a:pt x="1725613" y="434181"/>
                      <a:pt x="1970088" y="217090"/>
                      <a:pt x="2214563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" name="Groupe 2"/>
              <p:cNvGrpSpPr/>
              <p:nvPr/>
            </p:nvGrpSpPr>
            <p:grpSpPr>
              <a:xfrm>
                <a:off x="2154312" y="3090446"/>
                <a:ext cx="3275748" cy="486928"/>
                <a:chOff x="2154312" y="3090446"/>
                <a:chExt cx="3275748" cy="486928"/>
              </a:xfrm>
            </p:grpSpPr>
            <p:cxnSp>
              <p:nvCxnSpPr>
                <p:cNvPr id="54" name="Connecteur en angle 53"/>
                <p:cNvCxnSpPr>
                  <a:endCxn id="48" idx="4"/>
                </p:cNvCxnSpPr>
                <p:nvPr/>
              </p:nvCxnSpPr>
              <p:spPr>
                <a:xfrm>
                  <a:off x="2699792" y="3284984"/>
                  <a:ext cx="2730268" cy="292390"/>
                </a:xfrm>
                <a:prstGeom prst="bentConnector4">
                  <a:avLst>
                    <a:gd name="adj1" fmla="val 49581"/>
                    <a:gd name="adj2" fmla="val 642"/>
                  </a:avLst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ZoneTexte 54"/>
                    <p:cNvSpPr txBox="1"/>
                    <p:nvPr/>
                  </p:nvSpPr>
                  <p:spPr>
                    <a:xfrm>
                      <a:off x="2154312" y="3090446"/>
                      <a:ext cx="653492" cy="302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𝑘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ZoneTexte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312" y="3090446"/>
                      <a:ext cx="653492" cy="30284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7" name="Ellipse 56"/>
            <p:cNvSpPr/>
            <p:nvPr/>
          </p:nvSpPr>
          <p:spPr>
            <a:xfrm>
              <a:off x="5400092" y="32752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508104" y="3208042"/>
            <a:ext cx="648072" cy="369332"/>
            <a:chOff x="5508104" y="3208042"/>
            <a:chExt cx="648072" cy="369332"/>
          </a:xfrm>
        </p:grpSpPr>
        <p:cxnSp>
          <p:nvCxnSpPr>
            <p:cNvPr id="59" name="Connecteur droit avec flèche 58"/>
            <p:cNvCxnSpPr/>
            <p:nvPr/>
          </p:nvCxnSpPr>
          <p:spPr>
            <a:xfrm>
              <a:off x="5508104" y="3262124"/>
              <a:ext cx="0" cy="3108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5580112" y="3208042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𝑘</m:t>
                            </m:r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 smtClean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3208042"/>
                  <a:ext cx="57606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39552" y="5545105"/>
            <a:ext cx="88249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arenR" startAt="6"/>
            </a:pPr>
            <a:r>
              <a:rPr lang="fr-FR" dirty="0">
                <a:sym typeface="Symbol"/>
              </a:rPr>
              <a:t>Si </a:t>
            </a:r>
            <a:r>
              <a:rPr lang="fr-FR" baseline="-25000" dirty="0"/>
              <a:t>k+1 </a:t>
            </a:r>
            <a:r>
              <a:rPr lang="fr-FR" dirty="0"/>
              <a:t>&gt; précision fixée par l’utilisateur,</a:t>
            </a:r>
            <a:r>
              <a:rPr lang="fr-FR" dirty="0">
                <a:sym typeface="Symbol"/>
              </a:rPr>
              <a:t> réduction de </a:t>
            </a:r>
            <a:r>
              <a:rPr lang="fr-FR" dirty="0"/>
              <a:t>t et </a:t>
            </a:r>
            <a:r>
              <a:rPr lang="fr-FR" dirty="0">
                <a:sym typeface="Symbol"/>
              </a:rPr>
              <a:t>retour à 3</a:t>
            </a:r>
            <a:endParaRPr lang="fr-FR" dirty="0"/>
          </a:p>
          <a:p>
            <a:pPr marL="360000" lvl="1" algn="just">
              <a:spcBef>
                <a:spcPts val="1200"/>
              </a:spcBef>
            </a:pPr>
            <a:r>
              <a:rPr lang="fr-FR" dirty="0"/>
              <a:t>Sinon k = k+1, </a:t>
            </a:r>
            <a:r>
              <a:rPr lang="fr-FR" dirty="0">
                <a:sym typeface="Symbol"/>
              </a:rPr>
              <a:t>augmentation de </a:t>
            </a:r>
            <a:r>
              <a:rPr lang="fr-FR" dirty="0"/>
              <a:t>t</a:t>
            </a:r>
            <a:r>
              <a:rPr lang="fr-FR" dirty="0">
                <a:sym typeface="Symbol"/>
              </a:rPr>
              <a:t> (dans la limite de </a:t>
            </a:r>
            <a:r>
              <a:rPr lang="fr-FR" dirty="0" err="1"/>
              <a:t>t</a:t>
            </a:r>
            <a:r>
              <a:rPr lang="fr-FR" baseline="-25000" dirty="0" err="1"/>
              <a:t>max</a:t>
            </a:r>
            <a:r>
              <a:rPr lang="fr-FR" dirty="0"/>
              <a:t>) et retour à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508" y="2240868"/>
                <a:ext cx="89375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+mj-lt"/>
                  <a:buAutoNum type="arabicParenR" startAt="5"/>
                </a:pPr>
                <a:r>
                  <a:rPr lang="fr-FR" dirty="0"/>
                  <a:t>Estimation de l’erreur de simulation à l’étape 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𝑘</m:t>
                        </m:r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+1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Symbol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𝑘</m:t>
                            </m:r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+1</m:t>
                            </m:r>
                          </m:sub>
                        </m:sSub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sym typeface="Symbol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𝑘</m:t>
                            </m:r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2240868"/>
                <a:ext cx="89375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4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-21676" y="1467070"/>
            <a:ext cx="9068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 startAt="3"/>
            </a:pPr>
            <a:r>
              <a:rPr lang="fr-FR" dirty="0"/>
              <a:t>Résolution de </a:t>
            </a:r>
            <a:r>
              <a:rPr lang="fr-FR" u="sng" dirty="0"/>
              <a:t>x</a:t>
            </a:r>
            <a:r>
              <a:rPr lang="fr-FR" baseline="-25000" dirty="0"/>
              <a:t>k+1</a:t>
            </a:r>
            <a:r>
              <a:rPr lang="fr-FR" dirty="0"/>
              <a:t>=g(</a:t>
            </a:r>
            <a:r>
              <a:rPr lang="fr-FR" u="sng" dirty="0" err="1"/>
              <a:t>x</a:t>
            </a:r>
            <a:r>
              <a:rPr lang="fr-FR" baseline="-25000" dirty="0" err="1"/>
              <a:t>k</a:t>
            </a:r>
            <a:r>
              <a:rPr lang="fr-FR" dirty="0"/>
              <a:t>, </a:t>
            </a:r>
            <a:r>
              <a:rPr lang="fr-FR" u="sng" dirty="0"/>
              <a:t>x</a:t>
            </a:r>
            <a:r>
              <a:rPr lang="fr-FR" baseline="-25000" dirty="0"/>
              <a:t>k-1</a:t>
            </a:r>
            <a:r>
              <a:rPr lang="fr-FR" dirty="0"/>
              <a:t>, </a:t>
            </a:r>
            <a:r>
              <a:rPr lang="fr-FR" dirty="0">
                <a:sym typeface="Symbol"/>
              </a:rPr>
              <a:t>…, </a:t>
            </a:r>
            <a:r>
              <a:rPr lang="fr-FR" dirty="0"/>
              <a:t>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877" y="1097738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 startAt="2"/>
            </a:pPr>
            <a:r>
              <a:rPr lang="fr-FR" dirty="0"/>
              <a:t>Discrétisation de d</a:t>
            </a:r>
            <a:r>
              <a:rPr lang="fr-FR" u="sng" dirty="0"/>
              <a:t>x</a:t>
            </a:r>
            <a:r>
              <a:rPr lang="fr-FR" dirty="0"/>
              <a:t>/</a:t>
            </a:r>
            <a:r>
              <a:rPr lang="fr-FR" dirty="0" err="1"/>
              <a:t>dt</a:t>
            </a:r>
            <a:r>
              <a:rPr lang="fr-FR" dirty="0"/>
              <a:t> = f(</a:t>
            </a:r>
            <a:r>
              <a:rPr lang="fr-FR" u="sng" dirty="0"/>
              <a:t>x</a:t>
            </a:r>
            <a:r>
              <a:rPr lang="fr-FR" dirty="0"/>
              <a:t>, t) au voisinage de t</a:t>
            </a:r>
            <a:r>
              <a:rPr lang="fr-FR" baseline="-25000" dirty="0"/>
              <a:t>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-508" y="1871536"/>
                <a:ext cx="90685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+mj-lt"/>
                  <a:buAutoNum type="arabicParenR" startAt="4"/>
                </a:pPr>
                <a:r>
                  <a:rPr lang="fr-FR" dirty="0" smtClean="0">
                    <a:solidFill>
                      <a:schemeClr val="tx1"/>
                    </a:solidFill>
                  </a:rPr>
                  <a:t>Extrapolation (généralement </a:t>
                </a:r>
                <a:r>
                  <a:rPr lang="fr-FR" dirty="0">
                    <a:solidFill>
                      <a:schemeClr val="tx1"/>
                    </a:solidFill>
                  </a:rPr>
                  <a:t>d’ordre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2) </a:t>
                </a:r>
                <a:r>
                  <a:rPr lang="fr-FR" dirty="0">
                    <a:solidFill>
                      <a:schemeClr val="tx1"/>
                    </a:solidFill>
                  </a:rPr>
                  <a:t>de la solution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à k+1 </a:t>
                </a:r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  <a:sym typeface="Symbol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  <a:ea typeface="Cambria Math"/>
                            <a:sym typeface="Symbol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fr-FR"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à partir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u="sng" dirty="0"/>
                      <m:t>x</m:t>
                    </m:r>
                    <m:r>
                      <m:rPr>
                        <m:nor/>
                      </m:rPr>
                      <a:rPr lang="fr-FR" baseline="-25000" dirty="0"/>
                      <m:t>k</m:t>
                    </m:r>
                    <m:r>
                      <m:rPr>
                        <m:nor/>
                      </m:rPr>
                      <a:rPr lang="fr-FR" dirty="0"/>
                      <m:t>, </m:t>
                    </m:r>
                    <m:r>
                      <m:rPr>
                        <m:nor/>
                      </m:rPr>
                      <a:rPr lang="fr-FR" u="sng" dirty="0"/>
                      <m:t>x</m:t>
                    </m:r>
                    <m:r>
                      <m:rPr>
                        <m:nor/>
                      </m:rPr>
                      <a:rPr lang="fr-FR" baseline="-25000" dirty="0"/>
                      <m:t>k</m:t>
                    </m:r>
                    <m:r>
                      <m:rPr>
                        <m:nor/>
                      </m:rPr>
                      <a:rPr lang="fr-FR" baseline="-25000" dirty="0"/>
                      <m:t>−1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u="sng" dirty="0"/>
                      <m:t>x</m:t>
                    </m:r>
                    <m:r>
                      <m:rPr>
                        <m:nor/>
                      </m:rPr>
                      <a:rPr lang="fr-FR" baseline="-25000" dirty="0"/>
                      <m:t>k</m:t>
                    </m:r>
                    <m:r>
                      <m:rPr>
                        <m:nor/>
                      </m:rPr>
                      <a:rPr lang="fr-FR" baseline="-25000" dirty="0"/>
                      <m:t>−2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1871536"/>
                <a:ext cx="90685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0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1851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Synchronisation des solveurs 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9896" y="1052736"/>
            <a:ext cx="6444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Les 2 solveurs travaillent indépendamment, le solveur analogique est tjrs en avance sur </a:t>
            </a:r>
            <a:r>
              <a:rPr lang="fr-FR" dirty="0" smtClean="0"/>
              <a:t>le noyau </a:t>
            </a:r>
            <a:r>
              <a:rPr lang="fr-FR" dirty="0" smtClean="0"/>
              <a:t>numérique 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891" y="2143803"/>
            <a:ext cx="6038185" cy="309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8"/>
          <p:cNvSpPr/>
          <p:nvPr/>
        </p:nvSpPr>
        <p:spPr>
          <a:xfrm>
            <a:off x="1349896" y="3416471"/>
            <a:ext cx="1925960" cy="40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3124146" y="2960948"/>
            <a:ext cx="340045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120172" y="5806764"/>
            <a:ext cx="2448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ym typeface="Symbol"/>
              </a:rPr>
              <a:t></a:t>
            </a:r>
            <a:r>
              <a:rPr lang="fr-FR" sz="1400" i="1" dirty="0" smtClean="0"/>
              <a:t> Mentor-</a:t>
            </a:r>
            <a:r>
              <a:rPr lang="fr-FR" sz="1400" i="1" dirty="0" err="1" smtClean="0"/>
              <a:t>Graphics</a:t>
            </a:r>
            <a:endParaRPr lang="fr-FR" sz="1400" i="1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63888" y="2996952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000" baseline="-250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3537048" y="357122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000" baseline="-25000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5508104" y="4257092"/>
            <a:ext cx="396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000" baseline="-250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850142" y="4273351"/>
            <a:ext cx="5940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41" name="ZoneTexte 40"/>
          <p:cNvSpPr txBox="1"/>
          <p:nvPr/>
        </p:nvSpPr>
        <p:spPr>
          <a:xfrm>
            <a:off x="5508104" y="5337212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49" name="ZoneTexte 48"/>
          <p:cNvSpPr txBox="1">
            <a:spLocks/>
          </p:cNvSpPr>
          <p:nvPr/>
        </p:nvSpPr>
        <p:spPr>
          <a:xfrm>
            <a:off x="6084168" y="4797152"/>
            <a:ext cx="36004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</a:t>
            </a:r>
            <a:endParaRPr lang="fr-FR" sz="2000" baseline="-250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3779912" y="2780928"/>
            <a:ext cx="108012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3779912" y="3357012"/>
            <a:ext cx="108012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616116" y="3032956"/>
            <a:ext cx="303653" cy="15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1746" y="2419399"/>
            <a:ext cx="340045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3276546" y="3537012"/>
            <a:ext cx="340045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4355976" y="2719867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43908" y="2744924"/>
            <a:ext cx="25202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43908" y="3320988"/>
            <a:ext cx="25202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4247964" y="5373216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102" name="ZoneTexte 101"/>
          <p:cNvSpPr txBox="1"/>
          <p:nvPr/>
        </p:nvSpPr>
        <p:spPr>
          <a:xfrm>
            <a:off x="3707904" y="5355504"/>
            <a:ext cx="32403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err="1" smtClean="0"/>
              <a:t>Tn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3239852" y="3879001"/>
            <a:ext cx="3400454" cy="666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383868" y="4833156"/>
            <a:ext cx="363807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5688124" y="2744924"/>
            <a:ext cx="25202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88124" y="3284984"/>
            <a:ext cx="25202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5076056" y="2719867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09" name="Ellipse 108"/>
          <p:cNvSpPr/>
          <p:nvPr/>
        </p:nvSpPr>
        <p:spPr>
          <a:xfrm>
            <a:off x="5076056" y="3284984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6048164" y="3284984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3167844" y="2888940"/>
            <a:ext cx="43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743908" y="2204864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3275856" y="2179807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43908" y="2204864"/>
            <a:ext cx="25202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76546" y="4365104"/>
            <a:ext cx="4679830" cy="872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3167844" y="2348880"/>
            <a:ext cx="43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383868" y="2024844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3131840" y="5373216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46" name="Ellipse 45"/>
          <p:cNvSpPr/>
          <p:nvPr/>
        </p:nvSpPr>
        <p:spPr>
          <a:xfrm>
            <a:off x="3239852" y="2179807"/>
            <a:ext cx="288032" cy="3130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4283623" y="5373216"/>
            <a:ext cx="468397" cy="2148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</a:t>
            </a:r>
            <a:endParaRPr lang="fr-FR" sz="2000" baseline="-25000" dirty="0" smtClean="0"/>
          </a:p>
        </p:txBody>
      </p:sp>
      <p:cxnSp>
        <p:nvCxnSpPr>
          <p:cNvPr id="80" name="Connecteur droit 79"/>
          <p:cNvCxnSpPr/>
          <p:nvPr/>
        </p:nvCxnSpPr>
        <p:spPr>
          <a:xfrm>
            <a:off x="3851920" y="2024844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743908" y="2204864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5076056" y="4016011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5076056" y="4556071"/>
            <a:ext cx="288032" cy="31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5220072" y="1988840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076056" y="2719866"/>
            <a:ext cx="288032" cy="3130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4499992" y="2024844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/>
          <p:cNvSpPr/>
          <p:nvPr/>
        </p:nvSpPr>
        <p:spPr>
          <a:xfrm>
            <a:off x="4355976" y="2719867"/>
            <a:ext cx="288032" cy="3130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355976" y="2168859"/>
            <a:ext cx="288032" cy="3130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05" name="Connecteur droit 104"/>
          <p:cNvCxnSpPr/>
          <p:nvPr/>
        </p:nvCxnSpPr>
        <p:spPr>
          <a:xfrm>
            <a:off x="5796136" y="2024844"/>
            <a:ext cx="0" cy="33483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688124" y="2204864"/>
            <a:ext cx="252028" cy="2520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688124" y="2780928"/>
            <a:ext cx="252028" cy="2520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>
            <a:off x="3167844" y="3429000"/>
            <a:ext cx="43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743908" y="2780928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3908" y="3284984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5076056" y="3259927"/>
            <a:ext cx="288032" cy="3130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38" name="Connecteur droit 137"/>
          <p:cNvCxnSpPr/>
          <p:nvPr/>
        </p:nvCxnSpPr>
        <p:spPr>
          <a:xfrm>
            <a:off x="6516216" y="2024844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ZoneTexte 138"/>
          <p:cNvSpPr txBox="1"/>
          <p:nvPr/>
        </p:nvSpPr>
        <p:spPr>
          <a:xfrm>
            <a:off x="6264188" y="5373796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140" name="Rectangle 139"/>
          <p:cNvSpPr/>
          <p:nvPr/>
        </p:nvSpPr>
        <p:spPr>
          <a:xfrm>
            <a:off x="5688124" y="3284984"/>
            <a:ext cx="252028" cy="2520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372200" y="3259927"/>
            <a:ext cx="288032" cy="3130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4968044" y="5337792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cxnSp>
        <p:nvCxnSpPr>
          <p:cNvPr id="145" name="Connecteur droit avec flèche 144"/>
          <p:cNvCxnSpPr/>
          <p:nvPr/>
        </p:nvCxnSpPr>
        <p:spPr>
          <a:xfrm>
            <a:off x="3167844" y="4185084"/>
            <a:ext cx="43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6372200" y="4016011"/>
            <a:ext cx="288032" cy="3130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>
            <a:off x="5076056" y="4016011"/>
            <a:ext cx="288032" cy="3130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52120" y="4041068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5580112" y="5337212"/>
            <a:ext cx="46805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err="1" smtClean="0"/>
              <a:t>Tn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6120172" y="2060848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012160" y="4041068"/>
            <a:ext cx="252028" cy="2520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5868144" y="5337212"/>
            <a:ext cx="5040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cxnSp>
        <p:nvCxnSpPr>
          <p:cNvPr id="158" name="Connecteur droit avec flèche 157"/>
          <p:cNvCxnSpPr/>
          <p:nvPr/>
        </p:nvCxnSpPr>
        <p:spPr>
          <a:xfrm>
            <a:off x="3167844" y="4725144"/>
            <a:ext cx="43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5076056" y="4581128"/>
            <a:ext cx="288032" cy="3130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408204" y="4556071"/>
            <a:ext cx="288032" cy="3130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5472100" y="5337212"/>
            <a:ext cx="64807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400" dirty="0" smtClean="0"/>
              <a:t>Tn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160" name="ZoneTexte 159"/>
          <p:cNvSpPr txBox="1"/>
          <p:nvPr/>
        </p:nvSpPr>
        <p:spPr>
          <a:xfrm>
            <a:off x="5958154" y="5337212"/>
            <a:ext cx="32403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err="1" smtClean="0"/>
              <a:t>Tn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161" name="ZoneTexte 160"/>
          <p:cNvSpPr txBox="1"/>
          <p:nvPr/>
        </p:nvSpPr>
        <p:spPr>
          <a:xfrm>
            <a:off x="6768244" y="5373216"/>
            <a:ext cx="64807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cxnSp>
        <p:nvCxnSpPr>
          <p:cNvPr id="162" name="Connecteur droit 161"/>
          <p:cNvCxnSpPr/>
          <p:nvPr/>
        </p:nvCxnSpPr>
        <p:spPr>
          <a:xfrm>
            <a:off x="6984268" y="2024844"/>
            <a:ext cx="0" cy="3348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012160" y="4581128"/>
            <a:ext cx="252028" cy="2520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876256" y="4581128"/>
            <a:ext cx="252028" cy="2520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563888" y="5337212"/>
            <a:ext cx="612068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400" dirty="0" smtClean="0"/>
              <a:t>Tn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169" name="Rectangle 168"/>
          <p:cNvSpPr/>
          <p:nvPr/>
        </p:nvSpPr>
        <p:spPr>
          <a:xfrm>
            <a:off x="1547664" y="4833156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175956" y="5373216"/>
            <a:ext cx="64807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400" dirty="0" smtClean="0"/>
              <a:t>Ta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136" name="ZoneTexte 135"/>
          <p:cNvSpPr txBox="1"/>
          <p:nvPr/>
        </p:nvSpPr>
        <p:spPr>
          <a:xfrm>
            <a:off x="5003703" y="5337212"/>
            <a:ext cx="468397" cy="2148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</a:t>
            </a:r>
            <a:endParaRPr lang="fr-FR" sz="2000" baseline="-25000" dirty="0" smtClean="0"/>
          </a:p>
        </p:txBody>
      </p:sp>
      <p:sp>
        <p:nvSpPr>
          <p:cNvPr id="103" name="ZoneTexte 102"/>
          <p:cNvSpPr txBox="1"/>
          <p:nvPr/>
        </p:nvSpPr>
        <p:spPr>
          <a:xfrm>
            <a:off x="3203848" y="5373216"/>
            <a:ext cx="39604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400" dirty="0" smtClean="0"/>
              <a:t>Ta</a:t>
            </a:r>
            <a:r>
              <a:rPr lang="fr-FR" sz="1400" baseline="-25000" dirty="0" smtClean="0"/>
              <a:t>k</a:t>
            </a:r>
            <a:endParaRPr lang="fr-FR" sz="2000" baseline="-25000" dirty="0" smtClean="0"/>
          </a:p>
        </p:txBody>
      </p:sp>
      <p:sp>
        <p:nvSpPr>
          <p:cNvPr id="172" name="Rectangle 171"/>
          <p:cNvSpPr/>
          <p:nvPr/>
        </p:nvSpPr>
        <p:spPr>
          <a:xfrm>
            <a:off x="323528" y="4941168"/>
            <a:ext cx="2953018" cy="360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r>
              <a:rPr lang="fr-FR" sz="1400" dirty="0" smtClean="0"/>
              <a:t>  </a:t>
            </a:r>
            <a:r>
              <a:rPr lang="fr-FR" sz="1400" dirty="0">
                <a:sym typeface="Symbol"/>
              </a:rPr>
              <a:t>&gt;</a:t>
            </a:r>
            <a:r>
              <a:rPr lang="fr-FR" sz="1400" dirty="0" smtClean="0">
                <a:sym typeface="Symbol"/>
              </a:rPr>
              <a:t> </a:t>
            </a:r>
            <a:r>
              <a:rPr lang="fr-FR" sz="1400" dirty="0" smtClean="0"/>
              <a:t>Ta</a:t>
            </a:r>
            <a:r>
              <a:rPr lang="fr-FR" sz="1400" baseline="-25000" dirty="0" smtClean="0"/>
              <a:t>k+1</a:t>
            </a:r>
            <a:r>
              <a:rPr lang="fr-FR" sz="1400" dirty="0" smtClean="0"/>
              <a:t> </a:t>
            </a:r>
            <a:r>
              <a:rPr lang="fr-FR" sz="1400" dirty="0" smtClean="0">
                <a:sym typeface="Symbol"/>
              </a:rPr>
              <a:t> Switch to digital </a:t>
            </a:r>
            <a:r>
              <a:rPr lang="fr-FR" sz="1400" dirty="0" err="1" smtClean="0">
                <a:sym typeface="Symbol"/>
              </a:rPr>
              <a:t>kernel</a:t>
            </a:r>
            <a:endParaRPr lang="fr-FR" sz="1400" dirty="0"/>
          </a:p>
        </p:txBody>
      </p:sp>
      <p:sp>
        <p:nvSpPr>
          <p:cNvPr id="1028" name="Flèche vers le bas 1027"/>
          <p:cNvSpPr/>
          <p:nvPr/>
        </p:nvSpPr>
        <p:spPr>
          <a:xfrm rot="10800000">
            <a:off x="1856313" y="2605652"/>
            <a:ext cx="375427" cy="2263508"/>
          </a:xfrm>
          <a:prstGeom prst="downArrow">
            <a:avLst>
              <a:gd name="adj1" fmla="val 55818"/>
              <a:gd name="adj2" fmla="val 8189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359532" y="3573056"/>
            <a:ext cx="2917014" cy="360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fr-FR" sz="1400" dirty="0" smtClean="0"/>
              <a:t>Ta</a:t>
            </a:r>
            <a:r>
              <a:rPr lang="fr-FR" sz="1400" baseline="-25000" dirty="0" smtClean="0"/>
              <a:t>k+1</a:t>
            </a:r>
            <a:r>
              <a:rPr lang="fr-FR" sz="1400" dirty="0" smtClean="0"/>
              <a:t>  </a:t>
            </a:r>
            <a:r>
              <a:rPr lang="fr-FR" sz="1400" dirty="0">
                <a:sym typeface="Symbol"/>
              </a:rPr>
              <a:t>&gt;</a:t>
            </a:r>
            <a:r>
              <a:rPr lang="fr-FR" sz="1400" dirty="0" smtClean="0">
                <a:sym typeface="Symbol"/>
              </a:rPr>
              <a:t> </a:t>
            </a:r>
            <a:r>
              <a:rPr lang="fr-FR" sz="1400" dirty="0" smtClean="0"/>
              <a:t>Tn</a:t>
            </a:r>
            <a:r>
              <a:rPr lang="fr-FR" sz="1400" baseline="-25000" dirty="0" smtClean="0"/>
              <a:t>k+1</a:t>
            </a:r>
            <a:r>
              <a:rPr lang="fr-FR" sz="1400" dirty="0" smtClean="0"/>
              <a:t> </a:t>
            </a:r>
            <a:r>
              <a:rPr lang="fr-FR" sz="1400" dirty="0" smtClean="0">
                <a:sym typeface="Symbol"/>
              </a:rPr>
              <a:t> Switch to digital </a:t>
            </a:r>
            <a:r>
              <a:rPr lang="fr-FR" sz="1400" dirty="0" err="1" smtClean="0">
                <a:sym typeface="Symbol"/>
              </a:rPr>
              <a:t>kernel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0" grpId="0"/>
      <p:bldP spid="100" grpId="1"/>
      <p:bldP spid="102" grpId="0"/>
      <p:bldP spid="104" grpId="0"/>
      <p:bldP spid="104" grpId="1"/>
      <p:bldP spid="127" grpId="0"/>
      <p:bldP spid="127" grpId="1"/>
      <p:bldP spid="124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9" grpId="0"/>
      <p:bldP spid="140" grpId="0" animBg="1"/>
      <p:bldP spid="135" grpId="0" animBg="1"/>
      <p:bldP spid="142" grpId="0"/>
      <p:bldP spid="142" grpId="1"/>
      <p:bldP spid="146" grpId="0" animBg="1"/>
      <p:bldP spid="147" grpId="0" animBg="1"/>
      <p:bldP spid="148" grpId="0" animBg="1"/>
      <p:bldP spid="149" grpId="0"/>
      <p:bldP spid="149" grpId="1"/>
      <p:bldP spid="150" grpId="0" animBg="1"/>
      <p:bldP spid="153" grpId="0"/>
      <p:bldP spid="153" grpId="1"/>
      <p:bldP spid="155" grpId="0" animBg="1"/>
      <p:bldP spid="156" grpId="0" animBg="1"/>
      <p:bldP spid="159" grpId="0"/>
      <p:bldP spid="160" grpId="0"/>
      <p:bldP spid="161" grpId="0"/>
      <p:bldP spid="163" grpId="0" animBg="1"/>
      <p:bldP spid="164" grpId="0" animBg="1"/>
      <p:bldP spid="165" grpId="0"/>
      <p:bldP spid="165" grpId="1"/>
      <p:bldP spid="50" grpId="0"/>
      <p:bldP spid="136" grpId="0"/>
      <p:bldP spid="103" grpId="0"/>
      <p:bldP spid="172" grpId="0" animBg="1"/>
      <p:bldP spid="1028" grpId="0" animBg="1"/>
      <p:bldP spid="167" grpId="0" animBg="1"/>
      <p:bldP spid="1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043608" y="3032956"/>
            <a:ext cx="7303902" cy="3246407"/>
            <a:chOff x="1547664" y="1556792"/>
            <a:chExt cx="6558606" cy="24570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1556792"/>
              <a:ext cx="5659174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ZoneTexte 9"/>
            <p:cNvSpPr txBox="1"/>
            <p:nvPr/>
          </p:nvSpPr>
          <p:spPr>
            <a:xfrm>
              <a:off x="5657998" y="3706075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 smtClean="0">
                  <a:sym typeface="Symbol"/>
                </a:rPr>
                <a:t></a:t>
              </a:r>
              <a:r>
                <a:rPr lang="fr-FR" sz="1400" i="1" dirty="0" smtClean="0"/>
                <a:t> Mentor-</a:t>
              </a:r>
              <a:r>
                <a:rPr lang="fr-FR" sz="1400" i="1" dirty="0" err="1" smtClean="0"/>
                <a:t>Graphics</a:t>
              </a:r>
              <a:endParaRPr lang="fr-FR" sz="1400" i="1" dirty="0" smtClean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566812" y="3140968"/>
            <a:ext cx="4812940" cy="2365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4484104" y="4887192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41851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Synchronisation des solveurs 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6074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Le noyau analogique en avance sur le noyau numérique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sz="2000" b="1" dirty="0" smtClean="0">
                <a:sym typeface="Symbol"/>
              </a:rPr>
              <a:t></a:t>
            </a:r>
          </a:p>
          <a:p>
            <a:pPr algn="ctr"/>
            <a:r>
              <a:rPr lang="fr-FR" dirty="0" smtClean="0"/>
              <a:t>Les évènements générés par les </a:t>
            </a:r>
            <a:r>
              <a:rPr lang="fr-FR" b="1" dirty="0" smtClean="0"/>
              <a:t>quantités</a:t>
            </a:r>
            <a:r>
              <a:rPr lang="fr-FR" dirty="0" smtClean="0"/>
              <a:t>, par exemple avec l’attribut </a:t>
            </a:r>
            <a:r>
              <a:rPr lang="fr-FR" b="1" i="1" dirty="0" err="1" smtClean="0"/>
              <a:t>above</a:t>
            </a:r>
            <a:r>
              <a:rPr lang="fr-FR" dirty="0" smtClean="0"/>
              <a:t>, seront facilement pris en compte par le noyau numérique.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Introduction au langage VHDL-AMS - M2 ESET /SME- B. JAMMES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212232" y="5461483"/>
            <a:ext cx="4956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95636" y="3614827"/>
            <a:ext cx="39604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fr-FR" sz="1600" dirty="0" err="1" smtClean="0"/>
              <a:t>ta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1691680" y="4401108"/>
            <a:ext cx="40088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fr-FR" sz="1600" dirty="0" err="1" smtClean="0"/>
              <a:t>ta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24128" y="5456662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2191709" y="4077072"/>
            <a:ext cx="3751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dirty="0"/>
              <a:t>t</a:t>
            </a:r>
            <a:r>
              <a:rPr lang="fr-FR" sz="1600" dirty="0" smtClean="0"/>
              <a:t>n</a:t>
            </a:r>
            <a:r>
              <a:rPr lang="fr-FR" sz="1600" baseline="-25000" dirty="0" smtClean="0"/>
              <a:t>k+1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4896036" y="4647328"/>
            <a:ext cx="21960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455876" y="3033236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72036" y="3320988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36093" y="3212988"/>
            <a:ext cx="216000" cy="21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771800" y="4293096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771800" y="5049180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644008" y="3032956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4482008" y="3163631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6048164" y="3032956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40176" y="3212988"/>
            <a:ext cx="216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59796" y="5461483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fr-FR" sz="1400" dirty="0" err="1" smtClean="0"/>
              <a:t>a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51" name="ZoneTexte 50"/>
          <p:cNvSpPr txBox="1"/>
          <p:nvPr/>
        </p:nvSpPr>
        <p:spPr>
          <a:xfrm>
            <a:off x="4319972" y="5749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n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23" name="Éclair 22"/>
          <p:cNvSpPr/>
          <p:nvPr/>
        </p:nvSpPr>
        <p:spPr>
          <a:xfrm>
            <a:off x="4067944" y="2636912"/>
            <a:ext cx="438762" cy="467768"/>
          </a:xfrm>
          <a:prstGeom prst="lightningBol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364943" y="2636912"/>
            <a:ext cx="339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Passage de Q par une valeur </a:t>
            </a:r>
            <a:r>
              <a:rPr lang="fr-FR" sz="1200" b="1" dirty="0" smtClean="0">
                <a:solidFill>
                  <a:srgbClr val="FF0000"/>
                </a:solidFill>
                <a:sym typeface="Symbol"/>
              </a:rPr>
              <a:t> nouvel </a:t>
            </a:r>
            <a:r>
              <a:rPr lang="fr-FR" sz="1200" b="1" dirty="0" smtClean="0">
                <a:solidFill>
                  <a:srgbClr val="FF0000"/>
                </a:solidFill>
              </a:rPr>
              <a:t>évènement</a:t>
            </a:r>
            <a:endParaRPr lang="fr-FR" sz="12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36020" y="4941168"/>
            <a:ext cx="216000" cy="216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5467908" y="3032956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5297025" y="3160010"/>
            <a:ext cx="324000" cy="32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179876" y="5461483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a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935231" y="4941192"/>
            <a:ext cx="216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5292080" y="4113112"/>
            <a:ext cx="324000" cy="32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4479416" y="4130513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6008" y="4184513"/>
            <a:ext cx="216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308004" y="4887192"/>
            <a:ext cx="324000" cy="32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47864" y="4185108"/>
            <a:ext cx="216000" cy="21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167844" y="546120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n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66" name="ZoneTexte 65"/>
          <p:cNvSpPr txBox="1"/>
          <p:nvPr/>
        </p:nvSpPr>
        <p:spPr>
          <a:xfrm>
            <a:off x="4443908" y="5769260"/>
            <a:ext cx="4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fr-FR" sz="1400" dirty="0" err="1" smtClean="0"/>
              <a:t>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4" grpId="0" animBg="1"/>
      <p:bldP spid="27" grpId="0" animBg="1"/>
      <p:bldP spid="27" grpId="1" animBg="1"/>
      <p:bldP spid="51" grpId="0"/>
      <p:bldP spid="51" grpId="1"/>
      <p:bldP spid="23" grpId="0" animBg="1"/>
      <p:bldP spid="25" grpId="0"/>
      <p:bldP spid="52" grpId="0" animBg="1"/>
      <p:bldP spid="58" grpId="0" animBg="1"/>
      <p:bldP spid="59" grpId="0" animBg="1"/>
      <p:bldP spid="53" grpId="0" animBg="1"/>
      <p:bldP spid="54" grpId="0" animBg="1"/>
      <p:bldP spid="63" grpId="0" animBg="1"/>
      <p:bldP spid="64" grpId="0" animBg="1"/>
      <p:bldP spid="65" grpId="0"/>
      <p:bldP spid="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1851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Synchronisation des solveurs (3)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0070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Si une quantité dépend d’un événement </a:t>
            </a:r>
            <a:r>
              <a:rPr lang="fr-FR" dirty="0" smtClean="0"/>
              <a:t>(par exemple un interrupteur ON ou OFF), il </a:t>
            </a:r>
            <a:r>
              <a:rPr lang="fr-FR" dirty="0" smtClean="0"/>
              <a:t>faudra imposer </a:t>
            </a:r>
            <a:r>
              <a:rPr lang="fr-FR" dirty="0" smtClean="0"/>
              <a:t>« manuellement » au </a:t>
            </a:r>
            <a:r>
              <a:rPr lang="fr-FR" dirty="0" smtClean="0"/>
              <a:t>noyau analogique de </a:t>
            </a:r>
            <a:r>
              <a:rPr lang="fr-FR" dirty="0" smtClean="0"/>
              <a:t>calculer </a:t>
            </a:r>
            <a:r>
              <a:rPr lang="fr-FR" dirty="0" smtClean="0"/>
              <a:t>la solution </a:t>
            </a:r>
            <a:r>
              <a:rPr lang="fr-FR" dirty="0" smtClean="0"/>
              <a:t>à </a:t>
            </a:r>
            <a:r>
              <a:rPr lang="fr-FR" dirty="0" smtClean="0"/>
              <a:t>l’instant où l’événement se produit </a:t>
            </a:r>
            <a:endParaRPr lang="fr-FR" dirty="0" smtClean="0"/>
          </a:p>
          <a:p>
            <a:pPr algn="ctr"/>
            <a:r>
              <a:rPr lang="fr-FR" dirty="0" smtClean="0">
                <a:sym typeface="Symbol"/>
              </a:rPr>
              <a:t> </a:t>
            </a:r>
          </a:p>
          <a:p>
            <a:pPr algn="ctr"/>
            <a:r>
              <a:rPr lang="fr-FR" b="1" i="1" dirty="0" smtClean="0"/>
              <a:t>break </a:t>
            </a:r>
            <a:r>
              <a:rPr lang="fr-FR" b="1" i="1" dirty="0" smtClean="0"/>
              <a:t>on </a:t>
            </a:r>
            <a:r>
              <a:rPr lang="fr-FR" dirty="0" smtClean="0"/>
              <a:t>liste </a:t>
            </a:r>
            <a:r>
              <a:rPr lang="fr-FR" dirty="0" smtClean="0"/>
              <a:t>d’évènements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508" y="5898758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/>
              <a:t>Rque</a:t>
            </a:r>
            <a:r>
              <a:rPr lang="fr-FR" sz="1600" dirty="0" smtClean="0"/>
              <a:t> : </a:t>
            </a:r>
            <a:r>
              <a:rPr lang="fr-FR" sz="1600" dirty="0" smtClean="0"/>
              <a:t>les quantités </a:t>
            </a:r>
            <a:r>
              <a:rPr lang="fr-FR" sz="1600" dirty="0"/>
              <a:t>à </a:t>
            </a:r>
            <a:r>
              <a:rPr lang="fr-FR" sz="1600" dirty="0" err="1" smtClean="0"/>
              <a:t>ta</a:t>
            </a:r>
            <a:r>
              <a:rPr lang="fr-FR" sz="1600" baseline="-25000" dirty="0" err="1" smtClean="0"/>
              <a:t>k</a:t>
            </a:r>
            <a:r>
              <a:rPr lang="fr-FR" sz="1600" baseline="40000" dirty="0" smtClean="0"/>
              <a:t>* </a:t>
            </a:r>
            <a:r>
              <a:rPr lang="fr-FR" sz="1600" dirty="0" smtClean="0"/>
              <a:t>sont généralement calculées par </a:t>
            </a:r>
            <a:r>
              <a:rPr lang="fr-FR" sz="1600" dirty="0" smtClean="0"/>
              <a:t>interpolation linéaire des valeurs à ta</a:t>
            </a:r>
            <a:r>
              <a:rPr lang="fr-FR" sz="1600" baseline="-25000" dirty="0" smtClean="0"/>
              <a:t>k-1</a:t>
            </a:r>
            <a:r>
              <a:rPr lang="fr-FR" sz="1600" dirty="0" smtClean="0"/>
              <a:t> et </a:t>
            </a:r>
            <a:r>
              <a:rPr lang="fr-FR" sz="1600" dirty="0" err="1" smtClean="0"/>
              <a:t>ta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539552" y="2874207"/>
            <a:ext cx="8284185" cy="2744524"/>
            <a:chOff x="1479358" y="1988840"/>
            <a:chExt cx="7845288" cy="24301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9358" y="1988840"/>
              <a:ext cx="6185284" cy="200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ZoneTexte 11"/>
            <p:cNvSpPr txBox="1"/>
            <p:nvPr/>
          </p:nvSpPr>
          <p:spPr>
            <a:xfrm>
              <a:off x="6598161" y="4012342"/>
              <a:ext cx="2726485" cy="40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 smtClean="0">
                  <a:sym typeface="Symbol"/>
                </a:rPr>
                <a:t></a:t>
              </a:r>
              <a:r>
                <a:rPr lang="fr-FR" sz="1400" i="1" dirty="0" smtClean="0"/>
                <a:t> Mentor-</a:t>
              </a:r>
              <a:r>
                <a:rPr lang="fr-FR" sz="1400" i="1" dirty="0" err="1" smtClean="0"/>
                <a:t>Graphics</a:t>
              </a:r>
              <a:endParaRPr lang="fr-FR" sz="1400" i="1" dirty="0" smtClean="0"/>
            </a:p>
          </p:txBody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257781" y="3198243"/>
            <a:ext cx="23884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dirty="0" err="1" smtClean="0"/>
              <a:t>tn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1476985" y="3979916"/>
            <a:ext cx="23884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dirty="0" err="1" smtClean="0"/>
              <a:t>tn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157881" y="4746415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a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625881" y="2920643"/>
            <a:ext cx="0" cy="252048"/>
          </a:xfrm>
          <a:prstGeom prst="line">
            <a:avLst/>
          </a:prstGeom>
          <a:ln w="1270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66093" y="4226717"/>
            <a:ext cx="2268008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988949" y="2866170"/>
            <a:ext cx="4812940" cy="2365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462409" y="5186685"/>
            <a:ext cx="4956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tn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2805953" y="518186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n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318173" y="4372530"/>
            <a:ext cx="21960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670049" y="2817200"/>
            <a:ext cx="0" cy="241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194173" y="3046190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50266" y="2938190"/>
            <a:ext cx="216000" cy="21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2193937" y="4018298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193937" y="4774382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553925" y="2758158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3508037" y="4612394"/>
            <a:ext cx="324000" cy="32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391925" y="2888833"/>
            <a:ext cx="324000" cy="32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3129989" y="2758158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22001" y="2938190"/>
            <a:ext cx="216000" cy="216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369713" y="5186685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a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48" name="Éclair 47"/>
          <p:cNvSpPr/>
          <p:nvPr/>
        </p:nvSpPr>
        <p:spPr>
          <a:xfrm>
            <a:off x="3275856" y="2421172"/>
            <a:ext cx="438762" cy="467768"/>
          </a:xfrm>
          <a:prstGeom prst="lightningBol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3778049" y="2516556"/>
            <a:ext cx="4315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Evènement qui affecte Q (</a:t>
            </a:r>
            <a:r>
              <a:rPr lang="fr-FR" sz="1200" b="1" dirty="0" err="1">
                <a:solidFill>
                  <a:srgbClr val="FF0000"/>
                </a:solidFill>
              </a:rPr>
              <a:t>i</a:t>
            </a:r>
            <a:r>
              <a:rPr lang="fr-FR" sz="1200" b="1" dirty="0" err="1" smtClean="0">
                <a:solidFill>
                  <a:srgbClr val="FF0000"/>
                </a:solidFill>
              </a:rPr>
              <a:t>.e</a:t>
            </a:r>
            <a:r>
              <a:rPr lang="fr-FR" sz="1200" b="1" dirty="0" smtClean="0">
                <a:solidFill>
                  <a:srgbClr val="FF0000"/>
                </a:solidFill>
              </a:rPr>
              <a:t> un interrupteur </a:t>
            </a:r>
            <a:r>
              <a:rPr lang="fr-FR" sz="1200" b="1" dirty="0" smtClean="0">
                <a:solidFill>
                  <a:srgbClr val="FF0000"/>
                </a:solidFill>
              </a:rPr>
              <a:t>change de position)</a:t>
            </a:r>
            <a:endParaRPr lang="fr-F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4890045" y="2758158"/>
            <a:ext cx="0" cy="25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719162" y="2885212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709973" y="5186685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ta</a:t>
            </a:r>
            <a:r>
              <a:rPr lang="fr-FR" sz="1400" baseline="-25000" dirty="0" err="1" smtClean="0"/>
              <a:t>k</a:t>
            </a:r>
            <a:endParaRPr lang="fr-FR" sz="2000" baseline="-250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3017056" y="4666394"/>
            <a:ext cx="216000" cy="216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3508037" y="3856438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2389333" y="3855715"/>
            <a:ext cx="324000" cy="32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4730141" y="4612394"/>
            <a:ext cx="324000" cy="324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62037" y="3910310"/>
            <a:ext cx="216000" cy="216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3705" y="3990331"/>
            <a:ext cx="28100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fr-FR" sz="1600" dirty="0" err="1" smtClean="0"/>
              <a:t>t</a:t>
            </a:r>
            <a:r>
              <a:rPr lang="fr-FR" sz="1600" dirty="0" err="1" smtClean="0"/>
              <a:t>a</a:t>
            </a:r>
            <a:r>
              <a:rPr lang="fr-FR" sz="1600" baseline="-25000" dirty="0" err="1" smtClean="0"/>
              <a:t>k</a:t>
            </a:r>
            <a:endParaRPr lang="fr-FR" sz="1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3485837" y="5446750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t</a:t>
            </a:r>
            <a:r>
              <a:rPr lang="fr-FR" sz="1400" dirty="0" err="1" smtClean="0"/>
              <a:t>a</a:t>
            </a:r>
            <a:r>
              <a:rPr lang="fr-FR" sz="1400" baseline="-25000" dirty="0" err="1" smtClean="0"/>
              <a:t>k</a:t>
            </a:r>
            <a:r>
              <a:rPr lang="fr-FR" sz="1400" baseline="30000" dirty="0" smtClean="0"/>
              <a:t>*</a:t>
            </a:r>
            <a:endParaRPr lang="fr-FR" sz="2000" baseline="300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3562049" y="4662871"/>
            <a:ext cx="216000" cy="21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3927" y="3909234"/>
            <a:ext cx="216000" cy="216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485837" y="5446750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a</a:t>
            </a:r>
            <a:r>
              <a:rPr lang="fr-FR" sz="1400" baseline="-25000" dirty="0" smtClean="0"/>
              <a:t>k-1</a:t>
            </a:r>
            <a:endParaRPr lang="fr-FR" sz="2000" baseline="-25000" dirty="0" smtClean="0"/>
          </a:p>
        </p:txBody>
      </p:sp>
      <p:sp>
        <p:nvSpPr>
          <p:cNvPr id="67" name="Ellipse 66"/>
          <p:cNvSpPr/>
          <p:nvPr/>
        </p:nvSpPr>
        <p:spPr>
          <a:xfrm>
            <a:off x="4730141" y="3856438"/>
            <a:ext cx="324000" cy="32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606153" y="5178463"/>
            <a:ext cx="58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a</a:t>
            </a:r>
            <a:r>
              <a:rPr lang="fr-FR" sz="1400" baseline="-25000" dirty="0" smtClean="0"/>
              <a:t>k+1</a:t>
            </a:r>
            <a:endParaRPr lang="fr-FR" sz="20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 animBg="1"/>
      <p:bldP spid="46" grpId="0"/>
      <p:bldP spid="48" grpId="0" animBg="1"/>
      <p:bldP spid="49" grpId="0"/>
      <p:bldP spid="53" grpId="0"/>
      <p:bldP spid="53" grpId="1"/>
      <p:bldP spid="54" grpId="0" animBg="1"/>
      <p:bldP spid="55" grpId="0" animBg="1"/>
      <p:bldP spid="56" grpId="0" animBg="1"/>
      <p:bldP spid="58" grpId="0" animBg="1"/>
      <p:bldP spid="59" grpId="0" animBg="1"/>
      <p:bldP spid="63" grpId="0"/>
      <p:bldP spid="63" grpId="1"/>
      <p:bldP spid="64" grpId="0" animBg="1"/>
      <p:bldP spid="65" grpId="0" animBg="1"/>
      <p:bldP spid="66" grpId="0"/>
      <p:bldP spid="67" grpId="0" animBg="1"/>
      <p:bldP spid="68" grpId="0"/>
      <p:bldP spid="6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08727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Exemple de synchronisation (1)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980728"/>
            <a:ext cx="3024336" cy="2385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library </a:t>
            </a:r>
            <a:r>
              <a:rPr lang="en-US" sz="1600" i="1" dirty="0" err="1" smtClean="0"/>
              <a:t>ieee</a:t>
            </a:r>
            <a:r>
              <a:rPr lang="en-US" sz="1600" i="1" dirty="0" smtClean="0"/>
              <a:t>;</a:t>
            </a:r>
            <a:endParaRPr lang="fr-FR" sz="1600" dirty="0" smtClean="0"/>
          </a:p>
          <a:p>
            <a:r>
              <a:rPr lang="en-US" sz="1600" i="1" dirty="0" smtClean="0"/>
              <a:t>use </a:t>
            </a:r>
            <a:r>
              <a:rPr lang="en-US" sz="1600" i="1" dirty="0" err="1" smtClean="0"/>
              <a:t>ieee.math_real.all</a:t>
            </a:r>
            <a:r>
              <a:rPr lang="en-US" sz="1600" i="1" dirty="0" smtClean="0"/>
              <a:t>;</a:t>
            </a:r>
          </a:p>
          <a:p>
            <a:r>
              <a:rPr lang="en-US" sz="1600" i="1" dirty="0" smtClean="0"/>
              <a:t>Use </a:t>
            </a:r>
            <a:r>
              <a:rPr lang="en-US" sz="1600" i="1" dirty="0" err="1" smtClean="0"/>
              <a:t>ieee.electrical_systems.all</a:t>
            </a:r>
            <a:r>
              <a:rPr lang="en-US" sz="1600" i="1" dirty="0" smtClean="0"/>
              <a:t>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entity test is</a:t>
            </a:r>
          </a:p>
          <a:p>
            <a:pPr marL="180000"/>
            <a:r>
              <a:rPr lang="en-US" sz="1600" i="1" dirty="0" smtClean="0"/>
              <a:t>constant  R : resistance := 4.0;</a:t>
            </a:r>
          </a:p>
          <a:p>
            <a:pPr marL="180000"/>
            <a:r>
              <a:rPr lang="en-US" sz="1600" i="1" dirty="0" smtClean="0"/>
              <a:t>constant L : inductance := 0.1;</a:t>
            </a:r>
          </a:p>
          <a:p>
            <a:pPr marL="180000"/>
            <a:r>
              <a:rPr lang="en-US" sz="1600" i="1" dirty="0" smtClean="0"/>
              <a:t>quantity v : voltage;</a:t>
            </a:r>
          </a:p>
          <a:p>
            <a:pPr marL="180000"/>
            <a:r>
              <a:rPr lang="en-US" sz="1600" i="1" dirty="0" smtClean="0"/>
              <a:t>quantity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: current;</a:t>
            </a:r>
            <a:endParaRPr lang="fr-FR" sz="1600" dirty="0" smtClean="0"/>
          </a:p>
          <a:p>
            <a:r>
              <a:rPr lang="en-US" sz="1600" i="1" dirty="0" smtClean="0"/>
              <a:t>end entity test;</a:t>
            </a:r>
            <a:endParaRPr lang="fr-FR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51920" y="2420888"/>
            <a:ext cx="5076056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i="1" dirty="0" smtClean="0"/>
              <a:t>architecture A of test is</a:t>
            </a:r>
            <a:endParaRPr lang="fr-FR" sz="1600" dirty="0" smtClean="0"/>
          </a:p>
          <a:p>
            <a:r>
              <a:rPr lang="en-US" sz="1600" i="1" dirty="0" smtClean="0"/>
              <a:t>begin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v == 10.0*sin(10.0*</a:t>
            </a:r>
            <a:r>
              <a:rPr lang="en-US" sz="1600" i="1" dirty="0" err="1" smtClean="0"/>
              <a:t>math_pi</a:t>
            </a:r>
            <a:r>
              <a:rPr lang="en-US" sz="1600" i="1" dirty="0" smtClean="0"/>
              <a:t>*now);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if (v&gt;0.0 or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&gt;0.0) use v==L*</a:t>
            </a:r>
            <a:r>
              <a:rPr lang="en-US" sz="1600" i="1" dirty="0" err="1" smtClean="0"/>
              <a:t>i'dot</a:t>
            </a:r>
            <a:r>
              <a:rPr lang="en-US" sz="1600" i="1" dirty="0" smtClean="0"/>
              <a:t> + R*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else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==0.0;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end use;</a:t>
            </a:r>
            <a:endParaRPr lang="fr-FR" sz="1600" dirty="0" smtClean="0"/>
          </a:p>
          <a:p>
            <a:r>
              <a:rPr lang="en-US" sz="1600" i="1" dirty="0" smtClean="0"/>
              <a:t>end architecture A;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 architecture B of test is</a:t>
            </a:r>
            <a:endParaRPr lang="fr-FR" sz="1600" dirty="0" smtClean="0"/>
          </a:p>
          <a:p>
            <a:r>
              <a:rPr lang="en-US" sz="1600" i="1" dirty="0" smtClean="0"/>
              <a:t>begin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v == 10.0*sin(10.0*</a:t>
            </a:r>
            <a:r>
              <a:rPr lang="en-US" sz="1600" i="1" dirty="0" err="1" smtClean="0"/>
              <a:t>math_pi</a:t>
            </a:r>
            <a:r>
              <a:rPr lang="en-US" sz="1600" i="1" dirty="0" smtClean="0"/>
              <a:t>*now);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if (v&gt;0.0 or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&gt;0.0) use v==L*</a:t>
            </a:r>
            <a:r>
              <a:rPr lang="en-US" sz="1600" i="1" dirty="0" err="1" smtClean="0"/>
              <a:t>i'dot</a:t>
            </a:r>
            <a:r>
              <a:rPr lang="en-US" sz="1600" i="1" dirty="0" smtClean="0"/>
              <a:t> + R*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else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==0.0;</a:t>
            </a:r>
            <a:endParaRPr lang="fr-FR" sz="1600" dirty="0" smtClean="0"/>
          </a:p>
          <a:p>
            <a:pPr marL="180000"/>
            <a:r>
              <a:rPr lang="en-US" sz="1600" i="1" dirty="0" smtClean="0"/>
              <a:t>end use;</a:t>
            </a:r>
            <a:endParaRPr lang="fr-FR" sz="1600" dirty="0" smtClean="0"/>
          </a:p>
          <a:p>
            <a:pPr marL="180000"/>
            <a:r>
              <a:rPr lang="en-US" sz="1600" b="1" i="1" dirty="0" smtClean="0">
                <a:solidFill>
                  <a:srgbClr val="FF0000"/>
                </a:solidFill>
              </a:rPr>
              <a:t>break on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v'above</a:t>
            </a:r>
            <a:r>
              <a:rPr lang="en-US" sz="1600" b="1" i="1" dirty="0" smtClean="0">
                <a:solidFill>
                  <a:srgbClr val="FF0000"/>
                </a:solidFill>
              </a:rPr>
              <a:t>(0.0),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i'above</a:t>
            </a:r>
            <a:r>
              <a:rPr lang="en-US" sz="1600" b="1" i="1" dirty="0" smtClean="0">
                <a:solidFill>
                  <a:srgbClr val="FF0000"/>
                </a:solidFill>
              </a:rPr>
              <a:t>(0.0);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r>
              <a:rPr lang="en-US" sz="1600" i="1" dirty="0" smtClean="0"/>
              <a:t>end architecture B;</a:t>
            </a:r>
            <a:endParaRPr lang="fr-FR" sz="1600" dirty="0"/>
          </a:p>
        </p:txBody>
      </p:sp>
      <p:pic>
        <p:nvPicPr>
          <p:cNvPr id="10" name="Image 9" descr="circuit_E_D_R_L.emf"/>
          <p:cNvPicPr>
            <a:picLocks noChangeAspect="1"/>
          </p:cNvPicPr>
          <p:nvPr/>
        </p:nvPicPr>
        <p:blipFill>
          <a:blip r:embed="rId2" cstate="print"/>
          <a:srcRect l="15980" t="17968" r="12091" b="30552"/>
          <a:stretch>
            <a:fillRect/>
          </a:stretch>
        </p:blipFill>
        <p:spPr>
          <a:xfrm>
            <a:off x="5076056" y="44624"/>
            <a:ext cx="3240360" cy="197048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0760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Exemple de synchronisation (2)</a:t>
            </a:r>
          </a:p>
        </p:txBody>
      </p:sp>
      <p:pic>
        <p:nvPicPr>
          <p:cNvPr id="6" name="Image 5" descr="validation_attribu_above.jpg"/>
          <p:cNvPicPr/>
          <p:nvPr/>
        </p:nvPicPr>
        <p:blipFill>
          <a:blip r:embed="rId2" cstate="print"/>
          <a:srcRect l="816" t="1370"/>
          <a:stretch>
            <a:fillRect/>
          </a:stretch>
        </p:blipFill>
        <p:spPr>
          <a:xfrm>
            <a:off x="197769" y="836712"/>
            <a:ext cx="8748463" cy="518457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87624" y="1621250"/>
            <a:ext cx="6768752" cy="2677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FR" sz="3600" dirty="0" smtClean="0"/>
              <a:t>6h C/TD</a:t>
            </a:r>
          </a:p>
          <a:p>
            <a:pPr algn="ctr"/>
            <a:endParaRPr lang="fr-FR" sz="3600" dirty="0"/>
          </a:p>
          <a:p>
            <a:pPr algn="ctr"/>
            <a:r>
              <a:rPr lang="fr-FR" sz="3600" dirty="0" smtClean="0"/>
              <a:t>BE 9h TP</a:t>
            </a:r>
          </a:p>
          <a:p>
            <a:pPr algn="ctr"/>
            <a:r>
              <a:rPr lang="fr-FR" sz="2000" dirty="0" smtClean="0"/>
              <a:t>Modélisation d’un système de freinage de véhicule avec ABS sur l’environnement </a:t>
            </a:r>
            <a:r>
              <a:rPr lang="fr-FR" sz="2000" dirty="0" err="1" smtClean="0"/>
              <a:t>Questa</a:t>
            </a:r>
            <a:r>
              <a:rPr lang="fr-FR" sz="2000" dirty="0" smtClean="0"/>
              <a:t>® ADMS de Mentor-Graphics</a:t>
            </a:r>
          </a:p>
          <a:p>
            <a:pPr algn="ctr"/>
            <a:r>
              <a:rPr lang="fr-FR" sz="2000" dirty="0" smtClean="0"/>
              <a:t>(Salle CAO AIME)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2339752" y="6345500"/>
            <a:ext cx="5040000" cy="503590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8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0760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Exemple de synchronisation (3)</a:t>
            </a:r>
          </a:p>
        </p:txBody>
      </p:sp>
      <p:pic>
        <p:nvPicPr>
          <p:cNvPr id="7" name="Image 6" descr="validation_attribu_above_zoom.jpg"/>
          <p:cNvPicPr/>
          <p:nvPr/>
        </p:nvPicPr>
        <p:blipFill>
          <a:blip r:embed="rId2" cstate="print"/>
          <a:srcRect l="1674" t="1408"/>
          <a:stretch>
            <a:fillRect/>
          </a:stretch>
        </p:blipFill>
        <p:spPr>
          <a:xfrm>
            <a:off x="710698" y="2276872"/>
            <a:ext cx="7722604" cy="4032448"/>
          </a:xfrm>
          <a:prstGeom prst="rect">
            <a:avLst/>
          </a:prstGeom>
        </p:spPr>
      </p:pic>
      <p:pic>
        <p:nvPicPr>
          <p:cNvPr id="6" name="Image 5" descr="validation_attribu_above.jpg"/>
          <p:cNvPicPr/>
          <p:nvPr/>
        </p:nvPicPr>
        <p:blipFill>
          <a:blip r:embed="rId3" cstate="print"/>
          <a:srcRect l="816" t="1370"/>
          <a:stretch>
            <a:fillRect/>
          </a:stretch>
        </p:blipFill>
        <p:spPr>
          <a:xfrm>
            <a:off x="5940152" y="188640"/>
            <a:ext cx="3024336" cy="189959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020272" y="1412776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2880000">
            <a:off x="6598694" y="1883303"/>
            <a:ext cx="360040" cy="57606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0760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Exemple de synchronisation (3)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503548" y="1628800"/>
            <a:ext cx="8136904" cy="3862596"/>
            <a:chOff x="251520" y="1628800"/>
            <a:chExt cx="8136904" cy="3862596"/>
          </a:xfrm>
        </p:grpSpPr>
        <p:sp>
          <p:nvSpPr>
            <p:cNvPr id="7" name="Rectangle 6"/>
            <p:cNvSpPr/>
            <p:nvPr/>
          </p:nvSpPr>
          <p:spPr>
            <a:xfrm>
              <a:off x="288032" y="3933055"/>
              <a:ext cx="3419872" cy="100811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51520" y="1628800"/>
              <a:ext cx="4176464" cy="386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library </a:t>
              </a:r>
              <a:r>
                <a:rPr lang="en-US" sz="1600" i="1" dirty="0" err="1" smtClean="0"/>
                <a:t>ieee</a:t>
              </a:r>
              <a:r>
                <a:rPr lang="en-US" sz="1600" i="1" dirty="0" smtClean="0"/>
                <a:t>;</a:t>
              </a:r>
              <a:endParaRPr lang="fr-FR" sz="1600" dirty="0" smtClean="0"/>
            </a:p>
            <a:p>
              <a:r>
                <a:rPr lang="en-US" sz="1600" i="1" dirty="0" smtClean="0"/>
                <a:t>use </a:t>
              </a:r>
              <a:r>
                <a:rPr lang="en-US" sz="1600" i="1" dirty="0" err="1" smtClean="0"/>
                <a:t>ieee.math_real.all</a:t>
              </a:r>
              <a:r>
                <a:rPr lang="en-US" sz="1600" i="1" dirty="0" smtClean="0"/>
                <a:t>;</a:t>
              </a:r>
              <a:endParaRPr lang="fr-FR" sz="1600" dirty="0" smtClean="0"/>
            </a:p>
            <a:p>
              <a:pPr>
                <a:spcBef>
                  <a:spcPts val="600"/>
                </a:spcBef>
              </a:pPr>
              <a:r>
                <a:rPr lang="en-US" sz="1600" i="1" dirty="0" smtClean="0"/>
                <a:t>entity test is</a:t>
              </a:r>
              <a:endParaRPr lang="fr-FR" sz="1600" dirty="0" smtClean="0"/>
            </a:p>
            <a:p>
              <a:r>
                <a:rPr lang="en-US" sz="1600" i="1" dirty="0" smtClean="0"/>
                <a:t>end entity test;</a:t>
              </a:r>
              <a:endParaRPr lang="fr-FR" sz="1600" dirty="0" smtClean="0"/>
            </a:p>
            <a:p>
              <a:r>
                <a:rPr lang="en-US" sz="1600" i="1" dirty="0" smtClean="0"/>
                <a:t> </a:t>
              </a:r>
              <a:endParaRPr lang="fr-FR" sz="1600" dirty="0" smtClean="0"/>
            </a:p>
            <a:p>
              <a:r>
                <a:rPr lang="en-US" sz="1600" i="1" dirty="0" smtClean="0"/>
                <a:t>architecture B of test is</a:t>
              </a:r>
              <a:endParaRPr lang="fr-FR" sz="1600" dirty="0" smtClean="0"/>
            </a:p>
            <a:p>
              <a:r>
                <a:rPr lang="en-US" sz="1600" i="1" dirty="0" smtClean="0"/>
                <a:t>quantity v, 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 : real;</a:t>
              </a:r>
              <a:endParaRPr lang="fr-FR" sz="1600" dirty="0" smtClean="0"/>
            </a:p>
            <a:p>
              <a:r>
                <a:rPr lang="en-US" sz="1600" i="1" dirty="0" smtClean="0"/>
                <a:t>begin</a:t>
              </a:r>
              <a:endParaRPr lang="fr-FR" sz="1600" dirty="0" smtClean="0"/>
            </a:p>
            <a:p>
              <a:pPr marL="180000"/>
              <a:r>
                <a:rPr lang="en-US" sz="1600" i="1" dirty="0" smtClean="0"/>
                <a:t>v == 10.0*sin(10.0*</a:t>
              </a:r>
              <a:r>
                <a:rPr lang="en-US" sz="1600" i="1" dirty="0" err="1" smtClean="0"/>
                <a:t>math_pi</a:t>
              </a:r>
              <a:r>
                <a:rPr lang="en-US" sz="1600" i="1" dirty="0" smtClean="0"/>
                <a:t>*now);</a:t>
              </a:r>
              <a:endParaRPr lang="fr-FR" sz="1600" dirty="0" smtClean="0"/>
            </a:p>
            <a:p>
              <a:pPr marL="180000"/>
              <a:r>
                <a:rPr lang="en-US" sz="1600" i="1" dirty="0" smtClean="0"/>
                <a:t>if (v&gt;0.0 or 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&gt;0.0) use </a:t>
              </a:r>
            </a:p>
            <a:p>
              <a:pPr marL="540000"/>
              <a:r>
                <a:rPr lang="en-US" sz="1600" i="1" dirty="0" smtClean="0"/>
                <a:t>v== L*</a:t>
              </a:r>
              <a:r>
                <a:rPr lang="en-US" sz="1600" i="1" dirty="0" err="1" smtClean="0"/>
                <a:t>i'dot</a:t>
              </a:r>
              <a:r>
                <a:rPr lang="en-US" sz="1600" i="1" dirty="0" smtClean="0"/>
                <a:t> + R*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;</a:t>
              </a:r>
              <a:endParaRPr lang="fr-FR" sz="1600" dirty="0" smtClean="0"/>
            </a:p>
            <a:p>
              <a:pPr marL="180000"/>
              <a:r>
                <a:rPr lang="en-US" sz="1600" i="1" dirty="0" smtClean="0"/>
                <a:t>else 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==0.0;</a:t>
              </a:r>
              <a:endParaRPr lang="fr-FR" sz="1600" dirty="0" smtClean="0"/>
            </a:p>
            <a:p>
              <a:pPr marL="180000"/>
              <a:r>
                <a:rPr lang="en-US" sz="1600" i="1" dirty="0" smtClean="0"/>
                <a:t>end use;</a:t>
              </a:r>
            </a:p>
            <a:p>
              <a:pPr marL="180000"/>
              <a:r>
                <a:rPr lang="en-US" sz="1600" i="1" dirty="0" smtClean="0"/>
                <a:t>break on </a:t>
              </a:r>
              <a:r>
                <a:rPr lang="en-US" sz="1600" i="1" dirty="0" err="1" smtClean="0"/>
                <a:t>v'above</a:t>
              </a:r>
              <a:r>
                <a:rPr lang="en-US" sz="1600" i="1" dirty="0" smtClean="0"/>
                <a:t>(0.0), </a:t>
              </a:r>
              <a:r>
                <a:rPr lang="en-US" sz="1600" i="1" dirty="0" err="1" smtClean="0"/>
                <a:t>i'above</a:t>
              </a:r>
              <a:r>
                <a:rPr lang="en-US" sz="1600" i="1" dirty="0" smtClean="0"/>
                <a:t>(0.0);</a:t>
              </a:r>
              <a:endParaRPr lang="fr-FR" sz="1600" dirty="0" smtClean="0"/>
            </a:p>
            <a:p>
              <a:r>
                <a:rPr lang="en-US" sz="1600" i="1" dirty="0" smtClean="0"/>
                <a:t>end architecture B;</a:t>
              </a:r>
              <a:endParaRPr lang="fr-FR" sz="16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076056" y="3933056"/>
              <a:ext cx="3312368" cy="1077218"/>
            </a:xfrm>
            <a:prstGeom prst="rect">
              <a:avLst/>
            </a:prstGeom>
            <a:solidFill>
              <a:srgbClr val="B0FEBF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if (</a:t>
              </a:r>
              <a:r>
                <a:rPr lang="en-US" sz="1600" i="1" dirty="0" err="1" smtClean="0"/>
                <a:t>v'above</a:t>
              </a:r>
              <a:r>
                <a:rPr lang="en-US" sz="1600" i="1" dirty="0" smtClean="0"/>
                <a:t>(0.0) or </a:t>
              </a:r>
              <a:r>
                <a:rPr lang="en-US" sz="1600" i="1" dirty="0" err="1" smtClean="0"/>
                <a:t>i'above</a:t>
              </a:r>
              <a:r>
                <a:rPr lang="en-US" sz="1600" i="1" dirty="0" smtClean="0"/>
                <a:t>(0.0)) use </a:t>
              </a:r>
            </a:p>
            <a:p>
              <a:pPr marL="360000"/>
              <a:r>
                <a:rPr lang="en-US" sz="1600" i="1" dirty="0" smtClean="0"/>
                <a:t>v== L*</a:t>
              </a:r>
              <a:r>
                <a:rPr lang="en-US" sz="1600" i="1" dirty="0" err="1" smtClean="0"/>
                <a:t>i'dot</a:t>
              </a:r>
              <a:r>
                <a:rPr lang="en-US" sz="1600" i="1" dirty="0" smtClean="0"/>
                <a:t> + R*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;</a:t>
              </a:r>
              <a:endParaRPr lang="fr-FR" sz="1600" dirty="0" smtClean="0"/>
            </a:p>
            <a:p>
              <a:r>
                <a:rPr lang="en-US" sz="1600" i="1" dirty="0" smtClean="0"/>
                <a:t>else </a:t>
              </a:r>
              <a:r>
                <a:rPr lang="en-US" sz="1600" i="1" dirty="0" err="1" smtClean="0"/>
                <a:t>i</a:t>
              </a:r>
              <a:r>
                <a:rPr lang="en-US" sz="1600" i="1" dirty="0" smtClean="0"/>
                <a:t>==0.0;</a:t>
              </a:r>
              <a:endParaRPr lang="fr-FR" sz="1600" dirty="0" smtClean="0"/>
            </a:p>
            <a:p>
              <a:r>
                <a:rPr lang="en-US" sz="1600" i="1" dirty="0" smtClean="0"/>
                <a:t>end use;</a:t>
              </a:r>
            </a:p>
          </p:txBody>
        </p:sp>
      </p:grp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3930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Critère de solvabilité d’un modèle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7524" y="2044006"/>
            <a:ext cx="85689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Un système d‘équations admet une solution unique </a:t>
            </a:r>
            <a:r>
              <a:rPr lang="fr-FR" sz="1600" dirty="0" err="1" smtClean="0"/>
              <a:t>ssi</a:t>
            </a:r>
            <a:r>
              <a:rPr lang="fr-FR" sz="1600" dirty="0" smtClean="0"/>
              <a:t> nombre d'équations = nombre d'inconnues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dirty="0" smtClean="0">
                <a:sym typeface="Symbol"/>
              </a:rPr>
              <a:t></a:t>
            </a:r>
            <a:endParaRPr lang="fr-FR" dirty="0" smtClean="0"/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Un modèle VHDL-AMS aura une solution </a:t>
            </a:r>
          </a:p>
          <a:p>
            <a:pPr algn="ctr"/>
            <a:r>
              <a:rPr lang="fr-FR" sz="2400" b="1" dirty="0" err="1" smtClean="0">
                <a:solidFill>
                  <a:srgbClr val="FF0000"/>
                </a:solidFill>
              </a:rPr>
              <a:t>ssi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le nombre d'équations simultanées </a:t>
            </a: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= </a:t>
            </a: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au nombre de quantités </a:t>
            </a:r>
            <a:r>
              <a:rPr lang="fr-FR" sz="2400" b="1" i="1" dirty="0" err="1" smtClean="0">
                <a:solidFill>
                  <a:srgbClr val="FF0000"/>
                </a:solidFill>
              </a:rPr>
              <a:t>through</a:t>
            </a:r>
            <a:r>
              <a:rPr lang="fr-FR" sz="2400" b="1" dirty="0" smtClean="0">
                <a:solidFill>
                  <a:srgbClr val="FF0000"/>
                </a:solidFill>
              </a:rPr>
              <a:t> + </a:t>
            </a:r>
            <a:r>
              <a:rPr lang="fr-FR" sz="2400" b="1" i="1" dirty="0" smtClean="0">
                <a:solidFill>
                  <a:srgbClr val="FF0000"/>
                </a:solidFill>
              </a:rPr>
              <a:t>libre</a:t>
            </a:r>
            <a:r>
              <a:rPr lang="fr-FR" sz="2400" b="1" dirty="0" smtClean="0">
                <a:solidFill>
                  <a:srgbClr val="FF0000"/>
                </a:solidFill>
              </a:rPr>
              <a:t> + </a:t>
            </a:r>
            <a:r>
              <a:rPr lang="fr-FR" sz="2400" b="1" i="1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155985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Projet  ABS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83421" y="19596"/>
            <a:ext cx="70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Décomposition fonctionnelle du système de freinage sans ABS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67858" y="3318083"/>
            <a:ext cx="8760626" cy="2991237"/>
            <a:chOff x="131854" y="1700808"/>
            <a:chExt cx="8760626" cy="2991237"/>
          </a:xfrm>
        </p:grpSpPr>
        <p:sp>
          <p:nvSpPr>
            <p:cNvPr id="119" name="Rectangle à coins arrondis 118"/>
            <p:cNvSpPr/>
            <p:nvPr/>
          </p:nvSpPr>
          <p:spPr>
            <a:xfrm>
              <a:off x="1835696" y="1700808"/>
              <a:ext cx="7056784" cy="29912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à coins arrondis 117"/>
            <p:cNvSpPr/>
            <p:nvPr/>
          </p:nvSpPr>
          <p:spPr>
            <a:xfrm>
              <a:off x="179512" y="1700808"/>
              <a:ext cx="1584176" cy="29912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76156" y="1949931"/>
              <a:ext cx="2736304" cy="1800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959932" y="1949931"/>
              <a:ext cx="1944216" cy="1800200"/>
            </a:xfrm>
            <a:prstGeom prst="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43708" y="1949931"/>
              <a:ext cx="1944216" cy="1800200"/>
            </a:xfrm>
            <a:prstGeom prst="rect">
              <a:avLst/>
            </a:prstGeom>
            <a:solidFill>
              <a:srgbClr val="B0FEB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131854" y="2163903"/>
              <a:ext cx="8364582" cy="1151163"/>
              <a:chOff x="527898" y="1562310"/>
              <a:chExt cx="8364582" cy="1151163"/>
            </a:xfrm>
          </p:grpSpPr>
          <p:sp>
            <p:nvSpPr>
              <p:cNvPr id="35" name="ZoneTexte 34"/>
              <p:cNvSpPr txBox="1"/>
              <p:nvPr/>
            </p:nvSpPr>
            <p:spPr>
              <a:xfrm>
                <a:off x="7730925" y="1696316"/>
                <a:ext cx="1161555" cy="64051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180000" tIns="180000" rIns="180000" bIns="180000" rtlCol="0" anchor="ctr" anchorCtr="1">
                <a:spAutoFit/>
              </a:bodyPr>
              <a:lstStyle/>
              <a:p>
                <a:r>
                  <a:rPr lang="fr-FR" dirty="0" err="1" smtClean="0"/>
                  <a:t>Vehicule</a:t>
                </a:r>
                <a:endParaRPr lang="fr-FR" dirty="0" smtClean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825103" y="1708366"/>
                <a:ext cx="842878" cy="640515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txBody>
              <a:bodyPr wrap="none" lIns="180000" tIns="180000" rIns="180000" bIns="180000" rtlCol="0" anchor="ctr" anchorCtr="1">
                <a:spAutoFit/>
              </a:bodyPr>
              <a:lstStyle/>
              <a:p>
                <a:r>
                  <a:rPr lang="fr-FR" dirty="0" smtClean="0"/>
                  <a:t>Roue</a:t>
                </a: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859669" y="1700809"/>
                <a:ext cx="864096" cy="64051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180000" tIns="180000" rIns="180000" bIns="180000" rtlCol="0" anchor="ctr" anchorCtr="1">
                <a:spAutoFit/>
              </a:bodyPr>
              <a:lstStyle/>
              <a:p>
                <a:r>
                  <a:rPr lang="fr-FR" dirty="0" smtClean="0">
                    <a:solidFill>
                      <a:srgbClr val="00B050"/>
                    </a:solidFill>
                  </a:rPr>
                  <a:t>Frein</a:t>
                </a: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683432" y="1562310"/>
                <a:ext cx="1107502" cy="91751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lIns="180000" tIns="180000" rIns="180000" bIns="180000" rtlCol="0" anchor="ctr" anchorCtr="1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Maitre </a:t>
                </a:r>
              </a:p>
              <a:p>
                <a:r>
                  <a:rPr lang="fr-FR" dirty="0" smtClean="0">
                    <a:solidFill>
                      <a:srgbClr val="7030A0"/>
                    </a:solidFill>
                  </a:rPr>
                  <a:t>cylindre</a:t>
                </a:r>
              </a:p>
            </p:txBody>
          </p:sp>
          <p:grpSp>
            <p:nvGrpSpPr>
              <p:cNvPr id="80" name="Groupe 79"/>
              <p:cNvGrpSpPr/>
              <p:nvPr/>
            </p:nvGrpSpPr>
            <p:grpSpPr>
              <a:xfrm>
                <a:off x="6667981" y="2060848"/>
                <a:ext cx="1080120" cy="1"/>
                <a:chOff x="6084168" y="2204864"/>
                <a:chExt cx="1080120" cy="1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H="1">
                  <a:off x="6624288" y="22048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>
                  <a:off x="6084168" y="22048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e 63"/>
              <p:cNvGrpSpPr/>
              <p:nvPr/>
            </p:nvGrpSpPr>
            <p:grpSpPr>
              <a:xfrm>
                <a:off x="4723765" y="2060848"/>
                <a:ext cx="1080120" cy="1"/>
                <a:chOff x="6236568" y="2357264"/>
                <a:chExt cx="1080120" cy="1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>
                <a:xfrm flipH="1">
                  <a:off x="6776688" y="23572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avec flèche 60"/>
                <p:cNvCxnSpPr/>
                <p:nvPr/>
              </p:nvCxnSpPr>
              <p:spPr>
                <a:xfrm>
                  <a:off x="6236568" y="23572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e 71"/>
              <p:cNvGrpSpPr/>
              <p:nvPr/>
            </p:nvGrpSpPr>
            <p:grpSpPr>
              <a:xfrm>
                <a:off x="2779549" y="2060849"/>
                <a:ext cx="1080120" cy="1"/>
                <a:chOff x="6236568" y="2357264"/>
                <a:chExt cx="1080120" cy="1"/>
              </a:xfrm>
            </p:grpSpPr>
            <p:cxnSp>
              <p:nvCxnSpPr>
                <p:cNvPr id="73" name="Connecteur droit avec flèche 72"/>
                <p:cNvCxnSpPr/>
                <p:nvPr/>
              </p:nvCxnSpPr>
              <p:spPr>
                <a:xfrm flipH="1">
                  <a:off x="6776688" y="23572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avec flèche 77"/>
                <p:cNvCxnSpPr/>
                <p:nvPr/>
              </p:nvCxnSpPr>
              <p:spPr>
                <a:xfrm>
                  <a:off x="6236568" y="2357264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Connecteur droit 93"/>
              <p:cNvCxnSpPr/>
              <p:nvPr/>
            </p:nvCxnSpPr>
            <p:spPr>
              <a:xfrm>
                <a:off x="527898" y="2492905"/>
                <a:ext cx="0" cy="2205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/>
              <p:nvPr/>
            </p:nvCxnSpPr>
            <p:spPr>
              <a:xfrm>
                <a:off x="1187624" y="2060848"/>
                <a:ext cx="51478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ZoneTexte 106"/>
            <p:cNvSpPr txBox="1"/>
            <p:nvPr/>
          </p:nvSpPr>
          <p:spPr>
            <a:xfrm>
              <a:off x="431540" y="1725486"/>
              <a:ext cx="28803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Conducteur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943708" y="3822139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Hydraulique</a:t>
              </a: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3959932" y="3822139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/>
                <a:t>Méca</a:t>
              </a:r>
              <a:r>
                <a:rPr lang="fr-FR" sz="1600" dirty="0" smtClean="0"/>
                <a:t>. de</a:t>
              </a:r>
              <a:r>
                <a:rPr lang="fr-FR" sz="1600" dirty="0"/>
                <a:t> </a:t>
              </a:r>
              <a:r>
                <a:rPr lang="fr-FR" sz="1600" dirty="0" smtClean="0"/>
                <a:t>rotation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976156" y="3822139"/>
              <a:ext cx="27363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Mécanique de translation</a:t>
              </a: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794347" y="4276546"/>
              <a:ext cx="48245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Modélisation « </a:t>
              </a:r>
              <a:r>
                <a:rPr lang="fr-FR" sz="1600" i="1" dirty="0" smtClean="0"/>
                <a:t>CIRCUIT »</a:t>
              </a: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323528" y="3861048"/>
              <a:ext cx="129614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Modélisation </a:t>
              </a:r>
            </a:p>
            <a:p>
              <a:pPr algn="ctr"/>
              <a:r>
                <a:rPr lang="fr-FR" sz="1600" i="1" dirty="0" smtClean="0"/>
                <a:t>SCHEMA BLOCS</a:t>
              </a: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6598246" y="280170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</a:t>
              </a:r>
              <a:r>
                <a:rPr lang="fr-FR" dirty="0" smtClean="0"/>
                <a:t>1</a:t>
              </a: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4662653" y="279194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</a:t>
              </a:r>
              <a:r>
                <a:rPr lang="fr-FR" dirty="0" smtClean="0"/>
                <a:t>2</a:t>
              </a: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699792" y="278092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</a:t>
              </a:r>
              <a:r>
                <a:rPr lang="fr-FR" dirty="0" smtClean="0"/>
                <a:t>3</a:t>
              </a:r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3883" b="34607"/>
          <a:stretch/>
        </p:blipFill>
        <p:spPr bwMode="auto">
          <a:xfrm>
            <a:off x="1877143" y="388928"/>
            <a:ext cx="6480720" cy="28545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3195944" y="542885"/>
            <a:ext cx="3562793" cy="2665745"/>
          </a:xfrm>
          <a:custGeom>
            <a:avLst/>
            <a:gdLst>
              <a:gd name="connsiteX0" fmla="*/ 0 w 3613665"/>
              <a:gd name="connsiteY0" fmla="*/ 1464578 h 2929155"/>
              <a:gd name="connsiteX1" fmla="*/ 1806833 w 3613665"/>
              <a:gd name="connsiteY1" fmla="*/ 0 h 2929155"/>
              <a:gd name="connsiteX2" fmla="*/ 3613666 w 3613665"/>
              <a:gd name="connsiteY2" fmla="*/ 1464578 h 2929155"/>
              <a:gd name="connsiteX3" fmla="*/ 1806833 w 3613665"/>
              <a:gd name="connsiteY3" fmla="*/ 2929156 h 2929155"/>
              <a:gd name="connsiteX4" fmla="*/ 0 w 3613665"/>
              <a:gd name="connsiteY4" fmla="*/ 1464578 h 2929155"/>
              <a:gd name="connsiteX0" fmla="*/ 0 w 3672291"/>
              <a:gd name="connsiteY0" fmla="*/ 1507085 h 2971663"/>
              <a:gd name="connsiteX1" fmla="*/ 1806833 w 3672291"/>
              <a:gd name="connsiteY1" fmla="*/ 42507 h 2971663"/>
              <a:gd name="connsiteX2" fmla="*/ 3091036 w 3672291"/>
              <a:gd name="connsiteY2" fmla="*/ 491779 h 2971663"/>
              <a:gd name="connsiteX3" fmla="*/ 3613666 w 3672291"/>
              <a:gd name="connsiteY3" fmla="*/ 1507085 h 2971663"/>
              <a:gd name="connsiteX4" fmla="*/ 1806833 w 3672291"/>
              <a:gd name="connsiteY4" fmla="*/ 2971663 h 2971663"/>
              <a:gd name="connsiteX5" fmla="*/ 0 w 3672291"/>
              <a:gd name="connsiteY5" fmla="*/ 1507085 h 2971663"/>
              <a:gd name="connsiteX0" fmla="*/ 394499 w 4066790"/>
              <a:gd name="connsiteY0" fmla="*/ 1507085 h 3051380"/>
              <a:gd name="connsiteX1" fmla="*/ 2201332 w 4066790"/>
              <a:gd name="connsiteY1" fmla="*/ 42507 h 3051380"/>
              <a:gd name="connsiteX2" fmla="*/ 3485535 w 4066790"/>
              <a:gd name="connsiteY2" fmla="*/ 491779 h 3051380"/>
              <a:gd name="connsiteX3" fmla="*/ 4008165 w 4066790"/>
              <a:gd name="connsiteY3" fmla="*/ 1507085 h 3051380"/>
              <a:gd name="connsiteX4" fmla="*/ 2201332 w 4066790"/>
              <a:gd name="connsiteY4" fmla="*/ 2971663 h 3051380"/>
              <a:gd name="connsiteX5" fmla="*/ 145435 w 4066790"/>
              <a:gd name="connsiteY5" fmla="*/ 2714279 h 3051380"/>
              <a:gd name="connsiteX6" fmla="*/ 394499 w 4066790"/>
              <a:gd name="connsiteY6" fmla="*/ 1507085 h 3051380"/>
              <a:gd name="connsiteX0" fmla="*/ 308373 w 4107664"/>
              <a:gd name="connsiteY0" fmla="*/ 1318978 h 3041073"/>
              <a:gd name="connsiteX1" fmla="*/ 2242206 w 4107664"/>
              <a:gd name="connsiteY1" fmla="*/ 32200 h 3041073"/>
              <a:gd name="connsiteX2" fmla="*/ 3526409 w 4107664"/>
              <a:gd name="connsiteY2" fmla="*/ 481472 h 3041073"/>
              <a:gd name="connsiteX3" fmla="*/ 4049039 w 4107664"/>
              <a:gd name="connsiteY3" fmla="*/ 1496778 h 3041073"/>
              <a:gd name="connsiteX4" fmla="*/ 2242206 w 4107664"/>
              <a:gd name="connsiteY4" fmla="*/ 2961356 h 3041073"/>
              <a:gd name="connsiteX5" fmla="*/ 186309 w 4107664"/>
              <a:gd name="connsiteY5" fmla="*/ 2703972 h 3041073"/>
              <a:gd name="connsiteX6" fmla="*/ 308373 w 4107664"/>
              <a:gd name="connsiteY6" fmla="*/ 1318978 h 3041073"/>
              <a:gd name="connsiteX0" fmla="*/ 272871 w 4072162"/>
              <a:gd name="connsiteY0" fmla="*/ 1159775 h 2881870"/>
              <a:gd name="connsiteX1" fmla="*/ 1444704 w 4072162"/>
              <a:gd name="connsiteY1" fmla="*/ 50797 h 2881870"/>
              <a:gd name="connsiteX2" fmla="*/ 3490907 w 4072162"/>
              <a:gd name="connsiteY2" fmla="*/ 322269 h 2881870"/>
              <a:gd name="connsiteX3" fmla="*/ 4013537 w 4072162"/>
              <a:gd name="connsiteY3" fmla="*/ 1337575 h 2881870"/>
              <a:gd name="connsiteX4" fmla="*/ 2206704 w 4072162"/>
              <a:gd name="connsiteY4" fmla="*/ 2802153 h 2881870"/>
              <a:gd name="connsiteX5" fmla="*/ 150807 w 4072162"/>
              <a:gd name="connsiteY5" fmla="*/ 2544769 h 2881870"/>
              <a:gd name="connsiteX6" fmla="*/ 272871 w 4072162"/>
              <a:gd name="connsiteY6" fmla="*/ 1159775 h 2881870"/>
              <a:gd name="connsiteX0" fmla="*/ 272871 w 3927003"/>
              <a:gd name="connsiteY0" fmla="*/ 1159775 h 2861719"/>
              <a:gd name="connsiteX1" fmla="*/ 1444704 w 3927003"/>
              <a:gd name="connsiteY1" fmla="*/ 50797 h 2861719"/>
              <a:gd name="connsiteX2" fmla="*/ 3490907 w 3927003"/>
              <a:gd name="connsiteY2" fmla="*/ 322269 h 2861719"/>
              <a:gd name="connsiteX3" fmla="*/ 3848437 w 3927003"/>
              <a:gd name="connsiteY3" fmla="*/ 1616975 h 2861719"/>
              <a:gd name="connsiteX4" fmla="*/ 2206704 w 3927003"/>
              <a:gd name="connsiteY4" fmla="*/ 2802153 h 2861719"/>
              <a:gd name="connsiteX5" fmla="*/ 150807 w 3927003"/>
              <a:gd name="connsiteY5" fmla="*/ 2544769 h 2861719"/>
              <a:gd name="connsiteX6" fmla="*/ 272871 w 3927003"/>
              <a:gd name="connsiteY6" fmla="*/ 1159775 h 2861719"/>
              <a:gd name="connsiteX0" fmla="*/ 272871 w 3927003"/>
              <a:gd name="connsiteY0" fmla="*/ 1159775 h 2792690"/>
              <a:gd name="connsiteX1" fmla="*/ 1444704 w 3927003"/>
              <a:gd name="connsiteY1" fmla="*/ 50797 h 2792690"/>
              <a:gd name="connsiteX2" fmla="*/ 3490907 w 3927003"/>
              <a:gd name="connsiteY2" fmla="*/ 322269 h 2792690"/>
              <a:gd name="connsiteX3" fmla="*/ 3848437 w 3927003"/>
              <a:gd name="connsiteY3" fmla="*/ 1616975 h 2792690"/>
              <a:gd name="connsiteX4" fmla="*/ 3044904 w 3927003"/>
              <a:gd name="connsiteY4" fmla="*/ 2713253 h 2792690"/>
              <a:gd name="connsiteX5" fmla="*/ 150807 w 3927003"/>
              <a:gd name="connsiteY5" fmla="*/ 2544769 h 2792690"/>
              <a:gd name="connsiteX6" fmla="*/ 272871 w 3927003"/>
              <a:gd name="connsiteY6" fmla="*/ 1159775 h 2792690"/>
              <a:gd name="connsiteX0" fmla="*/ 272871 w 3807005"/>
              <a:gd name="connsiteY0" fmla="*/ 1159775 h 2766407"/>
              <a:gd name="connsiteX1" fmla="*/ 1444704 w 3807005"/>
              <a:gd name="connsiteY1" fmla="*/ 50797 h 2766407"/>
              <a:gd name="connsiteX2" fmla="*/ 3490907 w 3807005"/>
              <a:gd name="connsiteY2" fmla="*/ 322269 h 2766407"/>
              <a:gd name="connsiteX3" fmla="*/ 3696037 w 3807005"/>
              <a:gd name="connsiteY3" fmla="*/ 1972575 h 2766407"/>
              <a:gd name="connsiteX4" fmla="*/ 3044904 w 3807005"/>
              <a:gd name="connsiteY4" fmla="*/ 2713253 h 2766407"/>
              <a:gd name="connsiteX5" fmla="*/ 150807 w 3807005"/>
              <a:gd name="connsiteY5" fmla="*/ 2544769 h 2766407"/>
              <a:gd name="connsiteX6" fmla="*/ 272871 w 3807005"/>
              <a:gd name="connsiteY6" fmla="*/ 1159775 h 2766407"/>
              <a:gd name="connsiteX0" fmla="*/ 272871 w 3778798"/>
              <a:gd name="connsiteY0" fmla="*/ 1130215 h 2736847"/>
              <a:gd name="connsiteX1" fmla="*/ 1444704 w 3778798"/>
              <a:gd name="connsiteY1" fmla="*/ 21237 h 2736847"/>
              <a:gd name="connsiteX2" fmla="*/ 3363907 w 3778798"/>
              <a:gd name="connsiteY2" fmla="*/ 483209 h 2736847"/>
              <a:gd name="connsiteX3" fmla="*/ 3696037 w 3778798"/>
              <a:gd name="connsiteY3" fmla="*/ 1943015 h 2736847"/>
              <a:gd name="connsiteX4" fmla="*/ 3044904 w 3778798"/>
              <a:gd name="connsiteY4" fmla="*/ 2683693 h 2736847"/>
              <a:gd name="connsiteX5" fmla="*/ 150807 w 3778798"/>
              <a:gd name="connsiteY5" fmla="*/ 2515209 h 2736847"/>
              <a:gd name="connsiteX6" fmla="*/ 272871 w 3778798"/>
              <a:gd name="connsiteY6" fmla="*/ 1130215 h 2736847"/>
              <a:gd name="connsiteX0" fmla="*/ 272871 w 3810745"/>
              <a:gd name="connsiteY0" fmla="*/ 1130215 h 2734971"/>
              <a:gd name="connsiteX1" fmla="*/ 1444704 w 3810745"/>
              <a:gd name="connsiteY1" fmla="*/ 21237 h 2734971"/>
              <a:gd name="connsiteX2" fmla="*/ 3363907 w 3810745"/>
              <a:gd name="connsiteY2" fmla="*/ 483209 h 2734971"/>
              <a:gd name="connsiteX3" fmla="*/ 3734137 w 3810745"/>
              <a:gd name="connsiteY3" fmla="*/ 1968415 h 2734971"/>
              <a:gd name="connsiteX4" fmla="*/ 3044904 w 3810745"/>
              <a:gd name="connsiteY4" fmla="*/ 2683693 h 2734971"/>
              <a:gd name="connsiteX5" fmla="*/ 150807 w 3810745"/>
              <a:gd name="connsiteY5" fmla="*/ 2515209 h 2734971"/>
              <a:gd name="connsiteX6" fmla="*/ 272871 w 3810745"/>
              <a:gd name="connsiteY6" fmla="*/ 1130215 h 2734971"/>
              <a:gd name="connsiteX0" fmla="*/ 321670 w 3859544"/>
              <a:gd name="connsiteY0" fmla="*/ 1130215 h 2710160"/>
              <a:gd name="connsiteX1" fmla="*/ 1493503 w 3859544"/>
              <a:gd name="connsiteY1" fmla="*/ 21237 h 2710160"/>
              <a:gd name="connsiteX2" fmla="*/ 3412706 w 3859544"/>
              <a:gd name="connsiteY2" fmla="*/ 483209 h 2710160"/>
              <a:gd name="connsiteX3" fmla="*/ 3782936 w 3859544"/>
              <a:gd name="connsiteY3" fmla="*/ 1968415 h 2710160"/>
              <a:gd name="connsiteX4" fmla="*/ 3093703 w 3859544"/>
              <a:gd name="connsiteY4" fmla="*/ 2683693 h 2710160"/>
              <a:gd name="connsiteX5" fmla="*/ 136106 w 3859544"/>
              <a:gd name="connsiteY5" fmla="*/ 2426309 h 2710160"/>
              <a:gd name="connsiteX6" fmla="*/ 321670 w 3859544"/>
              <a:gd name="connsiteY6" fmla="*/ 1130215 h 2710160"/>
              <a:gd name="connsiteX0" fmla="*/ 237119 w 3774993"/>
              <a:gd name="connsiteY0" fmla="*/ 1130215 h 2710160"/>
              <a:gd name="connsiteX1" fmla="*/ 1408952 w 3774993"/>
              <a:gd name="connsiteY1" fmla="*/ 21237 h 2710160"/>
              <a:gd name="connsiteX2" fmla="*/ 3328155 w 3774993"/>
              <a:gd name="connsiteY2" fmla="*/ 483209 h 2710160"/>
              <a:gd name="connsiteX3" fmla="*/ 3698385 w 3774993"/>
              <a:gd name="connsiteY3" fmla="*/ 1968415 h 2710160"/>
              <a:gd name="connsiteX4" fmla="*/ 3009152 w 3774993"/>
              <a:gd name="connsiteY4" fmla="*/ 2683693 h 2710160"/>
              <a:gd name="connsiteX5" fmla="*/ 51555 w 3774993"/>
              <a:gd name="connsiteY5" fmla="*/ 2426309 h 2710160"/>
              <a:gd name="connsiteX6" fmla="*/ 237119 w 3774993"/>
              <a:gd name="connsiteY6" fmla="*/ 1130215 h 2710160"/>
              <a:gd name="connsiteX0" fmla="*/ 355723 w 3753897"/>
              <a:gd name="connsiteY0" fmla="*/ 1183620 h 2712765"/>
              <a:gd name="connsiteX1" fmla="*/ 1387856 w 3753897"/>
              <a:gd name="connsiteY1" fmla="*/ 23842 h 2712765"/>
              <a:gd name="connsiteX2" fmla="*/ 3307059 w 3753897"/>
              <a:gd name="connsiteY2" fmla="*/ 485814 h 2712765"/>
              <a:gd name="connsiteX3" fmla="*/ 3677289 w 3753897"/>
              <a:gd name="connsiteY3" fmla="*/ 1971020 h 2712765"/>
              <a:gd name="connsiteX4" fmla="*/ 2988056 w 3753897"/>
              <a:gd name="connsiteY4" fmla="*/ 2686298 h 2712765"/>
              <a:gd name="connsiteX5" fmla="*/ 30459 w 3753897"/>
              <a:gd name="connsiteY5" fmla="*/ 2428914 h 2712765"/>
              <a:gd name="connsiteX6" fmla="*/ 355723 w 3753897"/>
              <a:gd name="connsiteY6" fmla="*/ 1183620 h 2712765"/>
              <a:gd name="connsiteX0" fmla="*/ 355723 w 3753897"/>
              <a:gd name="connsiteY0" fmla="*/ 1183620 h 2651290"/>
              <a:gd name="connsiteX1" fmla="*/ 1387856 w 3753897"/>
              <a:gd name="connsiteY1" fmla="*/ 23842 h 2651290"/>
              <a:gd name="connsiteX2" fmla="*/ 3307059 w 3753897"/>
              <a:gd name="connsiteY2" fmla="*/ 485814 h 2651290"/>
              <a:gd name="connsiteX3" fmla="*/ 3677289 w 3753897"/>
              <a:gd name="connsiteY3" fmla="*/ 1971020 h 2651290"/>
              <a:gd name="connsiteX4" fmla="*/ 2721356 w 3753897"/>
              <a:gd name="connsiteY4" fmla="*/ 2610098 h 2651290"/>
              <a:gd name="connsiteX5" fmla="*/ 30459 w 3753897"/>
              <a:gd name="connsiteY5" fmla="*/ 2428914 h 2651290"/>
              <a:gd name="connsiteX6" fmla="*/ 355723 w 3753897"/>
              <a:gd name="connsiteY6" fmla="*/ 1183620 h 2651290"/>
              <a:gd name="connsiteX0" fmla="*/ 355723 w 3753897"/>
              <a:gd name="connsiteY0" fmla="*/ 1183620 h 2679511"/>
              <a:gd name="connsiteX1" fmla="*/ 1387856 w 3753897"/>
              <a:gd name="connsiteY1" fmla="*/ 23842 h 2679511"/>
              <a:gd name="connsiteX2" fmla="*/ 3307059 w 3753897"/>
              <a:gd name="connsiteY2" fmla="*/ 485814 h 2679511"/>
              <a:gd name="connsiteX3" fmla="*/ 3677289 w 3753897"/>
              <a:gd name="connsiteY3" fmla="*/ 1971020 h 2679511"/>
              <a:gd name="connsiteX4" fmla="*/ 2721356 w 3753897"/>
              <a:gd name="connsiteY4" fmla="*/ 2610098 h 2679511"/>
              <a:gd name="connsiteX5" fmla="*/ 30459 w 3753897"/>
              <a:gd name="connsiteY5" fmla="*/ 2428914 h 2679511"/>
              <a:gd name="connsiteX6" fmla="*/ 355723 w 3753897"/>
              <a:gd name="connsiteY6" fmla="*/ 1183620 h 2679511"/>
              <a:gd name="connsiteX0" fmla="*/ 164619 w 3562793"/>
              <a:gd name="connsiteY0" fmla="*/ 1183620 h 2665745"/>
              <a:gd name="connsiteX1" fmla="*/ 1196752 w 3562793"/>
              <a:gd name="connsiteY1" fmla="*/ 23842 h 2665745"/>
              <a:gd name="connsiteX2" fmla="*/ 3115955 w 3562793"/>
              <a:gd name="connsiteY2" fmla="*/ 485814 h 2665745"/>
              <a:gd name="connsiteX3" fmla="*/ 3486185 w 3562793"/>
              <a:gd name="connsiteY3" fmla="*/ 1971020 h 2665745"/>
              <a:gd name="connsiteX4" fmla="*/ 2530252 w 3562793"/>
              <a:gd name="connsiteY4" fmla="*/ 2610098 h 2665745"/>
              <a:gd name="connsiteX5" fmla="*/ 67955 w 3562793"/>
              <a:gd name="connsiteY5" fmla="*/ 2467014 h 2665745"/>
              <a:gd name="connsiteX6" fmla="*/ 164619 w 3562793"/>
              <a:gd name="connsiteY6" fmla="*/ 1183620 h 26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2793" h="2665745">
                <a:moveTo>
                  <a:pt x="164619" y="1183620"/>
                </a:moveTo>
                <a:cubicBezTo>
                  <a:pt x="352752" y="776425"/>
                  <a:pt x="704863" y="140143"/>
                  <a:pt x="1196752" y="23842"/>
                </a:cubicBezTo>
                <a:cubicBezTo>
                  <a:pt x="1688641" y="-92459"/>
                  <a:pt x="2814816" y="241718"/>
                  <a:pt x="3115955" y="485814"/>
                </a:cubicBezTo>
                <a:cubicBezTo>
                  <a:pt x="3417094" y="729910"/>
                  <a:pt x="3704452" y="1561939"/>
                  <a:pt x="3486185" y="1971020"/>
                </a:cubicBezTo>
                <a:cubicBezTo>
                  <a:pt x="3267918" y="2380101"/>
                  <a:pt x="3099957" y="2527432"/>
                  <a:pt x="2530252" y="2610098"/>
                </a:cubicBezTo>
                <a:cubicBezTo>
                  <a:pt x="1960547" y="2692764"/>
                  <a:pt x="369094" y="2711110"/>
                  <a:pt x="67955" y="2467014"/>
                </a:cubicBezTo>
                <a:cubicBezTo>
                  <a:pt x="-42684" y="2210218"/>
                  <a:pt x="-23514" y="1590815"/>
                  <a:pt x="164619" y="118362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62352" y="552001"/>
            <a:ext cx="13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Système ABS</a:t>
            </a:r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6557584" y="921333"/>
            <a:ext cx="396432" cy="3474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877144" y="1816214"/>
            <a:ext cx="720000" cy="186481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281820" y="552001"/>
            <a:ext cx="1217809" cy="1264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755576" y="1556792"/>
            <a:ext cx="1224136" cy="178596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6307941" y="3068960"/>
            <a:ext cx="1216387" cy="77870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269890" y="2748621"/>
            <a:ext cx="2985786" cy="11665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26569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Paquetages propres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58735" y="1028343"/>
            <a:ext cx="722653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--  Mes_constantes.vhd</a:t>
            </a:r>
            <a:endParaRPr lang="fr-FR" sz="1600" dirty="0" smtClean="0"/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endParaRPr lang="fr-FR" sz="1600" dirty="0" smtClean="0"/>
          </a:p>
          <a:p>
            <a:r>
              <a:rPr lang="en-GB" sz="1600" dirty="0" smtClean="0"/>
              <a:t>library </a:t>
            </a:r>
            <a:r>
              <a:rPr lang="en-GB" sz="1600" dirty="0" err="1" smtClean="0"/>
              <a:t>ieee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ieee.mechanical_systems.all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fr-FR" sz="1600" dirty="0" smtClean="0"/>
              <a:t>package </a:t>
            </a:r>
            <a:r>
              <a:rPr lang="fr-FR" sz="1600" dirty="0" err="1" smtClean="0"/>
              <a:t>mes_constantes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endParaRPr lang="fr-FR" sz="1600" dirty="0" smtClean="0"/>
          </a:p>
          <a:p>
            <a:r>
              <a:rPr lang="fr-FR" sz="1600" dirty="0" smtClean="0"/>
              <a:t>constant </a:t>
            </a:r>
            <a:r>
              <a:rPr lang="fr-FR" sz="1600" dirty="0" err="1" smtClean="0"/>
              <a:t>zero</a:t>
            </a:r>
            <a:r>
              <a:rPr lang="fr-FR" sz="1600" dirty="0" smtClean="0"/>
              <a:t> : real := 1.0e-6;</a:t>
            </a:r>
          </a:p>
          <a:p>
            <a:r>
              <a:rPr lang="fr-FR" sz="1600" dirty="0" smtClean="0"/>
              <a:t>constant Rho : real := 1.225;  -- masse volumique air a 15 </a:t>
            </a:r>
            <a:r>
              <a:rPr lang="fr-FR" sz="1600" dirty="0" err="1" smtClean="0"/>
              <a:t>degres</a:t>
            </a:r>
            <a:r>
              <a:rPr lang="fr-FR" sz="1600" dirty="0" smtClean="0"/>
              <a:t> au niveau de la mer </a:t>
            </a:r>
          </a:p>
          <a:p>
            <a:r>
              <a:rPr lang="fr-FR" sz="1600" dirty="0" smtClean="0"/>
              <a:t>end package </a:t>
            </a:r>
            <a:r>
              <a:rPr lang="fr-FR" sz="1600" dirty="0" err="1" smtClean="0"/>
              <a:t>mes_constantes</a:t>
            </a:r>
            <a:r>
              <a:rPr lang="fr-FR" sz="1600" dirty="0" smtClean="0"/>
              <a:t>;	</a:t>
            </a:r>
          </a:p>
          <a:p>
            <a:r>
              <a:rPr lang="fr-FR" sz="1600" dirty="0" smtClean="0"/>
              <a:t> </a:t>
            </a:r>
          </a:p>
          <a:p>
            <a:endParaRPr lang="fr-FR" sz="1600" dirty="0" smtClean="0"/>
          </a:p>
          <a:p>
            <a:r>
              <a:rPr lang="fr-FR" sz="1600" dirty="0" smtClean="0"/>
              <a:t>--  Mes_types.vhd</a:t>
            </a:r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endParaRPr lang="fr-FR" sz="1600" dirty="0" smtClean="0"/>
          </a:p>
          <a:p>
            <a:r>
              <a:rPr lang="fr-FR" sz="1600" dirty="0" smtClean="0"/>
              <a:t>package </a:t>
            </a:r>
            <a:r>
              <a:rPr lang="fr-FR" sz="1600" dirty="0" err="1" smtClean="0"/>
              <a:t>mes_types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endParaRPr lang="fr-FR" sz="1600" dirty="0" smtClean="0"/>
          </a:p>
          <a:p>
            <a:r>
              <a:rPr lang="fr-FR" sz="1600" dirty="0" smtClean="0"/>
              <a:t>	type </a:t>
            </a:r>
            <a:r>
              <a:rPr lang="fr-FR" sz="1600" dirty="0" err="1" smtClean="0"/>
              <a:t>etat_route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(</a:t>
            </a:r>
            <a:r>
              <a:rPr lang="fr-FR" sz="1600" dirty="0" err="1" smtClean="0"/>
              <a:t>humide,seche</a:t>
            </a:r>
            <a:r>
              <a:rPr lang="fr-FR" sz="1600" dirty="0" smtClean="0"/>
              <a:t>);</a:t>
            </a:r>
          </a:p>
          <a:p>
            <a:r>
              <a:rPr lang="fr-FR" sz="1600" dirty="0" smtClean="0"/>
              <a:t>end package </a:t>
            </a:r>
            <a:r>
              <a:rPr lang="fr-FR" sz="1600" dirty="0" err="1" smtClean="0"/>
              <a:t>mes_types</a:t>
            </a:r>
            <a:r>
              <a:rPr lang="fr-FR" sz="1600" dirty="0" smtClean="0"/>
              <a:t>;</a:t>
            </a:r>
            <a:r>
              <a:rPr lang="fr-FR" dirty="0" smtClean="0"/>
              <a:t>	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73798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du ¼ de véhicule (contexte – entité)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1205879" y="1083486"/>
            <a:ext cx="6588224" cy="469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GB" sz="1600" dirty="0" smtClean="0"/>
              <a:t>--  vehicule.vhd </a:t>
            </a:r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library </a:t>
            </a:r>
            <a:r>
              <a:rPr lang="en-GB" sz="1600" dirty="0" err="1" smtClean="0"/>
              <a:t>ieee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use </a:t>
            </a:r>
            <a:r>
              <a:rPr lang="en-GB" sz="1600" dirty="0" err="1" smtClean="0"/>
              <a:t>ieee.mechanical_systems.all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use </a:t>
            </a:r>
            <a:r>
              <a:rPr lang="en-GB" sz="1600" dirty="0" err="1" smtClean="0"/>
              <a:t>work.MES_CONSTANTES.all</a:t>
            </a:r>
            <a:r>
              <a:rPr lang="en-GB" sz="1600" dirty="0" smtClean="0"/>
              <a:t>;</a:t>
            </a:r>
          </a:p>
          <a:p>
            <a:pPr>
              <a:lnSpc>
                <a:spcPts val="1680"/>
              </a:lnSpc>
            </a:pPr>
            <a:endParaRPr lang="fr-FR" sz="1600" dirty="0" smtClean="0"/>
          </a:p>
          <a:p>
            <a:pPr>
              <a:spcBef>
                <a:spcPts val="1200"/>
              </a:spcBef>
            </a:pPr>
            <a:r>
              <a:rPr lang="en-GB" sz="1600" dirty="0" smtClean="0"/>
              <a:t>entity </a:t>
            </a:r>
            <a:r>
              <a:rPr lang="en-GB" sz="1600" dirty="0" err="1" smtClean="0"/>
              <a:t>vehicule</a:t>
            </a:r>
            <a:r>
              <a:rPr lang="en-GB" sz="1600" dirty="0" smtClean="0"/>
              <a:t> is</a:t>
            </a:r>
          </a:p>
          <a:p>
            <a:pPr>
              <a:spcBef>
                <a:spcPts val="1200"/>
              </a:spcBef>
            </a:pPr>
            <a:endParaRPr lang="fr-FR" sz="1600" dirty="0" smtClean="0"/>
          </a:p>
          <a:p>
            <a:r>
              <a:rPr lang="en-GB" sz="1600" dirty="0" smtClean="0"/>
              <a:t>  generic(</a:t>
            </a:r>
            <a:endParaRPr lang="fr-FR" sz="1600" dirty="0" smtClean="0"/>
          </a:p>
          <a:p>
            <a:r>
              <a:rPr lang="en-GB" sz="1600" dirty="0" smtClean="0"/>
              <a:t>    m : MASS; 			-- Masse </a:t>
            </a:r>
            <a:r>
              <a:rPr lang="en-GB" sz="1600" dirty="0" err="1" smtClean="0"/>
              <a:t>vehicule</a:t>
            </a:r>
            <a:endParaRPr lang="fr-FR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Cx</a:t>
            </a:r>
            <a:r>
              <a:rPr lang="en-GB" sz="1600" dirty="0" smtClean="0"/>
              <a:t> : real;				-- </a:t>
            </a:r>
            <a:r>
              <a:rPr lang="en-GB" sz="1600" dirty="0" err="1" smtClean="0"/>
              <a:t>Coef</a:t>
            </a:r>
            <a:r>
              <a:rPr lang="en-GB" sz="1600" dirty="0" smtClean="0"/>
              <a:t> trainee </a:t>
            </a:r>
            <a:r>
              <a:rPr lang="en-GB" sz="1600" dirty="0" err="1" smtClean="0"/>
              <a:t>aerodynamique</a:t>
            </a:r>
            <a:endParaRPr lang="fr-FR" sz="1600" dirty="0" smtClean="0"/>
          </a:p>
          <a:p>
            <a:r>
              <a:rPr lang="en-GB" sz="1600" dirty="0" smtClean="0"/>
              <a:t>    S : real;				-- Surface </a:t>
            </a:r>
            <a:r>
              <a:rPr lang="en-GB" sz="1600" dirty="0" err="1" smtClean="0"/>
              <a:t>frontale</a:t>
            </a:r>
            <a:endParaRPr lang="fr-FR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v_init</a:t>
            </a:r>
            <a:r>
              <a:rPr lang="en-GB" sz="1600" dirty="0" smtClean="0"/>
              <a:t> : VELOCITY);			-- </a:t>
            </a:r>
            <a:r>
              <a:rPr lang="en-GB" sz="1600" dirty="0" err="1" smtClean="0"/>
              <a:t>Vitesse</a:t>
            </a:r>
            <a:r>
              <a:rPr lang="en-GB" sz="1600" dirty="0" smtClean="0"/>
              <a:t> </a:t>
            </a:r>
            <a:r>
              <a:rPr lang="en-GB" sz="1600" dirty="0" err="1" smtClean="0"/>
              <a:t>initiale</a:t>
            </a:r>
            <a:r>
              <a:rPr lang="en-GB" sz="1600" dirty="0" smtClean="0"/>
              <a:t> du </a:t>
            </a:r>
            <a:r>
              <a:rPr lang="en-GB" sz="1600" dirty="0" err="1" smtClean="0"/>
              <a:t>vehicule</a:t>
            </a:r>
            <a:endParaRPr lang="en-GB" sz="1600" dirty="0" smtClean="0"/>
          </a:p>
          <a:p>
            <a:endParaRPr lang="fr-FR" sz="1600" dirty="0" smtClean="0"/>
          </a:p>
          <a:p>
            <a:r>
              <a:rPr lang="en-GB" sz="1600" dirty="0" smtClean="0"/>
              <a:t>   port(terminal  </a:t>
            </a:r>
            <a:r>
              <a:rPr lang="en-GB" sz="1600" dirty="0" err="1" smtClean="0"/>
              <a:t>Troue</a:t>
            </a:r>
            <a:r>
              <a:rPr lang="en-GB" sz="1600" dirty="0" smtClean="0"/>
              <a:t> : </a:t>
            </a:r>
            <a:r>
              <a:rPr lang="en-GB" sz="1600" dirty="0" err="1" smtClean="0"/>
              <a:t>translational_velocity</a:t>
            </a:r>
            <a:r>
              <a:rPr lang="en-GB" sz="1600" dirty="0" smtClean="0"/>
              <a:t>);</a:t>
            </a:r>
          </a:p>
          <a:p>
            <a:endParaRPr lang="fr-FR" sz="1600" dirty="0" smtClean="0"/>
          </a:p>
          <a:p>
            <a:r>
              <a:rPr lang="en-GB" sz="1600" dirty="0" smtClean="0"/>
              <a:t>end </a:t>
            </a:r>
            <a:r>
              <a:rPr lang="en-GB" sz="1600" dirty="0" err="1" smtClean="0"/>
              <a:t>vehicule</a:t>
            </a:r>
            <a:r>
              <a:rPr lang="en-GB" sz="1600" dirty="0" smtClean="0"/>
              <a:t>;</a:t>
            </a:r>
            <a:endParaRPr lang="fr-FR" sz="16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5009794" y="765036"/>
            <a:ext cx="3918683" cy="2338187"/>
            <a:chOff x="5009794" y="765036"/>
            <a:chExt cx="3918683" cy="2338187"/>
          </a:xfrm>
        </p:grpSpPr>
        <p:grpSp>
          <p:nvGrpSpPr>
            <p:cNvPr id="62" name="Groupe 61"/>
            <p:cNvGrpSpPr/>
            <p:nvPr/>
          </p:nvGrpSpPr>
          <p:grpSpPr>
            <a:xfrm>
              <a:off x="5298349" y="922715"/>
              <a:ext cx="3630128" cy="1285178"/>
              <a:chOff x="5921254" y="1459813"/>
              <a:chExt cx="2503174" cy="1285178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6051655" y="1459813"/>
                <a:ext cx="2372773" cy="1017174"/>
                <a:chOff x="6325590" y="1769974"/>
                <a:chExt cx="2372773" cy="1017174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950176" y="2419538"/>
                  <a:ext cx="259878" cy="367610"/>
                  <a:chOff x="7793932" y="3803446"/>
                  <a:chExt cx="205737" cy="225024"/>
                </a:xfrm>
              </p:grpSpPr>
              <p:cxnSp>
                <p:nvCxnSpPr>
                  <p:cNvPr id="56" name="Connecteur droit 55"/>
                  <p:cNvCxnSpPr/>
                  <p:nvPr/>
                </p:nvCxnSpPr>
                <p:spPr>
                  <a:xfrm>
                    <a:off x="7896800" y="3803446"/>
                    <a:ext cx="0" cy="1350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riangle isocèle 56"/>
                  <p:cNvSpPr/>
                  <p:nvPr/>
                </p:nvSpPr>
                <p:spPr>
                  <a:xfrm flipV="1">
                    <a:off x="7793932" y="3938460"/>
                    <a:ext cx="205737" cy="9001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49" name="Connecteur droit avec flèche 48"/>
                <p:cNvCxnSpPr/>
                <p:nvPr/>
              </p:nvCxnSpPr>
              <p:spPr>
                <a:xfrm flipH="1">
                  <a:off x="6325590" y="2139077"/>
                  <a:ext cx="706985" cy="0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584783" y="2139076"/>
                  <a:ext cx="226752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ZoneTexte 50"/>
                <p:cNvSpPr txBox="1"/>
                <p:nvPr/>
              </p:nvSpPr>
              <p:spPr>
                <a:xfrm>
                  <a:off x="6488787" y="1769974"/>
                  <a:ext cx="4774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fr-FR" dirty="0" smtClean="0"/>
                    <a:t>force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6966224" y="1774544"/>
                  <a:ext cx="1732139" cy="64051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</p:spPr>
              <p:txBody>
                <a:bodyPr wrap="square" lIns="180000" tIns="180000" rIns="180000" bIns="180000" rtlCol="0" anchor="ctr" anchorCtr="1">
                  <a:spAutoFit/>
                </a:bodyPr>
                <a:lstStyle/>
                <a:p>
                  <a:endParaRPr lang="fr-FR" dirty="0" smtClean="0"/>
                </a:p>
              </p:txBody>
            </p:sp>
          </p:grpSp>
          <p:sp>
            <p:nvSpPr>
              <p:cNvPr id="60" name="Triangle isocèle 59"/>
              <p:cNvSpPr/>
              <p:nvPr/>
            </p:nvSpPr>
            <p:spPr>
              <a:xfrm flipV="1">
                <a:off x="5921254" y="2597946"/>
                <a:ext cx="259878" cy="14704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6051191" y="1952836"/>
                <a:ext cx="0" cy="524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ZoneTexte 62"/>
              <p:cNvSpPr txBox="1"/>
              <p:nvPr/>
            </p:nvSpPr>
            <p:spPr>
              <a:xfrm>
                <a:off x="6116733" y="2126465"/>
                <a:ext cx="641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dirty="0" smtClean="0"/>
                  <a:t>vitesse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009794" y="765036"/>
              <a:ext cx="718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Troue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512735" y="1061214"/>
                  <a:ext cx="2233047" cy="3526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/>
                          </a:rPr>
                          <m:t>𝑚</m:t>
                        </m:r>
                        <m:r>
                          <a:rPr lang="fr-FR" sz="1400" i="1">
                            <a:latin typeface="Cambria Math"/>
                          </a:rPr>
                          <m:t>∗</m:t>
                        </m:r>
                        <m:box>
                          <m:box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latin typeface="Cambria Math"/>
                                  </a:rPr>
                                  <m:t>𝑑𝑣𝑖𝑡𝑒𝑠𝑠𝑒</m:t>
                                </m:r>
                              </m:num>
                              <m:den>
                                <m:r>
                                  <a:rPr lang="fr-FR" sz="1400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fr-FR" sz="1400" i="1">
                                <a:latin typeface="Cambria Math"/>
                              </a:rPr>
                              <m:t> =</m:t>
                            </m:r>
                          </m:e>
                        </m:box>
                        <m:r>
                          <a:rPr lang="fr-FR" sz="1400" i="1">
                            <a:latin typeface="Cambria Math"/>
                          </a:rPr>
                          <m:t> </m:t>
                        </m:r>
                        <m:r>
                          <a:rPr lang="fr-FR" sz="1400" i="1">
                            <a:latin typeface="Cambria Math"/>
                          </a:rPr>
                          <m:t>𝑓𝑜𝑟𝑐𝑒</m:t>
                        </m:r>
                        <m:r>
                          <a:rPr lang="fr-FR" sz="14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735" y="1061214"/>
                  <a:ext cx="2233047" cy="3526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638179" y="2456892"/>
                  <a:ext cx="321053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fr-FR" dirty="0"/>
                          <m:t>train</m:t>
                        </m:r>
                        <m:r>
                          <m:rPr>
                            <m:nor/>
                          </m:rPr>
                          <a:rPr lang="fr-FR" dirty="0"/>
                          <m:t>é</m:t>
                        </m:r>
                        <m:r>
                          <m:rPr>
                            <m:nor/>
                          </m:rPr>
                          <a:rPr lang="fr-FR" dirty="0"/>
                          <m:t>e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a</m:t>
                        </m:r>
                        <m:r>
                          <m:rPr>
                            <m:nor/>
                          </m:rPr>
                          <a:rPr lang="fr-FR" dirty="0"/>
                          <m:t>é</m:t>
                        </m:r>
                        <m:r>
                          <m:rPr>
                            <m:nor/>
                          </m:rPr>
                          <a:rPr lang="fr-FR" dirty="0"/>
                          <m:t>rodynamique</m:t>
                        </m:r>
                      </m:oMath>
                    </m:oMathPara>
                  </a14:m>
                  <a:endParaRPr lang="fr-FR" dirty="0" smtClean="0"/>
                </a:p>
                <a:p>
                  <a:r>
                    <a:rPr lang="fr-FR" dirty="0" smtClean="0"/>
                    <a:t>     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/>
                        <m:t>=</m:t>
                      </m:r>
                      <m:r>
                        <a:rPr lang="fr-FR" b="0" i="1" dirty="0" smtClean="0">
                          <a:latin typeface="Cambria Math"/>
                        </a:rPr>
                        <m:t> 0,5</m:t>
                      </m:r>
                      <m:r>
                        <a:rPr lang="fr-FR" i="1" dirty="0">
                          <a:latin typeface="Cambria Math"/>
                        </a:rPr>
                        <m:t>.</m:t>
                      </m:r>
                      <m:r>
                        <a:rPr lang="fr-FR" i="1" dirty="0">
                          <a:latin typeface="Cambria Math"/>
                        </a:rPr>
                        <m:t>𝑆</m:t>
                      </m:r>
                      <m:r>
                        <a:rPr lang="fr-FR" i="1" dirty="0">
                          <a:latin typeface="Cambria Math"/>
                        </a:rPr>
                        <m:t>.</m:t>
                      </m:r>
                      <m:r>
                        <a:rPr lang="fr-FR" i="1" dirty="0">
                          <a:latin typeface="Cambria Math"/>
                        </a:rPr>
                        <m:t>𝐶𝑥</m:t>
                      </m:r>
                      <m:r>
                        <a:rPr lang="fr-FR" i="1" dirty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fr-FR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/>
                            </a:rPr>
                            <m:t>𝑣𝑖𝑡𝑒𝑠𝑠𝑒</m:t>
                          </m:r>
                        </m:e>
                        <m:sup>
                          <m:r>
                            <a:rPr lang="fr-F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179" y="2456892"/>
                  <a:ext cx="3210533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8052" y="3362069"/>
            <a:ext cx="3275856" cy="7870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04056" y="2215892"/>
            <a:ext cx="79563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dirty="0" smtClean="0"/>
              <a:t>a</a:t>
            </a:r>
            <a:r>
              <a:rPr lang="en-GB" sz="1600" dirty="0" err="1" smtClean="0"/>
              <a:t>rchitecture</a:t>
            </a:r>
            <a:r>
              <a:rPr lang="en-GB" sz="1600" dirty="0" smtClean="0"/>
              <a:t> one of </a:t>
            </a:r>
            <a:r>
              <a:rPr lang="en-GB" sz="1600" dirty="0" err="1" smtClean="0"/>
              <a:t>vehicule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pPr marL="180000">
              <a:spcBef>
                <a:spcPts val="600"/>
              </a:spcBef>
            </a:pPr>
            <a:r>
              <a:rPr lang="en-GB" sz="1600" dirty="0" smtClean="0"/>
              <a:t>quantity </a:t>
            </a:r>
            <a:r>
              <a:rPr lang="en-GB" sz="1600" dirty="0" err="1" smtClean="0"/>
              <a:t>vitesse</a:t>
            </a:r>
            <a:r>
              <a:rPr lang="en-GB" sz="1600" dirty="0" smtClean="0"/>
              <a:t> across force through </a:t>
            </a:r>
            <a:r>
              <a:rPr lang="en-GB" sz="1600" dirty="0" err="1" smtClean="0"/>
              <a:t>Troue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 marL="180000"/>
            <a:r>
              <a:rPr lang="en-GB" sz="1600" dirty="0" smtClean="0"/>
              <a:t>quantity pos :DISPLACEMENT :=0.0;</a:t>
            </a:r>
            <a:endParaRPr lang="fr-FR" sz="1600" dirty="0" smtClean="0"/>
          </a:p>
          <a:p>
            <a:pPr marL="180000">
              <a:spcBef>
                <a:spcPts val="600"/>
              </a:spcBef>
            </a:pPr>
            <a:r>
              <a:rPr lang="en-GB" sz="1600" dirty="0" smtClean="0"/>
              <a:t>begin</a:t>
            </a:r>
            <a:endParaRPr lang="fr-FR" sz="1600" dirty="0" smtClean="0"/>
          </a:p>
          <a:p>
            <a:pPr marL="180000"/>
            <a:r>
              <a:rPr lang="en-GB" sz="1600" dirty="0" smtClean="0"/>
              <a:t>if domain = </a:t>
            </a:r>
            <a:r>
              <a:rPr lang="en-GB" sz="1600" dirty="0" err="1" smtClean="0"/>
              <a:t>quiescent_domain</a:t>
            </a:r>
            <a:r>
              <a:rPr lang="en-GB" sz="1600" dirty="0" smtClean="0"/>
              <a:t> use</a:t>
            </a:r>
            <a:endParaRPr lang="fr-FR" sz="1600" dirty="0" smtClean="0"/>
          </a:p>
          <a:p>
            <a:pPr marL="360000"/>
            <a:r>
              <a:rPr lang="en-GB" sz="1600" dirty="0" smtClean="0"/>
              <a:t>pos==0.0;</a:t>
            </a:r>
            <a:endParaRPr lang="fr-FR" sz="1600" dirty="0" smtClean="0"/>
          </a:p>
          <a:p>
            <a:pPr marL="360000"/>
            <a:r>
              <a:rPr lang="en-GB" sz="1600" dirty="0" err="1" smtClean="0"/>
              <a:t>vitesse</a:t>
            </a:r>
            <a:r>
              <a:rPr lang="en-GB" sz="1600" dirty="0" smtClean="0"/>
              <a:t>==</a:t>
            </a:r>
            <a:r>
              <a:rPr lang="en-GB" sz="1600" dirty="0" err="1" smtClean="0"/>
              <a:t>v_init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 marL="360000"/>
            <a:r>
              <a:rPr lang="en-GB" sz="1600" dirty="0" smtClean="0"/>
              <a:t>else</a:t>
            </a:r>
            <a:endParaRPr lang="fr-FR" sz="1600" dirty="0" smtClean="0"/>
          </a:p>
          <a:p>
            <a:pPr marL="360000"/>
            <a:r>
              <a:rPr lang="en-GB" sz="1600" dirty="0" err="1" smtClean="0"/>
              <a:t>vitesse'integ</a:t>
            </a:r>
            <a:r>
              <a:rPr lang="en-GB" sz="1600" dirty="0" smtClean="0"/>
              <a:t> == </a:t>
            </a:r>
            <a:r>
              <a:rPr lang="en-GB" sz="1600" dirty="0" err="1" smtClean="0"/>
              <a:t>pos</a:t>
            </a:r>
            <a:r>
              <a:rPr lang="en-GB" sz="1600" dirty="0" smtClean="0"/>
              <a:t>;   </a:t>
            </a:r>
            <a:r>
              <a:rPr lang="en-GB" sz="1600" dirty="0" smtClean="0"/>
              <a:t>--(2</a:t>
            </a:r>
            <a:r>
              <a:rPr lang="en-GB" sz="1600" dirty="0" smtClean="0"/>
              <a:t>)</a:t>
            </a:r>
            <a:endParaRPr lang="fr-FR" sz="1600" dirty="0" smtClean="0"/>
          </a:p>
          <a:p>
            <a:pPr marL="360000"/>
            <a:r>
              <a:rPr lang="en-GB" sz="1600" dirty="0" smtClean="0"/>
              <a:t>if </a:t>
            </a:r>
            <a:r>
              <a:rPr lang="en-GB" sz="1600" dirty="0" err="1" smtClean="0"/>
              <a:t>vitesse'above</a:t>
            </a:r>
            <a:r>
              <a:rPr lang="en-GB" sz="1600" dirty="0" smtClean="0"/>
              <a:t>(0.0) use m/4.0*</a:t>
            </a:r>
            <a:r>
              <a:rPr lang="en-GB" sz="1600" dirty="0" err="1" smtClean="0"/>
              <a:t>vitesse'dot</a:t>
            </a:r>
            <a:r>
              <a:rPr lang="en-GB" sz="1600" dirty="0" smtClean="0"/>
              <a:t> == force - 0.5*Rho*S*</a:t>
            </a:r>
            <a:r>
              <a:rPr lang="en-GB" sz="1600" dirty="0" err="1" smtClean="0"/>
              <a:t>Cx</a:t>
            </a:r>
            <a:r>
              <a:rPr lang="en-GB" sz="1600" dirty="0" smtClean="0"/>
              <a:t>*</a:t>
            </a:r>
            <a:r>
              <a:rPr lang="en-GB" sz="1600" dirty="0" err="1" smtClean="0"/>
              <a:t>vitesse</a:t>
            </a:r>
            <a:r>
              <a:rPr lang="en-GB" sz="1600" dirty="0" smtClean="0"/>
              <a:t>**2;   </a:t>
            </a:r>
            <a:r>
              <a:rPr lang="en-GB" sz="1600" dirty="0" smtClean="0"/>
              <a:t>--(</a:t>
            </a:r>
            <a:r>
              <a:rPr lang="en-GB" sz="1600" dirty="0"/>
              <a:t>1</a:t>
            </a:r>
            <a:r>
              <a:rPr lang="en-GB" sz="1600" dirty="0" smtClean="0"/>
              <a:t>)</a:t>
            </a:r>
            <a:endParaRPr lang="fr-FR" sz="1600" dirty="0" smtClean="0"/>
          </a:p>
          <a:p>
            <a:pPr marL="540000"/>
            <a:r>
              <a:rPr lang="en-GB" sz="1600" dirty="0" smtClean="0"/>
              <a:t>else </a:t>
            </a:r>
            <a:r>
              <a:rPr lang="en-GB" sz="1600" dirty="0" err="1" smtClean="0"/>
              <a:t>vitesse</a:t>
            </a:r>
            <a:r>
              <a:rPr lang="en-GB" sz="1600" dirty="0" smtClean="0"/>
              <a:t>==-zero;</a:t>
            </a:r>
            <a:endParaRPr lang="fr-FR" sz="1600" dirty="0" smtClean="0"/>
          </a:p>
          <a:p>
            <a:pPr marL="540000"/>
            <a:r>
              <a:rPr lang="en-GB" sz="1600" dirty="0" smtClean="0"/>
              <a:t>end use; </a:t>
            </a:r>
            <a:endParaRPr lang="fr-FR" sz="1600" dirty="0" smtClean="0"/>
          </a:p>
          <a:p>
            <a:pPr marL="180000"/>
            <a:r>
              <a:rPr lang="en-GB" sz="1600" dirty="0" smtClean="0"/>
              <a:t>end use;	</a:t>
            </a:r>
            <a:endParaRPr lang="fr-FR" sz="1600" dirty="0" smtClean="0"/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GB" sz="1600" dirty="0" smtClean="0"/>
              <a:t> break on </a:t>
            </a:r>
            <a:r>
              <a:rPr lang="en-GB" sz="1600" dirty="0" err="1" smtClean="0"/>
              <a:t>vitesse'above</a:t>
            </a:r>
            <a:r>
              <a:rPr lang="en-GB" sz="1600" dirty="0" smtClean="0"/>
              <a:t>(0.0);</a:t>
            </a:r>
            <a:endParaRPr lang="fr-FR" sz="1600" dirty="0" smtClean="0"/>
          </a:p>
          <a:p>
            <a:r>
              <a:rPr lang="en-GB" sz="1600" dirty="0" smtClean="0"/>
              <a:t>end one;</a:t>
            </a:r>
            <a:endParaRPr lang="fr-FR" sz="16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507177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du ¼ de véhicule (architecture)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874262" y="872716"/>
                <a:ext cx="3678123" cy="869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         </m:t>
                      </m:r>
                      <m:r>
                        <a:rPr lang="fr-FR" i="1">
                          <a:latin typeface="Cambria Math"/>
                        </a:rPr>
                        <m:t>𝑚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box>
                        <m:boxPr>
                          <m:ctrlPr>
                            <a:rPr lang="fr-FR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𝑑𝑣𝑖𝑡𝑒𝑠𝑠𝑒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i="1">
                              <a:latin typeface="Cambria Math"/>
                            </a:rPr>
                            <m:t> =</m:t>
                          </m:r>
                        </m:e>
                      </m:box>
                      <m:r>
                        <a:rPr lang="fr-FR" i="1">
                          <a:latin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</a:rPr>
                        <m:t>𝑓𝑜𝑟𝑐𝑒</m:t>
                      </m:r>
                      <m:r>
                        <a:rPr lang="fr-FR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        </m:t>
                      </m:r>
                      <m:r>
                        <a:rPr lang="fr-FR" b="0" i="1" smtClean="0">
                          <a:latin typeface="Cambria Math"/>
                        </a:rPr>
                        <m:t>𝑝𝑜𝑠</m:t>
                      </m:r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  <m:box>
                        <m:boxPr>
                          <m:ctrlPr>
                            <a:rPr lang="fr-FR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𝑣𝑖𝑡𝑒𝑠𝑠𝑒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box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62" y="872716"/>
                <a:ext cx="3678123" cy="869662"/>
              </a:xfrm>
              <a:prstGeom prst="rect">
                <a:avLst/>
              </a:prstGeom>
              <a:blipFill rotWithShape="1">
                <a:blip r:embed="rId2"/>
                <a:stretch>
                  <a:fillRect b="-594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 flipV="1">
            <a:off x="7344308" y="1882158"/>
            <a:ext cx="180020" cy="53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624228" y="2438739"/>
            <a:ext cx="126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Surface frontale du véhicule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24228" y="1882156"/>
            <a:ext cx="1152128" cy="155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9912" y="3430741"/>
            <a:ext cx="16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Initialisation des variables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4972" y="3330387"/>
            <a:ext cx="1453111" cy="81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3492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Instanciation du modèle du ¼ de véhicule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37828" y="4077072"/>
            <a:ext cx="61024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dirty="0" smtClean="0"/>
              <a:t> begin</a:t>
            </a:r>
          </a:p>
          <a:p>
            <a:pPr marL="180000"/>
            <a:r>
              <a:rPr lang="en-GB" sz="1600" dirty="0" err="1" smtClean="0"/>
              <a:t>U_veh</a:t>
            </a:r>
            <a:r>
              <a:rPr lang="en-GB" sz="1600" dirty="0" smtClean="0"/>
              <a:t> </a:t>
            </a:r>
            <a:r>
              <a:rPr lang="en-GB" sz="1600" dirty="0"/>
              <a:t>: 	entity </a:t>
            </a:r>
            <a:r>
              <a:rPr lang="en-GB" sz="1600" dirty="0" err="1"/>
              <a:t>vehicule</a:t>
            </a:r>
            <a:r>
              <a:rPr lang="en-GB" sz="1600" dirty="0"/>
              <a:t>(one) </a:t>
            </a:r>
          </a:p>
          <a:p>
            <a:pPr marL="180000"/>
            <a:r>
              <a:rPr lang="en-GB" sz="1600" dirty="0"/>
              <a:t>	generic map (m =&gt; </a:t>
            </a:r>
            <a:r>
              <a:rPr lang="en-GB" sz="1600" dirty="0" err="1"/>
              <a:t>m_veh</a:t>
            </a:r>
            <a:r>
              <a:rPr lang="en-GB" sz="1600" dirty="0" smtClean="0"/>
              <a:t>, cx </a:t>
            </a:r>
            <a:r>
              <a:rPr lang="en-GB" sz="1600" dirty="0"/>
              <a:t>=&gt; 0.3,S =&gt; </a:t>
            </a:r>
            <a:r>
              <a:rPr lang="en-GB" sz="1600" dirty="0" smtClean="0"/>
              <a:t>1.8, </a:t>
            </a:r>
            <a:r>
              <a:rPr lang="en-GB" sz="1600" dirty="0" err="1" smtClean="0"/>
              <a:t>v_init</a:t>
            </a:r>
            <a:r>
              <a:rPr lang="en-GB" sz="1600" dirty="0" smtClean="0"/>
              <a:t> </a:t>
            </a:r>
            <a:r>
              <a:rPr lang="en-GB" sz="1600" dirty="0"/>
              <a:t>=&gt; 28.0) </a:t>
            </a:r>
            <a:endParaRPr lang="fr-FR" sz="1600" dirty="0"/>
          </a:p>
          <a:p>
            <a:pPr marL="180000"/>
            <a:r>
              <a:rPr lang="en-GB" sz="1600" dirty="0"/>
              <a:t>	</a:t>
            </a:r>
            <a:r>
              <a:rPr lang="fr-FR" sz="1600" dirty="0"/>
              <a:t>port </a:t>
            </a:r>
            <a:r>
              <a:rPr lang="fr-FR" sz="1600" dirty="0" err="1"/>
              <a:t>map</a:t>
            </a:r>
            <a:r>
              <a:rPr lang="fr-FR" sz="1600" dirty="0"/>
              <a:t>(Troue =&gt; T1</a:t>
            </a:r>
            <a:r>
              <a:rPr lang="fr-FR" sz="1600" dirty="0" smtClean="0"/>
              <a:t>);</a:t>
            </a:r>
          </a:p>
          <a:p>
            <a:pPr marL="180000">
              <a:spcBef>
                <a:spcPts val="600"/>
              </a:spcBef>
            </a:pPr>
            <a:r>
              <a:rPr lang="en-GB" sz="1600" dirty="0" smtClean="0"/>
              <a:t>f == ???? ; -- </a:t>
            </a:r>
            <a:r>
              <a:rPr lang="fr-FR" sz="1600" dirty="0" smtClean="0"/>
              <a:t>+ </a:t>
            </a:r>
            <a:r>
              <a:rPr lang="fr-FR" sz="1600" dirty="0"/>
              <a:t>ou – </a:t>
            </a:r>
            <a:r>
              <a:rPr lang="fr-FR" sz="1600" dirty="0" smtClean="0"/>
              <a:t>2000 </a:t>
            </a:r>
            <a:r>
              <a:rPr lang="en-GB" sz="1600" dirty="0" smtClean="0"/>
              <a:t>pour </a:t>
            </a:r>
            <a:r>
              <a:rPr lang="en-GB" sz="1600" dirty="0"/>
              <a:t>que le </a:t>
            </a:r>
            <a:r>
              <a:rPr lang="en-GB" sz="1600" dirty="0" err="1" smtClean="0"/>
              <a:t>vehicule</a:t>
            </a:r>
            <a:r>
              <a:rPr lang="en-GB" sz="1600" dirty="0" smtClean="0"/>
              <a:t> </a:t>
            </a:r>
            <a:r>
              <a:rPr lang="en-GB" sz="1600" dirty="0" err="1" smtClean="0"/>
              <a:t>ralentisse</a:t>
            </a:r>
            <a:r>
              <a:rPr lang="fr-FR" sz="1600" dirty="0" smtClean="0"/>
              <a:t> ?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 end A;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15046" y="4198525"/>
            <a:ext cx="17281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4772704" y="654790"/>
            <a:ext cx="4083772" cy="1858864"/>
            <a:chOff x="4556680" y="584684"/>
            <a:chExt cx="4083772" cy="1858864"/>
          </a:xfrm>
        </p:grpSpPr>
        <p:grpSp>
          <p:nvGrpSpPr>
            <p:cNvPr id="7" name="Groupe 6"/>
            <p:cNvGrpSpPr/>
            <p:nvPr/>
          </p:nvGrpSpPr>
          <p:grpSpPr>
            <a:xfrm>
              <a:off x="6480064" y="804882"/>
              <a:ext cx="2016371" cy="1247164"/>
              <a:chOff x="6336196" y="1447445"/>
              <a:chExt cx="2016371" cy="1313125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6336196" y="1447445"/>
                <a:ext cx="2016371" cy="1313125"/>
                <a:chOff x="6610131" y="1757606"/>
                <a:chExt cx="2016371" cy="1313125"/>
              </a:xfrm>
            </p:grpSpPr>
            <p:grpSp>
              <p:nvGrpSpPr>
                <p:cNvPr id="13" name="Groupe 12"/>
                <p:cNvGrpSpPr/>
                <p:nvPr/>
              </p:nvGrpSpPr>
              <p:grpSpPr>
                <a:xfrm>
                  <a:off x="7951790" y="2431997"/>
                  <a:ext cx="259878" cy="638734"/>
                  <a:chOff x="7795209" y="3811070"/>
                  <a:chExt cx="205737" cy="390986"/>
                </a:xfrm>
              </p:grpSpPr>
              <p:cxnSp>
                <p:nvCxnSpPr>
                  <p:cNvPr id="18" name="Connecteur droit 17"/>
                  <p:cNvCxnSpPr>
                    <a:stCxn id="14" idx="2"/>
                    <a:endCxn id="19" idx="3"/>
                  </p:cNvCxnSpPr>
                  <p:nvPr/>
                </p:nvCxnSpPr>
                <p:spPr>
                  <a:xfrm>
                    <a:off x="7883826" y="3811070"/>
                    <a:ext cx="14252" cy="30097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riangle isocèle 18"/>
                  <p:cNvSpPr/>
                  <p:nvPr/>
                </p:nvSpPr>
                <p:spPr>
                  <a:xfrm flipV="1">
                    <a:off x="7795209" y="4112046"/>
                    <a:ext cx="205737" cy="9001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ZoneTexte 13"/>
                <p:cNvSpPr txBox="1"/>
                <p:nvPr/>
              </p:nvSpPr>
              <p:spPr>
                <a:xfrm>
                  <a:off x="7500951" y="1757606"/>
                  <a:ext cx="1125551" cy="674391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lIns="180000" tIns="180000" rIns="180000" bIns="180000" rtlCol="0" anchor="ctr" anchorCtr="1">
                  <a:spAutoFit/>
                </a:bodyPr>
                <a:lstStyle/>
                <a:p>
                  <a:endParaRPr lang="fr-FR" dirty="0" smtClean="0"/>
                </a:p>
              </p:txBody>
            </p:sp>
            <p:cxnSp>
              <p:nvCxnSpPr>
                <p:cNvPr id="15" name="Connecteur droit avec flèche 14"/>
                <p:cNvCxnSpPr/>
                <p:nvPr/>
              </p:nvCxnSpPr>
              <p:spPr>
                <a:xfrm flipH="1">
                  <a:off x="6610131" y="2139076"/>
                  <a:ext cx="907997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/>
                <p:cNvCxnSpPr/>
                <p:nvPr/>
              </p:nvCxnSpPr>
              <p:spPr>
                <a:xfrm>
                  <a:off x="7067603" y="2139076"/>
                  <a:ext cx="226752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6960933" y="1769974"/>
                  <a:ext cx="4774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fr-FR" dirty="0" smtClean="0"/>
                    <a:t>force</a:t>
                  </a:r>
                </a:p>
              </p:txBody>
            </p:sp>
          </p:grpSp>
          <p:cxnSp>
            <p:nvCxnSpPr>
              <p:cNvPr id="11" name="Connecteur droit avec flèche 10"/>
              <p:cNvCxnSpPr/>
              <p:nvPr/>
            </p:nvCxnSpPr>
            <p:spPr>
              <a:xfrm flipH="1" flipV="1">
                <a:off x="6408204" y="1925766"/>
                <a:ext cx="1224284" cy="6166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6366044" y="2265390"/>
                <a:ext cx="641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dirty="0" smtClean="0"/>
                  <a:t>vitesse</a:t>
                </a: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6120172" y="692696"/>
              <a:ext cx="822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Troue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84168" y="584684"/>
              <a:ext cx="2556284" cy="185886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420776" y="660430"/>
              <a:ext cx="41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T1</a:t>
              </a:r>
            </a:p>
          </p:txBody>
        </p:sp>
        <p:sp>
          <p:nvSpPr>
            <p:cNvPr id="30" name="Triangle isocèle 29"/>
            <p:cNvSpPr/>
            <p:nvPr/>
          </p:nvSpPr>
          <p:spPr>
            <a:xfrm flipV="1">
              <a:off x="5078105" y="1925129"/>
              <a:ext cx="259878" cy="13965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en angle 63"/>
            <p:cNvCxnSpPr>
              <a:endCxn id="30" idx="3"/>
            </p:cNvCxnSpPr>
            <p:nvPr/>
          </p:nvCxnSpPr>
          <p:spPr>
            <a:xfrm rot="5400000">
              <a:off x="5038281" y="1336952"/>
              <a:ext cx="757940" cy="418414"/>
            </a:xfrm>
            <a:prstGeom prst="bentConnector3">
              <a:avLst>
                <a:gd name="adj1" fmla="val -268"/>
              </a:avLst>
            </a:prstGeom>
            <a:ln w="381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4958145" y="1268760"/>
              <a:ext cx="513955" cy="5036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>
              <a:stCxn id="29" idx="2"/>
              <a:endCxn id="29" idx="6"/>
            </p:cNvCxnSpPr>
            <p:nvPr/>
          </p:nvCxnSpPr>
          <p:spPr>
            <a:xfrm>
              <a:off x="4958145" y="1520590"/>
              <a:ext cx="513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4824028" y="1328985"/>
              <a:ext cx="0" cy="434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556680" y="1343949"/>
              <a:ext cx="41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 flipH="1">
              <a:off x="5626458" y="1167190"/>
              <a:ext cx="8536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6876256" y="2132856"/>
            <a:ext cx="148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Vehicule</a:t>
            </a:r>
            <a:r>
              <a:rPr lang="fr-FR" dirty="0" smtClean="0"/>
              <a:t>(one)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7250993" y="230832"/>
            <a:ext cx="78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U_veh</a:t>
            </a:r>
            <a:endParaRPr lang="fr-FR" dirty="0"/>
          </a:p>
        </p:txBody>
      </p:sp>
      <p:sp>
        <p:nvSpPr>
          <p:cNvPr id="76" name="Rectangle 75"/>
          <p:cNvSpPr/>
          <p:nvPr/>
        </p:nvSpPr>
        <p:spPr>
          <a:xfrm>
            <a:off x="659101" y="980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library </a:t>
            </a:r>
            <a:r>
              <a:rPr lang="en-GB" dirty="0" err="1"/>
              <a:t>ieee</a:t>
            </a:r>
            <a:r>
              <a:rPr lang="en-GB" dirty="0"/>
              <a:t>;</a:t>
            </a:r>
            <a:endParaRPr lang="fr-FR" dirty="0"/>
          </a:p>
          <a:p>
            <a:r>
              <a:rPr lang="en-GB" dirty="0"/>
              <a:t>use </a:t>
            </a:r>
            <a:r>
              <a:rPr lang="en-GB" dirty="0" err="1"/>
              <a:t>ieee.mechanical_systems.all</a:t>
            </a:r>
            <a:r>
              <a:rPr lang="en-GB" dirty="0"/>
              <a:t>;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725316" y="177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entity test is</a:t>
            </a:r>
            <a:endParaRPr lang="fr-FR" dirty="0"/>
          </a:p>
          <a:p>
            <a:r>
              <a:rPr lang="en-GB" dirty="0"/>
              <a:t>end test;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737828" y="2513654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architecture A of test is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en-GB" dirty="0"/>
              <a:t>constant </a:t>
            </a:r>
            <a:r>
              <a:rPr lang="en-GB" dirty="0" err="1"/>
              <a:t>m_veh</a:t>
            </a:r>
            <a:r>
              <a:rPr lang="en-GB" dirty="0"/>
              <a:t> : MASS := 1500.0;</a:t>
            </a:r>
            <a:endParaRPr lang="fr-FR" dirty="0"/>
          </a:p>
          <a:p>
            <a:r>
              <a:rPr lang="en-GB" dirty="0"/>
              <a:t>terminal T1 : </a:t>
            </a:r>
            <a:r>
              <a:rPr lang="en-GB" dirty="0" err="1"/>
              <a:t>translational_velocity</a:t>
            </a:r>
            <a:r>
              <a:rPr lang="en-GB" dirty="0"/>
              <a:t>;</a:t>
            </a:r>
            <a:endParaRPr lang="fr-FR" dirty="0"/>
          </a:p>
          <a:p>
            <a:r>
              <a:rPr lang="en-GB" dirty="0"/>
              <a:t>quantity f through T1</a:t>
            </a:r>
            <a:r>
              <a:rPr lang="en-GB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  <p:bldP spid="77" grpId="0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26976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Résultats simulation</a:t>
            </a:r>
          </a:p>
        </p:txBody>
      </p:sp>
      <p:pic>
        <p:nvPicPr>
          <p:cNvPr id="8" name="Image 7" descr="test_modele_vehicule.jpg"/>
          <p:cNvPicPr>
            <a:picLocks noChangeAspect="1"/>
          </p:cNvPicPr>
          <p:nvPr/>
        </p:nvPicPr>
        <p:blipFill>
          <a:blip r:embed="rId2" cstate="print"/>
          <a:srcRect l="787" t="1162"/>
          <a:stretch>
            <a:fillRect/>
          </a:stretch>
        </p:blipFill>
        <p:spPr>
          <a:xfrm>
            <a:off x="36004" y="764705"/>
            <a:ext cx="9071992" cy="554461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2372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roue (contexte – entité)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51520" y="720320"/>
            <a:ext cx="8208912" cy="548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GB" sz="1600" dirty="0" smtClean="0"/>
              <a:t>--  roue.vhd </a:t>
            </a:r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endParaRPr lang="en-GB" sz="1600" dirty="0" smtClean="0"/>
          </a:p>
          <a:p>
            <a:r>
              <a:rPr lang="en-GB" sz="1600" dirty="0" smtClean="0"/>
              <a:t>library </a:t>
            </a:r>
            <a:r>
              <a:rPr lang="en-GB" sz="1600" dirty="0" err="1" smtClean="0"/>
              <a:t>ieee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ieee.mechanical_systems.all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ieee.math_real.all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       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work.MES_TYPES.all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work.MES_CONSTANTES.all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fr-FR" sz="1600" dirty="0" err="1" smtClean="0"/>
              <a:t>entity</a:t>
            </a:r>
            <a:r>
              <a:rPr lang="fr-FR" sz="1600" dirty="0" smtClean="0"/>
              <a:t> roue </a:t>
            </a:r>
            <a:r>
              <a:rPr lang="fr-FR" sz="1600" dirty="0" err="1" smtClean="0"/>
              <a:t>is</a:t>
            </a:r>
            <a:endParaRPr lang="fr-FR" sz="1600" dirty="0" smtClean="0"/>
          </a:p>
          <a:p>
            <a:r>
              <a:rPr lang="fr-FR" sz="1600" dirty="0" smtClean="0"/>
              <a:t>  </a:t>
            </a:r>
            <a:r>
              <a:rPr lang="fr-FR" sz="1600" dirty="0" err="1" smtClean="0"/>
              <a:t>generic</a:t>
            </a:r>
            <a:r>
              <a:rPr lang="fr-FR" sz="1600" dirty="0" smtClean="0"/>
              <a:t> (	route : </a:t>
            </a:r>
            <a:r>
              <a:rPr lang="fr-FR" sz="1600" dirty="0" err="1" smtClean="0"/>
              <a:t>etat_route</a:t>
            </a:r>
            <a:r>
              <a:rPr lang="fr-FR" sz="1600" dirty="0" smtClean="0"/>
              <a:t>;</a:t>
            </a:r>
          </a:p>
          <a:p>
            <a:r>
              <a:rPr lang="fr-FR" sz="1600" dirty="0" smtClean="0"/>
              <a:t>  	m : MASS ;	</a:t>
            </a:r>
            <a:r>
              <a:rPr lang="fr-FR" sz="1600" dirty="0"/>
              <a:t>	</a:t>
            </a:r>
            <a:r>
              <a:rPr lang="fr-FR" sz="1600" dirty="0" smtClean="0"/>
              <a:t>           -- Masse </a:t>
            </a:r>
            <a:r>
              <a:rPr lang="fr-FR" sz="1600" dirty="0" err="1" smtClean="0"/>
              <a:t>vehicule</a:t>
            </a:r>
            <a:endParaRPr lang="fr-FR" sz="1600" dirty="0" smtClean="0"/>
          </a:p>
          <a:p>
            <a:r>
              <a:rPr lang="fr-FR" sz="1600" dirty="0" smtClean="0"/>
              <a:t>  	</a:t>
            </a:r>
            <a:r>
              <a:rPr lang="fr-FR" sz="1600" dirty="0" err="1" smtClean="0"/>
              <a:t>rR</a:t>
            </a:r>
            <a:r>
              <a:rPr lang="fr-FR" sz="1600" dirty="0" smtClean="0"/>
              <a:t> : real;		           -- Rayon roue</a:t>
            </a:r>
          </a:p>
          <a:p>
            <a:r>
              <a:rPr lang="fr-FR" sz="1600" dirty="0" smtClean="0"/>
              <a:t>  	IR : MOMENT_INERTIA;         -- Inertie de la roue</a:t>
            </a:r>
          </a:p>
          <a:p>
            <a:r>
              <a:rPr lang="fr-FR" sz="1600" dirty="0" smtClean="0"/>
              <a:t>  	mu0_D : real;	           -- </a:t>
            </a:r>
            <a:r>
              <a:rPr lang="fr-FR" sz="1600" dirty="0" err="1" smtClean="0"/>
              <a:t>Coef</a:t>
            </a:r>
            <a:r>
              <a:rPr lang="fr-FR" sz="1600" dirty="0" smtClean="0"/>
              <a:t> </a:t>
            </a:r>
            <a:r>
              <a:rPr lang="fr-FR" sz="1600" dirty="0" err="1" smtClean="0"/>
              <a:t>adherence</a:t>
            </a:r>
            <a:r>
              <a:rPr lang="fr-FR" sz="1600" dirty="0" smtClean="0"/>
              <a:t> sans glissement sur sol sec</a:t>
            </a:r>
          </a:p>
          <a:p>
            <a:r>
              <a:rPr lang="fr-FR" sz="1600" dirty="0" smtClean="0"/>
              <a:t>  	As : real;		           -- Facteur de </a:t>
            </a:r>
            <a:r>
              <a:rPr lang="fr-FR" sz="1600" dirty="0" err="1" smtClean="0"/>
              <a:t>decroissance</a:t>
            </a:r>
            <a:r>
              <a:rPr lang="fr-FR" sz="1600" dirty="0" smtClean="0"/>
              <a:t> de l'</a:t>
            </a:r>
            <a:r>
              <a:rPr lang="fr-FR" sz="1600" dirty="0" err="1" smtClean="0"/>
              <a:t>adherence</a:t>
            </a:r>
            <a:endParaRPr lang="fr-FR" sz="1600" dirty="0" smtClean="0"/>
          </a:p>
          <a:p>
            <a:r>
              <a:rPr lang="fr-FR" sz="1600" dirty="0" smtClean="0"/>
              <a:t>  	mu0_W : real;	           -- </a:t>
            </a:r>
            <a:r>
              <a:rPr lang="fr-FR" sz="1600" dirty="0" err="1" smtClean="0"/>
              <a:t>Coef</a:t>
            </a:r>
            <a:r>
              <a:rPr lang="fr-FR" sz="1600" dirty="0" smtClean="0"/>
              <a:t> </a:t>
            </a:r>
            <a:r>
              <a:rPr lang="fr-FR" sz="1600" dirty="0" err="1" smtClean="0"/>
              <a:t>adherence</a:t>
            </a:r>
            <a:r>
              <a:rPr lang="fr-FR" sz="1600" dirty="0" smtClean="0"/>
              <a:t> sans glissement sur sol mouille</a:t>
            </a:r>
          </a:p>
          <a:p>
            <a:r>
              <a:rPr lang="fr-FR" sz="1600" dirty="0" smtClean="0"/>
              <a:t>  	</a:t>
            </a:r>
            <a:r>
              <a:rPr lang="fr-FR" sz="1600" dirty="0" err="1" smtClean="0"/>
              <a:t>Vc</a:t>
            </a:r>
            <a:r>
              <a:rPr lang="fr-FR" sz="1600" dirty="0" smtClean="0"/>
              <a:t> : real		           -- </a:t>
            </a:r>
            <a:r>
              <a:rPr lang="fr-FR" sz="1600" dirty="0" err="1" smtClean="0"/>
              <a:t>Caracteristique</a:t>
            </a:r>
            <a:r>
              <a:rPr lang="fr-FR" sz="1600" dirty="0" smtClean="0"/>
              <a:t> de la surface</a:t>
            </a:r>
          </a:p>
          <a:p>
            <a:r>
              <a:rPr lang="fr-FR" sz="1600" dirty="0" smtClean="0"/>
              <a:t>  	);</a:t>
            </a:r>
          </a:p>
          <a:p>
            <a:r>
              <a:rPr lang="fr-FR" sz="1600" dirty="0" smtClean="0"/>
              <a:t>  </a:t>
            </a:r>
            <a:r>
              <a:rPr lang="en-US" sz="1600" dirty="0" err="1" smtClean="0"/>
              <a:t>por</a:t>
            </a:r>
            <a:r>
              <a:rPr lang="en-GB" sz="1600" dirty="0" smtClean="0"/>
              <a:t>t (terminal </a:t>
            </a:r>
            <a:r>
              <a:rPr lang="en-GB" sz="1600" dirty="0" err="1" smtClean="0"/>
              <a:t>Tveh</a:t>
            </a:r>
            <a:r>
              <a:rPr lang="en-GB" sz="1600" dirty="0" smtClean="0"/>
              <a:t> : </a:t>
            </a:r>
            <a:r>
              <a:rPr lang="en-GB" sz="1600" dirty="0" err="1" smtClean="0"/>
              <a:t>translational_velocity</a:t>
            </a:r>
            <a:r>
              <a:rPr lang="en-GB" sz="1600" dirty="0" smtClean="0"/>
              <a:t>; terminal </a:t>
            </a:r>
            <a:r>
              <a:rPr lang="en-GB" sz="1600" dirty="0" err="1" smtClean="0"/>
              <a:t>Tfrein</a:t>
            </a:r>
            <a:r>
              <a:rPr lang="en-GB" sz="1600" dirty="0" smtClean="0"/>
              <a:t> : </a:t>
            </a:r>
            <a:r>
              <a:rPr lang="en-GB" sz="1600" dirty="0" err="1" smtClean="0"/>
              <a:t>rotational_velocity</a:t>
            </a:r>
            <a:r>
              <a:rPr lang="en-GB" sz="1600" dirty="0" smtClean="0"/>
              <a:t>);</a:t>
            </a:r>
            <a:endParaRPr lang="fr-FR" sz="1600" dirty="0" smtClean="0"/>
          </a:p>
          <a:p>
            <a:r>
              <a:rPr lang="en-GB" sz="1600" dirty="0" smtClean="0"/>
              <a:t>end </a:t>
            </a:r>
            <a:r>
              <a:rPr lang="en-GB" sz="1600" dirty="0" err="1" smtClean="0"/>
              <a:t>roue</a:t>
            </a:r>
            <a:r>
              <a:rPr lang="en-GB" sz="1600" dirty="0" smtClean="0"/>
              <a:t>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32239" y="369875"/>
            <a:ext cx="806975" cy="6405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lIns="180000" tIns="180000" rIns="180000" bIns="180000" rtlCol="0" anchor="ctr" anchorCtr="1">
            <a:spAutoFit/>
          </a:bodyPr>
          <a:lstStyle/>
          <a:p>
            <a:endParaRPr lang="fr-FR" dirty="0" smtClean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7560332" y="722357"/>
            <a:ext cx="958427" cy="1"/>
          </a:xfrm>
          <a:prstGeom prst="straightConnector1">
            <a:avLst/>
          </a:prstGeom>
          <a:ln w="381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279337" y="1010389"/>
            <a:ext cx="259878" cy="367610"/>
            <a:chOff x="7793932" y="3803446"/>
            <a:chExt cx="205737" cy="225024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7896800" y="3803446"/>
              <a:ext cx="0" cy="135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 flipV="1">
              <a:off x="7793932" y="3938460"/>
              <a:ext cx="205737" cy="90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775281" y="1010389"/>
            <a:ext cx="259878" cy="367610"/>
            <a:chOff x="7793932" y="3803446"/>
            <a:chExt cx="205737" cy="225024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7896800" y="3803446"/>
              <a:ext cx="0" cy="135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isocèle 31"/>
            <p:cNvSpPr/>
            <p:nvPr/>
          </p:nvSpPr>
          <p:spPr>
            <a:xfrm flipV="1">
              <a:off x="7793932" y="3938460"/>
              <a:ext cx="205737" cy="90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8100392" y="224644"/>
            <a:ext cx="792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ym typeface="Symbol"/>
              </a:rPr>
              <a:t>Tveh</a:t>
            </a:r>
            <a:endParaRPr lang="fr-FR" sz="16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5724128" y="188640"/>
            <a:ext cx="792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ym typeface="Symbol"/>
              </a:rPr>
              <a:t>Tfrein</a:t>
            </a:r>
            <a:endParaRPr lang="fr-F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5639727" y="1556792"/>
                <a:ext cx="3036729" cy="40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𝐽𝑟𝑜𝑢𝑒</m:t>
                    </m:r>
                    <m:r>
                      <a:rPr lang="fr-FR" b="0" i="1" smtClean="0">
                        <a:latin typeface="Cambria Math"/>
                      </a:rPr>
                      <m:t>∗</m:t>
                    </m:r>
                    <m:box>
                      <m:boxPr>
                        <m:ctrlPr>
                          <a:rPr lang="fr-FR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𝑑𝑤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 =</m:t>
                        </m:r>
                      </m:e>
                    </m:box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𝐶𝑓𝑟𝑖𝑐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𝐶𝑓𝑟𝑒𝑖𝑛</m:t>
                    </m:r>
                  </m:oMath>
                </a14:m>
                <a:r>
                  <a:rPr lang="fr-FR" dirty="0" smtClean="0"/>
                  <a:t> </a:t>
                </a: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27" y="1556792"/>
                <a:ext cx="3036729" cy="407997"/>
              </a:xfrm>
              <a:prstGeom prst="rect">
                <a:avLst/>
              </a:prstGeom>
              <a:blipFill rotWithShape="1">
                <a:blip r:embed="rId2"/>
                <a:stretch>
                  <a:fillRect l="-201" b="-4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4896036" y="404664"/>
            <a:ext cx="5612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 err="1" smtClean="0"/>
              <a:t>Cfrein</a:t>
            </a:r>
            <a:endParaRPr lang="fr-FR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409361" y="728700"/>
            <a:ext cx="458783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709381" y="322203"/>
            <a:ext cx="40716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 err="1" smtClean="0"/>
              <a:t>Ffric</a:t>
            </a:r>
            <a:endParaRPr lang="fr-FR" dirty="0" smtClean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749621" y="728700"/>
            <a:ext cx="458783" cy="0"/>
          </a:xfrm>
          <a:prstGeom prst="straightConnector1">
            <a:avLst/>
          </a:prstGeom>
          <a:ln w="1905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104886"/>
            <a:ext cx="3024336" cy="2116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424428" y="2708920"/>
            <a:ext cx="4836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200" dirty="0" smtClean="0"/>
              <a:t>= </a:t>
            </a:r>
            <a:r>
              <a:rPr lang="fr-FR" sz="1200" dirty="0" err="1" smtClean="0"/>
              <a:t>Cfrein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8568444" y="3717032"/>
            <a:ext cx="3831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200" dirty="0" smtClean="0"/>
              <a:t>= </a:t>
            </a:r>
            <a:r>
              <a:rPr lang="fr-FR" sz="1200" dirty="0" err="1" smtClean="0"/>
              <a:t>Ffric</a:t>
            </a:r>
            <a:endParaRPr lang="fr-FR" sz="12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4968044" y="728700"/>
            <a:ext cx="1189964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6136741" y="722040"/>
            <a:ext cx="595499" cy="6977"/>
          </a:xfrm>
          <a:prstGeom prst="straightConnector1">
            <a:avLst/>
          </a:prstGeom>
          <a:ln w="381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68979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Aujourd’hui </a:t>
            </a:r>
            <a:r>
              <a:rPr lang="fr-FR" dirty="0" smtClean="0">
                <a:ea typeface="Times New Roman" pitchFamily="18" charset="0"/>
              </a:rPr>
              <a:t>c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onception d’un système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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Simulation (Prototypage virtuel)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>
              <a:sym typeface="Symbol" pitchFamily="18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itchFamily="18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Démarche systématique pour les systèmes  numériques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sym typeface="Symbol" pitchFamily="18" charset="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Description VHDL </a:t>
            </a: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 </a:t>
            </a: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Validation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dirty="0" smtClean="0">
                <a:ea typeface="Times New Roman" pitchFamily="18" charset="0"/>
                <a:sym typeface="Symbol"/>
              </a:rPr>
              <a:t> 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sym typeface="Symbol"/>
            </a:endParaRP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Synthèse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lang="fr-FR" dirty="0" smtClean="0">
                <a:ea typeface="Times New Roman" pitchFamily="18" charset="0"/>
                <a:sym typeface="Symbol"/>
              </a:rPr>
              <a:t>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 </a:t>
            </a: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Placement-routage ou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/>
              </a:rPr>
              <a:t>Layout</a:t>
            </a:r>
            <a:r>
              <a:rPr lang="fr-FR" dirty="0" smtClean="0">
                <a:sym typeface="Symbol" pitchFamily="18" charset="2"/>
              </a:rPr>
              <a:t> 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 pitchFamily="18" charset="2"/>
              </a:rPr>
              <a:t>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215963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INTRODUCTION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2339752" y="6345500"/>
            <a:ext cx="5040000" cy="503590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8643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roue (architecture 1)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24770" y="40370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architecture A of </a:t>
            </a:r>
            <a:r>
              <a:rPr lang="en-GB" sz="1600" dirty="0" err="1" smtClean="0"/>
              <a:t>roue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fr-FR" sz="1600" dirty="0" smtClean="0"/>
              <a:t>constant Nf : FORCE := 9.81*m/4.0; 	-- Force verticale </a:t>
            </a:r>
            <a:r>
              <a:rPr lang="fr-FR" sz="1600" dirty="0" err="1" smtClean="0"/>
              <a:t>appliquee</a:t>
            </a:r>
            <a:r>
              <a:rPr lang="fr-FR" sz="1600" dirty="0"/>
              <a:t> </a:t>
            </a:r>
            <a:r>
              <a:rPr lang="fr-FR" sz="1600" dirty="0" smtClean="0"/>
              <a:t>a la roue</a:t>
            </a:r>
          </a:p>
          <a:p>
            <a:r>
              <a:rPr lang="en-GB" sz="1600" dirty="0" smtClean="0"/>
              <a:t>constant Cs : FORCE :=10.0*</a:t>
            </a:r>
            <a:r>
              <a:rPr lang="en-GB" sz="1600" dirty="0" err="1" smtClean="0"/>
              <a:t>Nf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en-GB" sz="1600" dirty="0" smtClean="0"/>
              <a:t>quantity v across </a:t>
            </a:r>
            <a:r>
              <a:rPr lang="en-GB" sz="1600" dirty="0" err="1" smtClean="0"/>
              <a:t>Ffric</a:t>
            </a:r>
            <a:r>
              <a:rPr lang="en-GB" sz="1600" dirty="0" smtClean="0"/>
              <a:t> through </a:t>
            </a:r>
            <a:r>
              <a:rPr lang="en-GB" sz="1600" dirty="0" err="1" smtClean="0"/>
              <a:t>Tveh</a:t>
            </a:r>
            <a:r>
              <a:rPr lang="en-GB" sz="1600" dirty="0" smtClean="0"/>
              <a:t>; 	-- </a:t>
            </a:r>
            <a:r>
              <a:rPr lang="en-GB" sz="1600" dirty="0" err="1" smtClean="0"/>
              <a:t>Ffric</a:t>
            </a:r>
            <a:r>
              <a:rPr lang="en-GB" sz="1600" dirty="0" smtClean="0"/>
              <a:t> = force de friction (adherence)</a:t>
            </a:r>
            <a:endParaRPr lang="fr-FR" sz="1600" dirty="0" smtClean="0"/>
          </a:p>
          <a:p>
            <a:r>
              <a:rPr lang="en-GB" sz="1600" dirty="0" smtClean="0"/>
              <a:t>quantity w across </a:t>
            </a:r>
            <a:r>
              <a:rPr lang="en-GB" sz="1600" dirty="0" err="1" smtClean="0"/>
              <a:t>Croue</a:t>
            </a:r>
            <a:r>
              <a:rPr lang="en-GB" sz="1600" dirty="0" smtClean="0"/>
              <a:t> through </a:t>
            </a:r>
            <a:r>
              <a:rPr lang="en-GB" sz="1600" dirty="0" err="1" smtClean="0"/>
              <a:t>Tfrein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quantity </a:t>
            </a:r>
            <a:r>
              <a:rPr lang="en-GB" sz="1600" dirty="0" err="1" smtClean="0"/>
              <a:t>Cfric</a:t>
            </a:r>
            <a:r>
              <a:rPr lang="en-GB" sz="1600" dirty="0" smtClean="0"/>
              <a:t> through </a:t>
            </a:r>
            <a:r>
              <a:rPr lang="en-GB" sz="1600" dirty="0" err="1" smtClean="0"/>
              <a:t>rotational_velocity_ref</a:t>
            </a:r>
            <a:r>
              <a:rPr lang="en-GB" sz="1600" dirty="0" smtClean="0"/>
              <a:t>  to </a:t>
            </a:r>
            <a:r>
              <a:rPr lang="en-GB" sz="1600" dirty="0" err="1" smtClean="0"/>
              <a:t>Tfrein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quantity </a:t>
            </a:r>
            <a:r>
              <a:rPr lang="en-GB" sz="1600" dirty="0" err="1" smtClean="0"/>
              <a:t>glissement</a:t>
            </a:r>
            <a:r>
              <a:rPr lang="en-GB" sz="1600" dirty="0" smtClean="0"/>
              <a:t> : real;</a:t>
            </a:r>
            <a:endParaRPr lang="fr-FR" sz="16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332133" y="847285"/>
            <a:ext cx="7344816" cy="2641212"/>
            <a:chOff x="1655676" y="880273"/>
            <a:chExt cx="7344816" cy="2641212"/>
          </a:xfrm>
        </p:grpSpPr>
        <p:sp>
          <p:nvSpPr>
            <p:cNvPr id="7" name="ZoneTexte 6"/>
            <p:cNvSpPr txBox="1"/>
            <p:nvPr/>
          </p:nvSpPr>
          <p:spPr>
            <a:xfrm>
              <a:off x="7459357" y="2175938"/>
              <a:ext cx="7920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v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136464" y="880273"/>
              <a:ext cx="3387862" cy="125258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txBody>
            <a:bodyPr wrap="square" lIns="180000" tIns="180000" rIns="180000" bIns="180000" rtlCol="0" anchor="ctr" anchorCtr="1">
              <a:spAutoFit/>
            </a:bodyPr>
            <a:lstStyle/>
            <a:p>
              <a:endParaRPr lang="fr-FR" dirty="0" smtClean="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7459357" y="1105851"/>
              <a:ext cx="1157538" cy="432049"/>
              <a:chOff x="6040415" y="1772816"/>
              <a:chExt cx="572110" cy="432049"/>
            </a:xfrm>
          </p:grpSpPr>
          <p:grpSp>
            <p:nvGrpSpPr>
              <p:cNvPr id="10" name="Groupe 9"/>
              <p:cNvGrpSpPr/>
              <p:nvPr/>
            </p:nvGrpSpPr>
            <p:grpSpPr>
              <a:xfrm flipH="1">
                <a:off x="6072525" y="2204864"/>
                <a:ext cx="540000" cy="1"/>
                <a:chOff x="6275891" y="4149080"/>
                <a:chExt cx="540000" cy="1"/>
              </a:xfrm>
            </p:grpSpPr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6275890" y="4149080"/>
                  <a:ext cx="540000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6371017" y="4149080"/>
                  <a:ext cx="226752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ZoneTexte 10"/>
              <p:cNvSpPr txBox="1"/>
              <p:nvPr/>
            </p:nvSpPr>
            <p:spPr>
              <a:xfrm>
                <a:off x="6040415" y="1772816"/>
                <a:ext cx="45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Ffric</a:t>
                </a:r>
                <a:endParaRPr lang="fr-FR" dirty="0" smtClean="0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3272368" y="1052736"/>
              <a:ext cx="90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Croue</a:t>
              </a:r>
              <a:endParaRPr lang="fr-FR" dirty="0" smtClean="0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590087" y="2132856"/>
              <a:ext cx="259878" cy="1116123"/>
              <a:chOff x="7793932" y="3803446"/>
              <a:chExt cx="205737" cy="225024"/>
            </a:xfrm>
          </p:grpSpPr>
          <p:cxnSp>
            <p:nvCxnSpPr>
              <p:cNvPr id="18" name="Connecteur droit 17"/>
              <p:cNvCxnSpPr/>
              <p:nvPr/>
            </p:nvCxnSpPr>
            <p:spPr>
              <a:xfrm>
                <a:off x="7896800" y="3803446"/>
                <a:ext cx="0" cy="13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riangle isocèle 18"/>
              <p:cNvSpPr/>
              <p:nvPr/>
            </p:nvSpPr>
            <p:spPr>
              <a:xfrm flipV="1">
                <a:off x="7793932" y="3938460"/>
                <a:ext cx="205737" cy="900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8208404" y="1127338"/>
              <a:ext cx="7920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>
                  <a:sym typeface="Symbol"/>
                </a:rPr>
                <a:t>Tveh</a:t>
              </a:r>
              <a:endParaRPr lang="fr-FR" sz="16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985350" y="1645132"/>
              <a:ext cx="1766670" cy="1207802"/>
              <a:chOff x="3750282" y="1371410"/>
              <a:chExt cx="1477624" cy="569177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3995936" y="1602033"/>
                <a:ext cx="792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ym typeface="Symbol"/>
                  </a:rPr>
                  <a:t>w</a:t>
                </a:r>
                <a:endParaRPr lang="fr-FR" sz="1600" dirty="0" smtClean="0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 flipH="1" flipV="1">
                <a:off x="3750282" y="1371410"/>
                <a:ext cx="1477624" cy="4937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6804248" y="1675327"/>
              <a:ext cx="1728192" cy="10344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rot="16200000" flipV="1">
              <a:off x="2838444" y="2350335"/>
              <a:ext cx="2267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/>
            <p:cNvSpPr txBox="1"/>
            <p:nvPr/>
          </p:nvSpPr>
          <p:spPr>
            <a:xfrm>
              <a:off x="2329541" y="2204864"/>
              <a:ext cx="4247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dirty="0" err="1" smtClean="0"/>
                <a:t>Cfric</a:t>
              </a:r>
              <a:endParaRPr lang="fr-FR" dirty="0" smtClean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4343583" y="980728"/>
              <a:ext cx="3036729" cy="1003784"/>
              <a:chOff x="5243683" y="2785256"/>
              <a:chExt cx="3036729" cy="1003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5243683" y="2785256"/>
                    <a:ext cx="3036729" cy="407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𝐽𝑟𝑜𝑢𝑒</m:t>
                        </m:r>
                        <m:r>
                          <a:rPr lang="fr-FR" b="0" i="1" smtClean="0">
                            <a:latin typeface="Cambria Math"/>
                          </a:rPr>
                          <m:t>∗</m:t>
                        </m:r>
                        <m:box>
                          <m:box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𝑑𝑤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 =</m:t>
                            </m:r>
                          </m:e>
                        </m:box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𝐶𝑓𝑟𝑖𝑐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𝐶𝑓𝑟𝑒𝑖𝑛</m:t>
                        </m:r>
                      </m:oMath>
                    </a14:m>
                    <a:r>
                      <a:rPr lang="fr-FR" dirty="0" smtClean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ZoneTexte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3683" y="2785256"/>
                    <a:ext cx="3036729" cy="40799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01" b="-447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ccolade fermante 90"/>
              <p:cNvSpPr/>
              <p:nvPr/>
            </p:nvSpPr>
            <p:spPr>
              <a:xfrm rot="5400000">
                <a:off x="7269644" y="2547211"/>
                <a:ext cx="204901" cy="151170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6917185" y="3419708"/>
                <a:ext cx="90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Croue</a:t>
                </a:r>
                <a:endParaRPr lang="fr-FR" dirty="0" smtClean="0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2483768" y="1052736"/>
              <a:ext cx="7920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>
                  <a:sym typeface="Symbol"/>
                </a:rPr>
                <a:t>Tfrein</a:t>
              </a:r>
              <a:endParaRPr lang="fr-FR" sz="1600" dirty="0" smtClean="0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560400" y="1520787"/>
              <a:ext cx="45878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/>
            <p:cNvGrpSpPr/>
            <p:nvPr/>
          </p:nvGrpSpPr>
          <p:grpSpPr>
            <a:xfrm>
              <a:off x="4752020" y="2158089"/>
              <a:ext cx="259878" cy="1090890"/>
              <a:chOff x="7793932" y="3803446"/>
              <a:chExt cx="205737" cy="225024"/>
            </a:xfrm>
          </p:grpSpPr>
          <p:cxnSp>
            <p:nvCxnSpPr>
              <p:cNvPr id="47" name="Connecteur droit 46"/>
              <p:cNvCxnSpPr/>
              <p:nvPr/>
            </p:nvCxnSpPr>
            <p:spPr>
              <a:xfrm>
                <a:off x="7896800" y="3803446"/>
                <a:ext cx="0" cy="13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isocèle 47"/>
              <p:cNvSpPr/>
              <p:nvPr/>
            </p:nvSpPr>
            <p:spPr>
              <a:xfrm flipV="1">
                <a:off x="7793932" y="3938460"/>
                <a:ext cx="205737" cy="900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avec flèche 48"/>
            <p:cNvCxnSpPr/>
            <p:nvPr/>
          </p:nvCxnSpPr>
          <p:spPr>
            <a:xfrm flipV="1">
              <a:off x="2951820" y="1520788"/>
              <a:ext cx="1" cy="200069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1655676" y="1196752"/>
              <a:ext cx="5612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dirty="0" err="1" smtClean="0"/>
                <a:t>Cfrein</a:t>
              </a:r>
              <a:endParaRPr lang="fr-FR" dirty="0" smtClean="0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1916973" y="1520788"/>
              <a:ext cx="458783" cy="0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1727684" y="1520788"/>
              <a:ext cx="1189964" cy="0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>
              <a:off x="2951820" y="1520787"/>
              <a:ext cx="1190185" cy="0"/>
            </a:xfrm>
            <a:prstGeom prst="straightConnector1">
              <a:avLst/>
            </a:prstGeom>
            <a:ln w="3810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364088" y="2132856"/>
              <a:ext cx="1" cy="1366503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rot="5400000" flipV="1">
              <a:off x="4162242" y="2290585"/>
              <a:ext cx="1" cy="2420844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63" y="2528900"/>
            <a:ext cx="2878910" cy="2014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8643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roue (architecture 2)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77280" y="643622"/>
            <a:ext cx="838944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function friction (w, v, Cr : real) return </a:t>
            </a:r>
            <a:r>
              <a:rPr lang="en-GB" sz="1600" dirty="0" err="1" smtClean="0"/>
              <a:t>real_vector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variable S, mu, </a:t>
            </a:r>
            <a:r>
              <a:rPr lang="en-GB" sz="1600" dirty="0" err="1" smtClean="0"/>
              <a:t>Fric</a:t>
            </a:r>
            <a:r>
              <a:rPr lang="en-GB" sz="1600" dirty="0" smtClean="0"/>
              <a:t> : real;</a:t>
            </a:r>
            <a:endParaRPr lang="fr-FR" sz="1600" dirty="0" smtClean="0"/>
          </a:p>
          <a:p>
            <a:r>
              <a:rPr lang="en-GB" sz="1600" dirty="0" smtClean="0"/>
              <a:t>variable res : </a:t>
            </a:r>
            <a:r>
              <a:rPr lang="en-GB" sz="1600" dirty="0" err="1" smtClean="0"/>
              <a:t>real_vector</a:t>
            </a:r>
            <a:r>
              <a:rPr lang="en-GB" sz="1600" dirty="0" smtClean="0"/>
              <a:t>(1 to 2) := (0.0,0.0);  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begin</a:t>
            </a:r>
            <a:endParaRPr lang="fr-FR" sz="1600" dirty="0" smtClean="0"/>
          </a:p>
          <a:p>
            <a:r>
              <a:rPr lang="en-GB" sz="1600" dirty="0" smtClean="0"/>
              <a:t>    if v&gt;zero then S := 1.0-(w*</a:t>
            </a:r>
            <a:r>
              <a:rPr lang="en-GB" sz="1600" dirty="0" err="1" smtClean="0"/>
              <a:t>rR</a:t>
            </a:r>
            <a:r>
              <a:rPr lang="en-GB" sz="1600" dirty="0" smtClean="0"/>
              <a:t>/v);</a:t>
            </a:r>
            <a:endParaRPr lang="fr-FR" sz="1600" dirty="0" smtClean="0"/>
          </a:p>
          <a:p>
            <a:r>
              <a:rPr lang="en-GB" sz="1600" dirty="0" smtClean="0"/>
              <a:t>    	</a:t>
            </a:r>
            <a:r>
              <a:rPr lang="en-GB" sz="1600" dirty="0" err="1" smtClean="0"/>
              <a:t>elsif</a:t>
            </a:r>
            <a:r>
              <a:rPr lang="en-GB" sz="1600" dirty="0" smtClean="0"/>
              <a:t> (w&gt;0.0 and Cr&gt;0.0) then S:=-1.0;</a:t>
            </a:r>
            <a:endParaRPr lang="fr-FR" sz="1600" dirty="0" smtClean="0"/>
          </a:p>
          <a:p>
            <a:r>
              <a:rPr lang="en-GB" sz="1600" dirty="0" smtClean="0"/>
              <a:t>    	else S := 0.0;</a:t>
            </a:r>
            <a:endParaRPr lang="fr-FR" sz="1600" dirty="0" smtClean="0"/>
          </a:p>
          <a:p>
            <a:r>
              <a:rPr lang="en-GB" sz="1600" dirty="0" smtClean="0"/>
              <a:t>    end if;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    if (route = </a:t>
            </a:r>
            <a:r>
              <a:rPr lang="en-GB" sz="1600" dirty="0" err="1" smtClean="0"/>
              <a:t>seche</a:t>
            </a:r>
            <a:r>
              <a:rPr lang="en-GB" sz="1600" dirty="0" smtClean="0"/>
              <a:t>) then mu:=mu0_D*(1.0-As*v*S);</a:t>
            </a:r>
            <a:endParaRPr lang="fr-FR" sz="1600" dirty="0" smtClean="0"/>
          </a:p>
          <a:p>
            <a:r>
              <a:rPr lang="en-GB" sz="1600" dirty="0" smtClean="0"/>
              <a:t>        	else mu:=mu0_W*exp(-v*S/</a:t>
            </a:r>
            <a:r>
              <a:rPr lang="en-GB" sz="1600" dirty="0" err="1" smtClean="0"/>
              <a:t>Vc</a:t>
            </a:r>
            <a:r>
              <a:rPr lang="en-GB" sz="1600" dirty="0" smtClean="0"/>
              <a:t>);</a:t>
            </a:r>
            <a:endParaRPr lang="fr-FR" sz="1600" dirty="0" smtClean="0"/>
          </a:p>
          <a:p>
            <a:r>
              <a:rPr lang="en-GB" sz="1600" dirty="0" smtClean="0"/>
              <a:t>    end if;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    if s=0.0 then </a:t>
            </a:r>
            <a:r>
              <a:rPr lang="en-GB" sz="1600" dirty="0" err="1" smtClean="0"/>
              <a:t>Fric</a:t>
            </a:r>
            <a:r>
              <a:rPr lang="en-GB" sz="1600" dirty="0" smtClean="0"/>
              <a:t>:=0.0;</a:t>
            </a:r>
            <a:endParaRPr lang="fr-FR" sz="1600" dirty="0" smtClean="0"/>
          </a:p>
          <a:p>
            <a:r>
              <a:rPr lang="en-GB" sz="1600" dirty="0" smtClean="0"/>
              <a:t>    	</a:t>
            </a:r>
            <a:r>
              <a:rPr lang="en-GB" sz="1600" dirty="0" err="1" smtClean="0"/>
              <a:t>elsif</a:t>
            </a:r>
            <a:r>
              <a:rPr lang="en-GB" sz="1600" dirty="0" smtClean="0"/>
              <a:t> S&gt;=1.0 then </a:t>
            </a:r>
            <a:r>
              <a:rPr lang="en-GB" sz="1600" dirty="0" err="1" smtClean="0"/>
              <a:t>Fric</a:t>
            </a:r>
            <a:r>
              <a:rPr lang="en-GB" sz="1600" dirty="0" smtClean="0"/>
              <a:t> := </a:t>
            </a:r>
            <a:r>
              <a:rPr lang="en-GB" sz="1600" dirty="0" err="1" smtClean="0"/>
              <a:t>Nf</a:t>
            </a:r>
            <a:r>
              <a:rPr lang="en-GB" sz="1600" dirty="0" smtClean="0"/>
              <a:t>*mu;</a:t>
            </a:r>
            <a:endParaRPr lang="fr-FR" sz="1600" dirty="0" smtClean="0"/>
          </a:p>
          <a:p>
            <a:r>
              <a:rPr lang="en-GB" sz="1600" dirty="0" smtClean="0"/>
              <a:t>    	</a:t>
            </a:r>
            <a:r>
              <a:rPr lang="en-GB" sz="1600" dirty="0" err="1" smtClean="0"/>
              <a:t>elsif</a:t>
            </a:r>
            <a:r>
              <a:rPr lang="en-GB" sz="1600" dirty="0" smtClean="0"/>
              <a:t> S&lt;=-1.0 then </a:t>
            </a:r>
            <a:r>
              <a:rPr lang="en-GB" sz="1600" dirty="0" err="1" smtClean="0"/>
              <a:t>Fric</a:t>
            </a:r>
            <a:r>
              <a:rPr lang="en-GB" sz="1600" dirty="0" smtClean="0"/>
              <a:t> := -</a:t>
            </a:r>
            <a:r>
              <a:rPr lang="en-GB" sz="1600" dirty="0" err="1" smtClean="0"/>
              <a:t>Nf</a:t>
            </a:r>
            <a:r>
              <a:rPr lang="en-GB" sz="1600" dirty="0" smtClean="0"/>
              <a:t>*mu;</a:t>
            </a:r>
            <a:endParaRPr lang="fr-FR" sz="1600" dirty="0" smtClean="0"/>
          </a:p>
          <a:p>
            <a:r>
              <a:rPr lang="en-GB" sz="1600" dirty="0" smtClean="0"/>
              <a:t>      	</a:t>
            </a:r>
            <a:r>
              <a:rPr lang="en-GB" sz="1600" dirty="0" err="1" smtClean="0"/>
              <a:t>elsif</a:t>
            </a:r>
            <a:r>
              <a:rPr lang="en-GB" sz="1600" dirty="0" smtClean="0"/>
              <a:t> (mu*</a:t>
            </a:r>
            <a:r>
              <a:rPr lang="en-GB" sz="1600" dirty="0" err="1" smtClean="0"/>
              <a:t>Nf</a:t>
            </a:r>
            <a:r>
              <a:rPr lang="en-GB" sz="1600" dirty="0" smtClean="0"/>
              <a:t>*(1.0-S)&lt;(2.0*S*Cs)) then </a:t>
            </a:r>
            <a:r>
              <a:rPr lang="en-GB" sz="1600" dirty="0" err="1" smtClean="0"/>
              <a:t>Fric</a:t>
            </a:r>
            <a:r>
              <a:rPr lang="en-GB" sz="1600" dirty="0" smtClean="0"/>
              <a:t>:=</a:t>
            </a:r>
            <a:r>
              <a:rPr lang="en-GB" sz="1600" dirty="0" err="1" smtClean="0"/>
              <a:t>Nf</a:t>
            </a:r>
            <a:r>
              <a:rPr lang="en-GB" sz="1600" dirty="0" smtClean="0"/>
              <a:t>*mu*(1.0-(mu*(1.0-S)*</a:t>
            </a:r>
            <a:r>
              <a:rPr lang="en-GB" sz="1600" dirty="0" err="1" smtClean="0"/>
              <a:t>Nf</a:t>
            </a:r>
            <a:r>
              <a:rPr lang="en-GB" sz="1600" dirty="0" smtClean="0"/>
              <a:t>/(4.0*Cs*S)));</a:t>
            </a:r>
            <a:endParaRPr lang="fr-FR" sz="1600" dirty="0" smtClean="0"/>
          </a:p>
          <a:p>
            <a:r>
              <a:rPr lang="en-GB" sz="1600" dirty="0" smtClean="0"/>
              <a:t>        	else </a:t>
            </a:r>
            <a:r>
              <a:rPr lang="en-GB" sz="1600" dirty="0" err="1" smtClean="0"/>
              <a:t>Fric</a:t>
            </a:r>
            <a:r>
              <a:rPr lang="en-GB" sz="1600" dirty="0" smtClean="0"/>
              <a:t>:=Cs*S/(1.0-S);</a:t>
            </a:r>
            <a:endParaRPr lang="fr-FR" sz="1600" dirty="0" smtClean="0"/>
          </a:p>
          <a:p>
            <a:r>
              <a:rPr lang="en-GB" sz="1600" dirty="0" smtClean="0"/>
              <a:t>    end if;</a:t>
            </a:r>
            <a:endParaRPr lang="fr-FR" sz="1600" dirty="0" smtClean="0"/>
          </a:p>
          <a:p>
            <a:r>
              <a:rPr lang="en-GB" sz="1600" dirty="0" smtClean="0"/>
              <a:t>   res(1) := S;</a:t>
            </a:r>
            <a:endParaRPr lang="fr-FR" sz="1600" dirty="0" smtClean="0"/>
          </a:p>
          <a:p>
            <a:r>
              <a:rPr lang="en-GB" sz="1600" dirty="0" smtClean="0"/>
              <a:t>   res(2) := </a:t>
            </a:r>
            <a:r>
              <a:rPr lang="en-GB" sz="1600" dirty="0" err="1" smtClean="0"/>
              <a:t>Fric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   return res;</a:t>
            </a:r>
            <a:endParaRPr lang="fr-FR" sz="1600" dirty="0" smtClean="0"/>
          </a:p>
          <a:p>
            <a:r>
              <a:rPr lang="en-GB" sz="1600" dirty="0" smtClean="0"/>
              <a:t>end;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8643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roue (architecture 3)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1286508" y="1166843"/>
            <a:ext cx="6570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begin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en-GB" sz="1600" dirty="0" smtClean="0"/>
              <a:t>if domain = </a:t>
            </a:r>
            <a:r>
              <a:rPr lang="en-GB" sz="1600" dirty="0" err="1" smtClean="0"/>
              <a:t>quiescent_domain</a:t>
            </a:r>
            <a:r>
              <a:rPr lang="en-GB" sz="1600" dirty="0" smtClean="0"/>
              <a:t> use</a:t>
            </a:r>
            <a:endParaRPr lang="fr-FR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Ffric</a:t>
            </a:r>
            <a:r>
              <a:rPr lang="en-GB" sz="1600" dirty="0" smtClean="0"/>
              <a:t>==0.0;</a:t>
            </a:r>
            <a:endParaRPr lang="fr-FR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Cfric</a:t>
            </a:r>
            <a:r>
              <a:rPr lang="en-GB" sz="1600" dirty="0" smtClean="0"/>
              <a:t>==0.0;</a:t>
            </a:r>
            <a:endParaRPr lang="fr-FR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glissement</a:t>
            </a:r>
            <a:r>
              <a:rPr lang="en-GB" sz="1600" dirty="0" smtClean="0"/>
              <a:t>==0.0;</a:t>
            </a:r>
            <a:endParaRPr lang="fr-FR" sz="1600" dirty="0" smtClean="0"/>
          </a:p>
          <a:p>
            <a:r>
              <a:rPr lang="en-GB" sz="1600" dirty="0" smtClean="0"/>
              <a:t>    w==v/</a:t>
            </a:r>
            <a:r>
              <a:rPr lang="en-GB" sz="1600" dirty="0" err="1" smtClean="0"/>
              <a:t>rR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    else</a:t>
            </a:r>
            <a:endParaRPr lang="fr-FR" sz="1600" dirty="0" smtClean="0"/>
          </a:p>
          <a:p>
            <a:r>
              <a:rPr lang="en-GB" sz="1600" dirty="0" smtClean="0"/>
              <a:t>    	(</a:t>
            </a:r>
            <a:r>
              <a:rPr lang="en-GB" sz="1600" dirty="0" err="1" smtClean="0"/>
              <a:t>glissement,Ffric</a:t>
            </a:r>
            <a:r>
              <a:rPr lang="en-GB" sz="1600" dirty="0" smtClean="0"/>
              <a:t>)==friction(</a:t>
            </a:r>
            <a:r>
              <a:rPr lang="en-GB" sz="1600" dirty="0" err="1" smtClean="0"/>
              <a:t>w,v,Croue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	</a:t>
            </a:r>
          </a:p>
          <a:p>
            <a:r>
              <a:rPr lang="en-GB" sz="1600" dirty="0" smtClean="0"/>
              <a:t>   	 </a:t>
            </a:r>
            <a:r>
              <a:rPr lang="en-GB" sz="1600" dirty="0" err="1" smtClean="0"/>
              <a:t>Cfric</a:t>
            </a:r>
            <a:r>
              <a:rPr lang="en-GB" sz="1600" dirty="0" smtClean="0"/>
              <a:t> == </a:t>
            </a:r>
            <a:r>
              <a:rPr lang="en-GB" sz="1600" dirty="0" err="1" smtClean="0"/>
              <a:t>Ffric</a:t>
            </a:r>
            <a:r>
              <a:rPr lang="en-GB" sz="1600" dirty="0" smtClean="0"/>
              <a:t>*</a:t>
            </a:r>
            <a:r>
              <a:rPr lang="en-GB" sz="1600" dirty="0" err="1" smtClean="0"/>
              <a:t>rR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   	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if (</a:t>
            </a:r>
            <a:r>
              <a:rPr lang="en-GB" sz="1600" dirty="0" err="1" smtClean="0"/>
              <a:t>w'above</a:t>
            </a:r>
            <a:r>
              <a:rPr lang="en-GB" sz="1600" dirty="0" smtClean="0"/>
              <a:t>(zero) or </a:t>
            </a:r>
            <a:r>
              <a:rPr lang="en-GB" sz="1600" dirty="0" err="1" smtClean="0"/>
              <a:t>Croue'above</a:t>
            </a:r>
            <a:r>
              <a:rPr lang="en-GB" sz="1600" dirty="0" smtClean="0"/>
              <a:t>(0.0)) use IR*</a:t>
            </a:r>
            <a:r>
              <a:rPr lang="en-GB" sz="1600" dirty="0" err="1" smtClean="0"/>
              <a:t>w'dot</a:t>
            </a:r>
            <a:r>
              <a:rPr lang="en-GB" sz="1600" dirty="0" smtClean="0"/>
              <a:t> == </a:t>
            </a:r>
            <a:r>
              <a:rPr lang="en-GB" sz="1600" dirty="0" err="1" smtClean="0"/>
              <a:t>Croue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    		else w == 0.0;</a:t>
            </a:r>
            <a:endParaRPr lang="fr-FR" sz="1600" dirty="0" smtClean="0"/>
          </a:p>
          <a:p>
            <a:r>
              <a:rPr lang="en-GB" sz="1600" dirty="0" smtClean="0"/>
              <a:t>	end use;   </a:t>
            </a:r>
            <a:endParaRPr lang="fr-FR" sz="1600" dirty="0" smtClean="0"/>
          </a:p>
          <a:p>
            <a:r>
              <a:rPr lang="en-GB" sz="1600" dirty="0" smtClean="0"/>
              <a:t>end use;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en-GB" sz="1600" dirty="0" smtClean="0"/>
              <a:t>break on </a:t>
            </a:r>
            <a:r>
              <a:rPr lang="en-GB" sz="1600" dirty="0" err="1" smtClean="0"/>
              <a:t>w'above</a:t>
            </a:r>
            <a:r>
              <a:rPr lang="en-GB" sz="1600" dirty="0" smtClean="0"/>
              <a:t>(zero), </a:t>
            </a:r>
            <a:r>
              <a:rPr lang="en-GB" sz="1600" dirty="0" err="1" smtClean="0"/>
              <a:t>v'above</a:t>
            </a:r>
            <a:r>
              <a:rPr lang="en-GB" sz="1600" dirty="0" smtClean="0"/>
              <a:t>(zero), </a:t>
            </a:r>
            <a:r>
              <a:rPr lang="en-GB" sz="1600" dirty="0" err="1" smtClean="0"/>
              <a:t>w'above</a:t>
            </a:r>
            <a:r>
              <a:rPr lang="en-GB" sz="1600" dirty="0" smtClean="0"/>
              <a:t>(0.0), </a:t>
            </a:r>
            <a:r>
              <a:rPr lang="en-GB" sz="1600" dirty="0" err="1" smtClean="0"/>
              <a:t>Croue'above</a:t>
            </a:r>
            <a:r>
              <a:rPr lang="en-GB" sz="1600" dirty="0" smtClean="0"/>
              <a:t>(0.0);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fr-FR" sz="1600" dirty="0" smtClean="0"/>
              <a:t>end A;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180286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frein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59532" y="1300160"/>
            <a:ext cx="6624736" cy="497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GB" sz="1600" dirty="0" smtClean="0"/>
              <a:t>--  frein.vhd </a:t>
            </a:r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pPr>
              <a:spcBef>
                <a:spcPts val="600"/>
              </a:spcBef>
            </a:pPr>
            <a:r>
              <a:rPr lang="en-GB" sz="1600" dirty="0" smtClean="0"/>
              <a:t>library </a:t>
            </a:r>
            <a:r>
              <a:rPr lang="en-GB" sz="1600" dirty="0" err="1" smtClean="0"/>
              <a:t>ieee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ieee.fluidic_systems.all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ieee.mechanical_systems.all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err="1" smtClean="0"/>
              <a:t>entity</a:t>
            </a:r>
            <a:r>
              <a:rPr lang="fr-FR" sz="1600" dirty="0" smtClean="0"/>
              <a:t> frein </a:t>
            </a:r>
            <a:r>
              <a:rPr lang="fr-FR" sz="1600" dirty="0" err="1" smtClean="0"/>
              <a:t>is</a:t>
            </a:r>
            <a:endParaRPr lang="fr-FR" sz="1600" dirty="0" smtClean="0"/>
          </a:p>
          <a:p>
            <a:r>
              <a:rPr lang="fr-FR" sz="1600" dirty="0" smtClean="0"/>
              <a:t>  </a:t>
            </a:r>
            <a:r>
              <a:rPr lang="fr-FR" sz="1600" dirty="0" err="1" smtClean="0"/>
              <a:t>generic</a:t>
            </a:r>
            <a:r>
              <a:rPr lang="fr-FR" sz="1600" dirty="0" smtClean="0"/>
              <a:t> (</a:t>
            </a:r>
          </a:p>
          <a:p>
            <a:r>
              <a:rPr lang="fr-FR" sz="1600" dirty="0" smtClean="0"/>
              <a:t>    </a:t>
            </a:r>
            <a:r>
              <a:rPr lang="fr-FR" sz="1600" dirty="0" err="1" smtClean="0"/>
              <a:t>coef_fric</a:t>
            </a:r>
            <a:r>
              <a:rPr lang="fr-FR" sz="1600" dirty="0" smtClean="0"/>
              <a:t> : real;  		-- Coefficient de friction des plaquettes</a:t>
            </a:r>
          </a:p>
          <a:p>
            <a:r>
              <a:rPr lang="fr-FR" sz="1600" dirty="0" smtClean="0"/>
              <a:t>    S : real;  			-- Surface piston = 10 cm2</a:t>
            </a:r>
          </a:p>
          <a:p>
            <a:r>
              <a:rPr lang="fr-FR" sz="1600" dirty="0" smtClean="0"/>
              <a:t>    R : real 			-- Rayon moyen du disque</a:t>
            </a:r>
          </a:p>
          <a:p>
            <a:r>
              <a:rPr lang="fr-FR" sz="1600" dirty="0" smtClean="0"/>
              <a:t>    </a:t>
            </a:r>
            <a:r>
              <a:rPr lang="en-GB" sz="1600" dirty="0" smtClean="0"/>
              <a:t>);</a:t>
            </a:r>
            <a:endParaRPr lang="fr-FR" sz="1600" dirty="0" smtClean="0"/>
          </a:p>
          <a:p>
            <a:r>
              <a:rPr lang="en-GB" sz="1600" dirty="0" smtClean="0"/>
              <a:t>  port(terminal </a:t>
            </a:r>
            <a:r>
              <a:rPr lang="en-GB" sz="1600" dirty="0" err="1" smtClean="0"/>
              <a:t>Roue</a:t>
            </a:r>
            <a:r>
              <a:rPr lang="en-GB" sz="1600" dirty="0" smtClean="0"/>
              <a:t> : </a:t>
            </a:r>
            <a:r>
              <a:rPr lang="en-GB" sz="1600" dirty="0" err="1" smtClean="0"/>
              <a:t>rotational_velocity</a:t>
            </a:r>
            <a:r>
              <a:rPr lang="en-GB" sz="1600" dirty="0" smtClean="0"/>
              <a:t>; terminal MC : fluidic);</a:t>
            </a:r>
            <a:endParaRPr lang="fr-FR" sz="1600" dirty="0" smtClean="0"/>
          </a:p>
          <a:p>
            <a:r>
              <a:rPr lang="en-GB" sz="1600" dirty="0" smtClean="0"/>
              <a:t>end </a:t>
            </a:r>
            <a:r>
              <a:rPr lang="en-GB" sz="1600" dirty="0" err="1" smtClean="0"/>
              <a:t>frein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architecture one of </a:t>
            </a:r>
            <a:r>
              <a:rPr lang="en-GB" sz="1600" dirty="0" err="1" smtClean="0"/>
              <a:t>frein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r>
              <a:rPr lang="en-GB" sz="1600" dirty="0" smtClean="0"/>
              <a:t>quantity omega across </a:t>
            </a:r>
            <a:r>
              <a:rPr lang="en-GB" sz="1600" dirty="0" err="1" smtClean="0"/>
              <a:t>tq</a:t>
            </a:r>
            <a:r>
              <a:rPr lang="en-GB" sz="1600" dirty="0" smtClean="0"/>
              <a:t> through </a:t>
            </a:r>
            <a:r>
              <a:rPr lang="en-GB" sz="1600" dirty="0" err="1" smtClean="0"/>
              <a:t>TRoue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quantity press across debit through TMC;</a:t>
            </a:r>
            <a:endParaRPr lang="fr-FR" sz="1600" dirty="0" smtClean="0"/>
          </a:p>
          <a:p>
            <a:r>
              <a:rPr lang="en-GB" sz="1600" dirty="0" smtClean="0"/>
              <a:t> begin	</a:t>
            </a:r>
            <a:endParaRPr lang="fr-FR" sz="1600" dirty="0" smtClean="0"/>
          </a:p>
          <a:p>
            <a:r>
              <a:rPr lang="en-GB" sz="1600" dirty="0" smtClean="0"/>
              <a:t>     </a:t>
            </a:r>
            <a:r>
              <a:rPr lang="en-GB" sz="1600" dirty="0" err="1" smtClean="0"/>
              <a:t>tq</a:t>
            </a:r>
            <a:r>
              <a:rPr lang="en-GB" sz="1600" dirty="0" smtClean="0"/>
              <a:t>==</a:t>
            </a:r>
            <a:r>
              <a:rPr lang="en-GB" sz="1600" dirty="0" err="1" smtClean="0"/>
              <a:t>coef_fric</a:t>
            </a:r>
            <a:r>
              <a:rPr lang="en-GB" sz="1600" dirty="0" smtClean="0"/>
              <a:t>*press*S*R;</a:t>
            </a:r>
            <a:endParaRPr lang="fr-FR" sz="1600" dirty="0" smtClean="0"/>
          </a:p>
          <a:p>
            <a:r>
              <a:rPr lang="en-GB" sz="1600" dirty="0" smtClean="0"/>
              <a:t>end one;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3878887" y="224644"/>
            <a:ext cx="5049597" cy="1651668"/>
            <a:chOff x="3675877" y="301168"/>
            <a:chExt cx="5049597" cy="1651668"/>
          </a:xfrm>
        </p:grpSpPr>
        <p:cxnSp>
          <p:nvCxnSpPr>
            <p:cNvPr id="47" name="Connecteur droit avec flèche 46"/>
            <p:cNvCxnSpPr/>
            <p:nvPr/>
          </p:nvCxnSpPr>
          <p:spPr>
            <a:xfrm>
              <a:off x="7380245" y="763994"/>
              <a:ext cx="887153" cy="2"/>
            </a:xfrm>
            <a:prstGeom prst="straightConnector1">
              <a:avLst/>
            </a:prstGeom>
            <a:ln w="3810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7725647" y="763994"/>
              <a:ext cx="2267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7563885" y="301168"/>
              <a:ext cx="45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tq</a:t>
              </a:r>
              <a:endParaRPr lang="fr-FR" dirty="0" smtClean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7156472" y="1052026"/>
              <a:ext cx="259878" cy="900810"/>
              <a:chOff x="7793932" y="3803446"/>
              <a:chExt cx="205737" cy="225024"/>
            </a:xfrm>
          </p:grpSpPr>
          <p:cxnSp>
            <p:nvCxnSpPr>
              <p:cNvPr id="29" name="Connecteur droit 28"/>
              <p:cNvCxnSpPr/>
              <p:nvPr/>
            </p:nvCxnSpPr>
            <p:spPr>
              <a:xfrm>
                <a:off x="7896800" y="3803446"/>
                <a:ext cx="0" cy="13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riangle isocèle 29"/>
              <p:cNvSpPr/>
              <p:nvPr/>
            </p:nvSpPr>
            <p:spPr>
              <a:xfrm flipV="1">
                <a:off x="7793932" y="3938460"/>
                <a:ext cx="205737" cy="900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5184068" y="1052026"/>
              <a:ext cx="259878" cy="900810"/>
              <a:chOff x="7793932" y="3803446"/>
              <a:chExt cx="205737" cy="225024"/>
            </a:xfrm>
          </p:grpSpPr>
          <p:cxnSp>
            <p:nvCxnSpPr>
              <p:cNvPr id="27" name="Connecteur droit 26"/>
              <p:cNvCxnSpPr/>
              <p:nvPr/>
            </p:nvCxnSpPr>
            <p:spPr>
              <a:xfrm>
                <a:off x="7896800" y="3803446"/>
                <a:ext cx="0" cy="13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riangle isocèle 27"/>
              <p:cNvSpPr/>
              <p:nvPr/>
            </p:nvSpPr>
            <p:spPr>
              <a:xfrm flipV="1">
                <a:off x="7793932" y="3938460"/>
                <a:ext cx="205737" cy="900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5046815" y="448225"/>
              <a:ext cx="2441509" cy="640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lIns="180000" tIns="180000" rIns="180000" bIns="180000" rtlCol="0" anchor="ctr" anchorCtr="1">
              <a:spAutoFit/>
            </a:bodyPr>
            <a:lstStyle/>
            <a:p>
              <a:endParaRPr lang="fr-FR" dirty="0" smtClean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622628" y="1237802"/>
              <a:ext cx="7920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>
                  <a:sym typeface="Symbol"/>
                </a:rPr>
                <a:t>omega</a:t>
              </a:r>
              <a:endParaRPr lang="fr-FR" sz="1600" dirty="0" smtClean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992380" y="318138"/>
              <a:ext cx="733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/>
                <a:t>TRoue</a:t>
              </a:r>
              <a:endParaRPr lang="fr-FR" sz="1600" dirty="0" smtClean="0"/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3675877" y="331947"/>
              <a:ext cx="1370938" cy="432049"/>
              <a:chOff x="4503969" y="331947"/>
              <a:chExt cx="1370938" cy="432049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4931446" y="763995"/>
                <a:ext cx="943461" cy="1"/>
              </a:xfrm>
              <a:prstGeom prst="straightConnector1">
                <a:avLst/>
              </a:prstGeom>
              <a:ln w="38100"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>
                <a:off x="5356664" y="763995"/>
                <a:ext cx="226752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5076056" y="331947"/>
                <a:ext cx="667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debit</a:t>
                </a:r>
                <a:endParaRPr lang="fr-FR" dirty="0" smtClean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4503969" y="332656"/>
                <a:ext cx="60809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TMC</a:t>
                </a:r>
              </a:p>
            </p:txBody>
          </p:sp>
        </p:grpSp>
        <p:cxnSp>
          <p:nvCxnSpPr>
            <p:cNvPr id="61" name="Connecteur droit avec flèche 60"/>
            <p:cNvCxnSpPr/>
            <p:nvPr/>
          </p:nvCxnSpPr>
          <p:spPr>
            <a:xfrm flipV="1">
              <a:off x="7380245" y="922445"/>
              <a:ext cx="863982" cy="5478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6"/>
            <p:cNvGrpSpPr/>
            <p:nvPr/>
          </p:nvGrpSpPr>
          <p:grpSpPr>
            <a:xfrm>
              <a:off x="3851920" y="942692"/>
              <a:ext cx="1208561" cy="686108"/>
              <a:chOff x="5307702" y="922445"/>
              <a:chExt cx="1208561" cy="686108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5307702" y="1269999"/>
                <a:ext cx="10801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 smtClean="0"/>
                  <a:t>press</a:t>
                </a:r>
                <a:endParaRPr lang="fr-FR" sz="1600" dirty="0" smtClean="0"/>
              </a:p>
            </p:txBody>
          </p:sp>
          <p:cxnSp>
            <p:nvCxnSpPr>
              <p:cNvPr id="66" name="Connecteur droit avec flèche 65"/>
              <p:cNvCxnSpPr/>
              <p:nvPr/>
            </p:nvCxnSpPr>
            <p:spPr>
              <a:xfrm flipH="1" flipV="1">
                <a:off x="5720151" y="922445"/>
                <a:ext cx="796112" cy="55229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5066667" y="583816"/>
              <a:ext cx="2385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 smtClean="0"/>
                <a:t>tq</a:t>
              </a:r>
              <a:r>
                <a:rPr lang="en-GB" dirty="0" smtClean="0"/>
                <a:t>=</a:t>
              </a:r>
              <a:r>
                <a:rPr lang="en-GB" dirty="0" err="1" smtClean="0"/>
                <a:t>coef_fric</a:t>
              </a:r>
              <a:r>
                <a:rPr lang="en-GB" dirty="0" smtClean="0"/>
                <a:t>*press*S*R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1020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maitre cylindre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030393" y="2151772"/>
            <a:ext cx="5328592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GB" sz="1600" dirty="0" smtClean="0"/>
              <a:t>--  maitre_cylindre.vhd  </a:t>
            </a:r>
          </a:p>
          <a:p>
            <a:r>
              <a:rPr lang="fr-FR" sz="1600" dirty="0" smtClean="0"/>
              <a:t>--</a:t>
            </a:r>
            <a:r>
              <a:rPr lang="en-GB" sz="1600" dirty="0" smtClean="0"/>
              <a:t> …………………………………………………………</a:t>
            </a:r>
          </a:p>
          <a:p>
            <a:endParaRPr lang="en-GB" sz="1600" dirty="0" smtClean="0"/>
          </a:p>
          <a:p>
            <a:r>
              <a:rPr lang="en-GB" sz="1600" dirty="0" smtClean="0"/>
              <a:t>library </a:t>
            </a:r>
            <a:r>
              <a:rPr lang="en-GB" sz="1600" dirty="0" err="1" smtClean="0"/>
              <a:t>ieee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use </a:t>
            </a:r>
            <a:r>
              <a:rPr lang="en-GB" sz="1600" dirty="0" err="1" smtClean="0"/>
              <a:t>ieee.fluidic_systems.all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en-GB" sz="1600" dirty="0" smtClean="0"/>
              <a:t>entity </a:t>
            </a:r>
            <a:r>
              <a:rPr lang="en-GB" sz="1600" dirty="0" err="1" smtClean="0"/>
              <a:t>maitre_cylindre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r>
              <a:rPr lang="en-GB" sz="1600" dirty="0" smtClean="0"/>
              <a:t>  	generic(S : real; </a:t>
            </a:r>
            <a:r>
              <a:rPr lang="en-GB" sz="1600" dirty="0" err="1" smtClean="0"/>
              <a:t>coef_assistance</a:t>
            </a:r>
            <a:r>
              <a:rPr lang="en-GB" sz="1600" dirty="0" smtClean="0"/>
              <a:t> : real);</a:t>
            </a:r>
            <a:endParaRPr lang="fr-FR" sz="1600" dirty="0" smtClean="0"/>
          </a:p>
          <a:p>
            <a:r>
              <a:rPr lang="en-GB" sz="1600" dirty="0" smtClean="0"/>
              <a:t>  	port(terminal p : fluidic; quantity force : in real);</a:t>
            </a:r>
            <a:endParaRPr lang="fr-FR" sz="1600" dirty="0" smtClean="0"/>
          </a:p>
          <a:p>
            <a:r>
              <a:rPr lang="en-GB" sz="1600" dirty="0" smtClean="0"/>
              <a:t>end </a:t>
            </a:r>
            <a:r>
              <a:rPr lang="en-GB" sz="1600" dirty="0" err="1" smtClean="0"/>
              <a:t>maitre_cylindre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 </a:t>
            </a:r>
            <a:endParaRPr lang="fr-FR" sz="1600" dirty="0" smtClean="0"/>
          </a:p>
          <a:p>
            <a:r>
              <a:rPr lang="en-GB" sz="1600" dirty="0" smtClean="0"/>
              <a:t>architecture one of </a:t>
            </a:r>
            <a:r>
              <a:rPr lang="en-GB" sz="1600" dirty="0" err="1" smtClean="0"/>
              <a:t>maitre_cylindre</a:t>
            </a:r>
            <a:r>
              <a:rPr lang="en-GB" sz="1600" dirty="0" smtClean="0"/>
              <a:t> is</a:t>
            </a:r>
            <a:endParaRPr lang="fr-FR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dirty="0" smtClean="0"/>
              <a:t>quantity press across debit through </a:t>
            </a:r>
            <a:r>
              <a:rPr lang="en-GB" sz="1600" dirty="0" err="1" smtClean="0"/>
              <a:t>Tfrein</a:t>
            </a:r>
            <a:r>
              <a:rPr lang="en-GB" sz="1600" dirty="0" smtClean="0"/>
              <a:t>;</a:t>
            </a:r>
            <a:endParaRPr lang="fr-FR" sz="1600" dirty="0" smtClean="0"/>
          </a:p>
          <a:p>
            <a:r>
              <a:rPr lang="en-GB" sz="1600" dirty="0" smtClean="0"/>
              <a:t>begin</a:t>
            </a:r>
            <a:endParaRPr lang="fr-FR" sz="1600" dirty="0" smtClean="0"/>
          </a:p>
          <a:p>
            <a:r>
              <a:rPr lang="en-GB" sz="1600" dirty="0" smtClean="0"/>
              <a:t>  	press==force*</a:t>
            </a:r>
            <a:r>
              <a:rPr lang="en-GB" sz="1600" dirty="0" err="1" smtClean="0"/>
              <a:t>coef_assistance</a:t>
            </a:r>
            <a:r>
              <a:rPr lang="en-GB" sz="1600" dirty="0" smtClean="0"/>
              <a:t>/S;</a:t>
            </a:r>
            <a:endParaRPr lang="fr-FR" sz="1600" dirty="0" smtClean="0"/>
          </a:p>
          <a:p>
            <a:r>
              <a:rPr lang="en-GB" sz="1600" dirty="0" smtClean="0"/>
              <a:t>end one;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343237" y="575392"/>
            <a:ext cx="6361111" cy="1377444"/>
            <a:chOff x="2433701" y="440668"/>
            <a:chExt cx="6361111" cy="1377444"/>
          </a:xfrm>
        </p:grpSpPr>
        <p:grpSp>
          <p:nvGrpSpPr>
            <p:cNvPr id="21" name="Groupe 20"/>
            <p:cNvGrpSpPr/>
            <p:nvPr/>
          </p:nvGrpSpPr>
          <p:grpSpPr>
            <a:xfrm>
              <a:off x="2433701" y="440668"/>
              <a:ext cx="6361111" cy="1377444"/>
              <a:chOff x="3476359" y="476672"/>
              <a:chExt cx="5965727" cy="1377444"/>
            </a:xfrm>
          </p:grpSpPr>
          <p:grpSp>
            <p:nvGrpSpPr>
              <p:cNvPr id="8" name="Groupe 59"/>
              <p:cNvGrpSpPr/>
              <p:nvPr/>
            </p:nvGrpSpPr>
            <p:grpSpPr>
              <a:xfrm flipH="1">
                <a:off x="7681348" y="976097"/>
                <a:ext cx="1067116" cy="1"/>
                <a:chOff x="5788800" y="4149080"/>
                <a:chExt cx="1015448" cy="1"/>
              </a:xfrm>
            </p:grpSpPr>
            <p:cxnSp>
              <p:nvCxnSpPr>
                <p:cNvPr id="9" name="Connecteur droit avec flèche 8"/>
                <p:cNvCxnSpPr/>
                <p:nvPr/>
              </p:nvCxnSpPr>
              <p:spPr>
                <a:xfrm flipH="1">
                  <a:off x="5788800" y="4149080"/>
                  <a:ext cx="1015448" cy="1"/>
                </a:xfrm>
                <a:prstGeom prst="straightConnector1">
                  <a:avLst/>
                </a:prstGeom>
                <a:ln w="38100">
                  <a:headEnd type="none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6234190" y="4149080"/>
                  <a:ext cx="226752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ZoneTexte 10"/>
              <p:cNvSpPr txBox="1"/>
              <p:nvPr/>
            </p:nvSpPr>
            <p:spPr>
              <a:xfrm>
                <a:off x="7775721" y="544049"/>
                <a:ext cx="756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debit</a:t>
                </a:r>
                <a:endParaRPr lang="fr-FR" dirty="0" smtClean="0"/>
              </a:p>
            </p:txBody>
          </p:sp>
          <p:grpSp>
            <p:nvGrpSpPr>
              <p:cNvPr id="12" name="Groupe 11"/>
              <p:cNvGrpSpPr/>
              <p:nvPr/>
            </p:nvGrpSpPr>
            <p:grpSpPr>
              <a:xfrm>
                <a:off x="7400103" y="1268765"/>
                <a:ext cx="273101" cy="507008"/>
                <a:chOff x="7930234" y="3806318"/>
                <a:chExt cx="205737" cy="310356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>
                  <a:off x="8033102" y="3806318"/>
                  <a:ext cx="0" cy="2391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riangle isocèle 13"/>
                <p:cNvSpPr/>
                <p:nvPr/>
              </p:nvSpPr>
              <p:spPr>
                <a:xfrm flipV="1">
                  <a:off x="7930234" y="4026663"/>
                  <a:ext cx="205737" cy="9001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5" name="Connecteur droit avec flèche 14"/>
              <p:cNvCxnSpPr/>
              <p:nvPr/>
            </p:nvCxnSpPr>
            <p:spPr>
              <a:xfrm>
                <a:off x="3847393" y="976096"/>
                <a:ext cx="540977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8586129" y="476672"/>
                <a:ext cx="85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Tfrein</a:t>
                </a:r>
                <a:endParaRPr lang="fr-FR" dirty="0" smtClean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76359" y="566982"/>
                <a:ext cx="620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force</a:t>
                </a:r>
                <a:endParaRPr lang="fr-FR" dirty="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V="1">
                <a:off x="7775721" y="1124744"/>
                <a:ext cx="810408" cy="63375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8126973" y="1484784"/>
                <a:ext cx="636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press</a:t>
                </a:r>
                <a:endParaRPr lang="fr-FR" dirty="0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4388370" y="651175"/>
                <a:ext cx="3321941" cy="6405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lIns="180000" tIns="180000" rIns="180000" bIns="180000" rtlCol="0" anchor="ctr" anchorCtr="1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599892" y="728700"/>
              <a:ext cx="3164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press=force*</a:t>
              </a:r>
              <a:r>
                <a:rPr lang="en-GB" dirty="0" err="1" smtClean="0"/>
                <a:t>coef_assistance</a:t>
              </a:r>
              <a:r>
                <a:rPr lang="en-GB" dirty="0" smtClean="0"/>
                <a:t>/S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36920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Paramètres des composants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-10999" y="1350225"/>
            <a:ext cx="91440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GB" sz="1600" dirty="0" err="1" smtClean="0"/>
              <a:t>maitre_cylindre</a:t>
            </a:r>
            <a:endParaRPr lang="en-GB" sz="1600" dirty="0" smtClean="0"/>
          </a:p>
          <a:p>
            <a:pPr>
              <a:lnSpc>
                <a:spcPts val="1680"/>
              </a:lnSpc>
            </a:pPr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	S=1.0e-4, </a:t>
            </a:r>
            <a:r>
              <a:rPr lang="en-GB" sz="1600" dirty="0" err="1" smtClean="0"/>
              <a:t>coef_assistance</a:t>
            </a:r>
            <a:r>
              <a:rPr lang="en-GB" sz="1600" dirty="0" smtClean="0"/>
              <a:t>=10.0</a:t>
            </a:r>
          </a:p>
          <a:p>
            <a:pPr>
              <a:lnSpc>
                <a:spcPts val="1680"/>
              </a:lnSpc>
            </a:pPr>
            <a:r>
              <a:rPr lang="en-GB" sz="1600" dirty="0" smtClean="0"/>
              <a:t>		</a:t>
            </a:r>
          </a:p>
          <a:p>
            <a:pPr>
              <a:lnSpc>
                <a:spcPts val="1680"/>
              </a:lnSpc>
            </a:pPr>
            <a:r>
              <a:rPr lang="en-GB" sz="1600" dirty="0" err="1" smtClean="0"/>
              <a:t>frein</a:t>
            </a:r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 	</a:t>
            </a:r>
            <a:r>
              <a:rPr lang="en-GB" sz="1600" dirty="0" err="1" smtClean="0"/>
              <a:t>coef_fric</a:t>
            </a:r>
            <a:r>
              <a:rPr lang="en-GB" sz="1600" dirty="0" smtClean="0"/>
              <a:t>=0.36  Garnitures standard    </a:t>
            </a:r>
            <a:r>
              <a:rPr lang="en-GB" sz="1200" dirty="0" smtClean="0"/>
              <a:t>(http://racing-stuff.com/brakes.htm)</a:t>
            </a:r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		= 0.55  Garnitures competition   </a:t>
            </a:r>
            <a:r>
              <a:rPr lang="en-GB" sz="1200" dirty="0" smtClean="0"/>
              <a:t>(http://www.carbonelorraine-motorsport.com/gamme.htm)</a:t>
            </a:r>
          </a:p>
          <a:p>
            <a:pPr>
              <a:lnSpc>
                <a:spcPts val="1680"/>
              </a:lnSpc>
            </a:pPr>
            <a:r>
              <a:rPr lang="en-GB" sz="1600" dirty="0" smtClean="0"/>
              <a:t>	S=1.0e-3, R=0.12 </a:t>
            </a:r>
          </a:p>
          <a:p>
            <a:pPr>
              <a:lnSpc>
                <a:spcPts val="1680"/>
              </a:lnSpc>
            </a:pPr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err="1" smtClean="0"/>
              <a:t>roue</a:t>
            </a:r>
            <a:r>
              <a:rPr lang="en-GB" sz="1600" dirty="0" smtClean="0"/>
              <a:t> </a:t>
            </a:r>
          </a:p>
          <a:p>
            <a:pPr>
              <a:lnSpc>
                <a:spcPts val="1680"/>
              </a:lnSpc>
            </a:pPr>
            <a:r>
              <a:rPr lang="en-GB" sz="1600" dirty="0" smtClean="0"/>
              <a:t>	</a:t>
            </a:r>
            <a:r>
              <a:rPr lang="en-GB" sz="1600" dirty="0" err="1" smtClean="0"/>
              <a:t>rR</a:t>
            </a:r>
            <a:r>
              <a:rPr lang="en-GB" sz="1600" dirty="0" smtClean="0"/>
              <a:t>=0.275, IR=0.4, mu0_D=1.0, As=0.01, mu0_W=0.5, </a:t>
            </a:r>
            <a:r>
              <a:rPr lang="en-GB" sz="1600" dirty="0" err="1" smtClean="0"/>
              <a:t>Vc</a:t>
            </a:r>
            <a:r>
              <a:rPr lang="en-GB" sz="1600" dirty="0" smtClean="0"/>
              <a:t>=27.8</a:t>
            </a:r>
          </a:p>
          <a:p>
            <a:pPr>
              <a:lnSpc>
                <a:spcPts val="1680"/>
              </a:lnSpc>
            </a:pPr>
            <a:r>
              <a:rPr lang="en-GB" sz="1600" dirty="0" smtClean="0"/>
              <a:t> </a:t>
            </a:r>
          </a:p>
          <a:p>
            <a:pPr>
              <a:lnSpc>
                <a:spcPts val="1680"/>
              </a:lnSpc>
            </a:pPr>
            <a:r>
              <a:rPr lang="en-GB" sz="1600" dirty="0" err="1" smtClean="0"/>
              <a:t>vehicule</a:t>
            </a:r>
            <a:endParaRPr lang="en-GB" sz="1600" dirty="0" smtClean="0"/>
          </a:p>
          <a:p>
            <a:pPr>
              <a:lnSpc>
                <a:spcPts val="1680"/>
              </a:lnSpc>
            </a:pPr>
            <a:r>
              <a:rPr lang="en-GB" sz="1600" dirty="0" smtClean="0"/>
              <a:t>	</a:t>
            </a:r>
            <a:r>
              <a:rPr lang="en-GB" sz="1600" dirty="0" err="1" smtClean="0"/>
              <a:t>cx</a:t>
            </a:r>
            <a:r>
              <a:rPr lang="en-GB" sz="1600" dirty="0" smtClean="0"/>
              <a:t>=0.3,S=1.8 , </a:t>
            </a:r>
            <a:r>
              <a:rPr lang="en-GB" sz="1600" dirty="0" err="1" smtClean="0"/>
              <a:t>v_init</a:t>
            </a:r>
            <a:r>
              <a:rPr lang="en-GB" sz="1600" dirty="0" smtClean="0"/>
              <a:t>=28.0</a:t>
            </a: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215963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INTRODUCTION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0" y="701695"/>
            <a:ext cx="9144000" cy="2799313"/>
            <a:chOff x="0" y="1412776"/>
            <a:chExt cx="9144000" cy="2799313"/>
          </a:xfrm>
        </p:grpSpPr>
        <p:sp>
          <p:nvSpPr>
            <p:cNvPr id="6" name="Rectangle 5"/>
            <p:cNvSpPr/>
            <p:nvPr/>
          </p:nvSpPr>
          <p:spPr>
            <a:xfrm>
              <a:off x="0" y="2780928"/>
              <a:ext cx="9144000" cy="143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sym typeface="Symbol" pitchFamily="18" charset="2"/>
                </a:rPr>
                <a:t>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 smtClean="0">
                  <a:sym typeface="Symbol" pitchFamily="18" charset="2"/>
                </a:rPr>
                <a:t>Le simulateur doit être capable de gérer ces 2 types de signaux</a:t>
              </a:r>
            </a:p>
            <a:p>
              <a:pPr algn="ctr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sym typeface="Symbol" pitchFamily="18" charset="2"/>
                </a:rPr>
                <a:t>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 smtClean="0"/>
                <a:t>Eldo</a:t>
              </a:r>
              <a:r>
                <a:rPr lang="fr-FR" dirty="0" smtClean="0"/>
                <a:t> (</a:t>
              </a:r>
              <a:r>
                <a:rPr lang="fr-FR" dirty="0" err="1" smtClean="0"/>
                <a:t>Anacad</a:t>
              </a:r>
              <a:r>
                <a:rPr lang="fr-FR" dirty="0" smtClean="0"/>
                <a:t> </a:t>
              </a:r>
              <a:r>
                <a:rPr lang="fr-FR" dirty="0" smtClean="0">
                  <a:sym typeface="Symbol"/>
                </a:rPr>
                <a:t></a:t>
              </a:r>
              <a:r>
                <a:rPr lang="fr-FR" dirty="0" smtClean="0"/>
                <a:t> Mentor </a:t>
              </a:r>
              <a:r>
                <a:rPr lang="fr-FR" dirty="0" err="1" smtClean="0"/>
                <a:t>Graphics</a:t>
              </a:r>
              <a:r>
                <a:rPr lang="fr-FR" dirty="0" smtClean="0"/>
                <a:t>), SABER (</a:t>
              </a:r>
              <a:r>
                <a:rPr lang="fr-FR" dirty="0" err="1" smtClean="0"/>
                <a:t>Analogy</a:t>
              </a:r>
              <a:r>
                <a:rPr lang="fr-FR" dirty="0" smtClean="0"/>
                <a:t> </a:t>
              </a:r>
              <a:r>
                <a:rPr lang="fr-FR" dirty="0" smtClean="0">
                  <a:sym typeface="Symbol"/>
                </a:rPr>
                <a:t></a:t>
              </a:r>
              <a:r>
                <a:rPr lang="fr-FR" dirty="0" smtClean="0"/>
                <a:t> Synopsis), SMASH (</a:t>
              </a:r>
              <a:r>
                <a:rPr lang="fr-FR" dirty="0" err="1" smtClean="0"/>
                <a:t>Dolphin</a:t>
              </a:r>
              <a:r>
                <a:rPr lang="fr-FR" dirty="0" smtClean="0"/>
                <a:t>), …</a:t>
              </a:r>
              <a:endParaRPr lang="fr-FR" dirty="0" smtClean="0">
                <a:sym typeface="Symbol" pitchFamily="18" charset="2"/>
              </a:endParaRPr>
            </a:p>
          </p:txBody>
        </p:sp>
        <p:grpSp>
          <p:nvGrpSpPr>
            <p:cNvPr id="4" name="Groupe 12"/>
            <p:cNvGrpSpPr/>
            <p:nvPr/>
          </p:nvGrpSpPr>
          <p:grpSpPr>
            <a:xfrm>
              <a:off x="763960" y="1412776"/>
              <a:ext cx="7920880" cy="1368152"/>
              <a:chOff x="323528" y="1916832"/>
              <a:chExt cx="7920880" cy="136815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3528" y="1916832"/>
                <a:ext cx="7920880" cy="1368152"/>
              </a:xfrm>
              <a:prstGeom prst="rect">
                <a:avLst/>
              </a:prstGeom>
              <a:solidFill>
                <a:srgbClr val="B0FE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7544" y="2204864"/>
                <a:ext cx="2699792" cy="646331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sz="2800" b="0" i="0" u="none" strike="noStrike" cap="none" baseline="2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système réel   </a:t>
                </a:r>
                <a:r>
                  <a:rPr kumimoji="0" lang="fr-FR" sz="3600" b="0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=</a:t>
                </a:r>
                <a:r>
                  <a:rPr kumimoji="0" 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9440" y="1916832"/>
                <a:ext cx="5256584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signaux numériques </a:t>
                </a: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sz="28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+</a:t>
                </a: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grandeurs continues </a:t>
                </a: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sym typeface="Symbol" pitchFamily="18" charset="2"/>
                  </a:rPr>
                  <a:t>(électrique, mécanique, thermique, fluidique, ….)</a:t>
                </a:r>
              </a:p>
            </p:txBody>
          </p:sp>
        </p:grpSp>
      </p:grpSp>
      <p:grpSp>
        <p:nvGrpSpPr>
          <p:cNvPr id="19" name="Groupe 18"/>
          <p:cNvGrpSpPr/>
          <p:nvPr/>
        </p:nvGrpSpPr>
        <p:grpSpPr>
          <a:xfrm>
            <a:off x="0" y="3861048"/>
            <a:ext cx="9144000" cy="2346360"/>
            <a:chOff x="0" y="3746936"/>
            <a:chExt cx="9144000" cy="2346360"/>
          </a:xfrm>
        </p:grpSpPr>
        <p:sp>
          <p:nvSpPr>
            <p:cNvPr id="10" name="Rectangle 9"/>
            <p:cNvSpPr/>
            <p:nvPr/>
          </p:nvSpPr>
          <p:spPr>
            <a:xfrm>
              <a:off x="251520" y="3746936"/>
              <a:ext cx="8568952" cy="720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Mais chaque logiciel propose son langage de description propriétaire : HDLA, MAST, …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4539024"/>
              <a:ext cx="9144000" cy="1554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sym typeface="Symbol" pitchFamily="18" charset="2"/>
                </a:rPr>
                <a:t>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 smtClean="0">
                  <a:sym typeface="Symbol" pitchFamily="18" charset="2"/>
                </a:rPr>
                <a:t>Liens entre le langage de description et les algorithmes de résolution du système d’équations (généralement différentielles et non linéaires) qui décrit le modèle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 smtClean="0">
                  <a:sym typeface="Symbol" pitchFamily="18" charset="2"/>
                </a:rPr>
                <a:t> 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 smtClean="0">
                  <a:sym typeface="Symbol" pitchFamily="18" charset="2"/>
                </a:rPr>
                <a:t>Complexifie la tâche des « modélisateurs » spécialistes d’un domaine</a:t>
              </a:r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2339752" y="6345500"/>
            <a:ext cx="5040000" cy="503590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215963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24744"/>
            <a:ext cx="91440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dirty="0" smtClean="0"/>
              <a:t>Début des années 90 constitution d’un groupe de travail</a:t>
            </a:r>
          </a:p>
          <a:p>
            <a:pPr lvl="0"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chercheurs </a:t>
            </a:r>
          </a:p>
          <a:p>
            <a:pPr lvl="0"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développeur d’outils de simulation </a:t>
            </a:r>
          </a:p>
          <a:p>
            <a:pPr lvl="0"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ingénieur R&amp;D de systèmes pluridisciplinaires </a:t>
            </a: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dirty="0" smtClean="0"/>
              <a:t>pour proposer une extension du langage VHDL 1076-1993 aux signaux analogiques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ym typeface="Symbol" pitchFamily="18" charset="2"/>
              </a:rPr>
              <a:t></a:t>
            </a:r>
            <a:endParaRPr lang="fr-FR" dirty="0" smtClean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IEEE </a:t>
            </a:r>
            <a:r>
              <a:rPr lang="fr-FR" dirty="0" err="1" smtClean="0"/>
              <a:t>std</a:t>
            </a:r>
            <a:r>
              <a:rPr lang="fr-FR" dirty="0" smtClean="0"/>
              <a:t> 1076.1-1999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ym typeface="Symbol" pitchFamily="18" charset="2"/>
              </a:rPr>
              <a:t></a:t>
            </a:r>
            <a:endParaRPr lang="fr-FR" dirty="0" smtClean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VHDL-AMS = 1076-1993  + 1076.1-1999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i="1" dirty="0" smtClean="0"/>
              <a:t>AMS = </a:t>
            </a:r>
            <a:r>
              <a:rPr lang="fr-FR" i="1" dirty="0" err="1" smtClean="0"/>
              <a:t>Analog</a:t>
            </a:r>
            <a:r>
              <a:rPr lang="fr-FR" i="1" dirty="0" smtClean="0"/>
              <a:t> and Mixed Signal</a:t>
            </a:r>
            <a:endParaRPr lang="fr-FR" dirty="0" smtClean="0">
              <a:sym typeface="Symbol" pitchFamily="18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4973106"/>
            <a:ext cx="8064896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VHDL-AMS est un HDL indépendant des outils de simulation</a:t>
            </a:r>
            <a:endParaRPr lang="fr-FR" sz="2400" dirty="0"/>
          </a:p>
        </p:txBody>
      </p:sp>
      <p:sp>
        <p:nvSpPr>
          <p:cNvPr id="17" name="Parenthèses 16"/>
          <p:cNvSpPr/>
          <p:nvPr/>
        </p:nvSpPr>
        <p:spPr>
          <a:xfrm>
            <a:off x="2267744" y="1628800"/>
            <a:ext cx="4680520" cy="1080120"/>
          </a:xfrm>
          <a:prstGeom prst="bracketPair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502873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258115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VHDL-AMS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260648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b="1" dirty="0" smtClean="0"/>
              <a:t>Modèle VHDL-AMS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8104" y="900589"/>
            <a:ext cx="3528392" cy="800219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b="1" dirty="0" smtClean="0">
                <a:sym typeface="Symbol" pitchFamily="18" charset="2"/>
              </a:rPr>
              <a:t>Structurel</a:t>
            </a:r>
            <a:r>
              <a:rPr lang="fr-FR" dirty="0" smtClean="0">
                <a:sym typeface="Symbol" pitchFamily="18" charset="2"/>
              </a:rPr>
              <a:t> </a:t>
            </a: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dirty="0" smtClean="0">
                <a:sym typeface="Symbol" pitchFamily="18" charset="2"/>
              </a:rPr>
              <a:t>Instanciation de composants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3568" y="993502"/>
            <a:ext cx="3528392" cy="923330"/>
          </a:xfrm>
          <a:prstGeom prst="rect">
            <a:avLst/>
          </a:prstGeom>
          <a:solidFill>
            <a:srgbClr val="B0FEBF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ym typeface="Symbol" pitchFamily="18" charset="2"/>
              </a:rPr>
              <a:t>Comportemental</a:t>
            </a:r>
            <a:r>
              <a:rPr lang="fr-FR" dirty="0" smtClean="0">
                <a:sym typeface="Symbol" pitchFamily="18" charset="2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ym typeface="Symbol" pitchFamily="18" charset="2"/>
              </a:rPr>
              <a:t>Système d’équations différentielles ou algébriques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520" y="3717032"/>
            <a:ext cx="2592288" cy="1354217"/>
          </a:xfrm>
          <a:prstGeom prst="rect">
            <a:avLst/>
          </a:prstGeom>
          <a:solidFill>
            <a:srgbClr val="B0FEBF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b="1" dirty="0" smtClean="0">
                <a:sym typeface="Symbol" pitchFamily="18" charset="2"/>
              </a:rPr>
              <a:t>Schéma fonctionnel ou de blocs </a:t>
            </a:r>
            <a:endParaRPr lang="fr-FR" dirty="0" smtClean="0">
              <a:sym typeface="Symbol" pitchFamily="18" charset="2"/>
            </a:endParaRPr>
          </a:p>
          <a:p>
            <a:pPr lvl="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fr-FR" dirty="0" smtClean="0">
                <a:sym typeface="Symbol" pitchFamily="18" charset="2"/>
              </a:rPr>
              <a:t>sens de transfert de l’information fixé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3419872" y="2420888"/>
            <a:ext cx="5688632" cy="3960440"/>
            <a:chOff x="3419872" y="2492896"/>
            <a:chExt cx="5688632" cy="3960440"/>
          </a:xfrm>
        </p:grpSpPr>
        <p:sp>
          <p:nvSpPr>
            <p:cNvPr id="18" name="Rectangle 17"/>
            <p:cNvSpPr/>
            <p:nvPr/>
          </p:nvSpPr>
          <p:spPr>
            <a:xfrm>
              <a:off x="3419872" y="2492896"/>
              <a:ext cx="5652120" cy="3960440"/>
            </a:xfrm>
            <a:prstGeom prst="rect">
              <a:avLst/>
            </a:prstGeom>
            <a:solidFill>
              <a:srgbClr val="B0F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438128" y="6114782"/>
              <a:ext cx="567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Quelques équivalences courant - tension dans les autres domaines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91880" y="2501895"/>
              <a:ext cx="5472608" cy="1400383"/>
            </a:xfrm>
            <a:prstGeom prst="rect">
              <a:avLst/>
            </a:prstGeom>
            <a:solidFill>
              <a:srgbClr val="B0FEBF"/>
            </a:solidFill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ts val="600"/>
                </a:spcBef>
                <a:spcAft>
                  <a:spcPct val="0"/>
                </a:spcAft>
              </a:pPr>
              <a:r>
                <a:rPr lang="fr-FR" b="1" dirty="0" smtClean="0">
                  <a:sym typeface="Symbol" pitchFamily="18" charset="2"/>
                </a:rPr>
                <a:t>‘’ Circuit</a:t>
              </a:r>
              <a:r>
                <a:rPr lang="fr-FR" dirty="0" smtClean="0">
                  <a:sym typeface="Symbol" pitchFamily="18" charset="2"/>
                </a:rPr>
                <a:t> ‘‘</a:t>
              </a:r>
            </a:p>
            <a:p>
              <a:pPr lvl="0" algn="ctr" eaLnBrk="0" fontAlgn="base" hangingPunct="0">
                <a:spcBef>
                  <a:spcPts val="600"/>
                </a:spcBef>
                <a:spcAft>
                  <a:spcPct val="0"/>
                </a:spcAft>
              </a:pPr>
              <a:r>
                <a:rPr lang="fr-FR" sz="1600" dirty="0" smtClean="0">
                  <a:sym typeface="Symbol" pitchFamily="18" charset="2"/>
                </a:rPr>
                <a:t>conservation des charges et de l’énergie sur chaque nœud</a:t>
              </a:r>
            </a:p>
            <a:p>
              <a:pPr lvl="0" algn="ctr" eaLnBrk="0" fontAlgn="base" hangingPunct="0">
                <a:spcBef>
                  <a:spcPts val="600"/>
                </a:spcBef>
                <a:spcAft>
                  <a:spcPct val="0"/>
                </a:spcAft>
              </a:pPr>
              <a:r>
                <a:rPr lang="fr-FR" dirty="0" smtClean="0">
                  <a:sym typeface="Symbol"/>
                </a:rPr>
                <a:t></a:t>
              </a:r>
            </a:p>
            <a:p>
              <a:pPr lvl="0" algn="ctr" eaLnBrk="0" fontAlgn="base" hangingPunct="0">
                <a:spcBef>
                  <a:spcPts val="600"/>
                </a:spcBef>
                <a:spcAft>
                  <a:spcPct val="0"/>
                </a:spcAft>
              </a:pPr>
              <a:r>
                <a:rPr lang="fr-FR" dirty="0" smtClean="0">
                  <a:sym typeface="Symbol"/>
                </a:rPr>
                <a:t>lois de </a:t>
              </a:r>
              <a:r>
                <a:rPr lang="fr-FR" dirty="0" smtClean="0"/>
                <a:t>Kirchhoff généralisées</a:t>
              </a:r>
              <a:endParaRPr lang="fr-FR" dirty="0" smtClean="0">
                <a:sym typeface="Symbol" pitchFamily="18" charset="2"/>
              </a:endParaRPr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18629"/>
              </p:ext>
            </p:extLst>
          </p:nvPr>
        </p:nvGraphicFramePr>
        <p:xfrm>
          <a:off x="3612232" y="3891826"/>
          <a:ext cx="5280248" cy="2157360"/>
        </p:xfrm>
        <a:graphic>
          <a:graphicData uri="http://schemas.openxmlformats.org/drawingml/2006/table">
            <a:tbl>
              <a:tblPr/>
              <a:tblGrid>
                <a:gridCol w="1860209"/>
                <a:gridCol w="1547831"/>
                <a:gridCol w="1872208"/>
              </a:tblGrid>
              <a:tr h="209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Domaine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Electrique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Courant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Tension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Mécanique de translation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Force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Vitesse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Mécanique de rotation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Couple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Vitesse de rotation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Magnétique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Flux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FMM (A.T)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Thermique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Flux de chaleur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Température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Fluidique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>
                          <a:latin typeface="Times New Roman"/>
                          <a:ea typeface="Times New Roman"/>
                          <a:cs typeface="Times New Roman"/>
                        </a:rPr>
                        <a:t>Débit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Times New Roman"/>
                          <a:ea typeface="Times New Roman"/>
                          <a:cs typeface="Times New Roman"/>
                        </a:rPr>
                        <a:t>Pression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Connecteur droit avec flèche 20"/>
          <p:cNvCxnSpPr/>
          <p:nvPr/>
        </p:nvCxnSpPr>
        <p:spPr>
          <a:xfrm>
            <a:off x="4355976" y="620688"/>
            <a:ext cx="1080120" cy="504056"/>
          </a:xfrm>
          <a:prstGeom prst="straightConnector1">
            <a:avLst/>
          </a:prstGeom>
          <a:ln w="38100">
            <a:solidFill>
              <a:srgbClr val="99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635896" y="620688"/>
            <a:ext cx="432048" cy="360040"/>
          </a:xfrm>
          <a:prstGeom prst="straightConnector1">
            <a:avLst/>
          </a:prstGeom>
          <a:ln w="38100">
            <a:solidFill>
              <a:srgbClr val="B0FE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1403648" y="1988840"/>
            <a:ext cx="936104" cy="1656184"/>
          </a:xfrm>
          <a:prstGeom prst="straightConnector1">
            <a:avLst/>
          </a:prstGeom>
          <a:ln w="38100">
            <a:solidFill>
              <a:srgbClr val="B0FE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555776" y="1988840"/>
            <a:ext cx="792088" cy="504056"/>
          </a:xfrm>
          <a:prstGeom prst="straightConnector1">
            <a:avLst/>
          </a:prstGeom>
          <a:ln w="38100">
            <a:solidFill>
              <a:srgbClr val="B0FE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796136" y="4509120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760132" y="4797152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868144" y="5121188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652120" y="5445224"/>
            <a:ext cx="1232520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868144" y="5769260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524328" y="5769260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7452320" y="5445224"/>
            <a:ext cx="1044116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524328" y="5121188"/>
            <a:ext cx="936104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272300" y="4797152"/>
            <a:ext cx="1376536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344308" y="4473116"/>
            <a:ext cx="1376536" cy="216024"/>
          </a:xfrm>
          <a:prstGeom prst="rect">
            <a:avLst/>
          </a:prstGeom>
          <a:solidFill>
            <a:srgbClr val="B0FEBF"/>
          </a:solidFill>
          <a:ln>
            <a:solidFill>
              <a:srgbClr val="B0F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293096"/>
            <a:ext cx="770485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258115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VHDL-AMS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764" y="404664"/>
            <a:ext cx="8820472" cy="89255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fr-FR" dirty="0" smtClean="0"/>
              <a:t>Structure modèle VHDL-AMS (identique modèle VHDL)</a:t>
            </a:r>
          </a:p>
          <a:p>
            <a:pPr algn="ctr"/>
            <a:endParaRPr lang="fr-FR" dirty="0" smtClean="0"/>
          </a:p>
          <a:p>
            <a:r>
              <a:rPr lang="fr-FR" sz="1600" dirty="0" smtClean="0">
                <a:solidFill>
                  <a:schemeClr val="accent3">
                    <a:lumMod val="75000"/>
                  </a:schemeClr>
                </a:solidFill>
              </a:rPr>
              <a:t>{bibliothèques}				-- </a:t>
            </a:r>
            <a:r>
              <a:rPr lang="fr-FR" sz="1600" b="1" dirty="0" smtClean="0">
                <a:solidFill>
                  <a:schemeClr val="accent3">
                    <a:lumMod val="75000"/>
                  </a:schemeClr>
                </a:solidFill>
              </a:rPr>
              <a:t>Clause de contexte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79512" y="3103798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architecture A of MODELE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		-- 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Corps d’architecture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 {déclaration}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begin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{instructions concurrentes}		-- Affectations des signaux numériques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{instructions simultanées}		-- Système 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d’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équa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iff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ordinaires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process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()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begin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	{instructions séquentielles}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End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process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 ;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	{instanciations de composant}		-- Modèle ‘structurel’’</a:t>
            </a:r>
          </a:p>
          <a:p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end A ;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516" y="1294309"/>
            <a:ext cx="87129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entity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 MODELE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				--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Déclaration d’entité</a:t>
            </a:r>
          </a:p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(   ) ;  			-- Paramètres du modèle (constantes)</a:t>
            </a:r>
          </a:p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	port () ; 				-- Nature et nom des connections</a:t>
            </a:r>
          </a:p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	{déclarations }</a:t>
            </a:r>
          </a:p>
          <a:p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	{instructions concurrentes : assertion, procédure ou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process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de lecture d’objet}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end MODELE ;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4169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Classes d’objets spécifiques au VHDL-AMS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2636912"/>
            <a:ext cx="9144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Ex : 	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Port (Terminal P,M :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electrical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) ;   		--   Electrique </a:t>
            </a:r>
            <a:endParaRPr lang="fr-FR" i="1" dirty="0" smtClean="0"/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 dirty="0" smtClean="0"/>
              <a:t>	</a:t>
            </a:r>
            <a:r>
              <a:rPr lang="fr-FR" dirty="0" smtClean="0">
                <a:solidFill>
                  <a:srgbClr val="0070C0"/>
                </a:solidFill>
              </a:rPr>
              <a:t>Bibliothèque </a:t>
            </a:r>
            <a:r>
              <a:rPr lang="fr-FR" dirty="0" err="1" smtClean="0">
                <a:solidFill>
                  <a:srgbClr val="0070C0"/>
                </a:solidFill>
              </a:rPr>
              <a:t>ieee.electrical_systems.all</a:t>
            </a:r>
            <a:endParaRPr lang="fr-FR" dirty="0" smtClean="0">
              <a:solidFill>
                <a:srgbClr val="0070C0"/>
              </a:solidFill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	Port (Terminal P,M :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rotational_omega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) ;    	--  Mécanique de rotation 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70C0"/>
                </a:solidFill>
              </a:rPr>
              <a:t>	Bibliothèque </a:t>
            </a:r>
            <a:r>
              <a:rPr lang="fr-FR" dirty="0" err="1" smtClean="0">
                <a:solidFill>
                  <a:srgbClr val="0070C0"/>
                </a:solidFill>
              </a:rPr>
              <a:t>ieee.mechanical_systems.all</a:t>
            </a:r>
            <a:endParaRPr lang="fr-FR" dirty="0" smtClean="0">
              <a:solidFill>
                <a:srgbClr val="0070C0"/>
              </a:solidFill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	Port (Terminal P,M :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translational_v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) ;    	--  Mécanique de translation 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70C0"/>
                </a:solidFill>
              </a:rPr>
              <a:t>	Bibliothèque </a:t>
            </a:r>
            <a:r>
              <a:rPr lang="fr-FR" dirty="0" err="1" smtClean="0">
                <a:solidFill>
                  <a:srgbClr val="0070C0"/>
                </a:solidFill>
              </a:rPr>
              <a:t>ieee.mechanical_systems.all</a:t>
            </a:r>
            <a:endParaRPr lang="fr-FR" dirty="0" smtClean="0">
              <a:solidFill>
                <a:srgbClr val="0070C0"/>
              </a:solidFill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	Port (Terminal P,M :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fluidic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) ;      		--  Hydraulique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70C0"/>
                </a:solidFill>
              </a:rPr>
              <a:t>	Bibliothèque </a:t>
            </a:r>
            <a:r>
              <a:rPr lang="fr-FR" dirty="0" err="1" smtClean="0">
                <a:solidFill>
                  <a:srgbClr val="0070C0"/>
                </a:solidFill>
              </a:rPr>
              <a:t>ieee.mechanical_systems.all</a:t>
            </a:r>
            <a:endParaRPr lang="fr-FR" dirty="0" smtClean="0">
              <a:solidFill>
                <a:srgbClr val="0070C0"/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 rot="16200000">
            <a:off x="7648019" y="1320443"/>
            <a:ext cx="616714" cy="1728192"/>
            <a:chOff x="7987734" y="4693786"/>
            <a:chExt cx="616714" cy="1728192"/>
          </a:xfrm>
        </p:grpSpPr>
        <p:sp>
          <p:nvSpPr>
            <p:cNvPr id="7" name="Rectangle 6"/>
            <p:cNvSpPr/>
            <p:nvPr/>
          </p:nvSpPr>
          <p:spPr>
            <a:xfrm>
              <a:off x="8172400" y="5157192"/>
              <a:ext cx="43204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 rot="60000" flipV="1">
              <a:off x="8385282" y="4797219"/>
              <a:ext cx="0" cy="360000"/>
            </a:xfrm>
            <a:prstGeom prst="straightConnector1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21540000">
              <a:off x="8391566" y="5949253"/>
              <a:ext cx="0" cy="360000"/>
            </a:xfrm>
            <a:prstGeom prst="straightConnector1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 rot="5400000">
              <a:off x="8100392" y="4581128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5400000">
              <a:off x="8028384" y="6093296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88032" y="548680"/>
            <a:ext cx="680424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ea typeface="Times New Roman" pitchFamily="18" charset="0"/>
              </a:rPr>
              <a:t>TERMINAL + NATURE </a:t>
            </a:r>
          </a:p>
          <a:p>
            <a:pPr lvl="0" algn="ctr" fontAlgn="base">
              <a:spcBef>
                <a:spcPts val="600"/>
              </a:spcBef>
              <a:spcAft>
                <a:spcPct val="0"/>
              </a:spcAft>
            </a:pPr>
            <a:r>
              <a:rPr lang="fr-FR" dirty="0" smtClean="0">
                <a:ea typeface="Times New Roman" pitchFamily="18" charset="0"/>
              </a:rPr>
              <a:t>Connexions (</a:t>
            </a:r>
            <a:r>
              <a:rPr lang="fr-FR" i="1" dirty="0" smtClean="0">
                <a:ea typeface="Times New Roman" pitchFamily="18" charset="0"/>
              </a:rPr>
              <a:t>ports</a:t>
            </a:r>
            <a:r>
              <a:rPr lang="fr-FR" dirty="0" smtClean="0">
                <a:ea typeface="Times New Roman" pitchFamily="18" charset="0"/>
              </a:rPr>
              <a:t>) </a:t>
            </a:r>
            <a:r>
              <a:rPr lang="fr-FR" b="1" i="1" dirty="0" smtClean="0"/>
              <a:t>conservatives</a:t>
            </a:r>
            <a:r>
              <a:rPr lang="fr-FR" i="1" dirty="0" smtClean="0"/>
              <a:t> </a:t>
            </a:r>
            <a:r>
              <a:rPr lang="fr-FR" dirty="0" smtClean="0"/>
              <a:t>des éléments </a:t>
            </a:r>
            <a:r>
              <a:rPr lang="fr-FR" dirty="0" smtClean="0">
                <a:ea typeface="Times New Roman" pitchFamily="18" charset="0"/>
              </a:rPr>
              <a:t>analogiques</a:t>
            </a:r>
            <a:endParaRPr lang="fr-FR" i="1" dirty="0" smtClean="0"/>
          </a:p>
          <a:p>
            <a:pPr lvl="0" algn="ctr" fontAlgn="base"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>
                <a:sym typeface="Symbol"/>
              </a:rPr>
              <a:t></a:t>
            </a:r>
            <a:endParaRPr lang="fr-FR" b="1" dirty="0" smtClean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FF0000"/>
                </a:solidFill>
                <a:ea typeface="Times New Roman" pitchFamily="18" charset="0"/>
              </a:rPr>
              <a:t>Conservation du courant (ou grandeur équivalente) sur les nœuds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FF0000"/>
                </a:solidFill>
                <a:ea typeface="Times New Roman" pitchFamily="18" charset="0"/>
              </a:rPr>
              <a:t>auxquels seront connectés des </a:t>
            </a:r>
            <a:r>
              <a:rPr lang="fr-FR" sz="1400" i="1" dirty="0" smtClean="0">
                <a:solidFill>
                  <a:srgbClr val="FF0000"/>
                </a:solidFill>
                <a:ea typeface="Times New Roman" pitchFamily="18" charset="0"/>
              </a:rPr>
              <a:t>TERMINAUX</a:t>
            </a:r>
            <a:r>
              <a:rPr lang="fr-FR" sz="1400" dirty="0" smtClean="0">
                <a:solidFill>
                  <a:srgbClr val="FF0000"/>
                </a:solidFill>
                <a:ea typeface="Times New Roman" pitchFamily="18" charset="0"/>
              </a:rPr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smtClean="0"/>
              <a:t>Introduction au langage VHDL-AMS - M2 ESET /SME- B. </a:t>
            </a:r>
            <a:r>
              <a:rPr lang="fr-FR" dirty="0" smtClean="0"/>
              <a:t>JAMMES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54169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Classes d’objets spécifiques au VHDL-AMS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9269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QUANTITY</a:t>
            </a:r>
            <a:r>
              <a:rPr lang="fr-FR" dirty="0" smtClean="0"/>
              <a:t> = inconnue des équations physiques</a:t>
            </a:r>
          </a:p>
          <a:p>
            <a:pPr algn="ctr"/>
            <a:r>
              <a:rPr lang="fr-FR" sz="1600" dirty="0" smtClean="0"/>
              <a:t>Type réel (ou issu des réels) et</a:t>
            </a:r>
            <a:r>
              <a:rPr lang="fr-FR" sz="1600" b="1" dirty="0" smtClean="0"/>
              <a:t> </a:t>
            </a:r>
            <a:r>
              <a:rPr lang="fr-FR" sz="1600" b="1" u="sng" dirty="0" smtClean="0"/>
              <a:t>initialisée par défaut à 0.0</a:t>
            </a:r>
            <a:endParaRPr lang="fr-FR" sz="1600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-91199" y="1611837"/>
            <a:ext cx="9144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/>
              <a:t>Quantités de branches</a:t>
            </a:r>
            <a:r>
              <a:rPr lang="fr-FR" dirty="0" smtClean="0"/>
              <a:t> = variables associées à 2 terminaux d’un modèle ‘conservatif’. </a:t>
            </a:r>
          </a:p>
          <a:p>
            <a:pPr algn="just">
              <a:spcBef>
                <a:spcPts val="600"/>
              </a:spcBef>
            </a:pPr>
            <a:r>
              <a:rPr lang="fr-FR" dirty="0" smtClean="0"/>
              <a:t>Elles «marchent» </a:t>
            </a:r>
            <a:r>
              <a:rPr lang="fr-FR" i="1" dirty="0" smtClean="0"/>
              <a:t>généralement</a:t>
            </a:r>
            <a:r>
              <a:rPr lang="fr-FR" dirty="0" smtClean="0"/>
              <a:t> par paires : </a:t>
            </a:r>
            <a:r>
              <a:rPr lang="fr-FR" b="1" dirty="0" smtClean="0"/>
              <a:t>THROUGH</a:t>
            </a:r>
            <a:r>
              <a:rPr lang="fr-FR" dirty="0" smtClean="0"/>
              <a:t> (courant ou </a:t>
            </a:r>
            <a:r>
              <a:rPr lang="fr-FR" dirty="0" err="1" smtClean="0"/>
              <a:t>équiv</a:t>
            </a:r>
            <a:r>
              <a:rPr lang="fr-FR" dirty="0" smtClean="0"/>
              <a:t>.) et </a:t>
            </a:r>
            <a:r>
              <a:rPr lang="fr-FR" b="1" dirty="0" smtClean="0"/>
              <a:t>ACROSS</a:t>
            </a:r>
            <a:r>
              <a:rPr lang="fr-FR" dirty="0" smtClean="0"/>
              <a:t> (tension ou </a:t>
            </a:r>
            <a:r>
              <a:rPr lang="fr-FR" dirty="0" err="1" smtClean="0"/>
              <a:t>équiv</a:t>
            </a:r>
            <a:r>
              <a:rPr lang="fr-FR" dirty="0" smtClean="0"/>
              <a:t>.).</a:t>
            </a:r>
          </a:p>
          <a:p>
            <a:pPr algn="just"/>
            <a:endParaRPr lang="fr-FR" dirty="0" smtClean="0"/>
          </a:p>
          <a:p>
            <a:r>
              <a:rPr lang="en-US" dirty="0" smtClean="0"/>
              <a:t>Ex : 	</a:t>
            </a:r>
            <a:r>
              <a:rPr lang="en-US" i="1" dirty="0" smtClean="0"/>
              <a:t>Quantity v Across </a:t>
            </a:r>
            <a:r>
              <a:rPr lang="en-US" i="1" dirty="0" err="1" smtClean="0"/>
              <a:t>i</a:t>
            </a:r>
            <a:r>
              <a:rPr lang="en-US" i="1" dirty="0" smtClean="0"/>
              <a:t> Through P to M;   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	</a:t>
            </a:r>
            <a:r>
              <a:rPr lang="fr-FR" i="1" dirty="0" smtClean="0"/>
              <a:t>	</a:t>
            </a:r>
            <a:r>
              <a:rPr lang="fr-FR" dirty="0" smtClean="0"/>
              <a:t>	</a:t>
            </a:r>
          </a:p>
          <a:p>
            <a:endParaRPr lang="fr-FR" dirty="0" smtClean="0"/>
          </a:p>
          <a:p>
            <a:r>
              <a:rPr lang="fr-FR" i="1" dirty="0" smtClean="0"/>
              <a:t>	</a:t>
            </a:r>
            <a:r>
              <a:rPr lang="fr-FR" i="1" dirty="0" err="1" smtClean="0"/>
              <a:t>Quantity</a:t>
            </a:r>
            <a:r>
              <a:rPr lang="fr-FR" i="1" dirty="0" smtClean="0"/>
              <a:t> v </a:t>
            </a:r>
            <a:r>
              <a:rPr lang="fr-FR" i="1" dirty="0" err="1" smtClean="0"/>
              <a:t>Across</a:t>
            </a:r>
            <a:r>
              <a:rPr lang="fr-FR" i="1" dirty="0" smtClean="0"/>
              <a:t> i </a:t>
            </a:r>
            <a:r>
              <a:rPr lang="fr-FR" i="1" dirty="0" err="1" smtClean="0"/>
              <a:t>Through</a:t>
            </a:r>
            <a:r>
              <a:rPr lang="fr-FR" i="1" dirty="0" smtClean="0"/>
              <a:t> P;    </a:t>
            </a:r>
            <a:r>
              <a:rPr lang="fr-FR" i="1" dirty="0" smtClean="0">
                <a:sym typeface="Symbol"/>
              </a:rPr>
              <a:t>  </a:t>
            </a:r>
            <a:r>
              <a:rPr lang="fr-FR" dirty="0" smtClean="0"/>
              <a:t>M =  </a:t>
            </a:r>
            <a:r>
              <a:rPr lang="fr-FR" b="1" dirty="0" err="1" smtClean="0"/>
              <a:t>Electrical_ref</a:t>
            </a:r>
            <a:r>
              <a:rPr lang="fr-FR" dirty="0" smtClean="0"/>
              <a:t> </a:t>
            </a:r>
            <a:endParaRPr lang="fr-FR" dirty="0" smtClean="0">
              <a:solidFill>
                <a:srgbClr val="FF0000"/>
              </a:solidFill>
            </a:endParaRPr>
          </a:p>
          <a:p>
            <a:pPr algn="just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0" y="4217893"/>
            <a:ext cx="9144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fr-FR" b="1" dirty="0" smtClean="0"/>
              <a:t>Quantité libre</a:t>
            </a:r>
            <a:r>
              <a:rPr lang="fr-FR" dirty="0" smtClean="0"/>
              <a:t> = variable interne du modèle.</a:t>
            </a:r>
          </a:p>
          <a:p>
            <a:pPr algn="ctr">
              <a:spcBef>
                <a:spcPts val="600"/>
              </a:spcBef>
            </a:pPr>
            <a:r>
              <a:rPr lang="fr-FR" dirty="0" smtClean="0"/>
              <a:t>Ex : </a:t>
            </a:r>
            <a:r>
              <a:rPr lang="fr-FR" i="1" dirty="0" err="1" smtClean="0"/>
              <a:t>Quantity</a:t>
            </a:r>
            <a:r>
              <a:rPr lang="fr-FR" i="1" dirty="0" smtClean="0"/>
              <a:t> X : Real;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0" y="518099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FR" b="1" dirty="0" smtClean="0"/>
              <a:t>Quantité d’E/S </a:t>
            </a:r>
            <a:r>
              <a:rPr lang="fr-FR" dirty="0" smtClean="0"/>
              <a:t>= entrée ou sortie d’un modèle « fonctionnel».  Le sens de transfert doit être précisé.</a:t>
            </a:r>
          </a:p>
          <a:p>
            <a:pPr algn="ctr"/>
            <a:endParaRPr lang="fr-FR" dirty="0"/>
          </a:p>
          <a:p>
            <a:pPr algn="ctr"/>
            <a:r>
              <a:rPr lang="en-US" dirty="0" smtClean="0"/>
              <a:t>Ex :     </a:t>
            </a:r>
            <a:r>
              <a:rPr lang="en-US" i="1" dirty="0" smtClean="0"/>
              <a:t>Port (</a:t>
            </a:r>
            <a:r>
              <a:rPr lang="en-US" i="1" dirty="0" err="1" smtClean="0"/>
              <a:t>InP</a:t>
            </a:r>
            <a:r>
              <a:rPr lang="en-US" i="1" dirty="0" smtClean="0"/>
              <a:t> : in real ; </a:t>
            </a:r>
            <a:r>
              <a:rPr lang="en-US" i="1" dirty="0" err="1"/>
              <a:t>O</a:t>
            </a:r>
            <a:r>
              <a:rPr lang="en-US" i="1" dirty="0" err="1" smtClean="0"/>
              <a:t>utP</a:t>
            </a:r>
            <a:r>
              <a:rPr lang="en-US" i="1" dirty="0" smtClean="0"/>
              <a:t> : </a:t>
            </a:r>
            <a:r>
              <a:rPr lang="en-US" i="1" dirty="0"/>
              <a:t>o</a:t>
            </a:r>
            <a:r>
              <a:rPr lang="en-US" i="1" dirty="0" smtClean="0"/>
              <a:t>ut </a:t>
            </a:r>
            <a:r>
              <a:rPr lang="en-US" i="1" dirty="0"/>
              <a:t>r</a:t>
            </a:r>
            <a:r>
              <a:rPr lang="en-US" i="1" dirty="0" smtClean="0"/>
              <a:t>eal )</a:t>
            </a:r>
            <a:endParaRPr lang="fr-FR" dirty="0" smtClean="0">
              <a:solidFill>
                <a:srgbClr val="FF000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984268" y="5661248"/>
            <a:ext cx="1944216" cy="576064"/>
            <a:chOff x="6876256" y="5733256"/>
            <a:chExt cx="1944216" cy="576064"/>
          </a:xfrm>
        </p:grpSpPr>
        <p:grpSp>
          <p:nvGrpSpPr>
            <p:cNvPr id="15" name="Groupe 14"/>
            <p:cNvGrpSpPr/>
            <p:nvPr/>
          </p:nvGrpSpPr>
          <p:grpSpPr>
            <a:xfrm rot="5400000">
              <a:off x="7560265" y="5193263"/>
              <a:ext cx="432048" cy="1512034"/>
              <a:chOff x="7524328" y="4365171"/>
              <a:chExt cx="432048" cy="151203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524328" y="4725144"/>
                <a:ext cx="43204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avec flèche 10"/>
              <p:cNvCxnSpPr/>
              <p:nvPr/>
            </p:nvCxnSpPr>
            <p:spPr>
              <a:xfrm rot="60000" flipV="1">
                <a:off x="7737210" y="4365171"/>
                <a:ext cx="0" cy="360000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rot="21540000">
                <a:off x="7743494" y="5517205"/>
                <a:ext cx="0" cy="36000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6876256" y="5939988"/>
              <a:ext cx="576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inP</a:t>
              </a:r>
              <a:endParaRPr lang="fr-FR" dirty="0" smtClean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8172334" y="5939988"/>
              <a:ext cx="648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outP</a:t>
              </a:r>
              <a:endParaRPr lang="fr-FR" dirty="0" smtClean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848364" y="3284984"/>
            <a:ext cx="360040" cy="1080120"/>
            <a:chOff x="8244408" y="2492896"/>
            <a:chExt cx="504056" cy="1728192"/>
          </a:xfrm>
        </p:grpSpPr>
        <p:grpSp>
          <p:nvGrpSpPr>
            <p:cNvPr id="17" name="Groupe 16"/>
            <p:cNvGrpSpPr/>
            <p:nvPr/>
          </p:nvGrpSpPr>
          <p:grpSpPr>
            <a:xfrm>
              <a:off x="8244408" y="2492896"/>
              <a:ext cx="504056" cy="1368152"/>
              <a:chOff x="8100392" y="4581128"/>
              <a:chExt cx="504056" cy="13681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172400" y="5157192"/>
                <a:ext cx="43204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rot="60000" flipV="1">
                <a:off x="8385282" y="4797219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100392" y="4581128"/>
                <a:ext cx="1440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</a:t>
                </a:r>
              </a:p>
            </p:txBody>
          </p:sp>
        </p:grpSp>
        <p:cxnSp>
          <p:nvCxnSpPr>
            <p:cNvPr id="28" name="Connecteur droit 27"/>
            <p:cNvCxnSpPr>
              <a:stCxn id="18" idx="2"/>
            </p:cNvCxnSpPr>
            <p:nvPr/>
          </p:nvCxnSpPr>
          <p:spPr>
            <a:xfrm>
              <a:off x="8532440" y="386104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isocèle 28"/>
            <p:cNvSpPr/>
            <p:nvPr/>
          </p:nvSpPr>
          <p:spPr>
            <a:xfrm flipV="1">
              <a:off x="8388424" y="4077072"/>
              <a:ext cx="288032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328592" y="2377031"/>
            <a:ext cx="1512168" cy="864096"/>
            <a:chOff x="7631832" y="3131676"/>
            <a:chExt cx="1512168" cy="945396"/>
          </a:xfrm>
        </p:grpSpPr>
        <p:grpSp>
          <p:nvGrpSpPr>
            <p:cNvPr id="26" name="Groupe 25"/>
            <p:cNvGrpSpPr/>
            <p:nvPr/>
          </p:nvGrpSpPr>
          <p:grpSpPr>
            <a:xfrm rot="16200000">
              <a:off x="8115563" y="3048635"/>
              <a:ext cx="544706" cy="1512168"/>
              <a:chOff x="7987734" y="4693786"/>
              <a:chExt cx="616714" cy="172819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172400" y="5157192"/>
                <a:ext cx="43204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avec flèche 30"/>
              <p:cNvCxnSpPr/>
              <p:nvPr/>
            </p:nvCxnSpPr>
            <p:spPr>
              <a:xfrm rot="60000" flipV="1">
                <a:off x="8385282" y="4797219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21540000">
                <a:off x="8391566" y="5949253"/>
                <a:ext cx="0" cy="360000"/>
              </a:xfrm>
              <a:prstGeom prst="straightConnector1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 rot="5400000">
                <a:off x="8100392" y="4581128"/>
                <a:ext cx="1440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 rot="5400000">
                <a:off x="8028384" y="6093296"/>
                <a:ext cx="288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M</a:t>
                </a:r>
              </a:p>
            </p:txBody>
          </p:sp>
        </p:grpSp>
        <p:cxnSp>
          <p:nvCxnSpPr>
            <p:cNvPr id="36" name="Connecteur droit avec flèche 35"/>
            <p:cNvCxnSpPr/>
            <p:nvPr/>
          </p:nvCxnSpPr>
          <p:spPr>
            <a:xfrm flipH="1">
              <a:off x="7668344" y="3429000"/>
              <a:ext cx="13316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8172400" y="31316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</a:t>
              </a:r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>
              <a:off x="7812360" y="3717032"/>
              <a:ext cx="179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7668344" y="34197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439543" y="3897052"/>
            <a:ext cx="3192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REFERENCE de </a:t>
            </a:r>
            <a:r>
              <a:rPr lang="fr-FR" sz="1400" i="1" dirty="0" err="1" smtClean="0">
                <a:solidFill>
                  <a:srgbClr val="0070C0"/>
                </a:solidFill>
              </a:rPr>
              <a:t>ieee.electrical_systems.all</a:t>
            </a:r>
            <a:endParaRPr lang="fr-FR" sz="14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079EE-E587-4FDA-A3F9-0970BD907DC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339752" y="6453221"/>
            <a:ext cx="5040000" cy="288147"/>
          </a:xfrm>
        </p:spPr>
        <p:txBody>
          <a:bodyPr/>
          <a:lstStyle/>
          <a:p>
            <a:r>
              <a:rPr lang="fr-FR" dirty="0" smtClean="0"/>
              <a:t>Introduction au langage VHDL-AMS - M2 ESET /SME- B. JAMMES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19572" y="2714602"/>
            <a:ext cx="3761229" cy="52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10771" y="3535763"/>
            <a:ext cx="6821569" cy="604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558928" y="4564855"/>
            <a:ext cx="3761229" cy="52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585277" y="5890067"/>
            <a:ext cx="4099181" cy="52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1949</Words>
  <Application>Microsoft Office PowerPoint</Application>
  <PresentationFormat>Affichage à l'écran (4:3)</PresentationFormat>
  <Paragraphs>684</Paragraphs>
  <Slides>35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LAAS-CNRS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Bruno Jammes</dc:creator>
  <cp:lastModifiedBy>Bruno Jammes</cp:lastModifiedBy>
  <cp:revision>325</cp:revision>
  <cp:lastPrinted>2019-10-29T15:42:09Z</cp:lastPrinted>
  <dcterms:created xsi:type="dcterms:W3CDTF">2012-01-12T16:18:05Z</dcterms:created>
  <dcterms:modified xsi:type="dcterms:W3CDTF">2019-10-29T16:25:26Z</dcterms:modified>
</cp:coreProperties>
</file>