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326" r:id="rId3"/>
    <p:sldId id="3368" r:id="rId5"/>
    <p:sldId id="3350" r:id="rId6"/>
    <p:sldId id="3349" r:id="rId7"/>
    <p:sldId id="3352" r:id="rId8"/>
    <p:sldId id="3190" r:id="rId9"/>
    <p:sldId id="3346" r:id="rId10"/>
    <p:sldId id="3353" r:id="rId11"/>
    <p:sldId id="3369" r:id="rId12"/>
    <p:sldId id="3390" r:id="rId13"/>
    <p:sldId id="3325" r:id="rId14"/>
    <p:sldId id="3341" r:id="rId15"/>
    <p:sldId id="3342" r:id="rId16"/>
    <p:sldId id="3354" r:id="rId17"/>
    <p:sldId id="3355" r:id="rId18"/>
    <p:sldId id="3403" r:id="rId19"/>
    <p:sldId id="3343" r:id="rId20"/>
    <p:sldId id="3347" r:id="rId21"/>
    <p:sldId id="3423" r:id="rId22"/>
    <p:sldId id="3348" r:id="rId23"/>
    <p:sldId id="3387" r:id="rId24"/>
    <p:sldId id="3351" r:id="rId25"/>
    <p:sldId id="3340" r:id="rId26"/>
  </p:sldIdLst>
  <p:sldSz cx="9001125" cy="5039995"/>
  <p:notesSz cx="7099300" cy="10234295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0000"/>
    <a:srgbClr val="17406D"/>
    <a:srgbClr val="9933FF"/>
    <a:srgbClr val="009999"/>
    <a:srgbClr val="CCFFCC"/>
    <a:srgbClr val="BBE5E7"/>
    <a:srgbClr val="0070C0"/>
    <a:srgbClr val="FFFF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9" autoAdjust="0"/>
    <p:restoredTop sz="88927" autoAdjust="0"/>
  </p:normalViewPr>
  <p:slideViewPr>
    <p:cSldViewPr>
      <p:cViewPr varScale="1">
        <p:scale>
          <a:sx n="123" d="100"/>
          <a:sy n="123" d="100"/>
        </p:scale>
        <p:origin x="-156" y="-64"/>
      </p:cViewPr>
      <p:guideLst>
        <p:guide orient="horz" pos="255"/>
        <p:guide orient="horz" pos="2956"/>
        <p:guide pos="2863"/>
        <p:guide pos="390"/>
        <p:guide pos="5259"/>
        <p:guide pos="4884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43"/>
        <p:guide pos="2258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6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06313" y="237066"/>
            <a:ext cx="8034573" cy="57166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06313" y="923999"/>
            <a:ext cx="8034442" cy="355599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06313" y="4591995"/>
            <a:ext cx="2467928" cy="336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19284" y="4591995"/>
            <a:ext cx="2711270" cy="3360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989103" y="4591995"/>
            <a:ext cx="2551784" cy="3360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4502-5570-4FB2-86C0-5BAFA47D35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89436" y="863332"/>
            <a:ext cx="8038295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piazza.com/harbin_institute_of_technology/fall2022/cs2022" TargetMode="External"/><Relationship Id="rId4" Type="http://schemas.openxmlformats.org/officeDocument/2006/relationships/hyperlink" Target="http://grader.tery.top:8000/#/courses" TargetMode="External"/><Relationship Id="rId3" Type="http://schemas.openxmlformats.org/officeDocument/2006/relationships/hyperlink" Target="https://hitsz-cslab.gitee.io/diglogic" TargetMode="External"/><Relationship Id="rId2" Type="http://schemas.openxmlformats.org/officeDocument/2006/relationships/hyperlink" Target="https://gitee.com/hitsz-cslab/diglogic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92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数字逻辑设计</a:t>
            </a:r>
            <a:endParaRPr lang="en-US" altLang="zh-CN" sz="264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</a:t>
            </a:r>
            <a:r>
              <a:rPr lang="en-US" altLang="zh-CN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 Vivado</a:t>
            </a: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使用与多路复用器实现</a:t>
            </a:r>
            <a:endParaRPr lang="en-US" altLang="zh-CN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xxx</a:t>
            </a:r>
            <a:endParaRPr lang="en-US" altLang="zh-CN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多路复用器接口定义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00350" y="1799594"/>
          <a:ext cx="5472456" cy="2240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0460"/>
                <a:gridCol w="939800"/>
                <a:gridCol w="700714"/>
                <a:gridCol w="2691482"/>
              </a:tblGrid>
              <a:tr h="386715"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enable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使能信号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input_a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输入数据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input_b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输入数据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4"/>
            <a:ext cx="8400736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背景简介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两大厂商：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Xilinx(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已被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AMD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收购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) 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和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Altera(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已被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Intel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收购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)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Xilinx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市场份额近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50%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，产品包括</a:t>
            </a:r>
            <a:r>
              <a:rPr lang="en-US" altLang="zh-CN" sz="20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Sparten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系列、</a:t>
            </a:r>
            <a:r>
              <a:rPr lang="en-US" altLang="zh-CN" sz="20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Virtex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系列、</a:t>
            </a:r>
            <a:r>
              <a:rPr lang="en-US" altLang="zh-CN" sz="20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Artix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系列、</a:t>
            </a:r>
            <a:r>
              <a:rPr lang="en-US" altLang="zh-CN" sz="20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Kintex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系列等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是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Xilinx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于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2012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年推出的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EDA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工具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集编辑器、逻辑函数库、布线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/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仿真工具、下载器等于一身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648000"/>
            <a:ext cx="66725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开发板介绍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以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Xilinx 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Artix-7</a:t>
            </a:r>
            <a:r>
              <a:rPr lang="en-US" altLang="zh-CN" sz="2000" baseline="30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TM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系列 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为主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芯片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主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芯片型号：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xc7a100tfgg484-1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25" name="图片 4" descr="电子仪器&#10;&#10;中度可信度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8" y="1800096"/>
            <a:ext cx="5276850" cy="2919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648000"/>
            <a:ext cx="4728430" cy="421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开发板外设介绍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开关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24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板上标注：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SW23 ~ SW0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作用：作为数据输入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取值：向下拨为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板上标注：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S5 ~ S1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作用：作为数据输入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取值：默认为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，按下为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06" y="431982"/>
            <a:ext cx="5490122" cy="13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648000"/>
            <a:ext cx="7464658" cy="236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开发板外设介绍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灯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24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个（红、绿、黄各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个）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板上标注：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RLD7~0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GLD7~0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RLD7~0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作用：显示信号值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取值：输入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点亮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50" y="2952192"/>
            <a:ext cx="5490122" cy="13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16241" y="3795241"/>
            <a:ext cx="4250298" cy="360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5186" y="761334"/>
            <a:ext cx="1013250" cy="360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239" y="648000"/>
            <a:ext cx="7464658" cy="3507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开发板使用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注意事项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插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拔接插件前请关闭电路总开关，否则容易损坏器件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防止静电：不要用手摸电路板、使用完毕装回防静电袋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保持电路板清洁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小心轻放，避免不必要的硬件损伤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用</a:t>
            </a:r>
            <a:r>
              <a:rPr lang="en-US" altLang="zh-CN" sz="20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microUSB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线将实验板的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JTAG (J22) 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与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PC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机的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USB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口相连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插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拔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USB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线务必先对准，再稍稍用力插拔即可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Clr>
                <a:srgbClr val="17406D"/>
              </a:buClr>
              <a:buFont typeface="Wingdings" panose="05000000000000000000" pitchFamily="2" charset="2"/>
              <a:buChar char="q"/>
            </a:pPr>
            <a:r>
              <a:rPr lang="zh-CN" altLang="en-US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禁止过度用力从而损坏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micro USB</a:t>
            </a:r>
            <a:r>
              <a:rPr lang="zh-CN" altLang="en-US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接口！</a:t>
            </a:r>
            <a:endParaRPr lang="en-US" altLang="zh-CN" b="1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240" y="1079500"/>
            <a:ext cx="7847965" cy="221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开发板使用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注意事项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严禁将开发板带出实验室！！</a:t>
            </a:r>
            <a:endParaRPr lang="en-US" altLang="zh-CN" b="1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严禁将开发板带出实验室！！</a:t>
            </a:r>
            <a:endParaRPr lang="en-US" altLang="zh-CN" b="1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严禁将开发板带出实验室！！</a:t>
            </a:r>
            <a:endParaRPr lang="en-US" altLang="zh-CN" b="1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一经发现，将登记并扣分处理</a:t>
            </a:r>
            <a:r>
              <a:rPr lang="zh-CN" altLang="en-US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带出放到其他实验室也将扣分处理。</a:t>
            </a:r>
            <a:endParaRPr lang="en-US" altLang="zh-CN" b="1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3905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实验步骤：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225" y="678180"/>
            <a:ext cx="636587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基于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的开发流程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: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详细步骤参考指导书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8256" y="1208085"/>
            <a:ext cx="38523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建立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工程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编写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RTL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设计文件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编写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进行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编写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约束文件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约束文件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综合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、实现和生成比特流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板验证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70" y="1275715"/>
            <a:ext cx="3239770" cy="310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3923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实验步骤：多路选择器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multiplexer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并添加设计文件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multiplexer.v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添加提供的仿真文件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testbench.v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，并完成仿真；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并添加约束文件，并综合实现，生成比特流；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将生成的比特流下载到开发板验证；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3923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约束文件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23850" y="939165"/>
            <a:ext cx="8721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将RTL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代码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中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顶层模块的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信号和FPGA芯片的引脚对应起来，即物理约束。</a:t>
            </a:r>
            <a:endParaRPr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语法格式：</a:t>
            </a:r>
            <a:endParaRPr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set_property PACKAGE_PIN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pin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[get_ports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port_name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]</a:t>
            </a:r>
            <a:endParaRPr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set_property IOSTANDARD LVCMOS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33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[get_ports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port_name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]</a:t>
            </a:r>
            <a:endParaRPr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42762"/>
          <a:stretch>
            <a:fillRect/>
          </a:stretch>
        </p:blipFill>
        <p:spPr>
          <a:xfrm>
            <a:off x="2340610" y="2880360"/>
            <a:ext cx="3331845" cy="180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20398" y="772835"/>
            <a:ext cx="626851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深入理解数字逻辑设计的理论知识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掌握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数字设计基础知识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具备基于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设计数字系统的能力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为后续课程打好基础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1295400"/>
            <a:ext cx="4171315" cy="2789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多路选择器仿真正确（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多路选择器开发板验证通过（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多路选择器仿真波形分析及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仿真分析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5" y="3298190"/>
            <a:ext cx="410400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详细分析说明参看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指导书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079500"/>
            <a:ext cx="75819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780288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见作业提交系统，一般是下次实验课周末截止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注意：如有雷同，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雷同者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20398" y="772835"/>
            <a:ext cx="62685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实验安排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244" y="1284714"/>
            <a:ext cx="201616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0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28406" y="2016114"/>
          <a:ext cx="5472456" cy="26117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6244"/>
                <a:gridCol w="3126570"/>
                <a:gridCol w="841916"/>
                <a:gridCol w="757726"/>
              </a:tblGrid>
              <a:tr h="386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实验项目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Vivado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使用与多路复用器实现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时序电路设计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计数器设计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数码管控制器设计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状态机设计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综合设计：多功能计时器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相关链接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96331" y="864018"/>
            <a:ext cx="828069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实验指导书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000" dirty="0" smtClean="0">
                <a:hlinkClick r:id="rId2" action="ppaction://hlinkfile"/>
              </a:rPr>
              <a:t>仓库地址：</a:t>
            </a:r>
            <a:r>
              <a:rPr lang="en-US" altLang="zh-CN" sz="2000" dirty="0" smtClean="0">
                <a:hlinkClick r:id="rId2" action="ppaction://hlinkfile"/>
              </a:rPr>
              <a:t>https://gitee.com/hitsz-cslab/diglogic</a:t>
            </a:r>
            <a:endParaRPr lang="en-US" altLang="zh-CN" sz="2000" dirty="0" smtClean="0"/>
          </a:p>
          <a:p>
            <a:pPr lvl="1" indent="0">
              <a:lnSpc>
                <a:spcPct val="150000"/>
              </a:lnSpc>
            </a:pPr>
            <a:r>
              <a:rPr lang="zh-CN" altLang="en-US" sz="2000" smtClean="0">
                <a:hlinkClick r:id="rId3"/>
              </a:rPr>
              <a:t>网页版：</a:t>
            </a:r>
            <a:r>
              <a:rPr lang="en-US" altLang="zh-CN" sz="2000" smtClean="0">
                <a:hlinkClick r:id="rId3"/>
              </a:rPr>
              <a:t>https://hitsz-cslab.gitee.io/diglogic/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作业提交网址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2000" dirty="0" smtClean="0">
                <a:hlinkClick r:id="rId4"/>
              </a:rPr>
              <a:t>grader.tery.top:8000</a:t>
            </a:r>
            <a:r>
              <a:rPr lang="en-US" altLang="zh-CN" sz="2000" dirty="0">
                <a:hlinkClick r:id="rId4"/>
              </a:rPr>
              <a:t>/#/</a:t>
            </a:r>
            <a:r>
              <a:rPr lang="en-US" altLang="zh-CN" sz="2000" dirty="0" smtClean="0">
                <a:hlinkClick r:id="rId4"/>
              </a:rPr>
              <a:t>courses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答疑平台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hlinkClick r:id="rId5"/>
              </a:rPr>
              <a:t>http://piazza.com/harbin_institute_of_technology/fall2022/cs2022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19455" y="4248150"/>
            <a:ext cx="765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注册、登录后，点击以上链接，输入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code”cs2022”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405221" y="864018"/>
            <a:ext cx="828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熟悉MINISYS实验板的功能和使用方法；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掌握 Vivado 的开发环境及开发流程；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运用Verilog语言描述组合逻辑电路，理解仿真波形。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77665" y="935891"/>
            <a:ext cx="833469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、以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3-8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译码器为例，在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中建立工程，导入提供的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代码，运行综合、实现、生成比特流文件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，下载到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开发板，验证结果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2068" y="2166798"/>
          <a:ext cx="2061845" cy="170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2" imgW="1464945" imgH="1219200" progId="Visio.Drawing.15">
                  <p:embed/>
                </p:oleObj>
              </mc:Choice>
              <mc:Fallback>
                <p:oleObj name="Visio" r:id="rId2" imgW="1464945" imgH="12192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68" y="2166798"/>
                        <a:ext cx="2061845" cy="1703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456742" y="2016262"/>
          <a:ext cx="5388610" cy="26314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62280"/>
                <a:gridCol w="474980"/>
                <a:gridCol w="490220"/>
                <a:gridCol w="486410"/>
                <a:gridCol w="456565"/>
                <a:gridCol w="509905"/>
                <a:gridCol w="537210"/>
                <a:gridCol w="485775"/>
                <a:gridCol w="495300"/>
                <a:gridCol w="504190"/>
                <a:gridCol w="485775"/>
              </a:tblGrid>
              <a:tr h="271145">
                <a:tc gridSpan="3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8" y="4032031"/>
            <a:ext cx="799266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使能信号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E3E2E1==3</a:t>
            </a:r>
            <a:r>
              <a:rPr lang="en-US" altLang="zh-CN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b100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有效，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Y7-0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始终输出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3-8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译码器接口定义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7915" y="1799594"/>
          <a:ext cx="5472456" cy="14992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9985"/>
                <a:gridCol w="921385"/>
                <a:gridCol w="710239"/>
                <a:gridCol w="2690847"/>
              </a:tblGrid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译码器使能信号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data_in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译码器输入信号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33375" y="1080135"/>
            <a:ext cx="8721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、使用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位多路复用器，拨码开关作为输入，输出驱动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显示，运行仿真、上板验证。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04435" y="1871980"/>
            <a:ext cx="1834515" cy="1328420"/>
            <a:chOff x="7881" y="2948"/>
            <a:chExt cx="2889" cy="2092"/>
          </a:xfrm>
        </p:grpSpPr>
        <p:sp>
          <p:nvSpPr>
            <p:cNvPr id="15" name="圆角矩形 14"/>
            <p:cNvSpPr/>
            <p:nvPr/>
          </p:nvSpPr>
          <p:spPr>
            <a:xfrm>
              <a:off x="8620" y="2948"/>
              <a:ext cx="1412" cy="20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7881" y="3292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7881" y="3771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7881" y="4250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81" y="4729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8467" y="2991"/>
              <a:ext cx="1280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enable</a:t>
              </a:r>
              <a:endParaRPr lang="en-US" altLang="zh-CN" sz="10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67" y="3511"/>
              <a:ext cx="1280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select</a:t>
              </a:r>
              <a:endParaRPr lang="en-US" altLang="zh-CN" sz="1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467" y="3990"/>
              <a:ext cx="1485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input_a</a:t>
              </a:r>
              <a:endParaRPr lang="en-US" altLang="zh-CN" sz="1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67" y="4469"/>
              <a:ext cx="1485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input_b</a:t>
              </a:r>
              <a:endParaRPr lang="en-US" altLang="zh-CN" sz="1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0022" y="4082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582" y="3851"/>
              <a:ext cx="57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led</a:t>
              </a:r>
              <a:endParaRPr lang="en-US" altLang="zh-CN" sz="100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090" y="4645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78" y="4147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228" y="3975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941" y="3902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93" y="4400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024" y="3807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</p:grpSp>
      <p:sp>
        <p:nvSpPr>
          <p:cNvPr id="25" name="文本框 10"/>
          <p:cNvSpPr txBox="1"/>
          <p:nvPr/>
        </p:nvSpPr>
        <p:spPr>
          <a:xfrm>
            <a:off x="396240" y="2929255"/>
            <a:ext cx="87210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要求：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SW23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作为多路复用器使能信号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SW22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作为多路复用器选择信号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    c.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SW3-SW0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作为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SW7-SW4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作为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d.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输出信号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需连接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到开发板的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GLD3-GLD0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71987" y="3024007"/>
          <a:ext cx="5566410" cy="157353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78510"/>
                <a:gridCol w="1012190"/>
                <a:gridCol w="949325"/>
                <a:gridCol w="1155700"/>
                <a:gridCol w="1670685"/>
              </a:tblGrid>
              <a:tr h="262255">
                <a:tc gridSpan="4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enable</a:t>
                      </a:r>
                      <a:endParaRPr lang="en-US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selcect</a:t>
                      </a:r>
                      <a:endParaRPr 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input_a</a:t>
                      </a:r>
                      <a:endParaRPr 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input_b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led[3:0]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input_a - input_b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input_a + input_b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1111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0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1111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5" name="文本框 10"/>
          <p:cNvSpPr txBox="1"/>
          <p:nvPr/>
        </p:nvSpPr>
        <p:spPr>
          <a:xfrm>
            <a:off x="396240" y="864235"/>
            <a:ext cx="87210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要求：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e.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使能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enable=1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有效，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a-b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作为输出；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a+b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作为输出。无符号处理，加法无需考虑溢出，减法只测试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a&gt;b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的情况。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Tips: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可以直接用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+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操作，也可以自行实现加法器、减法器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8417bf3b-372a-4a5c-95b1-72529fbed74f}"/>
</p:tagLst>
</file>

<file path=ppt/tags/tag2.xml><?xml version="1.0" encoding="utf-8"?>
<p:tagLst xmlns:p="http://schemas.openxmlformats.org/presentationml/2006/main">
  <p:tag name="KSO_WM_UNIT_TABLE_BEAUTIFY" val="smartTable{7777aa6c-fc53-4dd6-ad57-4e8e022a1f52}"/>
</p:tagLst>
</file>

<file path=ppt/tags/tag3.xml><?xml version="1.0" encoding="utf-8"?>
<p:tagLst xmlns:p="http://schemas.openxmlformats.org/presentationml/2006/main">
  <p:tag name="KSO_WM_UNIT_TABLE_BEAUTIFY" val="smartTable{6e732b0f-8e23-412c-ad14-58fa48cee0a6}"/>
</p:tagLst>
</file>

<file path=ppt/tags/tag4.xml><?xml version="1.0" encoding="utf-8"?>
<p:tagLst xmlns:p="http://schemas.openxmlformats.org/presentationml/2006/main">
  <p:tag name="KSO_WM_UNIT_TABLE_BEAUTIFY" val="smartTable{7777aa6c-fc53-4dd6-ad57-4e8e022a1f52}"/>
</p:tagLst>
</file>

<file path=ppt/tags/tag5.xml><?xml version="1.0" encoding="utf-8"?>
<p:tagLst xmlns:p="http://schemas.openxmlformats.org/presentationml/2006/main">
  <p:tag name="KSO_WM_UNIT_TABLE_BEAUTIFY" val="smartTable{4a45dc44-42e6-4636-b14a-ee7fec13e306}"/>
</p:tagLst>
</file>

<file path=ppt/tags/tag6.xml><?xml version="1.0" encoding="utf-8"?>
<p:tagLst xmlns:p="http://schemas.openxmlformats.org/presentationml/2006/main">
  <p:tag name="ISPRING_PRESENTATION_TITLE" val="bt578455"/>
  <p:tag name="KSO_WPP_MARK_KEY" val="9638f202-552a-4b8a-af14-4b67bc3acd94"/>
  <p:tag name="COMMONDATA" val="eyJoZGlkIjoiZTBlNWM1YzJkNTFiMzQ0MjViMjRjMjhjZTcwYmMwN2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2618</Words>
  <Application>WPS 演示</Application>
  <PresentationFormat>自定义</PresentationFormat>
  <Paragraphs>607</Paragraphs>
  <Slides>23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Times New Roman</vt:lpstr>
      <vt:lpstr>微软雅黑</vt:lpstr>
      <vt:lpstr>Aharoni</vt:lpstr>
      <vt:lpstr>Yu Gothic UI Semibold</vt:lpstr>
      <vt:lpstr>楷体</vt:lpstr>
      <vt:lpstr>Times New Roman (正文 CS 字体)</vt:lpstr>
      <vt:lpstr>Cambria Math</vt:lpstr>
      <vt:lpstr>Arial Unicode MS</vt:lpstr>
      <vt:lpstr>Calibri Light</vt:lpstr>
      <vt:lpstr>Office Theme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郑海刚</cp:lastModifiedBy>
  <cp:revision>137</cp:revision>
  <dcterms:created xsi:type="dcterms:W3CDTF">2017-05-21T03:30:00Z</dcterms:created>
  <dcterms:modified xsi:type="dcterms:W3CDTF">2022-11-03T02:49:10Z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2A84AAE08F384EB89876D18B71D923D9</vt:lpwstr>
  </property>
  <property fmtid="{D5CDD505-2E9C-101B-9397-08002B2CF9AE}" pid="3" name="KSOProductBuildVer">
    <vt:lpwstr>2052-11.1.0.12598</vt:lpwstr>
  </property>
</Properties>
</file>