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1" r:id="rId2"/>
    <p:sldMasterId id="2147483665" r:id="rId3"/>
  </p:sldMasterIdLst>
  <p:notesMasterIdLst>
    <p:notesMasterId r:id="rId21"/>
  </p:notesMasterIdLst>
  <p:handoutMasterIdLst>
    <p:handoutMasterId r:id="rId22"/>
  </p:handoutMasterIdLst>
  <p:sldIdLst>
    <p:sldId id="3326" r:id="rId4"/>
    <p:sldId id="3349" r:id="rId5"/>
    <p:sldId id="3383" r:id="rId6"/>
    <p:sldId id="3190" r:id="rId7"/>
    <p:sldId id="3542" r:id="rId8"/>
    <p:sldId id="3347" r:id="rId9"/>
    <p:sldId id="3325" r:id="rId10"/>
    <p:sldId id="3375" r:id="rId11"/>
    <p:sldId id="3358" r:id="rId12"/>
    <p:sldId id="3348" r:id="rId13"/>
    <p:sldId id="3351" r:id="rId14"/>
    <p:sldId id="3340" r:id="rId15"/>
    <p:sldId id="1078" r:id="rId16"/>
    <p:sldId id="1043" r:id="rId17"/>
    <p:sldId id="1045" r:id="rId18"/>
    <p:sldId id="3539" r:id="rId19"/>
    <p:sldId id="3541" r:id="rId20"/>
  </p:sldIdLst>
  <p:sldSz cx="9001125" cy="5040313"/>
  <p:notesSz cx="7099300" cy="10234613"/>
  <p:custDataLst>
    <p:tags r:id="rId2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47040" indent="-12763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96620" indent="-2571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45565" indent="-387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795145" indent="-51689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59766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1706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3647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55587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orient="horz" pos="2915">
          <p15:clr>
            <a:srgbClr val="A4A3A4"/>
          </p15:clr>
        </p15:guide>
        <p15:guide id="3" pos="2863">
          <p15:clr>
            <a:srgbClr val="A4A3A4"/>
          </p15:clr>
        </p15:guide>
        <p15:guide id="4" pos="390">
          <p15:clr>
            <a:srgbClr val="A4A3A4"/>
          </p15:clr>
        </p15:guide>
        <p15:guide id="5" pos="5248">
          <p15:clr>
            <a:srgbClr val="A4A3A4"/>
          </p15:clr>
        </p15:guide>
        <p15:guide id="6" pos="48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99FF"/>
    <a:srgbClr val="CC00FF"/>
    <a:srgbClr val="9933FF"/>
    <a:srgbClr val="C00000"/>
    <a:srgbClr val="17406D"/>
    <a:srgbClr val="FFFFFF"/>
    <a:srgbClr val="009999"/>
    <a:srgbClr val="CCFFCC"/>
    <a:srgbClr val="BBE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69" autoAdjust="0"/>
    <p:restoredTop sz="90655" autoAdjust="0"/>
  </p:normalViewPr>
  <p:slideViewPr>
    <p:cSldViewPr>
      <p:cViewPr varScale="1">
        <p:scale>
          <a:sx n="133" d="100"/>
          <a:sy n="133" d="100"/>
        </p:scale>
        <p:origin x="-162" y="162"/>
      </p:cViewPr>
      <p:guideLst>
        <p:guide orient="horz" pos="255"/>
        <p:guide orient="horz" pos="2915"/>
        <p:guide pos="2863"/>
        <p:guide pos="390"/>
        <p:guide pos="5248"/>
        <p:guide pos="483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298" y="-84"/>
      </p:cViewPr>
      <p:guideLst>
        <p:guide orient="horz" pos="3222"/>
        <p:guide pos="2258"/>
      </p:guideLst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 noProof="1"/>
            </a:lvl1pPr>
          </a:lstStyle>
          <a:p>
            <a:fld id="{53CB15B2-6539-414E-885F-134AB7BAEF7A}" type="slidenum">
              <a:rPr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47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  <a:t>2022/11/8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3825" y="768350"/>
            <a:ext cx="6851650" cy="38369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 noProof="1"/>
            </a:lvl1pPr>
          </a:lstStyle>
          <a:p>
            <a:fld id="{70CA4341-F6FF-475E-A543-0194832CB00B}" type="slidenum">
              <a:rPr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99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13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81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58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98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2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43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83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24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3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411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7788" y="746125"/>
            <a:ext cx="6651625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Verilog</a:t>
            </a:r>
            <a:r>
              <a:rPr lang="zh-CN" altLang="en-US" dirty="0"/>
              <a:t>共有</a:t>
            </a:r>
            <a:r>
              <a:rPr lang="en-US" altLang="zh-CN" dirty="0"/>
              <a:t>19</a:t>
            </a:r>
            <a:r>
              <a:rPr lang="zh-CN" altLang="en-US" dirty="0"/>
              <a:t>种数据类型，这三种是最基本的数据类型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7B008-1302-4D1B-8E49-9E8AC022E36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66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5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08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899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964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266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795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509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73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824885"/>
            <a:ext cx="675084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647331"/>
            <a:ext cx="6750844" cy="1216909"/>
          </a:xfrm>
        </p:spPr>
        <p:txBody>
          <a:bodyPr/>
          <a:lstStyle>
            <a:lvl1pPr marL="0" indent="0" algn="ctr">
              <a:buNone/>
              <a:defRPr sz="1765"/>
            </a:lvl1pPr>
            <a:lvl2pPr marL="335915" indent="0" algn="ctr">
              <a:buNone/>
              <a:defRPr sz="1470"/>
            </a:lvl2pPr>
            <a:lvl3pPr marL="671830" indent="0" algn="ctr">
              <a:buNone/>
              <a:defRPr sz="1325"/>
            </a:lvl3pPr>
            <a:lvl4pPr marL="1008380" indent="0" algn="ctr">
              <a:buNone/>
              <a:defRPr sz="1175"/>
            </a:lvl4pPr>
            <a:lvl5pPr marL="1344295" indent="0" algn="ctr">
              <a:buNone/>
              <a:defRPr sz="1175"/>
            </a:lvl5pPr>
            <a:lvl6pPr marL="1680210" indent="0" algn="ctr">
              <a:buNone/>
              <a:defRPr sz="1175"/>
            </a:lvl6pPr>
            <a:lvl7pPr marL="2016125" indent="0" algn="ctr">
              <a:buNone/>
              <a:defRPr sz="1175"/>
            </a:lvl7pPr>
            <a:lvl8pPr marL="2352040" indent="0" algn="ctr">
              <a:buNone/>
              <a:defRPr sz="1175"/>
            </a:lvl8pPr>
            <a:lvl9pPr marL="2688590" indent="0" algn="ctr">
              <a:buNone/>
              <a:defRPr sz="11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E8E1-2156-44D8-985A-B7DE18793C43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B3F3-2A3A-4B2D-BA10-444E796010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0" y="268350"/>
            <a:ext cx="1940868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27" y="268350"/>
            <a:ext cx="5710089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用得最多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085" y="103140"/>
            <a:ext cx="7650956" cy="463429"/>
          </a:xfrm>
        </p:spPr>
        <p:txBody>
          <a:bodyPr/>
          <a:lstStyle>
            <a:lvl1pPr>
              <a:defRPr sz="3234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085" y="679043"/>
            <a:ext cx="7650956" cy="3801236"/>
          </a:xfrm>
        </p:spPr>
        <p:txBody>
          <a:bodyPr/>
          <a:lstStyle>
            <a:lvl1pPr marR="0" lvl="0" indent="-336042" algn="l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l"/>
              <a:defRPr kumimoji="1" lang="zh-CN" altLang="en-US" sz="2646" b="0" i="0" u="none" strike="noStrike" kern="0" cap="none" spc="0" normalizeH="0" baseline="0" noProof="1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R="0" lvl="1" indent="-336042" algn="l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l"/>
              <a:defRPr kumimoji="1" lang="zh-CN" altLang="en-US" sz="2352" b="0" i="0" u="none" strike="noStrike" kern="0" cap="none" spc="0" normalizeH="0" baseline="0" noProof="1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R="0" lvl="2" indent="-336042" algn="l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l"/>
              <a:defRPr kumimoji="1" lang="zh-CN" altLang="en-US" sz="2058" b="0" i="0" u="none" strike="noStrike" kern="0" cap="none" spc="0" normalizeH="0" baseline="0" noProof="1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R="0" lvl="3" indent="-336042" algn="l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l"/>
              <a:defRPr kumimoji="1" lang="zh-CN" altLang="en-US" sz="1764" b="0" i="0" u="none" strike="noStrike" kern="0" cap="none" spc="0" normalizeH="0" baseline="0" noProof="1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R="0" lvl="4" indent="-336042" algn="l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l"/>
              <a:defRPr kumimoji="1" lang="zh-CN" altLang="en-US" sz="2646" b="0" i="0" u="none" strike="noStrike" kern="0" cap="none" spc="0" normalizeH="0" baseline="0" noProof="1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2F302-8939-42AF-BB83-27661439B7B5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522055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72084">
              <a:defRPr/>
            </a:pPr>
            <a:endParaRPr lang="en-US" altLang="zh-CN" sz="1029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72084">
              <a:defRPr/>
            </a:pPr>
            <a:endParaRPr lang="en-US" altLang="zh-CN" sz="1029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15390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用得多的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085" y="50404"/>
            <a:ext cx="7650956" cy="526899"/>
          </a:xfrm>
        </p:spPr>
        <p:txBody>
          <a:bodyPr/>
          <a:lstStyle>
            <a:lvl1pPr>
              <a:defRPr sz="3234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A22F302-8939-42AF-BB83-27661439B7B5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36220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824885"/>
            <a:ext cx="675084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647331"/>
            <a:ext cx="6750844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60E2-AA12-4100-AEAA-DEC20042DCD3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831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506313" y="237082"/>
            <a:ext cx="8034573" cy="57170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06313" y="924057"/>
            <a:ext cx="8034442" cy="355622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506313" y="4592285"/>
            <a:ext cx="2467928" cy="336021"/>
          </a:xfrm>
        </p:spPr>
        <p:txBody>
          <a:bodyPr/>
          <a:lstStyle/>
          <a:p>
            <a:pPr defTabSz="672084" eaLnBrk="1" hangingPunct="1">
              <a:defRPr/>
            </a:pPr>
            <a:endParaRPr kumimoji="1" lang="en-US" altLang="zh-CN" sz="1029" dirty="0">
              <a:solidFill>
                <a:schemeClr val="tx1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19284" y="4592285"/>
            <a:ext cx="2711270" cy="336021"/>
          </a:xfrm>
        </p:spPr>
        <p:txBody>
          <a:bodyPr/>
          <a:lstStyle/>
          <a:p>
            <a:pPr defTabSz="672084" eaLnBrk="1" hangingPunct="1">
              <a:defRPr/>
            </a:pPr>
            <a:endParaRPr kumimoji="1" lang="en-US" altLang="zh-CN" sz="1029" dirty="0">
              <a:solidFill>
                <a:schemeClr val="tx1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989103" y="4592285"/>
            <a:ext cx="2551784" cy="336021"/>
          </a:xfrm>
        </p:spPr>
        <p:txBody>
          <a:bodyPr/>
          <a:lstStyle/>
          <a:p>
            <a:pPr defTabSz="672084" eaLnBrk="1" hangingPunct="1">
              <a:defRPr/>
            </a:pPr>
            <a:fld id="{855B4502-5570-4FB2-86C0-5BAFA47D358D}" type="slidenum">
              <a:rPr kumimoji="1" lang="en-US" altLang="zh-CN" sz="1029" smtClean="0">
                <a:solidFill>
                  <a:schemeClr val="tx1"/>
                </a:solidFill>
                <a:latin typeface="Times New Roman" panose="02020603050405020304" pitchFamily="18" charset="0"/>
              </a:rPr>
              <a:pPr defTabSz="672084" eaLnBrk="1" hangingPunct="1">
                <a:defRPr/>
              </a:pPr>
              <a:t>‹#›</a:t>
            </a:fld>
            <a:endParaRPr kumimoji="1" lang="en-US" altLang="zh-CN" sz="1029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489436" y="863387"/>
            <a:ext cx="8038295" cy="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332328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02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2298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6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39" y="1256579"/>
            <a:ext cx="776347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39" y="3373044"/>
            <a:ext cx="7763470" cy="1102568"/>
          </a:xfrm>
        </p:spPr>
        <p:txBody>
          <a:bodyPr/>
          <a:lstStyle>
            <a:lvl1pPr marL="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1pPr>
            <a:lvl2pPr marL="33591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83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838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429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612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5204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859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68350"/>
            <a:ext cx="7763470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0" y="1235577"/>
            <a:ext cx="3807897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0" y="1841114"/>
            <a:ext cx="3807897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19" y="1235577"/>
            <a:ext cx="3826651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19" y="1841114"/>
            <a:ext cx="3826651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725712"/>
            <a:ext cx="4556820" cy="3581889"/>
          </a:xfrm>
        </p:spPr>
        <p:txBody>
          <a:bodyPr/>
          <a:lstStyle>
            <a:lvl1pPr>
              <a:defRPr sz="2350"/>
            </a:lvl1pPr>
            <a:lvl2pPr>
              <a:defRPr sz="2060"/>
            </a:lvl2pPr>
            <a:lvl3pPr>
              <a:defRPr sz="1765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725712"/>
            <a:ext cx="4556820" cy="3581889"/>
          </a:xfrm>
        </p:spPr>
        <p:txBody>
          <a:bodyPr anchor="t"/>
          <a:lstStyle>
            <a:lvl1pPr marL="0" indent="0">
              <a:buNone/>
              <a:defRPr sz="2350"/>
            </a:lvl1pPr>
            <a:lvl2pPr marL="335915" indent="0">
              <a:buNone/>
              <a:defRPr sz="2060"/>
            </a:lvl2pPr>
            <a:lvl3pPr marL="671830" indent="0">
              <a:buNone/>
              <a:defRPr sz="1765"/>
            </a:lvl3pPr>
            <a:lvl4pPr marL="1008380" indent="0">
              <a:buNone/>
              <a:defRPr sz="1470"/>
            </a:lvl4pPr>
            <a:lvl5pPr marL="1344295" indent="0">
              <a:buNone/>
              <a:defRPr sz="1470"/>
            </a:lvl5pPr>
            <a:lvl6pPr marL="1680210" indent="0">
              <a:buNone/>
              <a:defRPr sz="1470"/>
            </a:lvl6pPr>
            <a:lvl7pPr marL="2016125" indent="0">
              <a:buNone/>
              <a:defRPr sz="1470"/>
            </a:lvl7pPr>
            <a:lvl8pPr marL="2352040" indent="0">
              <a:buNone/>
              <a:defRPr sz="1470"/>
            </a:lvl8pPr>
            <a:lvl9pPr marL="2688590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68350"/>
            <a:ext cx="77634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341750"/>
            <a:ext cx="77634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4671624"/>
            <a:ext cx="303788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71830" rtl="0" eaLnBrk="1" latinLnBrk="0" hangingPunct="1">
        <a:lnSpc>
          <a:spcPct val="90000"/>
        </a:lnSpc>
        <a:spcBef>
          <a:spcPct val="0"/>
        </a:spcBef>
        <a:buNone/>
        <a:defRPr sz="3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671830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02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4848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440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5623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591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183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838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429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612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204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8859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75085" y="50403"/>
            <a:ext cx="7650956" cy="5250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5085" y="4592285"/>
            <a:ext cx="1875234" cy="3360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l" eaLnBrk="1" hangingPunct="1">
              <a:defRPr kumimoji="0" sz="137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75385" y="4592285"/>
            <a:ext cx="2850356" cy="3360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 eaLnBrk="1" hangingPunct="1">
              <a:defRPr kumimoji="0" sz="137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0806" y="4592285"/>
            <a:ext cx="1875234" cy="3360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 eaLnBrk="1" hangingPunct="1">
              <a:defRPr kumimoji="0" sz="1371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44F4486-0710-4852-99FF-14BFEDB5661F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5085" y="684176"/>
            <a:ext cx="7650956" cy="379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R="0" lvl="0" indent="-457200" algn="l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l"/>
              <a:defRPr kumimoji="1" lang="zh-CN" altLang="en-US" sz="3600" b="0" i="0" u="none" strike="noStrike" kern="0" cap="none" spc="0" normalizeH="0" baseline="0" noProof="1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R="0" lvl="1" indent="-457200" algn="l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l"/>
              <a:defRPr kumimoji="1" lang="zh-CN" altLang="en-US" sz="3600" b="0" i="0" u="none" strike="noStrike" kern="0" cap="none" spc="0" normalizeH="0" baseline="0" noProof="1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R="0" lvl="2" indent="-457200" algn="l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l"/>
              <a:defRPr kumimoji="1" lang="zh-CN" altLang="en-US" sz="3600" b="0" i="0" u="none" strike="noStrike" kern="0" cap="none" spc="0" normalizeH="0" baseline="0" noProof="1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R="0" lvl="3" indent="-457200" algn="l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l"/>
              <a:defRPr kumimoji="1" lang="zh-CN" altLang="en-US" sz="3600" b="0" i="0" u="none" strike="noStrike" kern="0" cap="none" spc="0" normalizeH="0" baseline="0" noProof="1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R="0" lvl="4" indent="-457200" algn="l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l"/>
              <a:defRPr kumimoji="1" lang="zh-CN" altLang="en-US" sz="3600" b="0" i="0" u="none" strike="noStrike" kern="0" cap="none" spc="0" normalizeH="0" baseline="0" noProof="1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endParaRPr lang="zh-CN" altLang="en-US"/>
          </a:p>
        </p:txBody>
      </p:sp>
      <p:cxnSp>
        <p:nvCxnSpPr>
          <p:cNvPr id="4" name="直接连接符 6"/>
          <p:cNvCxnSpPr/>
          <p:nvPr userDrawn="1"/>
        </p:nvCxnSpPr>
        <p:spPr>
          <a:xfrm>
            <a:off x="653207" y="623816"/>
            <a:ext cx="7654500" cy="0"/>
          </a:xfrm>
          <a:prstGeom prst="line">
            <a:avLst/>
          </a:prstGeom>
          <a:ln w="38100" cap="flat" cmpd="dbl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3721540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34" b="1">
          <a:solidFill>
            <a:srgbClr val="000000"/>
          </a:solidFill>
          <a:effectLst/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34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34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34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34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336042" algn="ctr" rtl="0" fontAlgn="base">
        <a:spcBef>
          <a:spcPct val="0"/>
        </a:spcBef>
        <a:spcAft>
          <a:spcPct val="0"/>
        </a:spcAft>
        <a:defRPr kumimoji="1" sz="3234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672084" algn="ctr" rtl="0" fontAlgn="base">
        <a:spcBef>
          <a:spcPct val="0"/>
        </a:spcBef>
        <a:spcAft>
          <a:spcPct val="0"/>
        </a:spcAft>
        <a:defRPr kumimoji="1" sz="3234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008126" algn="ctr" rtl="0" fontAlgn="base">
        <a:spcBef>
          <a:spcPct val="0"/>
        </a:spcBef>
        <a:spcAft>
          <a:spcPct val="0"/>
        </a:spcAft>
        <a:defRPr kumimoji="1" sz="3234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344168" algn="ctr" rtl="0" fontAlgn="base">
        <a:spcBef>
          <a:spcPct val="0"/>
        </a:spcBef>
        <a:spcAft>
          <a:spcPct val="0"/>
        </a:spcAft>
        <a:defRPr kumimoji="1" sz="3234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36042" indent="-336042" algn="l" rtl="0" eaLnBrk="0" fontAlgn="base" hangingPunct="0">
        <a:spcBef>
          <a:spcPts val="96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135">
          <a:solidFill>
            <a:schemeClr val="bg2"/>
          </a:solidFill>
          <a:latin typeface="+mn-lt"/>
          <a:ea typeface="+mn-ea"/>
          <a:cs typeface="+mn-cs"/>
        </a:defRPr>
      </a:lvl1pPr>
      <a:lvl2pPr marL="728091" indent="-280035" algn="l" rtl="0" eaLnBrk="0" fontAlgn="base" hangingPunct="0">
        <a:spcBef>
          <a:spcPts val="96"/>
        </a:spcBef>
        <a:spcAft>
          <a:spcPct val="0"/>
        </a:spcAft>
        <a:buClr>
          <a:schemeClr val="tx1"/>
        </a:buClr>
        <a:buSzPct val="90000"/>
        <a:buChar char="–"/>
        <a:defRPr kumimoji="1" sz="2352">
          <a:solidFill>
            <a:schemeClr val="bg2"/>
          </a:solidFill>
          <a:latin typeface="+mn-lt"/>
          <a:ea typeface="+mn-ea"/>
        </a:defRPr>
      </a:lvl2pPr>
      <a:lvl3pPr marL="1120140" indent="-224028" algn="l" rtl="0" eaLnBrk="0" fontAlgn="base" hangingPunct="0">
        <a:spcBef>
          <a:spcPts val="96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352">
          <a:solidFill>
            <a:schemeClr val="bg2"/>
          </a:solidFill>
          <a:latin typeface="+mn-lt"/>
          <a:ea typeface="+mn-ea"/>
        </a:defRPr>
      </a:lvl3pPr>
      <a:lvl4pPr marL="1568196" indent="-224028" algn="l" rtl="0" eaLnBrk="0" fontAlgn="base" hangingPunct="0">
        <a:spcBef>
          <a:spcPts val="96"/>
        </a:spcBef>
        <a:spcAft>
          <a:spcPct val="0"/>
        </a:spcAft>
        <a:buClr>
          <a:schemeClr val="tx1"/>
        </a:buClr>
        <a:buChar char="–"/>
        <a:defRPr kumimoji="1" sz="1959">
          <a:solidFill>
            <a:schemeClr val="bg2"/>
          </a:solidFill>
          <a:latin typeface="+mn-lt"/>
          <a:ea typeface="+mn-ea"/>
        </a:defRPr>
      </a:lvl4pPr>
      <a:lvl5pPr marL="2016252" indent="-224028" algn="l" rtl="0" eaLnBrk="0" fontAlgn="base" hangingPunct="0">
        <a:spcBef>
          <a:spcPts val="96"/>
        </a:spcBef>
        <a:spcAft>
          <a:spcPct val="0"/>
        </a:spcAft>
        <a:buClr>
          <a:schemeClr val="accent1"/>
        </a:buClr>
        <a:buChar char="•"/>
        <a:defRPr kumimoji="1" sz="1959">
          <a:solidFill>
            <a:schemeClr val="bg2"/>
          </a:solidFill>
          <a:latin typeface="+mn-lt"/>
          <a:ea typeface="+mn-ea"/>
        </a:defRPr>
      </a:lvl5pPr>
      <a:lvl6pPr marL="2464308" indent="-224028" algn="l" rtl="0" fontAlgn="base">
        <a:spcBef>
          <a:spcPts val="96"/>
        </a:spcBef>
        <a:spcAft>
          <a:spcPct val="0"/>
        </a:spcAft>
        <a:buClr>
          <a:schemeClr val="accent1"/>
        </a:buClr>
        <a:buChar char="•"/>
        <a:defRPr kumimoji="1" sz="1959">
          <a:solidFill>
            <a:schemeClr val="tx1"/>
          </a:solidFill>
          <a:latin typeface="+mn-lt"/>
          <a:ea typeface="+mn-ea"/>
        </a:defRPr>
      </a:lvl6pPr>
      <a:lvl7pPr marL="2912364" indent="-224028" algn="l" rtl="0" fontAlgn="base">
        <a:spcBef>
          <a:spcPts val="96"/>
        </a:spcBef>
        <a:spcAft>
          <a:spcPct val="0"/>
        </a:spcAft>
        <a:buClr>
          <a:schemeClr val="accent1"/>
        </a:buClr>
        <a:buChar char="•"/>
        <a:defRPr kumimoji="1" sz="1959">
          <a:solidFill>
            <a:schemeClr val="tx1"/>
          </a:solidFill>
          <a:latin typeface="+mn-lt"/>
          <a:ea typeface="+mn-ea"/>
        </a:defRPr>
      </a:lvl7pPr>
      <a:lvl8pPr marL="3360420" indent="-224028" algn="l" rtl="0" fontAlgn="base">
        <a:spcBef>
          <a:spcPts val="96"/>
        </a:spcBef>
        <a:spcAft>
          <a:spcPct val="0"/>
        </a:spcAft>
        <a:buClr>
          <a:schemeClr val="accent1"/>
        </a:buClr>
        <a:buChar char="•"/>
        <a:defRPr kumimoji="1" sz="1959">
          <a:solidFill>
            <a:schemeClr val="tx1"/>
          </a:solidFill>
          <a:latin typeface="+mn-lt"/>
          <a:ea typeface="+mn-ea"/>
        </a:defRPr>
      </a:lvl8pPr>
      <a:lvl9pPr marL="3808476" indent="-224028" algn="l" rtl="0" fontAlgn="base">
        <a:spcBef>
          <a:spcPts val="96"/>
        </a:spcBef>
        <a:spcAft>
          <a:spcPct val="0"/>
        </a:spcAft>
        <a:buClr>
          <a:schemeClr val="accent1"/>
        </a:buClr>
        <a:buChar char="•"/>
        <a:defRPr kumimoji="1" sz="195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96112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48056" algn="l" defTabSz="896112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algn="l" defTabSz="896112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algn="l" defTabSz="896112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792224" algn="l" defTabSz="896112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40280" algn="l" defTabSz="896112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688336" algn="l" defTabSz="896112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36392" algn="l" defTabSz="896112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584448" algn="l" defTabSz="896112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533" y="268350"/>
            <a:ext cx="8116014" cy="687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002" y="998728"/>
            <a:ext cx="8115546" cy="35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D60E2-AA12-4100-AEAA-DEC20042DCD3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4671624"/>
            <a:ext cx="303788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2F54-C19B-4022-AC36-B7CACD2E5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8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ctr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1728640" y="1568676"/>
            <a:ext cx="5630160" cy="1369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实验二</a:t>
            </a:r>
            <a:r>
              <a:rPr lang="en-US" altLang="zh-CN" sz="3200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</a:t>
            </a:r>
            <a:r>
              <a:rPr lang="zh-CN" altLang="en-US" sz="3200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寄存器文件设计</a:t>
            </a:r>
            <a:endParaRPr lang="en-US" altLang="zh-CN" sz="3200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645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薛睿</a:t>
            </a:r>
            <a:endParaRPr lang="zh-CN" altLang="en-US" sz="1765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验收要求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8290" y="864235"/>
            <a:ext cx="8034655" cy="25533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触发器仿真波形、上板验证通过（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位寄存器文件上板验证通过（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仿真波形分析、代码提交（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凡是自己写的代码都需要提交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，vivado自动生成的无需提交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提交要求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2238" y="1008030"/>
            <a:ext cx="70205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提交时间：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详见指导书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提交格式：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.zip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注意：如有雷同，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雷同者均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分！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2599558" y="1944108"/>
            <a:ext cx="388832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开始实验</a:t>
            </a:r>
            <a:endParaRPr lang="en-US" altLang="zh-CN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时钟沿触发的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always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块描述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2352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always @（&lt;</a:t>
            </a:r>
            <a:r>
              <a:rPr lang="zh-CN" altLang="en-US" sz="2352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敏感信号列表</a:t>
            </a:r>
            <a:r>
              <a:rPr lang="zh-CN" altLang="en-US" sz="2352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&gt;）</a:t>
            </a:r>
          </a:p>
          <a:p>
            <a:pPr marL="588074" lvl="3" indent="-252032">
              <a:lnSpc>
                <a:spcPct val="100000"/>
              </a:lnSpc>
              <a:buNone/>
            </a:pPr>
            <a:r>
              <a:rPr lang="zh-CN" altLang="en-US" sz="2058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begin</a:t>
            </a:r>
          </a:p>
          <a:p>
            <a:pPr marL="252032" lvl="2" indent="-252032">
              <a:lnSpc>
                <a:spcPct val="100000"/>
              </a:lnSpc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//过程赋值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58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2058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//if-else、case选择语句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58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2058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//for、while等循环块</a:t>
            </a:r>
          </a:p>
          <a:p>
            <a:pPr lvl="1">
              <a:lnSpc>
                <a:spcPct val="100000"/>
              </a:lnSpc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end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52032" lvl="2" indent="-252032">
              <a:lnSpc>
                <a:spcPct val="100000"/>
              </a:lnSpc>
              <a:buNone/>
              <a:defRPr/>
            </a:pPr>
            <a:r>
              <a:rPr lang="zh-CN" altLang="en-US" sz="2352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边沿触发</a:t>
            </a:r>
            <a:r>
              <a:rPr lang="zh-CN" altLang="en-US" sz="2352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：时钟处在上升沿或下降沿时，语句被执行。</a:t>
            </a:r>
            <a:endParaRPr lang="en-US" altLang="zh-CN" sz="2352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52032" lvl="2" indent="-252032">
              <a:lnSpc>
                <a:spcPct val="100000"/>
              </a:lnSpc>
              <a:buNone/>
              <a:defRPr/>
            </a:pPr>
            <a:r>
              <a:rPr lang="en-US" altLang="zh-CN" sz="2352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always @( </a:t>
            </a:r>
            <a:r>
              <a:rPr lang="en-US" altLang="zh-CN" sz="2352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sz="2352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52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sz="2352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352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352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352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时钟上升沿触发</a:t>
            </a:r>
            <a:r>
              <a:rPr lang="en-US" altLang="zh-CN" sz="2352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252032" lvl="2" indent="-252032">
              <a:lnSpc>
                <a:spcPct val="100000"/>
              </a:lnSpc>
              <a:buNone/>
              <a:defRPr/>
            </a:pPr>
            <a:r>
              <a:rPr lang="en-US" altLang="zh-CN" sz="2352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always @( </a:t>
            </a:r>
            <a:r>
              <a:rPr lang="en-US" altLang="zh-CN" sz="2352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negedge</a:t>
            </a:r>
            <a:r>
              <a:rPr lang="en-US" altLang="zh-CN" sz="2352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52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sz="2352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352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352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352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时钟下降沿触发</a:t>
            </a:r>
            <a:endParaRPr lang="en-US" altLang="zh-CN" sz="2352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52032" lvl="2" indent="-252032">
              <a:lnSpc>
                <a:spcPct val="100000"/>
              </a:lnSpc>
              <a:buNone/>
              <a:defRPr/>
            </a:pPr>
            <a:r>
              <a:rPr lang="en-US" altLang="zh-CN" sz="2352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	always @( </a:t>
            </a:r>
            <a:r>
              <a:rPr lang="en-US" altLang="zh-CN" sz="2352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sz="2352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52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sz="2352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or</a:t>
            </a:r>
            <a:r>
              <a:rPr lang="en-US" altLang="zh-CN" sz="2352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52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negedge</a:t>
            </a:r>
            <a:r>
              <a:rPr lang="en-US" altLang="zh-CN" sz="2352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52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rst_n</a:t>
            </a:r>
            <a:r>
              <a:rPr lang="en-US" altLang="zh-CN" sz="2352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352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）带异步复位的时钟上升沿触发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72084"/>
            <a:fld id="{351A2F54-C19B-4022-AC36-B7CACD2E530A}" type="slidenum">
              <a:rPr lang="zh-CN" altLang="en-US">
                <a:solidFill>
                  <a:srgbClr val="000000"/>
                </a:solidFill>
              </a:rPr>
              <a:pPr defTabSz="672084"/>
              <a:t>13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67670" tIns="33835" rIns="67670" bIns="33835" numCol="1" anchor="ctr" anchorCtr="0" compatLnSpc="1"/>
          <a:lstStyle/>
          <a:p>
            <a:pPr>
              <a:buNone/>
            </a:pPr>
            <a:r>
              <a:rPr lang="zh-CN" altLang="en-US" sz="3135" dirty="0">
                <a:cs typeface="Times New Roman" panose="02020603050405020304" pitchFamily="18" charset="0"/>
              </a:rPr>
              <a:t>用</a:t>
            </a:r>
            <a:r>
              <a:rPr lang="en-US" altLang="zh-CN" sz="3135" dirty="0">
                <a:cs typeface="Times New Roman" panose="02020603050405020304" pitchFamily="18" charset="0"/>
              </a:rPr>
              <a:t>Verilog</a:t>
            </a:r>
            <a:r>
              <a:rPr lang="zh-CN" altLang="en-US" sz="3135" dirty="0">
                <a:cs typeface="Times New Roman" panose="02020603050405020304" pitchFamily="18" charset="0"/>
              </a:rPr>
              <a:t>实现</a:t>
            </a:r>
            <a:r>
              <a:rPr lang="zh-CN" altLang="en-US" sz="3135" dirty="0">
                <a:cs typeface="Times New Roman" panose="02020603050405020304" pitchFamily="18" charset="0"/>
                <a:sym typeface="+mn-ea"/>
              </a:rPr>
              <a:t>带异步清零端的</a:t>
            </a:r>
            <a:r>
              <a:rPr lang="en-US" altLang="zh-CN" sz="3135" dirty="0">
                <a:cs typeface="Times New Roman" panose="02020603050405020304" pitchFamily="18" charset="0"/>
              </a:rPr>
              <a:t>D</a:t>
            </a:r>
            <a:r>
              <a:rPr lang="zh-CN" altLang="en-US" sz="3135" dirty="0">
                <a:cs typeface="Times New Roman" panose="02020603050405020304" pitchFamily="18" charset="0"/>
              </a:rPr>
              <a:t>触发器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745" b="1" dirty="0">
                <a:cs typeface="Times New Roman" panose="02020603050405020304" pitchFamily="18" charset="0"/>
                <a:sym typeface="+mn-ea"/>
              </a:rPr>
              <a:t>module</a:t>
            </a: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VrDffC(</a:t>
            </a:r>
            <a:r>
              <a:rPr lang="en-US" altLang="zh-CN" sz="2745" b="1" dirty="0">
                <a:cs typeface="Times New Roman" panose="02020603050405020304" pitchFamily="18" charset="0"/>
                <a:sym typeface="+mn-ea"/>
              </a:rPr>
              <a:t>input</a:t>
            </a: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CLK, </a:t>
            </a:r>
            <a:r>
              <a:rPr lang="en-US" altLang="zh-CN" sz="2745" b="1" dirty="0">
                <a:cs typeface="Times New Roman" panose="02020603050405020304" pitchFamily="18" charset="0"/>
                <a:sym typeface="+mn-ea"/>
              </a:rPr>
              <a:t>input</a:t>
            </a: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CLR, </a:t>
            </a:r>
            <a:r>
              <a:rPr lang="en-US" altLang="zh-CN" sz="2745" b="1" dirty="0">
                <a:cs typeface="Times New Roman" panose="02020603050405020304" pitchFamily="18" charset="0"/>
                <a:sym typeface="+mn-ea"/>
              </a:rPr>
              <a:t>input</a:t>
            </a: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D,   		</a:t>
            </a:r>
            <a:r>
              <a:rPr lang="en-US" altLang="zh-CN" sz="2745" b="1" dirty="0">
                <a:cs typeface="Times New Roman" panose="02020603050405020304" pitchFamily="18" charset="0"/>
                <a:sym typeface="+mn-ea"/>
              </a:rPr>
              <a:t>output</a:t>
            </a: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reg Q);</a:t>
            </a:r>
            <a:endParaRPr lang="en-US" altLang="zh-CN" sz="2745" dirty="0"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745" b="1" dirty="0">
                <a:cs typeface="Times New Roman" panose="02020603050405020304" pitchFamily="18" charset="0"/>
                <a:sym typeface="+mn-ea"/>
              </a:rPr>
              <a:t>always</a:t>
            </a: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@ (</a:t>
            </a:r>
            <a:r>
              <a:rPr lang="en-US" altLang="zh-CN" sz="2745" b="1" dirty="0">
                <a:cs typeface="Times New Roman" panose="02020603050405020304" pitchFamily="18" charset="0"/>
                <a:sym typeface="+mn-ea"/>
              </a:rPr>
              <a:t>posedge</a:t>
            </a: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CLK or </a:t>
            </a:r>
            <a:r>
              <a:rPr lang="en-US" altLang="zh-CN" sz="2745" b="1" dirty="0">
                <a:cs typeface="Times New Roman" panose="02020603050405020304" pitchFamily="18" charset="0"/>
                <a:sym typeface="+mn-ea"/>
              </a:rPr>
              <a:t>posedge</a:t>
            </a: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CLR)</a:t>
            </a:r>
            <a:endParaRPr lang="en-US" altLang="zh-CN" sz="2745" dirty="0"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745" b="1" dirty="0"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(CLR==1) Q &lt;= 0;</a:t>
            </a:r>
            <a:endParaRPr lang="en-US" altLang="zh-CN" sz="2745" dirty="0"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745" b="1" dirty="0">
                <a:cs typeface="Times New Roman" panose="02020603050405020304" pitchFamily="18" charset="0"/>
                <a:sym typeface="+mn-ea"/>
              </a:rPr>
              <a:t>else</a:t>
            </a: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Q &lt;= D;</a:t>
            </a:r>
            <a:endParaRPr lang="en-US" altLang="zh-CN" sz="2745" dirty="0"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745" b="1" dirty="0">
                <a:cs typeface="Times New Roman" panose="02020603050405020304" pitchFamily="18" charset="0"/>
                <a:sym typeface="+mn-ea"/>
              </a:rPr>
              <a:t>endmodule</a:t>
            </a:r>
            <a:endParaRPr lang="zh-CN" altLang="en-US" sz="2745" b="1" dirty="0">
              <a:ea typeface="DejaVu Sans Mono" pitchFamily="49" charset="0"/>
              <a:cs typeface="Times New Roman" panose="02020603050405020304" pitchFamily="18" charset="0"/>
            </a:endParaRPr>
          </a:p>
          <a:p>
            <a:endParaRPr lang="zh-CN" altLang="en-US" sz="2745" b="1" dirty="0">
              <a:ea typeface="DejaVu Sans Mono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72084"/>
            <a:fld id="{9A0DB2DC-4C9A-4742-B13C-FB6460FD3503}" type="slidenum">
              <a:rPr lang="en-US" altLang="zh-CN" sz="1029" dirty="0">
                <a:solidFill>
                  <a:srgbClr val="000000"/>
                </a:solidFill>
              </a:rPr>
              <a:pPr defTabSz="672084"/>
              <a:t>14</a:t>
            </a:fld>
            <a:endParaRPr lang="en-US" altLang="zh-CN" sz="1029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67670" tIns="33835" rIns="67670" bIns="33835" numCol="1" anchor="ctr" anchorCtr="0" compatLnSpc="1"/>
          <a:lstStyle/>
          <a:p>
            <a:pPr>
              <a:buNone/>
            </a:pPr>
            <a:r>
              <a:rPr lang="zh-CN" altLang="en-US" sz="3528" dirty="0"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带时钟使能端和同步置位</a:t>
            </a:r>
            <a:r>
              <a:rPr lang="en-US" altLang="zh-CN" sz="3528" dirty="0"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D</a:t>
            </a:r>
            <a:r>
              <a:rPr lang="zh-CN" altLang="en-US" sz="3528" dirty="0"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zh-CN" sz="2745" b="1" dirty="0">
                <a:cs typeface="Times New Roman" panose="02020603050405020304" pitchFamily="18" charset="0"/>
                <a:sym typeface="+mn-ea"/>
              </a:rPr>
              <a:t>module</a:t>
            </a: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VrDffSE(</a:t>
            </a:r>
            <a:r>
              <a:rPr lang="en-US" altLang="zh-CN" sz="2745" b="1" dirty="0">
                <a:cs typeface="Times New Roman" panose="02020603050405020304" pitchFamily="18" charset="0"/>
                <a:sym typeface="+mn-ea"/>
              </a:rPr>
              <a:t>input</a:t>
            </a: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CLK, </a:t>
            </a:r>
            <a:r>
              <a:rPr lang="en-US" altLang="zh-CN" sz="2745" b="1" dirty="0">
                <a:cs typeface="Times New Roman" panose="02020603050405020304" pitchFamily="18" charset="0"/>
                <a:sym typeface="+mn-ea"/>
              </a:rPr>
              <a:t>input</a:t>
            </a: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S, </a:t>
            </a:r>
            <a:r>
              <a:rPr lang="en-US" altLang="zh-CN" sz="2745" b="1" dirty="0">
                <a:cs typeface="Times New Roman" panose="02020603050405020304" pitchFamily="18" charset="0"/>
                <a:sym typeface="+mn-ea"/>
              </a:rPr>
              <a:t>input</a:t>
            </a: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CE, 			</a:t>
            </a:r>
            <a:r>
              <a:rPr lang="en-US" altLang="zh-CN" sz="2745" b="1" dirty="0">
                <a:cs typeface="Times New Roman" panose="02020603050405020304" pitchFamily="18" charset="0"/>
                <a:sym typeface="+mn-ea"/>
              </a:rPr>
              <a:t>input</a:t>
            </a: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D, </a:t>
            </a:r>
            <a:r>
              <a:rPr lang="en-US" altLang="zh-CN" sz="2745" b="1" dirty="0">
                <a:cs typeface="Times New Roman" panose="02020603050405020304" pitchFamily="18" charset="0"/>
                <a:sym typeface="+mn-ea"/>
              </a:rPr>
              <a:t>output</a:t>
            </a: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reg Q);</a:t>
            </a:r>
            <a:endParaRPr lang="en-US" altLang="zh-CN" sz="2745" dirty="0"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745" b="1" dirty="0">
                <a:cs typeface="Times New Roman" panose="02020603050405020304" pitchFamily="18" charset="0"/>
                <a:sym typeface="+mn-ea"/>
              </a:rPr>
              <a:t>always</a:t>
            </a: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@ (</a:t>
            </a:r>
            <a:r>
              <a:rPr lang="en-US" altLang="zh-CN" sz="2745" b="1" dirty="0">
                <a:cs typeface="Times New Roman" panose="02020603050405020304" pitchFamily="18" charset="0"/>
                <a:sym typeface="+mn-ea"/>
              </a:rPr>
              <a:t>posedge</a:t>
            </a: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CLK)</a:t>
            </a:r>
            <a:endParaRPr lang="en-US" altLang="zh-CN" sz="2745" dirty="0"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745" b="1" dirty="0"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(S==1) Q &lt;= 1;</a:t>
            </a:r>
            <a:endParaRPr lang="en-US" altLang="zh-CN" sz="2745" dirty="0"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745" b="1" dirty="0">
                <a:cs typeface="Times New Roman" panose="02020603050405020304" pitchFamily="18" charset="0"/>
                <a:sym typeface="+mn-ea"/>
              </a:rPr>
              <a:t>else</a:t>
            </a: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745" b="1" dirty="0"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 (CE==1) Q &lt;= D;</a:t>
            </a:r>
          </a:p>
          <a:p>
            <a:pPr marL="0" indent="336042">
              <a:lnSpc>
                <a:spcPct val="14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745" b="1" dirty="0">
                <a:cs typeface="Times New Roman" panose="02020603050405020304" pitchFamily="18" charset="0"/>
                <a:sym typeface="+mn-ea"/>
              </a:rPr>
              <a:t>else </a:t>
            </a:r>
            <a:r>
              <a:rPr lang="en-US" altLang="zh-CN" sz="2745" dirty="0">
                <a:cs typeface="Times New Roman" panose="02020603050405020304" pitchFamily="18" charset="0"/>
                <a:sym typeface="+mn-ea"/>
              </a:rPr>
              <a:t>Q &lt;= 0;</a:t>
            </a:r>
            <a:endParaRPr lang="en-US" altLang="zh-CN" sz="2745" dirty="0"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zh-CN" sz="2745" b="1" dirty="0">
                <a:cs typeface="Times New Roman" panose="02020603050405020304" pitchFamily="18" charset="0"/>
                <a:sym typeface="+mn-ea"/>
              </a:rPr>
              <a:t>endmodule</a:t>
            </a:r>
            <a:endParaRPr lang="zh-CN" altLang="en-US" sz="2745" b="1" dirty="0">
              <a:ea typeface="DejaVu Sans Mono" pitchFamily="49" charset="0"/>
              <a:cs typeface="Times New Roman" panose="02020603050405020304" pitchFamily="18" charset="0"/>
            </a:endParaRPr>
          </a:p>
          <a:p>
            <a:endParaRPr lang="zh-CN" altLang="en-US" sz="2745" b="1" dirty="0">
              <a:ea typeface="DejaVu Sans Mono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72084"/>
            <a:fld id="{9A0DB2DC-4C9A-4742-B13C-FB6460FD3503}" type="slidenum">
              <a:rPr lang="en-US" altLang="zh-CN" sz="1029" dirty="0">
                <a:solidFill>
                  <a:srgbClr val="000000"/>
                </a:solidFill>
              </a:rPr>
              <a:pPr defTabSz="672084"/>
              <a:t>15</a:t>
            </a:fld>
            <a:endParaRPr lang="en-US" altLang="zh-CN" sz="1029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ttps://hitsz-cslab.gitee.io/diglogic/codingstyle/s1-3.png">
            <a:extLst>
              <a:ext uri="{FF2B5EF4-FFF2-40B4-BE49-F238E27FC236}">
                <a16:creationId xmlns:a16="http://schemas.microsoft.com/office/drawing/2014/main" id="{5FC1AA61-C938-4451-8D3C-09F94145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465" y="879557"/>
            <a:ext cx="3211580" cy="42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从“模块”开始搭电路</a:t>
            </a:r>
            <a:r>
              <a:rPr lang="en-US" altLang="zh-CN" sz="2646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646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72084" eaLnBrk="1" fontAlgn="auto" hangingPunct="1">
              <a:spcBef>
                <a:spcPts val="0"/>
              </a:spcBef>
              <a:spcAft>
                <a:spcPts val="0"/>
              </a:spcAft>
            </a:pPr>
            <a:fld id="{351A2F54-C19B-4022-AC36-B7CACD2E530A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72084" eaLnBrk="1" fontAlgn="auto" hangingPunct="1">
                <a:spcBef>
                  <a:spcPts val="0"/>
                </a:spcBef>
                <a:spcAft>
                  <a:spcPts val="0"/>
                </a:spcAft>
              </a:pPr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52C5A7-2E60-4062-8211-08CE31CF6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800" y="1692586"/>
            <a:ext cx="183899" cy="367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028" tIns="45514" rIns="91028" bIns="45514" numCol="1" anchor="ctr" anchorCtr="0" compatLnSpc="1">
            <a:prstTxWarp prst="textNoShape">
              <a:avLst/>
            </a:prstTxWarp>
            <a:spAutoFit/>
          </a:bodyPr>
          <a:lstStyle/>
          <a:p>
            <a:pPr defTabSz="67208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792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D25566-7525-4FF9-883F-7151F20198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53943" y="3732389"/>
            <a:ext cx="1693521" cy="119746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A9F9E00-4046-441A-B831-7A3236D83E96}"/>
              </a:ext>
            </a:extLst>
          </p:cNvPr>
          <p:cNvSpPr/>
          <p:nvPr/>
        </p:nvSpPr>
        <p:spPr>
          <a:xfrm>
            <a:off x="375232" y="758989"/>
            <a:ext cx="5272234" cy="2395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912" indent="-250912" algn="just" defTabSz="672084" eaLnBrk="1" fontAlgn="auto" hangingPunct="1">
              <a:lnSpc>
                <a:spcPct val="150000"/>
              </a:lnSpc>
              <a:spcBef>
                <a:spcPts val="598"/>
              </a:spcBef>
              <a:spcAft>
                <a:spcPts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1593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模块的实例化建立了模块描述的层次，通过模块端口的连接，把下层模块连接到了上层模块中。</a:t>
            </a:r>
            <a:endParaRPr lang="en-US" altLang="zh-CN" sz="1593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0912" indent="-250912" algn="just" defTabSz="672084" eaLnBrk="1" fontAlgn="auto" hangingPunct="1">
              <a:lnSpc>
                <a:spcPct val="150000"/>
              </a:lnSpc>
              <a:spcBef>
                <a:spcPts val="598"/>
              </a:spcBef>
              <a:spcAft>
                <a:spcPts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1593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一个模块在另外一个模块中实例化，等效于实际电路中加入了被实例化的电路。</a:t>
            </a:r>
            <a:endParaRPr lang="en-US" altLang="zh-CN" sz="1593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0912" indent="-250912" algn="just" defTabSz="672084" eaLnBrk="1" fontAlgn="auto" hangingPunct="1">
              <a:lnSpc>
                <a:spcPct val="150000"/>
              </a:lnSpc>
              <a:spcBef>
                <a:spcPts val="598"/>
              </a:spcBef>
              <a:spcAft>
                <a:spcPts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1593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模块实例应用</a:t>
            </a:r>
            <a:r>
              <a:rPr lang="en-US" altLang="zh-CN" sz="1593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u_x_x</a:t>
            </a:r>
            <a:r>
              <a:rPr lang="zh-CN" altLang="en-US" sz="1593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表示（多次例化用序号</a:t>
            </a:r>
            <a:r>
              <a:rPr lang="en-US" altLang="zh-CN" sz="1593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593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593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593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593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593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等表示）；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95924B-B7E4-4F1D-9306-B51180F16374}"/>
              </a:ext>
            </a:extLst>
          </p:cNvPr>
          <p:cNvSpPr/>
          <p:nvPr/>
        </p:nvSpPr>
        <p:spPr>
          <a:xfrm>
            <a:off x="331976" y="3140373"/>
            <a:ext cx="4480278" cy="165763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96025" algn="just" defTabSz="67208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65000"/>
            </a:pPr>
            <a:r>
              <a:rPr lang="en-US" altLang="zh-CN" sz="1764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module_name</a:t>
            </a:r>
            <a:r>
              <a:rPr lang="en-US" altLang="zh-CN" sz="1764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764" b="1" dirty="0" err="1">
                <a:solidFill>
                  <a:srgbClr val="001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instance_name</a:t>
            </a:r>
            <a:r>
              <a:rPr lang="en-US" altLang="zh-CN" sz="1764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endParaRPr lang="zh-CN" altLang="zh-CN" sz="1764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196025" algn="just" defTabSz="67208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65000"/>
            </a:pPr>
            <a:r>
              <a:rPr lang="en-US" altLang="zh-CN" sz="1764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1764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port_name1</a:t>
            </a:r>
            <a:r>
              <a:rPr lang="en-US" altLang="zh-CN" sz="1764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764" b="1" dirty="0">
                <a:solidFill>
                  <a:srgbClr val="001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data_name1</a:t>
            </a:r>
            <a:r>
              <a:rPr lang="en-US" altLang="zh-CN" sz="1764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endParaRPr lang="zh-CN" altLang="zh-CN" sz="1764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196025" algn="just" defTabSz="67208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65000"/>
            </a:pPr>
            <a:r>
              <a:rPr lang="en-US" altLang="zh-CN" sz="1764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1764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port_name2</a:t>
            </a:r>
            <a:r>
              <a:rPr lang="en-US" altLang="zh-CN" sz="1764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764" b="1" dirty="0">
                <a:solidFill>
                  <a:srgbClr val="001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data_name2</a:t>
            </a:r>
            <a:r>
              <a:rPr lang="en-US" altLang="zh-CN" sz="1764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endParaRPr lang="zh-CN" altLang="zh-CN" sz="1764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196025" algn="just" defTabSz="67208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65000"/>
            </a:pPr>
            <a:r>
              <a:rPr lang="en-US" altLang="zh-CN" sz="1764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……);</a:t>
            </a:r>
            <a:endParaRPr lang="zh-CN" altLang="zh-CN" sz="1764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043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0">
            <a:extLst>
              <a:ext uri="{FF2B5EF4-FFF2-40B4-BE49-F238E27FC236}">
                <a16:creationId xmlns:a16="http://schemas.microsoft.com/office/drawing/2014/main" id="{F457C8BF-11F0-43CC-8BAD-985730BCF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996" y="907003"/>
            <a:ext cx="2211340" cy="41684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med" len="lg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6146" tIns="0" rIns="66146" bIns="34396">
            <a:spAutoFit/>
          </a:bodyPr>
          <a:lstStyle/>
          <a:p>
            <a:pPr algn="just" defTabSz="672084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module top(</a:t>
            </a:r>
          </a:p>
          <a:p>
            <a:pPr algn="just" defTabSz="672084" fontAlgn="auto">
              <a:spcBef>
                <a:spcPts val="37"/>
              </a:spcBef>
              <a:spcAft>
                <a:spcPts val="0"/>
              </a:spcAft>
            </a:pPr>
            <a:r>
              <a:rPr lang="zh-CN" altLang="en-US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端口定义</a:t>
            </a:r>
            <a:endParaRPr lang="en-US" altLang="zh-CN" sz="2058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just" defTabSz="672084" fontAlgn="auto">
              <a:spcBef>
                <a:spcPts val="37"/>
              </a:spcBef>
              <a:spcAft>
                <a:spcPts val="0"/>
              </a:spcAft>
            </a:pPr>
            <a:r>
              <a:rPr lang="zh-CN" altLang="en-US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r>
              <a:rPr lang="en-US" altLang="zh-CN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;</a:t>
            </a:r>
          </a:p>
          <a:p>
            <a:pPr algn="just" defTabSz="672084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wire </a:t>
            </a:r>
            <a:r>
              <a:rPr lang="en-US" altLang="zh-CN" sz="2058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;</a:t>
            </a:r>
            <a:endParaRPr lang="en-US" altLang="zh-CN" sz="2058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defTabSz="672084" fontAlgn="auto">
              <a:spcBef>
                <a:spcPts val="0"/>
              </a:spcBef>
              <a:spcAft>
                <a:spcPts val="1323"/>
              </a:spcAft>
            </a:pPr>
            <a:r>
              <a:rPr lang="en-US" altLang="zh-CN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reg </a:t>
            </a:r>
            <a:r>
              <a:rPr lang="en-US" altLang="zh-CN" sz="2058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058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;</a:t>
            </a:r>
            <a:endParaRPr lang="en-US" altLang="zh-CN" sz="2058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defTabSz="672084" fontAlgn="auto">
              <a:spcBef>
                <a:spcPts val="37"/>
              </a:spcBef>
              <a:spcAft>
                <a:spcPts val="0"/>
              </a:spcAft>
            </a:pPr>
            <a:r>
              <a:rPr lang="en-US" altLang="zh-CN" sz="2058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U</a:t>
            </a:r>
            <a:r>
              <a:rPr lang="en-US" altLang="zh-CN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058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u1</a:t>
            </a:r>
            <a:r>
              <a:rPr lang="en-US" altLang="zh-CN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</a:p>
          <a:p>
            <a:pPr algn="just" defTabSz="672084" fontAlgn="auto">
              <a:spcBef>
                <a:spcPts val="37"/>
              </a:spcBef>
              <a:spcAft>
                <a:spcPts val="0"/>
              </a:spcAft>
            </a:pPr>
            <a:r>
              <a:rPr lang="en-US" altLang="zh-CN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</a:t>
            </a:r>
            <a:r>
              <a:rPr lang="en-US" altLang="zh-CN" sz="2058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058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),</a:t>
            </a:r>
          </a:p>
          <a:p>
            <a:pPr algn="just" defTabSz="672084" fontAlgn="auto">
              <a:spcBef>
                <a:spcPts val="37"/>
              </a:spcBef>
              <a:spcAft>
                <a:spcPts val="0"/>
              </a:spcAft>
            </a:pPr>
            <a:r>
              <a:rPr lang="en-US" altLang="zh-CN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</a:t>
            </a:r>
            <a:r>
              <a:rPr lang="en-US" altLang="zh-CN" sz="2058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058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),</a:t>
            </a:r>
          </a:p>
          <a:p>
            <a:pPr algn="just" defTabSz="672084" fontAlgn="auto">
              <a:spcBef>
                <a:spcPts val="37"/>
              </a:spcBef>
              <a:spcAft>
                <a:spcPts val="0"/>
              </a:spcAft>
            </a:pPr>
            <a:r>
              <a:rPr lang="en-US" altLang="zh-CN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</a:t>
            </a:r>
            <a:r>
              <a:rPr lang="en-US" altLang="zh-CN" sz="2058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058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</a:p>
          <a:p>
            <a:pPr algn="just" defTabSz="672084" fontAlgn="auto">
              <a:spcBef>
                <a:spcPts val="37"/>
              </a:spcBef>
              <a:spcAft>
                <a:spcPts val="0"/>
              </a:spcAft>
            </a:pPr>
            <a:r>
              <a:rPr lang="en-US" altLang="zh-CN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);</a:t>
            </a:r>
            <a:endParaRPr lang="en-US" altLang="zh-CN" sz="2058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68021" indent="-168021" algn="just" defTabSz="672084" fontAlgn="auto">
              <a:spcBef>
                <a:spcPts val="1323"/>
              </a:spcBef>
              <a:spcAft>
                <a:spcPts val="0"/>
              </a:spcAft>
            </a:pPr>
            <a:r>
              <a:rPr lang="en-US" altLang="zh-CN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其他逻辑</a:t>
            </a:r>
            <a:endParaRPr lang="en-US" altLang="zh-CN" sz="2058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68021" indent="-168021" algn="just" defTabSz="672084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endmodule</a:t>
            </a:r>
            <a:r>
              <a:rPr lang="en-US" altLang="zh-CN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如何选择正确的数据类型？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CDBA5E97-059F-422C-8A28-EDD51A482C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0611" y="1363289"/>
            <a:ext cx="2821186" cy="355622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 eaLnBrk="0" hangingPunct="0">
              <a:lnSpc>
                <a:spcPct val="100000"/>
              </a:lnSpc>
              <a:spcBef>
                <a:spcPts val="1323"/>
              </a:spcBef>
              <a:buNone/>
            </a:pPr>
            <a:r>
              <a:rPr lang="en-US" altLang="zh-CN" sz="2058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module </a:t>
            </a:r>
            <a:r>
              <a:rPr lang="en-US" altLang="zh-CN" sz="2058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058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</a:p>
          <a:p>
            <a:pPr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58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output wire </a:t>
            </a:r>
            <a:r>
              <a:rPr lang="en-US" altLang="zh-CN" sz="2058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058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</a:p>
          <a:p>
            <a:pPr algn="just" eaLnBrk="0" hangingPunct="0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None/>
            </a:pPr>
            <a:r>
              <a:rPr lang="en-US" altLang="zh-CN" sz="2058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input wire </a:t>
            </a:r>
            <a:r>
              <a:rPr lang="en-US" altLang="zh-CN" sz="2058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058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58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058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sz="2058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58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058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功能描述</a:t>
            </a:r>
            <a:endParaRPr lang="en-US" altLang="zh-CN" sz="2058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just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058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endmodule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3CCFF77-F155-4D63-8576-3609DDDBE6D5}"/>
              </a:ext>
            </a:extLst>
          </p:cNvPr>
          <p:cNvGrpSpPr/>
          <p:nvPr/>
        </p:nvGrpSpPr>
        <p:grpSpPr>
          <a:xfrm>
            <a:off x="2958209" y="1982114"/>
            <a:ext cx="2716194" cy="1461309"/>
            <a:chOff x="2402278" y="2556446"/>
            <a:chExt cx="3695735" cy="1988301"/>
          </a:xfrm>
        </p:grpSpPr>
        <p:grpSp>
          <p:nvGrpSpPr>
            <p:cNvPr id="56" name="Group 21">
              <a:extLst>
                <a:ext uri="{FF2B5EF4-FFF2-40B4-BE49-F238E27FC236}">
                  <a16:creationId xmlns:a16="http://schemas.microsoft.com/office/drawing/2014/main" id="{4F6094DD-D813-4AE5-A3B8-F3C425C121B8}"/>
                </a:ext>
              </a:extLst>
            </p:cNvPr>
            <p:cNvGrpSpPr/>
            <p:nvPr/>
          </p:nvGrpSpPr>
          <p:grpSpPr bwMode="auto">
            <a:xfrm>
              <a:off x="2410731" y="2818730"/>
              <a:ext cx="3119438" cy="1250950"/>
              <a:chOff x="3032" y="1887"/>
              <a:chExt cx="1965" cy="788"/>
            </a:xfrm>
          </p:grpSpPr>
          <p:sp>
            <p:nvSpPr>
              <p:cNvPr id="62" name="Rectangle 4">
                <a:extLst>
                  <a:ext uri="{FF2B5EF4-FFF2-40B4-BE49-F238E27FC236}">
                    <a16:creationId xmlns:a16="http://schemas.microsoft.com/office/drawing/2014/main" id="{B1109F79-3865-4858-A225-47B78DFC4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120"/>
                <a:ext cx="1200" cy="2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6146" tIns="34396" rIns="66146" bIns="34396" anchor="ctr">
                <a:spAutoFit/>
              </a:bodyPr>
              <a:lstStyle/>
              <a:p>
                <a:pPr defTabSz="672084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23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 Box 5">
                <a:extLst>
                  <a:ext uri="{FF2B5EF4-FFF2-40B4-BE49-F238E27FC236}">
                    <a16:creationId xmlns:a16="http://schemas.microsoft.com/office/drawing/2014/main" id="{22B7DFA2-47B1-43B8-86E0-28CDCDD0C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2" y="2441"/>
                <a:ext cx="1104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6146" tIns="34396" rIns="66146" bIns="34396">
                <a:spAutoFit/>
              </a:bodyPr>
              <a:lstStyle/>
              <a:p>
                <a:pPr algn="just" defTabSz="672084" fontAlgn="auto">
                  <a:spcBef>
                    <a:spcPct val="50000"/>
                  </a:spcBef>
                  <a:spcAft>
                    <a:spcPts val="0"/>
                  </a:spcAft>
                </a:pPr>
                <a:r>
                  <a:rPr lang="zh-CN" altLang="en-US" sz="1323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模块</a:t>
                </a:r>
                <a:r>
                  <a:rPr lang="en-US" altLang="zh-CN" sz="1323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endParaRPr lang="zh-CN" altLang="en-US" sz="1323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AutoShape 8">
                <a:extLst>
                  <a:ext uri="{FF2B5EF4-FFF2-40B4-BE49-F238E27FC236}">
                    <a16:creationId xmlns:a16="http://schemas.microsoft.com/office/drawing/2014/main" id="{A2FBA9BB-0E07-4A54-8EE9-B3C3C1DD2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" y="2055"/>
                <a:ext cx="138" cy="465"/>
              </a:xfrm>
              <a:prstGeom prst="rightArrow">
                <a:avLst>
                  <a:gd name="adj1" fmla="val 50000"/>
                  <a:gd name="adj2" fmla="val 35000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66146" tIns="34396" rIns="66146" bIns="34396" anchor="ctr">
                <a:spAutoFit/>
              </a:bodyPr>
              <a:lstStyle/>
              <a:p>
                <a:pPr defTabSz="672084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23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Text Box 10">
                <a:extLst>
                  <a:ext uri="{FF2B5EF4-FFF2-40B4-BE49-F238E27FC236}">
                    <a16:creationId xmlns:a16="http://schemas.microsoft.com/office/drawing/2014/main" id="{196E8F78-920A-44C7-8A6C-8703F68D3E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2" y="2121"/>
                <a:ext cx="648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66146" tIns="34396" rIns="66146" bIns="34396">
                <a:spAutoFit/>
              </a:bodyPr>
              <a:lstStyle/>
              <a:p>
                <a:pPr algn="just" defTabSz="672084" fontAlgn="auto">
                  <a:spcBef>
                    <a:spcPct val="50000"/>
                  </a:spcBef>
                  <a:spcAft>
                    <a:spcPts val="0"/>
                  </a:spcAft>
                </a:pPr>
                <a:r>
                  <a:rPr lang="zh-CN" altLang="en-US" sz="1176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输入端口</a:t>
                </a:r>
              </a:p>
            </p:txBody>
          </p:sp>
          <p:sp>
            <p:nvSpPr>
              <p:cNvPr id="66" name="Text Box 11">
                <a:extLst>
                  <a:ext uri="{FF2B5EF4-FFF2-40B4-BE49-F238E27FC236}">
                    <a16:creationId xmlns:a16="http://schemas.microsoft.com/office/drawing/2014/main" id="{5D854135-BCB7-4A91-A958-A60A512BDD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0" y="2121"/>
                <a:ext cx="6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66146" tIns="34396" rIns="66146" bIns="34396">
                <a:spAutoFit/>
              </a:bodyPr>
              <a:lstStyle/>
              <a:p>
                <a:pPr algn="just" defTabSz="672084" fontAlgn="auto">
                  <a:spcBef>
                    <a:spcPct val="50000"/>
                  </a:spcBef>
                  <a:spcAft>
                    <a:spcPts val="0"/>
                  </a:spcAft>
                </a:pPr>
                <a:r>
                  <a:rPr lang="zh-CN" altLang="en-US" sz="1176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输出端口</a:t>
                </a:r>
              </a:p>
            </p:txBody>
          </p:sp>
          <p:sp>
            <p:nvSpPr>
              <p:cNvPr id="67" name="Text Box 14">
                <a:extLst>
                  <a:ext uri="{FF2B5EF4-FFF2-40B4-BE49-F238E27FC236}">
                    <a16:creationId xmlns:a16="http://schemas.microsoft.com/office/drawing/2014/main" id="{2D024663-CB87-44A0-8AB9-7A5796E6E6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1" y="1893"/>
                <a:ext cx="432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66146" tIns="34396" rIns="66146" bIns="34396">
                <a:spAutoFit/>
              </a:bodyPr>
              <a:lstStyle/>
              <a:p>
                <a:pPr algn="just" defTabSz="672084" fontAlgn="auto">
                  <a:lnSpc>
                    <a:spcPct val="40000"/>
                  </a:lnSpc>
                  <a:spcBef>
                    <a:spcPct val="50000"/>
                  </a:spcBef>
                  <a:spcAft>
                    <a:spcPts val="0"/>
                  </a:spcAft>
                </a:pPr>
                <a:r>
                  <a:rPr lang="en-US" altLang="zh-CN" sz="1323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</a:p>
              <a:p>
                <a:pPr algn="just" defTabSz="672084" fontAlgn="auto">
                  <a:lnSpc>
                    <a:spcPct val="40000"/>
                  </a:lnSpc>
                  <a:spcBef>
                    <a:spcPct val="50000"/>
                  </a:spcBef>
                  <a:spcAft>
                    <a:spcPts val="0"/>
                  </a:spcAft>
                </a:pPr>
                <a:r>
                  <a:rPr lang="en-US" altLang="zh-CN" sz="1323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wire</a:t>
                </a:r>
              </a:p>
            </p:txBody>
          </p:sp>
          <p:sp>
            <p:nvSpPr>
              <p:cNvPr id="68" name="Text Box 15">
                <a:extLst>
                  <a:ext uri="{FF2B5EF4-FFF2-40B4-BE49-F238E27FC236}">
                    <a16:creationId xmlns:a16="http://schemas.microsoft.com/office/drawing/2014/main" id="{FE66D522-A674-4861-84F5-33C703E140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1887"/>
                <a:ext cx="625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66146" tIns="34396" rIns="66146" bIns="34396">
                <a:spAutoFit/>
              </a:bodyPr>
              <a:lstStyle/>
              <a:p>
                <a:pPr algn="r" defTabSz="672084" fontAlgn="auto">
                  <a:lnSpc>
                    <a:spcPct val="40000"/>
                  </a:lnSpc>
                  <a:spcBef>
                    <a:spcPct val="50000"/>
                  </a:spcBef>
                  <a:spcAft>
                    <a:spcPts val="0"/>
                  </a:spcAft>
                </a:pPr>
                <a:r>
                  <a:rPr lang="en-US" altLang="zh-CN" sz="1323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</a:p>
              <a:p>
                <a:pPr algn="just" defTabSz="672084" fontAlgn="auto">
                  <a:lnSpc>
                    <a:spcPct val="40000"/>
                  </a:lnSpc>
                  <a:spcBef>
                    <a:spcPct val="50000"/>
                  </a:spcBef>
                  <a:spcAft>
                    <a:spcPts val="0"/>
                  </a:spcAft>
                </a:pPr>
                <a:r>
                  <a:rPr lang="en-US" altLang="zh-CN" sz="1323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wire/reg</a:t>
                </a:r>
              </a:p>
            </p:txBody>
          </p:sp>
        </p:grpSp>
        <p:sp>
          <p:nvSpPr>
            <p:cNvPr id="57" name="Text Box 15">
              <a:extLst>
                <a:ext uri="{FF2B5EF4-FFF2-40B4-BE49-F238E27FC236}">
                  <a16:creationId xmlns:a16="http://schemas.microsoft.com/office/drawing/2014/main" id="{DC2A65B3-2834-4B22-86A3-172E279A6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112" y="2815556"/>
              <a:ext cx="984325" cy="481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66146" tIns="34396" rIns="66146" bIns="34396">
              <a:spAutoFit/>
            </a:bodyPr>
            <a:lstStyle/>
            <a:p>
              <a:pPr algn="r" defTabSz="672084" fontAlgn="auto">
                <a:lnSpc>
                  <a:spcPct val="40000"/>
                </a:lnSpc>
                <a:spcBef>
                  <a:spcPct val="50000"/>
                </a:spcBef>
                <a:spcAft>
                  <a:spcPts val="0"/>
                </a:spcAft>
              </a:pPr>
              <a:r>
                <a:rPr lang="en-US" altLang="zh-CN" sz="1323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 </a:t>
              </a:r>
            </a:p>
            <a:p>
              <a:pPr algn="just" defTabSz="672084" fontAlgn="auto">
                <a:lnSpc>
                  <a:spcPct val="40000"/>
                </a:lnSpc>
                <a:spcBef>
                  <a:spcPct val="50000"/>
                </a:spcBef>
                <a:spcAft>
                  <a:spcPts val="0"/>
                </a:spcAft>
              </a:pPr>
              <a:r>
                <a:rPr lang="en-US" altLang="zh-CN" sz="1323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wire/reg</a:t>
              </a:r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F18E2309-266D-4E8A-9228-29B4988E4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2922" y="2815556"/>
              <a:ext cx="685800" cy="481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66146" tIns="34396" rIns="66146" bIns="34396">
              <a:spAutoFit/>
            </a:bodyPr>
            <a:lstStyle/>
            <a:p>
              <a:pPr algn="just" defTabSz="672084" fontAlgn="auto">
                <a:lnSpc>
                  <a:spcPct val="40000"/>
                </a:lnSpc>
                <a:spcBef>
                  <a:spcPct val="50000"/>
                </a:spcBef>
                <a:spcAft>
                  <a:spcPts val="0"/>
                </a:spcAft>
              </a:pPr>
              <a:r>
                <a:rPr lang="en-US" altLang="zh-CN" sz="1323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just" defTabSz="672084" fontAlgn="auto">
                <a:lnSpc>
                  <a:spcPct val="40000"/>
                </a:lnSpc>
                <a:spcBef>
                  <a:spcPct val="50000"/>
                </a:spcBef>
                <a:spcAft>
                  <a:spcPts val="0"/>
                </a:spcAft>
              </a:pPr>
              <a:r>
                <a:rPr lang="en-US" altLang="zh-CN" sz="1323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wire</a:t>
              </a:r>
            </a:p>
          </p:txBody>
        </p:sp>
        <p:sp>
          <p:nvSpPr>
            <p:cNvPr id="59" name="AutoShape 8">
              <a:extLst>
                <a:ext uri="{FF2B5EF4-FFF2-40B4-BE49-F238E27FC236}">
                  <a16:creationId xmlns:a16="http://schemas.microsoft.com/office/drawing/2014/main" id="{F43A0441-DC24-4EDA-A34D-FA5307ECF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738" y="3117134"/>
              <a:ext cx="218778" cy="737997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  <a:effectLst/>
            <a:extLst/>
          </p:spPr>
          <p:txBody>
            <a:bodyPr wrap="none" lIns="66146" tIns="34396" rIns="66146" bIns="34396" anchor="ctr">
              <a:spAutoFit/>
            </a:bodyPr>
            <a:lstStyle/>
            <a:p>
              <a:pPr defTabSz="672084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23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326BBB0-814B-4D65-8218-F52D84FBA0F0}"/>
                </a:ext>
              </a:extLst>
            </p:cNvPr>
            <p:cNvSpPr/>
            <p:nvPr/>
          </p:nvSpPr>
          <p:spPr>
            <a:xfrm>
              <a:off x="2410731" y="2556446"/>
              <a:ext cx="3687282" cy="1944216"/>
            </a:xfrm>
            <a:prstGeom prst="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72084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23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AD6433EA-AAE2-407C-A04F-9E98B7FE9C7E}"/>
                </a:ext>
              </a:extLst>
            </p:cNvPr>
            <p:cNvSpPr txBox="1"/>
            <p:nvPr/>
          </p:nvSpPr>
          <p:spPr>
            <a:xfrm>
              <a:off x="2402278" y="4142116"/>
              <a:ext cx="1176046" cy="402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72084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323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顶层模块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57420D9-3A93-4D5A-83C5-C96E47C63D0A}"/>
              </a:ext>
            </a:extLst>
          </p:cNvPr>
          <p:cNvSpPr/>
          <p:nvPr/>
        </p:nvSpPr>
        <p:spPr>
          <a:xfrm>
            <a:off x="4937776" y="923115"/>
            <a:ext cx="1507144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8021" indent="-168021" algn="just" defTabSz="672084" fontAlgn="auto">
              <a:spcBef>
                <a:spcPct val="50000"/>
              </a:spcBef>
              <a:spcAft>
                <a:spcPts val="0"/>
              </a:spcAft>
            </a:pPr>
            <a:r>
              <a:rPr lang="zh-CN" altLang="en-US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顶层模块：</a:t>
            </a:r>
            <a:endParaRPr lang="en-US" altLang="zh-CN" sz="2058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0F0B72-21A1-40A9-90DE-81DDE6B829CA}"/>
              </a:ext>
            </a:extLst>
          </p:cNvPr>
          <p:cNvSpPr/>
          <p:nvPr/>
        </p:nvSpPr>
        <p:spPr>
          <a:xfrm>
            <a:off x="454892" y="923115"/>
            <a:ext cx="1111202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672084" fontAlgn="auto">
              <a:spcBef>
                <a:spcPct val="50000"/>
              </a:spcBef>
              <a:spcAft>
                <a:spcPts val="0"/>
              </a:spcAft>
            </a:pPr>
            <a:r>
              <a:rPr lang="zh-CN" altLang="en-US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模块</a:t>
            </a:r>
            <a:r>
              <a:rPr lang="en-US" altLang="zh-CN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altLang="en-US" sz="2058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endParaRPr lang="en-US" altLang="zh-CN" sz="2058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5982393" y="4592284"/>
            <a:ext cx="2540282" cy="336021"/>
          </a:xfrm>
        </p:spPr>
        <p:txBody>
          <a:bodyPr/>
          <a:lstStyle/>
          <a:p>
            <a:pPr defTabSz="672084" eaLnBrk="1" fontAlgn="auto" hangingPunct="1">
              <a:spcBef>
                <a:spcPts val="0"/>
              </a:spcBef>
              <a:spcAft>
                <a:spcPts val="0"/>
              </a:spcAft>
            </a:pPr>
            <a:fld id="{351A2F54-C19B-4022-AC36-B7CACD2E530A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 defTabSz="672084" eaLnBrk="1" fontAlgn="auto" hangingPunct="1">
                <a:spcBef>
                  <a:spcPts val="0"/>
                </a:spcBef>
                <a:spcAft>
                  <a:spcPts val="0"/>
                </a:spcAft>
              </a:pPr>
              <a:t>17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00A99A-78DF-4CDC-98F9-9F27A3BF448F}"/>
              </a:ext>
            </a:extLst>
          </p:cNvPr>
          <p:cNvSpPr txBox="1"/>
          <p:nvPr/>
        </p:nvSpPr>
        <p:spPr>
          <a:xfrm>
            <a:off x="521788" y="3708314"/>
            <a:ext cx="4945585" cy="96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7208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58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模块实例化不是参数传递</a:t>
            </a:r>
            <a:endParaRPr lang="en-US" altLang="zh-CN" sz="2058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67208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58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模块端口</a:t>
            </a:r>
            <a:r>
              <a:rPr lang="zh-CN" altLang="en-US" sz="2058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058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外部信号</a:t>
            </a:r>
            <a:r>
              <a:rPr lang="zh-CN" altLang="en-US" sz="2058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按照其名字进行连接</a:t>
            </a:r>
          </a:p>
        </p:txBody>
      </p:sp>
    </p:spTree>
    <p:extLst>
      <p:ext uri="{BB962C8B-B14F-4D97-AF65-F5344CB8AC3E}">
        <p14:creationId xmlns:p14="http://schemas.microsoft.com/office/powerpoint/2010/main" val="28370773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2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</a:p>
        </p:txBody>
      </p:sp>
      <p:sp>
        <p:nvSpPr>
          <p:cNvPr id="23" name="文本框 10"/>
          <p:cNvSpPr txBox="1"/>
          <p:nvPr/>
        </p:nvSpPr>
        <p:spPr>
          <a:xfrm>
            <a:off x="484288" y="1190519"/>
            <a:ext cx="8280690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运用Verilog语言描述时序逻辑电路，理解仿真波形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;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掌握约束文件、仿真文件的编写。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2" name="TextBox 10"/>
          <p:cNvSpPr txBox="1"/>
          <p:nvPr/>
        </p:nvSpPr>
        <p:spPr>
          <a:xfrm>
            <a:off x="288210" y="143958"/>
            <a:ext cx="4644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实验题目</a:t>
            </a:r>
            <a:r>
              <a:rPr lang="en-US" altLang="zh-CN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寄存器文件设计</a:t>
            </a:r>
            <a:endParaRPr lang="en-US" altLang="zh-CN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0"/>
          <p:cNvSpPr txBox="1"/>
          <p:nvPr/>
        </p:nvSpPr>
        <p:spPr>
          <a:xfrm>
            <a:off x="342216" y="3094377"/>
            <a:ext cx="8703725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（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）实现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异步复位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同步使能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D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触发器设计、仿真、下板测试。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（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2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）把（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）中的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D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触发器扩展为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8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位，将数量扩展到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8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个，并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增加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译码器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多路选择器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，实现8个8位寄存器组成的寄存器文件。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14" y="988639"/>
            <a:ext cx="3973830" cy="187388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28556" y="864018"/>
            <a:ext cx="4320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寄存器文件（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register file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）又称寄存器堆。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CPU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中用多个寄存器组成的阵列，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任何时钟周期只有一条指令写入或读出特定的一个寄存器条目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。</a:t>
            </a:r>
          </a:p>
        </p:txBody>
      </p:sp>
      <p:sp>
        <p:nvSpPr>
          <p:cNvPr id="3" name="椭圆 2"/>
          <p:cNvSpPr/>
          <p:nvPr/>
        </p:nvSpPr>
        <p:spPr>
          <a:xfrm>
            <a:off x="679944" y="962764"/>
            <a:ext cx="720060" cy="158413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200154" y="962764"/>
            <a:ext cx="720060" cy="158413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4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9" name="TextBox 10"/>
          <p:cNvSpPr txBox="1"/>
          <p:nvPr/>
        </p:nvSpPr>
        <p:spPr>
          <a:xfrm>
            <a:off x="288210" y="143958"/>
            <a:ext cx="4500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实验项目一</a:t>
            </a:r>
            <a:r>
              <a:rPr lang="en-US" altLang="zh-CN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</a:t>
            </a: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触发器设计</a:t>
            </a:r>
          </a:p>
        </p:txBody>
      </p:sp>
      <p:sp>
        <p:nvSpPr>
          <p:cNvPr id="10" name="文本框 10"/>
          <p:cNvSpPr txBox="1"/>
          <p:nvPr/>
        </p:nvSpPr>
        <p:spPr>
          <a:xfrm>
            <a:off x="240236" y="535722"/>
            <a:ext cx="9097261" cy="4527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实现异步复位、同步使能的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D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触发器设计、仿真、下板测试。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endParaRPr lang="en-US" altLang="zh-CN" sz="2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功能说明：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A.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按键开关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S1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为异步复位信号输入，高电平复位，按键开关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   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按下其对应的输入为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B. SW23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为使能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en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输入，高电平使能，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SW0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为数据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d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的输入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C.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时钟信号连接在主芯片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Y18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管脚的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100MHz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的晶振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要求说明：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A.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完成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D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触发器的设计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B.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根据仿真分析的要求，编写仿真文件，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需覆盖复位、读寄存器、写寄存器的情况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C.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下板测试，独立设计测试步骤，需验证跟随、保持、清零三种状态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6949326" y="2022989"/>
            <a:ext cx="1799590" cy="1328420"/>
            <a:chOff x="6949234" y="1656084"/>
            <a:chExt cx="1799590" cy="1328420"/>
          </a:xfrm>
        </p:grpSpPr>
        <p:grpSp>
          <p:nvGrpSpPr>
            <p:cNvPr id="7" name="组合 6"/>
            <p:cNvGrpSpPr/>
            <p:nvPr/>
          </p:nvGrpSpPr>
          <p:grpSpPr>
            <a:xfrm>
              <a:off x="6949234" y="1656084"/>
              <a:ext cx="1799590" cy="1328420"/>
              <a:chOff x="4253" y="5669"/>
              <a:chExt cx="2834" cy="2092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933" y="5669"/>
                <a:ext cx="2154" cy="2092"/>
                <a:chOff x="8561" y="2948"/>
                <a:chExt cx="2154" cy="2092"/>
              </a:xfrm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8620" y="2948"/>
                  <a:ext cx="1412" cy="209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8561" y="3062"/>
                  <a:ext cx="128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clk</a:t>
                  </a: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8570" y="3515"/>
                  <a:ext cx="128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err="1"/>
                    <a:t>clr</a:t>
                  </a:r>
                  <a:endParaRPr lang="en-US" altLang="zh-CN" sz="1000" dirty="0"/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>
                  <a:off x="10032" y="3938"/>
                  <a:ext cx="683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本框 28"/>
                <p:cNvSpPr txBox="1"/>
                <p:nvPr/>
              </p:nvSpPr>
              <p:spPr>
                <a:xfrm>
                  <a:off x="9642" y="3745"/>
                  <a:ext cx="576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q</a:t>
                  </a:r>
                </a:p>
              </p:txBody>
            </p:sp>
          </p:grpSp>
          <p:sp>
            <p:nvSpPr>
              <p:cNvPr id="12" name="文本框 11"/>
              <p:cNvSpPr txBox="1"/>
              <p:nvPr/>
            </p:nvSpPr>
            <p:spPr>
              <a:xfrm>
                <a:off x="4933" y="6644"/>
                <a:ext cx="128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/>
                  <a:t>en</a:t>
                </a:r>
                <a:endParaRPr lang="en-US" altLang="zh-CN" sz="1000" dirty="0"/>
              </a:p>
            </p:txBody>
          </p:sp>
          <p:cxnSp>
            <p:nvCxnSpPr>
              <p:cNvPr id="13" name="直接箭头连接符 12"/>
              <p:cNvCxnSpPr/>
              <p:nvPr/>
            </p:nvCxnSpPr>
            <p:spPr>
              <a:xfrm>
                <a:off x="4253" y="7256"/>
                <a:ext cx="731" cy="1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4946" y="7074"/>
                <a:ext cx="1485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d</a:t>
                </a:r>
              </a:p>
            </p:txBody>
          </p:sp>
        </p:grpSp>
        <p:cxnSp>
          <p:nvCxnSpPr>
            <p:cNvPr id="45" name="直接箭头连接符 44"/>
            <p:cNvCxnSpPr/>
            <p:nvPr/>
          </p:nvCxnSpPr>
          <p:spPr>
            <a:xfrm>
              <a:off x="6949234" y="2404601"/>
              <a:ext cx="464185" cy="6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6952891" y="2159491"/>
              <a:ext cx="464185" cy="6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6951773" y="1893574"/>
              <a:ext cx="464185" cy="6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itsz-cslab.gitee.io/diglogic/lab2/s6-1.png">
            <a:extLst>
              <a:ext uri="{FF2B5EF4-FFF2-40B4-BE49-F238E27FC236}">
                <a16:creationId xmlns:a16="http://schemas.microsoft.com/office/drawing/2014/main" id="{9B0CEAA5-5617-4251-A564-36FACB23E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93" y="368945"/>
            <a:ext cx="6142951" cy="173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69F170E-B0FA-4D54-85A0-CF1A6BF570F4}"/>
              </a:ext>
            </a:extLst>
          </p:cNvPr>
          <p:cNvSpPr/>
          <p:nvPr/>
        </p:nvSpPr>
        <p:spPr>
          <a:xfrm>
            <a:off x="288210" y="1458"/>
            <a:ext cx="7128594" cy="727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486040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Testbench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D3B4399F-3171-483D-AC26-33BDBA25B96F}"/>
              </a:ext>
            </a:extLst>
          </p:cNvPr>
          <p:cNvSpPr/>
          <p:nvPr/>
        </p:nvSpPr>
        <p:spPr>
          <a:xfrm>
            <a:off x="616188" y="2031971"/>
            <a:ext cx="7128594" cy="727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ED9A1BF5-18C7-42B0-8875-C07F0F6CA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306" y="2040490"/>
            <a:ext cx="3508781" cy="2999824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DAF5FAE4-667C-41C0-9DBC-F49F612418CC}"/>
              </a:ext>
            </a:extLst>
          </p:cNvPr>
          <p:cNvGrpSpPr/>
          <p:nvPr/>
        </p:nvGrpSpPr>
        <p:grpSpPr>
          <a:xfrm>
            <a:off x="900574" y="2475429"/>
            <a:ext cx="3614926" cy="2104743"/>
            <a:chOff x="900574" y="2475429"/>
            <a:chExt cx="3614926" cy="2104743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B84C71EA-9587-49CD-8A31-DBF67420B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574" y="2475429"/>
              <a:ext cx="3614926" cy="2104743"/>
            </a:xfrm>
            <a:prstGeom prst="rect">
              <a:avLst/>
            </a:prstGeom>
          </p:spPr>
        </p:pic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08A8293-6A56-4222-A46A-72C815437B36}"/>
                </a:ext>
              </a:extLst>
            </p:cNvPr>
            <p:cNvCxnSpPr/>
            <p:nvPr/>
          </p:nvCxnSpPr>
          <p:spPr>
            <a:xfrm>
              <a:off x="2964554" y="2475429"/>
              <a:ext cx="0" cy="21047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A2C5ABF-7395-48C8-A3BE-7C4977108426}"/>
                </a:ext>
              </a:extLst>
            </p:cNvPr>
            <p:cNvCxnSpPr/>
            <p:nvPr/>
          </p:nvCxnSpPr>
          <p:spPr>
            <a:xfrm>
              <a:off x="3194077" y="2475429"/>
              <a:ext cx="0" cy="21047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C89D6AA9-5FE0-4CE1-A301-FA8B3B019112}"/>
                </a:ext>
              </a:extLst>
            </p:cNvPr>
            <p:cNvCxnSpPr/>
            <p:nvPr/>
          </p:nvCxnSpPr>
          <p:spPr>
            <a:xfrm>
              <a:off x="3440857" y="2475429"/>
              <a:ext cx="0" cy="21047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500D132-420B-4A80-9024-7614AFCE1413}"/>
                </a:ext>
              </a:extLst>
            </p:cNvPr>
            <p:cNvCxnSpPr/>
            <p:nvPr/>
          </p:nvCxnSpPr>
          <p:spPr>
            <a:xfrm>
              <a:off x="3670327" y="2475429"/>
              <a:ext cx="0" cy="21047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7F947AD2-1BD1-418B-B1ED-F3F0510BC175}"/>
                </a:ext>
              </a:extLst>
            </p:cNvPr>
            <p:cNvCxnSpPr/>
            <p:nvPr/>
          </p:nvCxnSpPr>
          <p:spPr>
            <a:xfrm>
              <a:off x="3917160" y="2475429"/>
              <a:ext cx="0" cy="21047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ADE900F5-CF37-4328-84FF-4719B2A53305}"/>
              </a:ext>
            </a:extLst>
          </p:cNvPr>
          <p:cNvSpPr/>
          <p:nvPr/>
        </p:nvSpPr>
        <p:spPr>
          <a:xfrm>
            <a:off x="4940404" y="3686400"/>
            <a:ext cx="640248" cy="1298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3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FBE9341-906D-4D26-820C-E0D76C7DB5F4}"/>
              </a:ext>
            </a:extLst>
          </p:cNvPr>
          <p:cNvSpPr/>
          <p:nvPr/>
        </p:nvSpPr>
        <p:spPr>
          <a:xfrm>
            <a:off x="4673306" y="4620868"/>
            <a:ext cx="1512126" cy="2034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3"/>
          </a:p>
        </p:txBody>
      </p:sp>
    </p:spTree>
    <p:extLst>
      <p:ext uri="{BB962C8B-B14F-4D97-AF65-F5344CB8AC3E}">
        <p14:creationId xmlns:p14="http://schemas.microsoft.com/office/powerpoint/2010/main" val="183367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2216" y="676446"/>
            <a:ext cx="7020586" cy="3784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创建工程，工程名为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dff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编写并添加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设计文件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dff.v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根据仿真分析要求，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编写并添加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仿真文件；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添加约束文件，并综合实现，生成比特流；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将生成的比特流下载到开发板验证。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399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实验项目二</a:t>
            </a:r>
            <a:r>
              <a:rPr lang="en-US" altLang="zh-CN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-</a:t>
            </a: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寄存器文件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9406" y="2893654"/>
            <a:ext cx="7200600" cy="194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l">
              <a:lnSpc>
                <a:spcPct val="12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w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sel 是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写选择端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，输入写寄存器编号</a:t>
            </a:r>
          </a:p>
          <a:p>
            <a:pPr marL="342900" lvl="1" indent="-342900" algn="l">
              <a:lnSpc>
                <a:spcPct val="12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r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sel 是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读选择端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，输入读寄存器编号</a:t>
            </a:r>
          </a:p>
          <a:p>
            <a:pPr marL="342900" lvl="1" indent="-342900" algn="l">
              <a:lnSpc>
                <a:spcPct val="12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en 是高电平有效的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写使能端</a:t>
            </a:r>
          </a:p>
          <a:p>
            <a:pPr marL="342900" lvl="1" indent="-342900" algn="l">
              <a:lnSpc>
                <a:spcPct val="12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en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[0]-</a:t>
            </a:r>
            <a:r>
              <a:rPr lang="en-US" altLang="zh-CN" dirty="0" err="1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en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[7]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是内部信号，连接各触发器的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使能端</a:t>
            </a:r>
          </a:p>
          <a:p>
            <a:pPr marL="342900" lvl="1" indent="-342900" algn="l">
              <a:lnSpc>
                <a:spcPct val="12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ri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是内部信号，为触发器i的输出</a:t>
            </a:r>
          </a:p>
        </p:txBody>
      </p:sp>
      <p:pic>
        <p:nvPicPr>
          <p:cNvPr id="15" name="图片 14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73" y="937577"/>
            <a:ext cx="3973830" cy="18738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06E2559-E1B7-419C-A4BE-82CA4168670C}"/>
              </a:ext>
            </a:extLst>
          </p:cNvPr>
          <p:cNvSpPr/>
          <p:nvPr/>
        </p:nvSpPr>
        <p:spPr>
          <a:xfrm>
            <a:off x="1413054" y="937577"/>
            <a:ext cx="3168264" cy="1509854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2489ABB-A324-42D7-98BD-C4FA1AC779ED}"/>
              </a:ext>
            </a:extLst>
          </p:cNvPr>
          <p:cNvGrpSpPr/>
          <p:nvPr/>
        </p:nvGrpSpPr>
        <p:grpSpPr>
          <a:xfrm>
            <a:off x="5788481" y="1142620"/>
            <a:ext cx="1799590" cy="1328420"/>
            <a:chOff x="180202" y="2516913"/>
            <a:chExt cx="1799590" cy="132842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ACCA423-7E28-4B89-9344-A5B9C2B05051}"/>
                </a:ext>
              </a:extLst>
            </p:cNvPr>
            <p:cNvGrpSpPr/>
            <p:nvPr/>
          </p:nvGrpSpPr>
          <p:grpSpPr>
            <a:xfrm>
              <a:off x="180202" y="2516913"/>
              <a:ext cx="1799590" cy="1328420"/>
              <a:chOff x="4253" y="5669"/>
              <a:chExt cx="2834" cy="2092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4CB548B-49E6-4EAA-8407-3EA21EDBCACE}"/>
                  </a:ext>
                </a:extLst>
              </p:cNvPr>
              <p:cNvGrpSpPr/>
              <p:nvPr/>
            </p:nvGrpSpPr>
            <p:grpSpPr>
              <a:xfrm>
                <a:off x="4253" y="5669"/>
                <a:ext cx="2834" cy="2092"/>
                <a:chOff x="7881" y="2948"/>
                <a:chExt cx="2834" cy="2092"/>
              </a:xfrm>
            </p:grpSpPr>
            <p:sp>
              <p:nvSpPr>
                <p:cNvPr id="26" name="圆角矩形 40">
                  <a:extLst>
                    <a:ext uri="{FF2B5EF4-FFF2-40B4-BE49-F238E27FC236}">
                      <a16:creationId xmlns:a16="http://schemas.microsoft.com/office/drawing/2014/main" id="{B9BA1519-A3BA-4D10-8C93-4BF272D6F755}"/>
                    </a:ext>
                  </a:extLst>
                </p:cNvPr>
                <p:cNvSpPr/>
                <p:nvPr/>
              </p:nvSpPr>
              <p:spPr>
                <a:xfrm>
                  <a:off x="8620" y="2948"/>
                  <a:ext cx="1412" cy="209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0017F677-0215-4884-8E8F-37628D969A9F}"/>
                    </a:ext>
                  </a:extLst>
                </p:cNvPr>
                <p:cNvCxnSpPr/>
                <p:nvPr/>
              </p:nvCxnSpPr>
              <p:spPr>
                <a:xfrm>
                  <a:off x="7881" y="4444"/>
                  <a:ext cx="739" cy="3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8D535425-346D-4FC7-AB25-F796C1F81CCA}"/>
                    </a:ext>
                  </a:extLst>
                </p:cNvPr>
                <p:cNvCxnSpPr/>
                <p:nvPr/>
              </p:nvCxnSpPr>
              <p:spPr>
                <a:xfrm flipV="1">
                  <a:off x="7881" y="4740"/>
                  <a:ext cx="748" cy="2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4BA98AE7-CD98-4B8A-97D7-3FD8329ACD30}"/>
                    </a:ext>
                  </a:extLst>
                </p:cNvPr>
                <p:cNvSpPr txBox="1"/>
                <p:nvPr/>
              </p:nvSpPr>
              <p:spPr>
                <a:xfrm>
                  <a:off x="8561" y="3062"/>
                  <a:ext cx="128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clk</a:t>
                  </a:r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70FF671-8453-48A2-BA51-6C47BFB9067C}"/>
                    </a:ext>
                  </a:extLst>
                </p:cNvPr>
                <p:cNvSpPr txBox="1"/>
                <p:nvPr/>
              </p:nvSpPr>
              <p:spPr>
                <a:xfrm>
                  <a:off x="8570" y="3409"/>
                  <a:ext cx="128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err="1"/>
                    <a:t>clr</a:t>
                  </a:r>
                  <a:endParaRPr lang="en-US" altLang="zh-CN" sz="1000" dirty="0"/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EA702C50-206C-4223-9D88-1E1E288C785A}"/>
                    </a:ext>
                  </a:extLst>
                </p:cNvPr>
                <p:cNvSpPr txBox="1"/>
                <p:nvPr/>
              </p:nvSpPr>
              <p:spPr>
                <a:xfrm>
                  <a:off x="8570" y="4232"/>
                  <a:ext cx="1485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err="1"/>
                    <a:t>wsel</a:t>
                  </a:r>
                  <a:endParaRPr lang="en-US" altLang="zh-CN" sz="1000" dirty="0"/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8B4BDC97-19CC-4EB5-8F2A-CD5F4A0F9C5A}"/>
                    </a:ext>
                  </a:extLst>
                </p:cNvPr>
                <p:cNvSpPr txBox="1"/>
                <p:nvPr/>
              </p:nvSpPr>
              <p:spPr>
                <a:xfrm>
                  <a:off x="8570" y="4527"/>
                  <a:ext cx="1485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rsel</a:t>
                  </a:r>
                </a:p>
              </p:txBody>
            </p: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8F23B545-E3B0-4494-B839-67DF0CDCDF16}"/>
                    </a:ext>
                  </a:extLst>
                </p:cNvPr>
                <p:cNvCxnSpPr/>
                <p:nvPr/>
              </p:nvCxnSpPr>
              <p:spPr>
                <a:xfrm>
                  <a:off x="10032" y="4105"/>
                  <a:ext cx="683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F8EA8FB6-294B-4D94-922F-B2DD8BF703D6}"/>
                    </a:ext>
                  </a:extLst>
                </p:cNvPr>
                <p:cNvSpPr txBox="1"/>
                <p:nvPr/>
              </p:nvSpPr>
              <p:spPr>
                <a:xfrm>
                  <a:off x="9582" y="3851"/>
                  <a:ext cx="576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q</a:t>
                  </a:r>
                </a:p>
              </p:txBody>
            </p: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699FF228-61FE-4FB2-8161-193A14F27D1C}"/>
                    </a:ext>
                  </a:extLst>
                </p:cNvPr>
                <p:cNvCxnSpPr/>
                <p:nvPr/>
              </p:nvCxnSpPr>
              <p:spPr>
                <a:xfrm>
                  <a:off x="8090" y="4645"/>
                  <a:ext cx="213" cy="2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BABE03C8-D553-4C7B-BF4A-B68823384338}"/>
                    </a:ext>
                  </a:extLst>
                </p:cNvPr>
                <p:cNvCxnSpPr/>
                <p:nvPr/>
              </p:nvCxnSpPr>
              <p:spPr>
                <a:xfrm>
                  <a:off x="8054" y="4332"/>
                  <a:ext cx="213" cy="2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ADA88A06-976A-4D3A-AE22-92D0B3D579F9}"/>
                    </a:ext>
                  </a:extLst>
                </p:cNvPr>
                <p:cNvCxnSpPr/>
                <p:nvPr/>
              </p:nvCxnSpPr>
              <p:spPr>
                <a:xfrm>
                  <a:off x="10228" y="3975"/>
                  <a:ext cx="213" cy="2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D858FFBF-076B-460D-8673-A602C7CDC427}"/>
                    </a:ext>
                  </a:extLst>
                </p:cNvPr>
                <p:cNvSpPr txBox="1"/>
                <p:nvPr/>
              </p:nvSpPr>
              <p:spPr>
                <a:xfrm>
                  <a:off x="8039" y="4207"/>
                  <a:ext cx="33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/>
                    <a:t>3</a:t>
                  </a:r>
                </a:p>
              </p:txBody>
            </p: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8AC63575-AC44-41DB-AC10-76214EF4DA22}"/>
                    </a:ext>
                  </a:extLst>
                </p:cNvPr>
                <p:cNvSpPr txBox="1"/>
                <p:nvPr/>
              </p:nvSpPr>
              <p:spPr>
                <a:xfrm>
                  <a:off x="8029" y="4512"/>
                  <a:ext cx="273" cy="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zh-CN" sz="800"/>
                    <a:t>3</a:t>
                  </a:r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CC1DD9E9-0FB1-4B5E-8014-FEFA8B1092CB}"/>
                    </a:ext>
                  </a:extLst>
                </p:cNvPr>
                <p:cNvSpPr txBox="1"/>
                <p:nvPr/>
              </p:nvSpPr>
              <p:spPr>
                <a:xfrm>
                  <a:off x="10197" y="3857"/>
                  <a:ext cx="33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/>
                    <a:t>8</a:t>
                  </a:r>
                </a:p>
              </p:txBody>
            </p:sp>
          </p:grp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A70DD16-93CA-4DFF-91FA-C37FF78DDB13}"/>
                  </a:ext>
                </a:extLst>
              </p:cNvPr>
              <p:cNvSpPr txBox="1"/>
              <p:nvPr/>
            </p:nvSpPr>
            <p:spPr>
              <a:xfrm>
                <a:off x="4933" y="6443"/>
                <a:ext cx="128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/>
                  <a:t>en</a:t>
                </a:r>
                <a:endParaRPr lang="en-US" altLang="zh-CN" sz="1000" dirty="0"/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E7C85B60-1F61-48B8-ACFF-1A872D62F442}"/>
                  </a:ext>
                </a:extLst>
              </p:cNvPr>
              <p:cNvCxnSpPr/>
              <p:nvPr/>
            </p:nvCxnSpPr>
            <p:spPr>
              <a:xfrm>
                <a:off x="4253" y="6914"/>
                <a:ext cx="731" cy="1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6E641E5-DA00-4CD3-BBB5-1FEAD5AB5D8B}"/>
                  </a:ext>
                </a:extLst>
              </p:cNvPr>
              <p:cNvSpPr txBox="1"/>
              <p:nvPr/>
            </p:nvSpPr>
            <p:spPr>
              <a:xfrm>
                <a:off x="4956" y="6719"/>
                <a:ext cx="1485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/>
                  <a:t>d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7D5459A-EB42-435D-A562-E2804EB36CD7}"/>
                  </a:ext>
                </a:extLst>
              </p:cNvPr>
              <p:cNvSpPr txBox="1"/>
              <p:nvPr/>
            </p:nvSpPr>
            <p:spPr>
              <a:xfrm>
                <a:off x="4417" y="6675"/>
                <a:ext cx="3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/>
                  <a:t>8</a:t>
                </a: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10266592-2AF6-4F46-A0CD-99C0F17CD4F0}"/>
                  </a:ext>
                </a:extLst>
              </p:cNvPr>
              <p:cNvCxnSpPr/>
              <p:nvPr/>
            </p:nvCxnSpPr>
            <p:spPr>
              <a:xfrm>
                <a:off x="4431" y="6797"/>
                <a:ext cx="213" cy="21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9CA88DF-4836-45AF-AC78-1DA4C476B413}"/>
                </a:ext>
              </a:extLst>
            </p:cNvPr>
            <p:cNvCxnSpPr/>
            <p:nvPr/>
          </p:nvCxnSpPr>
          <p:spPr>
            <a:xfrm>
              <a:off x="184673" y="3130958"/>
              <a:ext cx="464185" cy="6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BA0C40D-CB69-4B33-8F06-1C9DDEA556AC}"/>
                </a:ext>
              </a:extLst>
            </p:cNvPr>
            <p:cNvCxnSpPr/>
            <p:nvPr/>
          </p:nvCxnSpPr>
          <p:spPr>
            <a:xfrm>
              <a:off x="183859" y="2948949"/>
              <a:ext cx="464185" cy="6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DA1B29F-D5B4-4A69-8727-D5576CF7436F}"/>
                </a:ext>
              </a:extLst>
            </p:cNvPr>
            <p:cNvCxnSpPr/>
            <p:nvPr/>
          </p:nvCxnSpPr>
          <p:spPr>
            <a:xfrm>
              <a:off x="182741" y="2754403"/>
              <a:ext cx="464185" cy="6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9" name="TextBox 10"/>
          <p:cNvSpPr txBox="1"/>
          <p:nvPr/>
        </p:nvSpPr>
        <p:spPr>
          <a:xfrm>
            <a:off x="288210" y="143958"/>
            <a:ext cx="5364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实验项目二</a:t>
            </a:r>
            <a:r>
              <a:rPr lang="en-US" altLang="zh-CN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-</a:t>
            </a: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寄存器文件</a:t>
            </a:r>
          </a:p>
          <a:p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0"/>
          <p:cNvSpPr txBox="1"/>
          <p:nvPr/>
        </p:nvSpPr>
        <p:spPr>
          <a:xfrm>
            <a:off x="342216" y="806137"/>
            <a:ext cx="8424702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将（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）中的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D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触发器扩展为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8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位，将数量扩展到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8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个，并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增加译码器和多路选择器，实现8个8位寄存器组成的寄存器文件。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" name="文本框 10"/>
          <p:cNvSpPr txBox="1"/>
          <p:nvPr/>
        </p:nvSpPr>
        <p:spPr>
          <a:xfrm>
            <a:off x="2524409" y="1944108"/>
            <a:ext cx="708469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功能说明：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A.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按键开关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S1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为异步复位信号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clr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输入，高电平复位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B. </a:t>
            </a:r>
            <a:r>
              <a:rPr 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en,d[7:0],wsel[2:0],rsel[2:0]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从拨码开关输入，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    拨码开关不指定，自行决定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C.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时钟信号连接在主芯片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Y18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管脚的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100MHz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的晶振。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要求说明：</a:t>
            </a:r>
            <a:endParaRPr lang="en-US" altLang="zh-CN" sz="2000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一个文件只定义一个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module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；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module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名应与文件名一致。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50504" y="2211273"/>
            <a:ext cx="1799590" cy="1328420"/>
            <a:chOff x="180202" y="2516913"/>
            <a:chExt cx="1799590" cy="1328420"/>
          </a:xfrm>
        </p:grpSpPr>
        <p:grpSp>
          <p:nvGrpSpPr>
            <p:cNvPr id="34" name="组合 33"/>
            <p:cNvGrpSpPr/>
            <p:nvPr/>
          </p:nvGrpSpPr>
          <p:grpSpPr>
            <a:xfrm>
              <a:off x="180202" y="2516913"/>
              <a:ext cx="1799590" cy="1328420"/>
              <a:chOff x="4253" y="5669"/>
              <a:chExt cx="2834" cy="2092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4253" y="5669"/>
                <a:ext cx="2834" cy="2092"/>
                <a:chOff x="7881" y="2948"/>
                <a:chExt cx="2834" cy="2092"/>
              </a:xfrm>
            </p:grpSpPr>
            <p:sp>
              <p:nvSpPr>
                <p:cNvPr id="41" name="圆角矩形 40"/>
                <p:cNvSpPr/>
                <p:nvPr/>
              </p:nvSpPr>
              <p:spPr>
                <a:xfrm>
                  <a:off x="8620" y="2948"/>
                  <a:ext cx="1412" cy="209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箭头连接符 41"/>
                <p:cNvCxnSpPr/>
                <p:nvPr/>
              </p:nvCxnSpPr>
              <p:spPr>
                <a:xfrm>
                  <a:off x="7881" y="4444"/>
                  <a:ext cx="739" cy="3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箭头连接符 42"/>
                <p:cNvCxnSpPr/>
                <p:nvPr/>
              </p:nvCxnSpPr>
              <p:spPr>
                <a:xfrm flipV="1">
                  <a:off x="7881" y="4740"/>
                  <a:ext cx="748" cy="2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文本框 43"/>
                <p:cNvSpPr txBox="1"/>
                <p:nvPr/>
              </p:nvSpPr>
              <p:spPr>
                <a:xfrm>
                  <a:off x="8561" y="3062"/>
                  <a:ext cx="128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clk</a:t>
                  </a: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8570" y="3409"/>
                  <a:ext cx="128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err="1"/>
                    <a:t>clr</a:t>
                  </a:r>
                  <a:endParaRPr lang="en-US" altLang="zh-CN" sz="1000" dirty="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8570" y="4232"/>
                  <a:ext cx="1485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err="1"/>
                    <a:t>wsel</a:t>
                  </a:r>
                  <a:endParaRPr lang="en-US" altLang="zh-CN" sz="1000" dirty="0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8570" y="4527"/>
                  <a:ext cx="1485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rsel</a:t>
                  </a:r>
                </a:p>
              </p:txBody>
            </p:sp>
            <p:cxnSp>
              <p:nvCxnSpPr>
                <p:cNvPr id="48" name="直接箭头连接符 47"/>
                <p:cNvCxnSpPr/>
                <p:nvPr/>
              </p:nvCxnSpPr>
              <p:spPr>
                <a:xfrm>
                  <a:off x="10032" y="4105"/>
                  <a:ext cx="683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文本框 48"/>
                <p:cNvSpPr txBox="1"/>
                <p:nvPr/>
              </p:nvSpPr>
              <p:spPr>
                <a:xfrm>
                  <a:off x="9582" y="3851"/>
                  <a:ext cx="576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q</a:t>
                  </a:r>
                </a:p>
              </p:txBody>
            </p:sp>
            <p:cxnSp>
              <p:nvCxnSpPr>
                <p:cNvPr id="50" name="直接连接符 49"/>
                <p:cNvCxnSpPr/>
                <p:nvPr/>
              </p:nvCxnSpPr>
              <p:spPr>
                <a:xfrm>
                  <a:off x="8090" y="4645"/>
                  <a:ext cx="213" cy="2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>
                  <a:off x="8054" y="4332"/>
                  <a:ext cx="213" cy="2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>
                  <a:off x="10228" y="3975"/>
                  <a:ext cx="213" cy="2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文本框 52"/>
                <p:cNvSpPr txBox="1"/>
                <p:nvPr/>
              </p:nvSpPr>
              <p:spPr>
                <a:xfrm>
                  <a:off x="8039" y="4207"/>
                  <a:ext cx="33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/>
                    <a:t>3</a:t>
                  </a: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8029" y="4512"/>
                  <a:ext cx="273" cy="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zh-CN" sz="800"/>
                    <a:t>3</a:t>
                  </a: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0197" y="3857"/>
                  <a:ext cx="33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/>
                    <a:t>8</a:t>
                  </a:r>
                </a:p>
              </p:txBody>
            </p:sp>
          </p:grpSp>
          <p:sp>
            <p:nvSpPr>
              <p:cNvPr id="36" name="文本框 35"/>
              <p:cNvSpPr txBox="1"/>
              <p:nvPr/>
            </p:nvSpPr>
            <p:spPr>
              <a:xfrm>
                <a:off x="4933" y="6443"/>
                <a:ext cx="128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/>
                  <a:t>en</a:t>
                </a:r>
                <a:endParaRPr lang="en-US" altLang="zh-CN" sz="1000" dirty="0"/>
              </a:p>
            </p:txBody>
          </p:sp>
          <p:cxnSp>
            <p:nvCxnSpPr>
              <p:cNvPr id="37" name="直接箭头连接符 36"/>
              <p:cNvCxnSpPr/>
              <p:nvPr/>
            </p:nvCxnSpPr>
            <p:spPr>
              <a:xfrm>
                <a:off x="4253" y="6914"/>
                <a:ext cx="731" cy="1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/>
              <p:cNvSpPr txBox="1"/>
              <p:nvPr/>
            </p:nvSpPr>
            <p:spPr>
              <a:xfrm>
                <a:off x="4956" y="6719"/>
                <a:ext cx="1485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/>
                  <a:t>d</a:t>
                </a: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4417" y="6675"/>
                <a:ext cx="3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/>
                  <a:t>8</a:t>
                </a: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4431" y="6797"/>
                <a:ext cx="213" cy="21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直接箭头连接符 55"/>
            <p:cNvCxnSpPr/>
            <p:nvPr/>
          </p:nvCxnSpPr>
          <p:spPr>
            <a:xfrm>
              <a:off x="184673" y="3130958"/>
              <a:ext cx="464185" cy="6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183859" y="2948949"/>
              <a:ext cx="464185" cy="6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182741" y="2754403"/>
              <a:ext cx="464185" cy="6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D1F6EE2-6EDD-42AE-BF29-B2367FAF8449}"/>
              </a:ext>
            </a:extLst>
          </p:cNvPr>
          <p:cNvSpPr txBox="1"/>
          <p:nvPr/>
        </p:nvSpPr>
        <p:spPr>
          <a:xfrm>
            <a:off x="324214" y="3662846"/>
            <a:ext cx="1832553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module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  8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位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D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触发器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 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寄存器文件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2216" y="676446"/>
            <a:ext cx="7020586" cy="3784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位寄存器文件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创建工程，工程名为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reg8file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342900" indent="-342900" algn="l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编写并添加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设计文件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reg8file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.v；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编写并添加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仿真文件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testbench.v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，并完成仿真；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添加约束文件，并综合实现，生成比特流；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将生成的比特流下载到开发板验证；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578455"/>
  <p:tag name="KSO_WPP_MARK_KEY" val="f5deaed1-f04e-4df0-b279-829491a1919b"/>
  <p:tag name="COMMONDATA" val="eyJoZGlkIjoiZTBlNWM1YzJkNTFiMzQ0MjViMjRjMjhjZTcwYmMwN2EifQ==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1189</Words>
  <Application>Microsoft Office PowerPoint</Application>
  <PresentationFormat>自定义</PresentationFormat>
  <Paragraphs>174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DejaVu Sans Mono</vt:lpstr>
      <vt:lpstr>黑体</vt:lpstr>
      <vt:lpstr>宋体</vt:lpstr>
      <vt:lpstr>微软雅黑</vt:lpstr>
      <vt:lpstr>Aharoni</vt:lpstr>
      <vt:lpstr>Arial</vt:lpstr>
      <vt:lpstr>Calibri</vt:lpstr>
      <vt:lpstr>Calibri Light</vt:lpstr>
      <vt:lpstr>Times New Roman</vt:lpstr>
      <vt:lpstr>Wingdings</vt:lpstr>
      <vt:lpstr>Office Theme</vt:lpstr>
      <vt:lpstr>Soaring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时钟沿触发的always块描述</vt:lpstr>
      <vt:lpstr>用Verilog实现带异步清零端的D触发器</vt:lpstr>
      <vt:lpstr>带时钟使能端和同步置位D触发器</vt:lpstr>
      <vt:lpstr>从“模块”开始搭电路-模块实例化</vt:lpstr>
      <vt:lpstr>如何选择正确的数据类型？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62</cp:revision>
  <dcterms:created xsi:type="dcterms:W3CDTF">2017-05-21T03:30:00Z</dcterms:created>
  <dcterms:modified xsi:type="dcterms:W3CDTF">2022-11-08T09:20:48Z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ACB79639F3F74DA4BC6BC3CF6A46C1B7</vt:lpwstr>
  </property>
  <property fmtid="{D5CDD505-2E9C-101B-9397-08002B2CF9AE}" pid="3" name="KSOProductBuildVer">
    <vt:lpwstr>2052-11.1.0.12598</vt:lpwstr>
  </property>
</Properties>
</file>