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65" r:id="rId2"/>
    <p:sldId id="3367" r:id="rId3"/>
    <p:sldId id="3368" r:id="rId4"/>
    <p:sldId id="3464" r:id="rId5"/>
    <p:sldId id="3489" r:id="rId6"/>
    <p:sldId id="3370" r:id="rId7"/>
    <p:sldId id="3369" r:id="rId8"/>
    <p:sldId id="3371" r:id="rId9"/>
    <p:sldId id="3488" r:id="rId10"/>
    <p:sldId id="3326" r:id="rId11"/>
    <p:sldId id="3349" r:id="rId12"/>
    <p:sldId id="3190" r:id="rId13"/>
    <p:sldId id="3362" r:id="rId14"/>
    <p:sldId id="3354" r:id="rId15"/>
    <p:sldId id="3364" r:id="rId16"/>
    <p:sldId id="3363" r:id="rId17"/>
    <p:sldId id="3359" r:id="rId18"/>
    <p:sldId id="3347" r:id="rId19"/>
    <p:sldId id="3348" r:id="rId20"/>
    <p:sldId id="3351" r:id="rId21"/>
    <p:sldId id="3340" r:id="rId22"/>
  </p:sldIdLst>
  <p:sldSz cx="9001125" cy="5040313"/>
  <p:notesSz cx="7099300" cy="10234613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48">
          <p15:clr>
            <a:srgbClr val="A4A3A4"/>
          </p15:clr>
        </p15:guide>
        <p15:guide id="3" pos="2886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99FF"/>
    <a:srgbClr val="CC00FF"/>
    <a:srgbClr val="9933FF"/>
    <a:srgbClr val="C00000"/>
    <a:srgbClr val="17406D"/>
    <a:srgbClr val="FFFFFF"/>
    <a:srgbClr val="009999"/>
    <a:srgbClr val="CCFFCC"/>
    <a:srgbClr val="BB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655" autoAdjust="0"/>
  </p:normalViewPr>
  <p:slideViewPr>
    <p:cSldViewPr>
      <p:cViewPr varScale="1">
        <p:scale>
          <a:sx n="145" d="100"/>
          <a:sy n="145" d="100"/>
        </p:scale>
        <p:origin x="114" y="306"/>
      </p:cViewPr>
      <p:guideLst>
        <p:guide orient="horz" pos="255"/>
        <p:guide orient="horz" pos="2948"/>
        <p:guide pos="2886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7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5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t>2022/11/15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98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56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1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1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5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9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3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2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5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0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0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63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实验二</a:t>
            </a:r>
            <a:r>
              <a:rPr lang="en-US" altLang="zh-CN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问题总结</a:t>
            </a:r>
            <a:endParaRPr lang="en-US" altLang="zh-CN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60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31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实验三</a:t>
            </a:r>
            <a:r>
              <a:rPr lang="en-US" altLang="zh-CN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计数器设计</a:t>
            </a:r>
            <a:endParaRPr lang="en-US" altLang="zh-CN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薛睿</a:t>
            </a:r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612238" y="1152042"/>
            <a:ext cx="8280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熟悉时序电路的开发与调试；</a:t>
            </a:r>
          </a:p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掌握计数器电路的设计方法及计数器架构时序电路的应用。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252208" y="739657"/>
            <a:ext cx="8910693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基于计数器，设计流水灯模块，实现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时间间隔可调的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8bit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循环左移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的硬件流水灯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详细要求：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作为异步复位信号：当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时，流水灯</a:t>
            </a:r>
            <a:r>
              <a:rPr 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复位，只亮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LED0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输入时钟为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100MHz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，端口为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Y18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作为流水灯启动信号：当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时，流水灯开始工作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D.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流水灯输出信号需连接到开发板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D7-GLD0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E.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SW1-SW0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控制，间隔可在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0.1s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0.2s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0.5s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切换，间隔必须精确，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       无需支持动态切换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4338" name="Picture 2" descr="C:\Users\lenovo\Desktop\新建文件夹\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2418" y="1368060"/>
            <a:ext cx="4392365" cy="5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91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3374" y="924528"/>
            <a:ext cx="8256724" cy="173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通过计数器实现分频器：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z -&gt; (1/T)Hz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每隔时间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，显示位向左移动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50907"/>
              </p:ext>
            </p:extLst>
          </p:nvPr>
        </p:nvGraphicFramePr>
        <p:xfrm>
          <a:off x="5986054" y="1728090"/>
          <a:ext cx="2568466" cy="265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Visio" r:id="rId5" imgW="1908175" imgH="2326005" progId="Visio.Drawing.15">
                  <p:embed/>
                </p:oleObj>
              </mc:Choice>
              <mc:Fallback>
                <p:oleObj name="Visio" r:id="rId5" imgW="1908175" imgH="232600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054" y="1728090"/>
                        <a:ext cx="2568466" cy="2657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895880" y="1703690"/>
            <a:ext cx="0" cy="28129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/>
          <p:nvPr/>
        </p:nvSpPr>
        <p:spPr>
          <a:xfrm>
            <a:off x="5598362" y="4508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16" y="1008030"/>
            <a:ext cx="7993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assign </a:t>
            </a:r>
            <a:r>
              <a:rPr lang="en-US" altLang="zh-CN" dirty="0">
                <a:latin typeface="Consolas" panose="020B0609020204030204" pitchFamily="49" charset="0"/>
              </a:rPr>
              <a:t>cnt_end =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结束条件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计数结束条件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assign </a:t>
            </a:r>
            <a:r>
              <a:rPr lang="en-US" altLang="zh-CN" dirty="0">
                <a:latin typeface="Consolas" panose="020B0609020204030204" pitchFamily="49" charset="0"/>
              </a:rPr>
              <a:t>cnt_inc =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计数器自增条件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always </a:t>
            </a:r>
            <a:r>
              <a:rPr lang="en-US" altLang="zh-CN" dirty="0">
                <a:latin typeface="Consolas" panose="020B0609020204030204" pitchFamily="49" charset="0"/>
              </a:rPr>
              <a:t>@ (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posedge </a:t>
            </a:r>
            <a:r>
              <a:rPr lang="en-US" altLang="zh-CN" dirty="0">
                <a:latin typeface="Consolas" panose="020B0609020204030204" pitchFamily="49" charset="0"/>
              </a:rPr>
              <a:t>clk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or 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negedge </a:t>
            </a:r>
            <a:r>
              <a:rPr lang="en-US" altLang="zh-CN" dirty="0">
                <a:latin typeface="Consolas" panose="020B0609020204030204" pitchFamily="49" charset="0"/>
              </a:rPr>
              <a:t>rst_n)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dirty="0">
                <a:latin typeface="Consolas" panose="020B0609020204030204" pitchFamily="49" charset="0"/>
              </a:rPr>
              <a:t>(!rst_n)        cnt &lt;=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4’h0</a:t>
            </a:r>
            <a:r>
              <a:rPr lang="en-US" altLang="zh-CN" dirty="0">
                <a:latin typeface="Consolas" panose="020B0609020204030204" pitchFamily="49" charset="0"/>
              </a:rPr>
              <a:t>;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计数器位宽为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cnt_end</a:t>
            </a:r>
            <a:r>
              <a:rPr lang="en-US" altLang="zh-CN" dirty="0">
                <a:latin typeface="Consolas" panose="020B0609020204030204" pitchFamily="49" charset="0"/>
              </a:rPr>
              <a:t>)  cnt &lt;=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4’h0</a:t>
            </a:r>
            <a:r>
              <a:rPr lang="en-US" altLang="zh-CN" dirty="0">
                <a:latin typeface="Consolas" panose="020B0609020204030204" pitchFamily="49" charset="0"/>
              </a:rPr>
              <a:t>;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判断何时结束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cnt_inc</a:t>
            </a:r>
            <a:r>
              <a:rPr lang="en-US" altLang="zh-CN" dirty="0">
                <a:latin typeface="Consolas" panose="020B0609020204030204" pitchFamily="49" charset="0"/>
              </a:rPr>
              <a:t>)  cnt &lt;= cnt +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4’h1</a:t>
            </a:r>
            <a:r>
              <a:rPr lang="en-US" altLang="zh-CN" dirty="0">
                <a:latin typeface="Consolas" panose="020B0609020204030204" pitchFamily="49" charset="0"/>
              </a:rPr>
              <a:t>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判断是否继续加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always </a:t>
            </a:r>
            <a:r>
              <a:rPr lang="en-US" altLang="zh-CN" dirty="0">
                <a:latin typeface="Consolas" panose="020B0609020204030204" pitchFamily="49" charset="0"/>
              </a:rPr>
              <a:t>@ (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posedge </a:t>
            </a:r>
            <a:r>
              <a:rPr lang="en-US" altLang="zh-CN" dirty="0">
                <a:latin typeface="Consolas" panose="020B0609020204030204" pitchFamily="49" charset="0"/>
              </a:rPr>
              <a:t>clk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or 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negedge </a:t>
            </a:r>
            <a:r>
              <a:rPr lang="en-US" altLang="zh-CN" dirty="0">
                <a:latin typeface="Consolas" panose="020B0609020204030204" pitchFamily="49" charset="0"/>
              </a:rPr>
              <a:t>rst_n)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根据计数器的值产生相应的输出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CC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78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计数器实现模板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1202" y="1543408"/>
            <a:ext cx="6759935" cy="43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3223" y="1606112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en-US" altLang="zh-CN" smtClean="0">
                <a:solidFill>
                  <a:srgbClr val="FF0000"/>
                </a:solidFill>
              </a:rPr>
              <a:t>always</a:t>
            </a:r>
            <a:r>
              <a:rPr lang="zh-CN" altLang="en-US" smtClean="0">
                <a:solidFill>
                  <a:srgbClr val="FF0000"/>
                </a:solidFill>
              </a:rPr>
              <a:t>块描述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2" y="880320"/>
            <a:ext cx="3613150" cy="385572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4140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计数器实例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268" y="2539880"/>
            <a:ext cx="648054" cy="2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68376" y="3024198"/>
            <a:ext cx="648054" cy="45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00836" y="2489364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计数结束条件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0836" y="2921179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计数自增条件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3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010283"/>
              </p:ext>
            </p:extLst>
          </p:nvPr>
        </p:nvGraphicFramePr>
        <p:xfrm>
          <a:off x="-3492104" y="2668045"/>
          <a:ext cx="15519400" cy="24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Document" r:id="rId4" imgW="9144000" imgH="1447800" progId="Word.Document.12">
                  <p:embed/>
                </p:oleObj>
              </mc:Choice>
              <mc:Fallback>
                <p:oleObj name="Document" r:id="rId4" imgW="9144000" imgH="1447800" progId="Word.Document.12">
                  <p:embed/>
                  <p:pic>
                    <p:nvPicPr>
                      <p:cNvPr id="0" name="图片 163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492104" y="2668045"/>
                        <a:ext cx="15519400" cy="245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5498458" y="1376189"/>
            <a:ext cx="85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061008" y="1956331"/>
            <a:ext cx="575482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9"/>
          <p:cNvSpPr txBox="1"/>
          <p:nvPr/>
        </p:nvSpPr>
        <p:spPr>
          <a:xfrm>
            <a:off x="2547262" y="17545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13" name="TextBox 20"/>
          <p:cNvSpPr txBox="1"/>
          <p:nvPr/>
        </p:nvSpPr>
        <p:spPr>
          <a:xfrm>
            <a:off x="2378936" y="200665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100MHz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36490" y="950077"/>
            <a:ext cx="1296674" cy="136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3621592" y="1863220"/>
            <a:ext cx="216018" cy="18622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61008" y="1705977"/>
            <a:ext cx="575482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061008" y="1457338"/>
            <a:ext cx="575482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9"/>
          <p:cNvSpPr txBox="1"/>
          <p:nvPr/>
        </p:nvSpPr>
        <p:spPr>
          <a:xfrm>
            <a:off x="2170429" y="125533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19" name="TextBox 19"/>
          <p:cNvSpPr txBox="1"/>
          <p:nvPr/>
        </p:nvSpPr>
        <p:spPr>
          <a:xfrm>
            <a:off x="2546570" y="1014022"/>
            <a:ext cx="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rst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061008" y="1256359"/>
            <a:ext cx="575482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19"/>
          <p:cNvSpPr txBox="1"/>
          <p:nvPr/>
        </p:nvSpPr>
        <p:spPr>
          <a:xfrm>
            <a:off x="2010182" y="149665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freq_set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255690" y="1619836"/>
            <a:ext cx="171627" cy="1524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8"/>
          <p:cNvSpPr txBox="1"/>
          <p:nvPr/>
        </p:nvSpPr>
        <p:spPr>
          <a:xfrm>
            <a:off x="3177283" y="1376189"/>
            <a:ext cx="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945597" y="1584691"/>
            <a:ext cx="648054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140330" y="1512685"/>
            <a:ext cx="171627" cy="1524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8"/>
          <p:cNvSpPr txBox="1"/>
          <p:nvPr/>
        </p:nvSpPr>
        <p:spPr>
          <a:xfrm>
            <a:off x="5049193" y="1224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54294" y="13301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342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371" y="1080036"/>
            <a:ext cx="86167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仿真时可把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灯的切换周期从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改成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clk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的周期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为避免仿真时间过长，哪怕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testbench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没有跑完，也可以修改仿真时间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9248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详见指导书的“执行仿真”页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3871" y="772835"/>
            <a:ext cx="70205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flowing_water_lights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编写并添加设计文件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flowing_water_lights.v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添加提供的仿真文件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编写并添加约束文件，并综合实现，生成比特流；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80594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流水灯开发板验证通过（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仿真波形分析及代码提交（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仿真需要覆盖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：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906780" lvl="2" indent="0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启动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、流水灯流动、复位、间隔切换等关键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场景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测量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0.1s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间隔的周期精度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53FB75F-D1C5-4C67-9571-CE6A02C6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1" y="1569653"/>
            <a:ext cx="3996520" cy="350667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349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工程中包含多个模块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8EE9A3B-E611-437D-B924-7473FDD6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30" y="761969"/>
            <a:ext cx="4734395" cy="41897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730F077-FC16-46CC-841D-E484A2C53049}"/>
              </a:ext>
            </a:extLst>
          </p:cNvPr>
          <p:cNvSpPr txBox="1"/>
          <p:nvPr/>
        </p:nvSpPr>
        <p:spPr>
          <a:xfrm>
            <a:off x="342216" y="640943"/>
            <a:ext cx="3877985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一个设计文件编写一个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module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所有模块的设计文件都添加到工程中</a:t>
            </a:r>
          </a:p>
        </p:txBody>
      </p:sp>
    </p:spTree>
    <p:extLst>
      <p:ext uri="{BB962C8B-B14F-4D97-AF65-F5344CB8AC3E}">
        <p14:creationId xmlns:p14="http://schemas.microsoft.com/office/powerpoint/2010/main" val="17335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详见指导书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提交格式：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349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440768F-DCE1-4677-9657-C5B2726C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850"/>
            <a:ext cx="9001125" cy="1410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6EE189E-39ED-4E8B-8232-AD1E7B7F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16" y="1008030"/>
            <a:ext cx="4311134" cy="22806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35CBE2D-42EB-4437-855A-E83A1ECBA763}"/>
              </a:ext>
            </a:extLst>
          </p:cNvPr>
          <p:cNvSpPr/>
          <p:nvPr/>
        </p:nvSpPr>
        <p:spPr>
          <a:xfrm>
            <a:off x="298266" y="67935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基本语法错误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91305F1-C0D8-4D4D-9C71-A981FF97AC20}"/>
              </a:ext>
            </a:extLst>
          </p:cNvPr>
          <p:cNvSpPr/>
          <p:nvPr/>
        </p:nvSpPr>
        <p:spPr>
          <a:xfrm>
            <a:off x="288210" y="3301172"/>
            <a:ext cx="474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错误提示：找到最直接的错误提示，先解决</a:t>
            </a:r>
          </a:p>
        </p:txBody>
      </p:sp>
    </p:spTree>
    <p:extLst>
      <p:ext uri="{BB962C8B-B14F-4D97-AF65-F5344CB8AC3E}">
        <p14:creationId xmlns:p14="http://schemas.microsoft.com/office/powerpoint/2010/main" val="18063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35112" y="-54453"/>
            <a:ext cx="3660774" cy="8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436" tIns="31718" rIns="63436" bIns="31718" numCol="1" anchor="t" anchorCtr="0" compatLnSpc="1"/>
          <a:lstStyle/>
          <a:p>
            <a:endParaRPr lang="zh-CN" altLang="en-US" sz="1792"/>
          </a:p>
        </p:txBody>
      </p:sp>
      <p:sp>
        <p:nvSpPr>
          <p:cNvPr id="3" name="AutoShape 4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190012" y="22373"/>
            <a:ext cx="3660774" cy="8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436" tIns="31718" rIns="63436" bIns="31718" numCol="1" anchor="t" anchorCtr="0" compatLnSpc="1"/>
          <a:lstStyle/>
          <a:p>
            <a:endParaRPr lang="zh-CN" altLang="en-US" sz="1792"/>
          </a:p>
        </p:txBody>
      </p:sp>
      <p:sp>
        <p:nvSpPr>
          <p:cNvPr id="8" name="AutoShape 6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154241" y="162642"/>
            <a:ext cx="3660774" cy="8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436" tIns="31718" rIns="63436" bIns="31718" numCol="1" anchor="t" anchorCtr="0" compatLnSpc="1"/>
          <a:lstStyle/>
          <a:p>
            <a:endParaRPr lang="zh-CN" altLang="en-US" sz="1792"/>
          </a:p>
        </p:txBody>
      </p:sp>
      <p:sp>
        <p:nvSpPr>
          <p:cNvPr id="9" name="AutoShape 8" descr="https://ks3-cn-beijing.ksyun.com/weboffice/shapes/82684962341/7ceda5990cccc361ef0debc9a2b61ad686169572?Expires=1599011720&amp;KSSAccessKeyId=AKLT8UsQHPqzQva5fTr3vvnN1g&amp;Signature=sisKseqbcEz93zpoMsrX90k8Kzw%3D"/>
          <p:cNvSpPr>
            <a:spLocks noChangeAspect="1" noChangeArrowheads="1"/>
          </p:cNvSpPr>
          <p:nvPr/>
        </p:nvSpPr>
        <p:spPr bwMode="auto">
          <a:xfrm>
            <a:off x="401465" y="233825"/>
            <a:ext cx="3660774" cy="8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3436" tIns="31718" rIns="63436" bIns="31718" numCol="1" anchor="t" anchorCtr="0" compatLnSpc="1"/>
          <a:lstStyle/>
          <a:p>
            <a:endParaRPr lang="zh-CN" altLang="en-US" sz="1792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9" y="751528"/>
            <a:ext cx="6544104" cy="1715982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740431" y="2446105"/>
            <a:ext cx="5778061" cy="23285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0912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不定态“</a:t>
            </a:r>
            <a:r>
              <a:rPr lang="en-US" altLang="zh-CN" sz="1991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6081" lvl="1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1792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zh-CN" altLang="en-US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型变量未被赋初值，或被人为赋值为“</a:t>
            </a:r>
            <a:r>
              <a:rPr lang="en-US" altLang="zh-CN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X”</a:t>
            </a:r>
          </a:p>
          <a:p>
            <a:pPr marL="706081" lvl="1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信号多驱动</a:t>
            </a:r>
            <a:endParaRPr lang="en-US" altLang="zh-CN" sz="179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0912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高阻态“</a:t>
            </a:r>
            <a:r>
              <a:rPr lang="en-US" altLang="zh-CN" sz="1991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6081" lvl="1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</a:t>
            </a:r>
            <a:r>
              <a:rPr lang="zh-CN" altLang="en-US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型变量未被驱动，即信号悬空</a:t>
            </a:r>
            <a:endParaRPr lang="en-US" altLang="zh-CN" sz="179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6081" lvl="1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792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位宽不对 </a:t>
            </a:r>
            <a:endParaRPr lang="en-US" altLang="zh-CN" sz="159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6081" lvl="1" indent="-250912" algn="just" defTabSz="669098" eaLnBrk="0" hangingPunct="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159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8772AB5B-0776-4F53-BF02-4605B4A2ACCA}"/>
              </a:ext>
            </a:extLst>
          </p:cNvPr>
          <p:cNvCxnSpPr/>
          <p:nvPr/>
        </p:nvCxnSpPr>
        <p:spPr>
          <a:xfrm>
            <a:off x="360958" y="728120"/>
            <a:ext cx="836881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7" name="TextBox 10">
            <a:extLst>
              <a:ext uri="{FF2B5EF4-FFF2-40B4-BE49-F238E27FC236}">
                <a16:creationId xmlns="" xmlns:a16="http://schemas.microsoft.com/office/drawing/2014/main" id="{F6E75913-38F8-47BC-BAA0-C60E20C69963}"/>
              </a:ext>
            </a:extLst>
          </p:cNvPr>
          <p:cNvSpPr txBox="1"/>
          <p:nvPr/>
        </p:nvSpPr>
        <p:spPr>
          <a:xfrm>
            <a:off x="307195" y="154669"/>
            <a:ext cx="5129445" cy="52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</a:t>
            </a:r>
            <a:r>
              <a:rPr lang="zh-CN" altLang="en-US" sz="2788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异常仿真波形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E852FEED-B612-4E0A-BFBA-47DB31BDB1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32" y="321087"/>
            <a:ext cx="1959795" cy="2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349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CE9F34A-FBA8-41BD-BB83-54A3133E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6" y="757514"/>
            <a:ext cx="6575943" cy="4236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1E4A14E-E630-4652-A6AA-D4CB592E4A0F}"/>
              </a:ext>
            </a:extLst>
          </p:cNvPr>
          <p:cNvSpPr txBox="1"/>
          <p:nvPr/>
        </p:nvSpPr>
        <p:spPr>
          <a:xfrm>
            <a:off x="6999319" y="1512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实例化有问题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没添加仿真文件</a:t>
            </a:r>
          </a:p>
        </p:txBody>
      </p:sp>
    </p:spTree>
    <p:extLst>
      <p:ext uri="{BB962C8B-B14F-4D97-AF65-F5344CB8AC3E}">
        <p14:creationId xmlns:p14="http://schemas.microsoft.com/office/powerpoint/2010/main" val="5499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586AA93C-FE8A-4AB9-B774-13F4C607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91" y="1113459"/>
            <a:ext cx="7668826" cy="318009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349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添加信号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D67C8FE-71C4-40CD-8B7E-2F63FEFC6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7221"/>
            <a:ext cx="4204791" cy="37325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4BC3EF6-7781-4617-B5DD-B60D71324179}"/>
              </a:ext>
            </a:extLst>
          </p:cNvPr>
          <p:cNvSpPr/>
          <p:nvPr/>
        </p:nvSpPr>
        <p:spPr>
          <a:xfrm>
            <a:off x="1668338" y="2703505"/>
            <a:ext cx="1800150" cy="14398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7775B2E-FF4A-4DF2-9C04-BC1780662710}"/>
              </a:ext>
            </a:extLst>
          </p:cNvPr>
          <p:cNvSpPr/>
          <p:nvPr/>
        </p:nvSpPr>
        <p:spPr>
          <a:xfrm>
            <a:off x="4228920" y="1266471"/>
            <a:ext cx="415654" cy="1735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04F9C4A-81AE-41CB-A322-15E10A0673C4}"/>
              </a:ext>
            </a:extLst>
          </p:cNvPr>
          <p:cNvSpPr/>
          <p:nvPr/>
        </p:nvSpPr>
        <p:spPr>
          <a:xfrm>
            <a:off x="5652658" y="1266470"/>
            <a:ext cx="415654" cy="1735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8F8E7B3-EAF1-4D3A-A56D-4B8AADD6DC08}"/>
              </a:ext>
            </a:extLst>
          </p:cNvPr>
          <p:cNvSpPr/>
          <p:nvPr/>
        </p:nvSpPr>
        <p:spPr>
          <a:xfrm>
            <a:off x="6990192" y="2433358"/>
            <a:ext cx="1440120" cy="1735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450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典型错误和代码不规范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07A654D-CE72-4BCD-ADD0-C71D9C2A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6" y="1105805"/>
            <a:ext cx="5341740" cy="3927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3524568-6042-405E-886F-AA297A1C9E11}"/>
              </a:ext>
            </a:extLst>
          </p:cNvPr>
          <p:cNvSpPr txBox="1"/>
          <p:nvPr/>
        </p:nvSpPr>
        <p:spPr>
          <a:xfrm>
            <a:off x="316799" y="646897"/>
            <a:ext cx="2760692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实例化不能在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块内</a:t>
            </a:r>
          </a:p>
        </p:txBody>
      </p:sp>
    </p:spTree>
    <p:extLst>
      <p:ext uri="{BB962C8B-B14F-4D97-AF65-F5344CB8AC3E}">
        <p14:creationId xmlns:p14="http://schemas.microsoft.com/office/powerpoint/2010/main" val="14281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EF3F67D-E67C-4007-9022-2B9A5C23178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4B6F2D9F-3A71-4362-AABB-4CAD08E7610A}"/>
              </a:ext>
            </a:extLst>
          </p:cNvPr>
          <p:cNvSpPr txBox="1"/>
          <p:nvPr/>
        </p:nvSpPr>
        <p:spPr>
          <a:xfrm>
            <a:off x="288210" y="143958"/>
            <a:ext cx="450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典型错误和代码不规范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9A5E482-A6F5-49B6-95FD-448A96F2A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3357E952-2439-474B-8A1D-1B9CEAF1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77" y="846731"/>
            <a:ext cx="3017451" cy="41935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3524568-6042-405E-886F-AA297A1C9E11}"/>
              </a:ext>
            </a:extLst>
          </p:cNvPr>
          <p:cNvSpPr txBox="1"/>
          <p:nvPr/>
        </p:nvSpPr>
        <p:spPr>
          <a:xfrm>
            <a:off x="344965" y="572073"/>
            <a:ext cx="5434501" cy="3782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区别组合逻辑和时序逻辑电路的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组合逻辑：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敏感信号是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*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（电平触发）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=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赋值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时序逻辑：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敏感信号是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posedge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clk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	  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或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negedge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zh-CN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clk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（时钟沿触发）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	&lt;=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赋值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1977FBE-E53C-47E1-8511-C3CE8F4708B2}"/>
              </a:ext>
            </a:extLst>
          </p:cNvPr>
          <p:cNvSpPr/>
          <p:nvPr/>
        </p:nvSpPr>
        <p:spPr>
          <a:xfrm>
            <a:off x="316799" y="4165906"/>
            <a:ext cx="4498975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块中给一个变量赋值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一个变量只能在一个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块中赋值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13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E7CE16A-54E2-41DF-A90C-77DFFAF9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39" y="882851"/>
            <a:ext cx="4795102" cy="381208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="" xmlns:a16="http://schemas.microsoft.com/office/drawing/2014/main" id="{BF759138-A9B2-4377-A550-36EC57A03C1A}"/>
              </a:ext>
            </a:extLst>
          </p:cNvPr>
          <p:cNvSpPr txBox="1">
            <a:spLocks/>
          </p:cNvSpPr>
          <p:nvPr/>
        </p:nvSpPr>
        <p:spPr>
          <a:xfrm>
            <a:off x="501844" y="11359"/>
            <a:ext cx="7728479" cy="969837"/>
          </a:xfrm>
          <a:prstGeom prst="rect">
            <a:avLst/>
          </a:prstGeom>
        </p:spPr>
        <p:txBody>
          <a:bodyPr vert="horz" lIns="91028" tIns="45514" rIns="91028" bIns="45514" rtlCol="0" anchor="ctr">
            <a:normAutofit/>
          </a:bodyPr>
          <a:lstStyle>
            <a:lvl1pPr algn="l" defTabSz="672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zh-CN" altLang="en-US" sz="2788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养成好的习惯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0CD93D2-CD17-4869-B95C-C0E7E1B4F2A8}"/>
              </a:ext>
            </a:extLst>
          </p:cNvPr>
          <p:cNvCxnSpPr/>
          <p:nvPr/>
        </p:nvCxnSpPr>
        <p:spPr>
          <a:xfrm>
            <a:off x="501845" y="799801"/>
            <a:ext cx="836881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文本框 10">
            <a:extLst>
              <a:ext uri="{FF2B5EF4-FFF2-40B4-BE49-F238E27FC236}">
                <a16:creationId xmlns="" xmlns:a16="http://schemas.microsoft.com/office/drawing/2014/main" id="{D4852E4E-BBCB-40A6-B890-9488A889CD35}"/>
              </a:ext>
            </a:extLst>
          </p:cNvPr>
          <p:cNvSpPr txBox="1"/>
          <p:nvPr/>
        </p:nvSpPr>
        <p:spPr>
          <a:xfrm>
            <a:off x="501845" y="981196"/>
            <a:ext cx="8243368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912" indent="-250912" algn="just" defTabSz="669098">
              <a:lnSpc>
                <a:spcPct val="150000"/>
              </a:lnSpc>
              <a:spcBef>
                <a:spcPts val="598"/>
              </a:spcBef>
              <a:spcAft>
                <a:spcPts val="598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注意代码规范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0912" indent="-250912" algn="just" defTabSz="669098">
              <a:lnSpc>
                <a:spcPct val="150000"/>
              </a:lnSpc>
              <a:spcBef>
                <a:spcPts val="598"/>
              </a:spcBef>
              <a:spcAft>
                <a:spcPts val="598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写注释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0912" indent="-250912" algn="just" defTabSz="669098">
              <a:lnSpc>
                <a:spcPct val="150000"/>
              </a:lnSpc>
              <a:spcBef>
                <a:spcPts val="598"/>
              </a:spcBef>
              <a:spcAft>
                <a:spcPts val="598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en-US" altLang="zh-CN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0912" indent="-250912" algn="just" defTabSz="669098">
              <a:lnSpc>
                <a:spcPct val="150000"/>
              </a:lnSpc>
              <a:spcBef>
                <a:spcPts val="598"/>
              </a:spcBef>
              <a:spcAft>
                <a:spcPts val="598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看波形、看波形、看波形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0912" indent="-250912" algn="just" defTabSz="669098">
              <a:lnSpc>
                <a:spcPct val="150000"/>
              </a:lnSpc>
              <a:spcBef>
                <a:spcPts val="598"/>
              </a:spcBef>
              <a:spcAft>
                <a:spcPts val="598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199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注意代码规范</a:t>
            </a:r>
            <a:endParaRPr lang="en-US" altLang="zh-CN" sz="199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77" indent="-341377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991" dirty="0">
              <a:solidFill>
                <a:srgbClr val="17406D"/>
              </a:solidFill>
              <a:latin typeface="Cambria Math" panose="02040503050406030204" pitchFamily="18" charset="0"/>
              <a:ea typeface="KaiTi" panose="02010609060101010101" pitchFamily="49" charset="-122"/>
              <a:cs typeface="Aharoni" panose="02010803020104030203" pitchFamily="2" charset="-79"/>
            </a:endParaRPr>
          </a:p>
          <a:p>
            <a:pPr marL="341377" indent="-341377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991" dirty="0">
              <a:solidFill>
                <a:srgbClr val="17406D"/>
              </a:solidFill>
              <a:latin typeface="KaiTi" panose="02010609060101010101" pitchFamily="49" charset="-122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92E14B6-B4E4-4DBE-84E1-0E8B0E28B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32" y="321087"/>
            <a:ext cx="1959795" cy="2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  <p:tag name="KSO_WPP_MARK_KEY" val="038a9c67-8679-4ec9-b925-4fb7e0f1bbae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自定义</PresentationFormat>
  <Paragraphs>121</Paragraphs>
  <Slides>21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Aharoni</vt:lpstr>
      <vt:lpstr>KaiTi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Document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35</cp:revision>
  <dcterms:created xsi:type="dcterms:W3CDTF">2017-05-21T03:30:00Z</dcterms:created>
  <dcterms:modified xsi:type="dcterms:W3CDTF">2022-11-15T01:37:00Z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42E598B200C14D07B849C07E7E5F5BA6</vt:lpwstr>
  </property>
  <property fmtid="{D5CDD505-2E9C-101B-9397-08002B2CF9AE}" pid="3" name="KSOProductBuildVer">
    <vt:lpwstr>2052-11.1.0.12598</vt:lpwstr>
  </property>
</Properties>
</file>