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26" r:id="rId2"/>
    <p:sldId id="3349" r:id="rId3"/>
    <p:sldId id="3190" r:id="rId4"/>
    <p:sldId id="3372" r:id="rId5"/>
    <p:sldId id="3325" r:id="rId6"/>
    <p:sldId id="3353" r:id="rId7"/>
    <p:sldId id="3365" r:id="rId8"/>
    <p:sldId id="3356" r:id="rId9"/>
    <p:sldId id="3347" r:id="rId10"/>
    <p:sldId id="3348" r:id="rId11"/>
    <p:sldId id="3357" r:id="rId12"/>
    <p:sldId id="3351" r:id="rId13"/>
    <p:sldId id="3374" r:id="rId14"/>
    <p:sldId id="3362" r:id="rId15"/>
    <p:sldId id="3363" r:id="rId16"/>
    <p:sldId id="3340" r:id="rId17"/>
  </p:sldIdLst>
  <p:sldSz cx="9001125" cy="5040313"/>
  <p:notesSz cx="7099300" cy="10234613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63">
          <p15:clr>
            <a:srgbClr val="A4A3A4"/>
          </p15:clr>
        </p15:guide>
        <p15:guide id="4" pos="385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72C4"/>
    <a:srgbClr val="FFFFFF"/>
    <a:srgbClr val="C00000"/>
    <a:srgbClr val="17406D"/>
    <a:srgbClr val="9933FF"/>
    <a:srgbClr val="009999"/>
    <a:srgbClr val="CCFFCC"/>
    <a:srgbClr val="BBE5E7"/>
    <a:srgbClr val="0070C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9" autoAdjust="0"/>
    <p:restoredTop sz="88927" autoAdjust="0"/>
  </p:normalViewPr>
  <p:slideViewPr>
    <p:cSldViewPr>
      <p:cViewPr varScale="1">
        <p:scale>
          <a:sx n="139" d="100"/>
          <a:sy n="139" d="100"/>
        </p:scale>
        <p:origin x="504" y="102"/>
      </p:cViewPr>
      <p:guideLst>
        <p:guide orient="horz" pos="255"/>
        <p:guide orient="horz" pos="2915"/>
        <p:guide pos="2863"/>
        <p:guide pos="385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t>2022/11/29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54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0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8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6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6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3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3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9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7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6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9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6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8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8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itsz-cslab.gitee.io/diglogic/nscscc/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7.xml"/><Relationship Id="rId7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135417"/>
            <a:ext cx="5630160" cy="291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数字逻辑设计</a:t>
            </a: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序列检测器设计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薛睿</a:t>
            </a:r>
          </a:p>
          <a:p>
            <a:pPr algn="ctr">
              <a:lnSpc>
                <a:spcPct val="150000"/>
              </a:lnSpc>
            </a:pPr>
            <a:endParaRPr lang="zh-CN" altLang="en-US" sz="2645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/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838581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序列检测器仿真检查（0.5分）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序列检测器上板检查（2分）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序列检测器仿真波形分析及代码提交（1.5分）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仿真分析文件需有状态转移图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分析匹配失败和匹配成功两种情况，需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说明状态转移完整过程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，从启动到结束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437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状态转移图要求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8290" y="666115"/>
            <a:ext cx="6439535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状态机转换图需体现以下内容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2238" y="1440066"/>
            <a:ext cx="8557895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IDLE：复位后的初始状态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S0~S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：检查序列状态</a:t>
            </a:r>
          </a:p>
          <a:p>
            <a:pPr indent="457200"/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信号：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rst：复位信号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button：检查启动信号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input_seq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：待检查序列输入即输入串行化后的信号，位宽为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1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end：序列检查结束信号，由内部计数器产生，检查完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位输入有效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/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提交时间：详见作业提交网站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提交格式：学号_姓名.zip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注意：如有出现雷同，雷同者均不得分！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860482"/>
            <a:ext cx="5630160" cy="101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广告时间</a:t>
            </a:r>
            <a:endParaRPr lang="zh-CN" altLang="en-US" sz="2645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/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89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chives\GitHub\HITSZ-DigLogic-2022\docs\nscscc.assets\2d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04" y="2277640"/>
            <a:ext cx="1338717" cy="17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766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全国大学生计算机系统能力培养大赛（龙芯杯）</a:t>
            </a:r>
          </a:p>
        </p:txBody>
      </p:sp>
      <p:sp>
        <p:nvSpPr>
          <p:cNvPr id="6" name="矩形 5"/>
          <p:cNvSpPr/>
          <p:nvPr/>
        </p:nvSpPr>
        <p:spPr>
          <a:xfrm>
            <a:off x="760010" y="4306018"/>
            <a:ext cx="4618240" cy="288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3395" y="864018"/>
            <a:ext cx="6753203" cy="3816318"/>
          </a:xfrm>
          <a:prstGeom prst="rect">
            <a:avLst/>
          </a:prstGeom>
        </p:spPr>
        <p:txBody>
          <a:bodyPr lIns="63898" tIns="31949" rIns="63898" bIns="31949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座大山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CPU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、编译器、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  <a:p>
            <a:pPr lvl="1" fontAlgn="auto">
              <a:lnSpc>
                <a:spcPct val="300000"/>
              </a:lnSpc>
              <a:spcAft>
                <a:spcPts val="0"/>
              </a:spcAft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国内传统</a:t>
            </a:r>
            <a:r>
              <a:rPr lang="zh-CN" altLang="en-US" sz="17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计算机系统领域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水平最高的竞赛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1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龙芯杯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：自己动手实现能够运行操作系统的“迷你电脑”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为核心，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系统软件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为辅助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7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锤炼</a:t>
            </a:r>
            <a:r>
              <a:rPr lang="zh-CN" altLang="en-US" sz="17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计算机专业</a:t>
            </a:r>
            <a:r>
              <a:rPr lang="zh-CN" altLang="en-US" sz="17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</a:t>
            </a:r>
            <a:r>
              <a:rPr lang="zh-CN" altLang="en-US" sz="17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的极佳机会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，开阔视野、得到锻炼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详情请看指导书：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https://hitsz-cslab.gitee.io/diglogic/nscscc/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周周六（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15:30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T2-615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招新宣讲会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872" y="1225119"/>
            <a:ext cx="2492990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赛道：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龙芯杯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编译赛道：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华为毕昇杯</a:t>
            </a:r>
            <a:endParaRPr lang="en-US" altLang="zh-CN" b="1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赛道：  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设计赛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5331960" y="1377013"/>
            <a:ext cx="216018" cy="788368"/>
          </a:xfrm>
          <a:prstGeom prst="leftBrace">
            <a:avLst>
              <a:gd name="adj1" fmla="val 7158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7"/>
          <p:cNvSpPr txBox="1"/>
          <p:nvPr/>
        </p:nvSpPr>
        <p:spPr>
          <a:xfrm>
            <a:off x="6824165" y="3945988"/>
            <a:ext cx="2140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>
                  <a:gsLst>
                    <a:gs pos="0">
                      <a:srgbClr val="FF0000"/>
                    </a:gs>
                    <a:gs pos="87000">
                      <a:srgbClr val="FF9933"/>
                    </a:gs>
                    <a:gs pos="45000">
                      <a:srgbClr val="9933FF">
                        <a:alpha val="45000"/>
                      </a:srgbClr>
                    </a:gs>
                    <a:gs pos="69000">
                      <a:srgbClr val="FFC000"/>
                    </a:gs>
                  </a:gsLst>
                  <a:lin ang="12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欢迎进群咨询</a:t>
            </a:r>
            <a:endParaRPr lang="en-US" altLang="zh-CN" b="1" dirty="0">
              <a:gradFill>
                <a:gsLst>
                  <a:gs pos="0">
                    <a:srgbClr val="FF0000"/>
                  </a:gs>
                  <a:gs pos="87000">
                    <a:srgbClr val="FF9933"/>
                  </a:gs>
                  <a:gs pos="45000">
                    <a:srgbClr val="9933FF">
                      <a:alpha val="45000"/>
                    </a:srgbClr>
                  </a:gs>
                  <a:gs pos="69000">
                    <a:srgbClr val="FFC000"/>
                  </a:gs>
                </a:gsLst>
                <a:lin ang="12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52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85" y="1680900"/>
            <a:ext cx="2904940" cy="206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766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全国大学生计算机系统能力培养大赛（龙芯杯）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00" y="3096204"/>
            <a:ext cx="2925870" cy="202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6" y="3081933"/>
            <a:ext cx="2871301" cy="202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78" y="3084752"/>
            <a:ext cx="2891777" cy="201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77" y="3088070"/>
            <a:ext cx="2831308" cy="197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2" y="3096204"/>
            <a:ext cx="2807953" cy="193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58247" y="914592"/>
            <a:ext cx="4892317" cy="288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26" y="646334"/>
            <a:ext cx="2923159" cy="201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85" y="-434808"/>
            <a:ext cx="2904983" cy="202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68928" y="780400"/>
            <a:ext cx="6291358" cy="2274891"/>
          </a:xfrm>
          <a:prstGeom prst="rect">
            <a:avLst/>
          </a:prstGeom>
        </p:spPr>
        <p:txBody>
          <a:bodyPr lIns="63898" tIns="31949" rIns="63898" bIns="31949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周周六（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15:30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T2-614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招新宣讲会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不需担心基础，只要感兴趣即可参加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我校每年参赛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已参加四届，累计获得一等奖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项，二等奖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项，三等奖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今年获一等奖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项、二等奖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项、三等奖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301" y="3096204"/>
            <a:ext cx="2846859" cy="199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开始实验</a:t>
            </a:r>
            <a:endParaRPr lang="en-US" altLang="zh-CN" sz="24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405221" y="864018"/>
            <a:ext cx="8280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（1）熟练使用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状态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转移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图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描述状态机；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（2）掌握使用verilog语言描述Moore状态机的方法；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（3）掌握状态机架构时序电路的应用。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342216" y="290984"/>
            <a:ext cx="869472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设计一个Moore型的状态机，用于检测一个8位的二进制数中，是否存在“1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”的子序列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例：8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’b1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1_0110含有“1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10”子序列，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而8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’b00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1_0101则不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含有。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396220" y="2016114"/>
            <a:ext cx="897064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详细要求如下：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A.  输入时钟为100MHz，端口为Y18；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B.  按键开关S1作为异步复位信号，当S1为1时，序列检测模块将被复位；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C.  按键开关S2作为序列检查启动信号；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D.  1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010为固定的检查序列；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E.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待检测序列由拨码开关SW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-SW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一次输入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，且检查顺序从SW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到SW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7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F.  检测结果输出到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上并保持，直到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启动下一次检测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220622" y="3475320"/>
            <a:ext cx="3168264" cy="576048"/>
          </a:xfrm>
          <a:prstGeom prst="wedgeRectCallout">
            <a:avLst>
              <a:gd name="adj1" fmla="val -50779"/>
              <a:gd name="adj2" fmla="val 80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序列检测器不能并行输入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需要使用计数器完成串并转换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接口定义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6174" y="1872102"/>
            <a:ext cx="8255000" cy="3217862"/>
            <a:chOff x="302" y="1043"/>
            <a:chExt cx="5200" cy="202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2" y="1043"/>
              <a:ext cx="5200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454" y="1049"/>
              <a:ext cx="506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519" y="1049"/>
              <a:ext cx="377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543" y="1070"/>
              <a:ext cx="4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Name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71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6" y="1049"/>
              <a:ext cx="50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31" y="1049"/>
              <a:ext cx="37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23" y="1070"/>
              <a:ext cx="282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I/O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16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80" y="1049"/>
              <a:ext cx="479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545" y="1049"/>
              <a:ext cx="349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45" y="1070"/>
              <a:ext cx="44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Width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93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965" y="1049"/>
              <a:ext cx="139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030" y="1049"/>
              <a:ext cx="1268" cy="196"/>
            </a:xfrm>
            <a:prstGeom prst="rect">
              <a:avLst/>
            </a:prstGeom>
            <a:solidFill>
              <a:srgbClr val="8EA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335" y="1070"/>
              <a:ext cx="7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Description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991" y="1070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448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448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454" y="1043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960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966" y="1043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474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480" y="1043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959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965" y="1043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363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363" y="104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448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960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474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959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363" y="1049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626" y="1272"/>
              <a:ext cx="252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clk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789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069" y="1272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105" y="1272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370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683" y="1272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756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030" y="1282"/>
              <a:ext cx="4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时钟信号（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689" y="1272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762" y="1272"/>
              <a:ext cx="23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00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908" y="1272"/>
              <a:ext cx="349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MHz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167" y="1282"/>
              <a:ext cx="2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298" y="1272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1448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454" y="1245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960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966" y="1245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474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480" y="1245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959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965" y="1245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363" y="1245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448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1960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474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959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363" y="1251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1629" y="1474"/>
              <a:ext cx="139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r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1683" y="1474"/>
              <a:ext cx="18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st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1784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069" y="1474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2105" y="1474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2370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2683" y="1474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756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3400" y="1484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复位信号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927" y="1474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1448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1454" y="1447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1960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1966" y="1447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2474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2480" y="1447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2959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2965" y="1447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4363" y="1447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1448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1960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85"/>
            <p:cNvSpPr>
              <a:spLocks noChangeArrowheads="1"/>
            </p:cNvSpPr>
            <p:nvPr/>
          </p:nvSpPr>
          <p:spPr bwMode="auto">
            <a:xfrm>
              <a:off x="2474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2959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7"/>
            <p:cNvSpPr>
              <a:spLocks noChangeArrowheads="1"/>
            </p:cNvSpPr>
            <p:nvPr/>
          </p:nvSpPr>
          <p:spPr bwMode="auto">
            <a:xfrm>
              <a:off x="4363" y="1453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1519" y="1677"/>
              <a:ext cx="47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button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896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auto">
            <a:xfrm>
              <a:off x="2069" y="1677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1"/>
            <p:cNvSpPr>
              <a:spLocks noChangeArrowheads="1"/>
            </p:cNvSpPr>
            <p:nvPr/>
          </p:nvSpPr>
          <p:spPr bwMode="auto">
            <a:xfrm>
              <a:off x="2105" y="1677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2370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2683" y="1677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2756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3137" y="1687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检测序列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3665" y="1687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启动信号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4191" y="1677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1448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1454" y="1649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1960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>
              <a:off x="1966" y="1649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>
              <a:off x="2474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2480" y="1649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2959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2965" y="1649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4363" y="164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448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1960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2474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2959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4363" y="1655"/>
              <a:ext cx="6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1522" y="1879"/>
              <a:ext cx="46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switch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1891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2069" y="1879"/>
              <a:ext cx="120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05" y="1879"/>
              <a:ext cx="355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nput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2370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2683" y="1879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8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2756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19"/>
            <p:cNvSpPr>
              <a:spLocks noChangeArrowheads="1"/>
            </p:cNvSpPr>
            <p:nvPr/>
          </p:nvSpPr>
          <p:spPr bwMode="auto">
            <a:xfrm>
              <a:off x="3137" y="1889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输入的待检测序列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4191" y="1879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1"/>
            <p:cNvSpPr>
              <a:spLocks noChangeArrowheads="1"/>
            </p:cNvSpPr>
            <p:nvPr/>
          </p:nvSpPr>
          <p:spPr bwMode="auto">
            <a:xfrm>
              <a:off x="1448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2"/>
            <p:cNvSpPr>
              <a:spLocks noChangeArrowheads="1"/>
            </p:cNvSpPr>
            <p:nvPr/>
          </p:nvSpPr>
          <p:spPr bwMode="auto">
            <a:xfrm>
              <a:off x="1454" y="1852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23"/>
            <p:cNvSpPr>
              <a:spLocks noChangeArrowheads="1"/>
            </p:cNvSpPr>
            <p:nvPr/>
          </p:nvSpPr>
          <p:spPr bwMode="auto">
            <a:xfrm>
              <a:off x="1960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24"/>
            <p:cNvSpPr>
              <a:spLocks noChangeArrowheads="1"/>
            </p:cNvSpPr>
            <p:nvPr/>
          </p:nvSpPr>
          <p:spPr bwMode="auto">
            <a:xfrm>
              <a:off x="1966" y="1852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25"/>
            <p:cNvSpPr>
              <a:spLocks noChangeArrowheads="1"/>
            </p:cNvSpPr>
            <p:nvPr/>
          </p:nvSpPr>
          <p:spPr bwMode="auto">
            <a:xfrm>
              <a:off x="2474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26"/>
            <p:cNvSpPr>
              <a:spLocks noChangeArrowheads="1"/>
            </p:cNvSpPr>
            <p:nvPr/>
          </p:nvSpPr>
          <p:spPr bwMode="auto">
            <a:xfrm>
              <a:off x="2480" y="1852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27"/>
            <p:cNvSpPr>
              <a:spLocks noChangeArrowheads="1"/>
            </p:cNvSpPr>
            <p:nvPr/>
          </p:nvSpPr>
          <p:spPr bwMode="auto">
            <a:xfrm>
              <a:off x="2959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28"/>
            <p:cNvSpPr>
              <a:spLocks noChangeArrowheads="1"/>
            </p:cNvSpPr>
            <p:nvPr/>
          </p:nvSpPr>
          <p:spPr bwMode="auto">
            <a:xfrm>
              <a:off x="2965" y="1852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29"/>
            <p:cNvSpPr>
              <a:spLocks noChangeArrowheads="1"/>
            </p:cNvSpPr>
            <p:nvPr/>
          </p:nvSpPr>
          <p:spPr bwMode="auto">
            <a:xfrm>
              <a:off x="4363" y="185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30"/>
            <p:cNvSpPr>
              <a:spLocks noChangeArrowheads="1"/>
            </p:cNvSpPr>
            <p:nvPr/>
          </p:nvSpPr>
          <p:spPr bwMode="auto">
            <a:xfrm>
              <a:off x="1448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31"/>
            <p:cNvSpPr>
              <a:spLocks noChangeArrowheads="1"/>
            </p:cNvSpPr>
            <p:nvPr/>
          </p:nvSpPr>
          <p:spPr bwMode="auto">
            <a:xfrm>
              <a:off x="1960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2"/>
            <p:cNvSpPr>
              <a:spLocks noChangeArrowheads="1"/>
            </p:cNvSpPr>
            <p:nvPr/>
          </p:nvSpPr>
          <p:spPr bwMode="auto">
            <a:xfrm>
              <a:off x="2474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33"/>
            <p:cNvSpPr>
              <a:spLocks noChangeArrowheads="1"/>
            </p:cNvSpPr>
            <p:nvPr/>
          </p:nvSpPr>
          <p:spPr bwMode="auto">
            <a:xfrm>
              <a:off x="2959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4363" y="1858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1620" y="2081"/>
              <a:ext cx="26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led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1793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7"/>
            <p:cNvSpPr>
              <a:spLocks noChangeArrowheads="1"/>
            </p:cNvSpPr>
            <p:nvPr/>
          </p:nvSpPr>
          <p:spPr bwMode="auto">
            <a:xfrm>
              <a:off x="2031" y="2081"/>
              <a:ext cx="471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output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8"/>
            <p:cNvSpPr>
              <a:spLocks noChangeArrowheads="1"/>
            </p:cNvSpPr>
            <p:nvPr/>
          </p:nvSpPr>
          <p:spPr bwMode="auto">
            <a:xfrm>
              <a:off x="2409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2683" y="2081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2756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230" y="2081"/>
              <a:ext cx="2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GLD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2"/>
            <p:cNvSpPr>
              <a:spLocks noChangeArrowheads="1"/>
            </p:cNvSpPr>
            <p:nvPr/>
          </p:nvSpPr>
          <p:spPr bwMode="auto">
            <a:xfrm>
              <a:off x="3465" y="2081"/>
              <a:ext cx="15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3"/>
            <p:cNvSpPr>
              <a:spLocks noChangeArrowheads="1"/>
            </p:cNvSpPr>
            <p:nvPr/>
          </p:nvSpPr>
          <p:spPr bwMode="auto">
            <a:xfrm>
              <a:off x="3570" y="2091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显示信号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4"/>
            <p:cNvSpPr>
              <a:spLocks noChangeArrowheads="1"/>
            </p:cNvSpPr>
            <p:nvPr/>
          </p:nvSpPr>
          <p:spPr bwMode="auto">
            <a:xfrm>
              <a:off x="4098" y="2081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5"/>
            <p:cNvSpPr>
              <a:spLocks noChangeArrowheads="1"/>
            </p:cNvSpPr>
            <p:nvPr/>
          </p:nvSpPr>
          <p:spPr bwMode="auto">
            <a:xfrm>
              <a:off x="1448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46"/>
            <p:cNvSpPr>
              <a:spLocks noChangeArrowheads="1"/>
            </p:cNvSpPr>
            <p:nvPr/>
          </p:nvSpPr>
          <p:spPr bwMode="auto">
            <a:xfrm>
              <a:off x="1454" y="2054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1960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1966" y="2054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2474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50"/>
            <p:cNvSpPr>
              <a:spLocks noChangeArrowheads="1"/>
            </p:cNvSpPr>
            <p:nvPr/>
          </p:nvSpPr>
          <p:spPr bwMode="auto">
            <a:xfrm>
              <a:off x="2480" y="2054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51"/>
            <p:cNvSpPr>
              <a:spLocks noChangeArrowheads="1"/>
            </p:cNvSpPr>
            <p:nvPr/>
          </p:nvSpPr>
          <p:spPr bwMode="auto">
            <a:xfrm>
              <a:off x="2959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52"/>
            <p:cNvSpPr>
              <a:spLocks noChangeArrowheads="1"/>
            </p:cNvSpPr>
            <p:nvPr/>
          </p:nvSpPr>
          <p:spPr bwMode="auto">
            <a:xfrm>
              <a:off x="2965" y="2054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4363" y="205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54"/>
            <p:cNvSpPr>
              <a:spLocks noChangeArrowheads="1"/>
            </p:cNvSpPr>
            <p:nvPr/>
          </p:nvSpPr>
          <p:spPr bwMode="auto">
            <a:xfrm>
              <a:off x="1448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55"/>
            <p:cNvSpPr>
              <a:spLocks noChangeArrowheads="1"/>
            </p:cNvSpPr>
            <p:nvPr/>
          </p:nvSpPr>
          <p:spPr bwMode="auto">
            <a:xfrm>
              <a:off x="1448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56"/>
            <p:cNvSpPr>
              <a:spLocks noChangeArrowheads="1"/>
            </p:cNvSpPr>
            <p:nvPr/>
          </p:nvSpPr>
          <p:spPr bwMode="auto">
            <a:xfrm>
              <a:off x="1448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57"/>
            <p:cNvSpPr>
              <a:spLocks noChangeArrowheads="1"/>
            </p:cNvSpPr>
            <p:nvPr/>
          </p:nvSpPr>
          <p:spPr bwMode="auto">
            <a:xfrm>
              <a:off x="1454" y="2256"/>
              <a:ext cx="5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8"/>
            <p:cNvSpPr>
              <a:spLocks noChangeArrowheads="1"/>
            </p:cNvSpPr>
            <p:nvPr/>
          </p:nvSpPr>
          <p:spPr bwMode="auto">
            <a:xfrm>
              <a:off x="1960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59"/>
            <p:cNvSpPr>
              <a:spLocks noChangeArrowheads="1"/>
            </p:cNvSpPr>
            <p:nvPr/>
          </p:nvSpPr>
          <p:spPr bwMode="auto">
            <a:xfrm>
              <a:off x="1960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60"/>
            <p:cNvSpPr>
              <a:spLocks noChangeArrowheads="1"/>
            </p:cNvSpPr>
            <p:nvPr/>
          </p:nvSpPr>
          <p:spPr bwMode="auto">
            <a:xfrm>
              <a:off x="1966" y="2256"/>
              <a:ext cx="50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61"/>
            <p:cNvSpPr>
              <a:spLocks noChangeArrowheads="1"/>
            </p:cNvSpPr>
            <p:nvPr/>
          </p:nvSpPr>
          <p:spPr bwMode="auto">
            <a:xfrm>
              <a:off x="2474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62"/>
            <p:cNvSpPr>
              <a:spLocks noChangeArrowheads="1"/>
            </p:cNvSpPr>
            <p:nvPr/>
          </p:nvSpPr>
          <p:spPr bwMode="auto">
            <a:xfrm>
              <a:off x="2474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3"/>
            <p:cNvSpPr>
              <a:spLocks noChangeArrowheads="1"/>
            </p:cNvSpPr>
            <p:nvPr/>
          </p:nvSpPr>
          <p:spPr bwMode="auto">
            <a:xfrm>
              <a:off x="2480" y="2256"/>
              <a:ext cx="47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4"/>
            <p:cNvSpPr>
              <a:spLocks noChangeArrowheads="1"/>
            </p:cNvSpPr>
            <p:nvPr/>
          </p:nvSpPr>
          <p:spPr bwMode="auto">
            <a:xfrm>
              <a:off x="2959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65"/>
            <p:cNvSpPr>
              <a:spLocks noChangeArrowheads="1"/>
            </p:cNvSpPr>
            <p:nvPr/>
          </p:nvSpPr>
          <p:spPr bwMode="auto">
            <a:xfrm>
              <a:off x="2959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66"/>
            <p:cNvSpPr>
              <a:spLocks noChangeArrowheads="1"/>
            </p:cNvSpPr>
            <p:nvPr/>
          </p:nvSpPr>
          <p:spPr bwMode="auto">
            <a:xfrm>
              <a:off x="2965" y="2256"/>
              <a:ext cx="139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363" y="2060"/>
              <a:ext cx="6" cy="1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4363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4363" y="22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566" y="2283"/>
              <a:ext cx="1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2216" y="785580"/>
            <a:ext cx="8406700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状态机的本质就是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对具有逻辑顺序或时序规律事件的一种描述方法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266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能够根据控制信号按照预先设定的状态进行状态转移，是协调相关信号动作、完成特定操作的控制中心。</a:t>
            </a:r>
          </a:p>
          <a:p>
            <a:pPr indent="266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在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计算机硬件系统及其他控制电路当中，经常出现使用状态机实现控制逻辑（控制通路）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266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根据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输出是否与当前输入有关，可将状态机分为2大类：Moore型状态机和Mealy型状态机。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Moore型状态机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1700598"/>
            <a:ext cx="84067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  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若状态机的输出只和现态有关而与当前输入无关，则称其为Moore型状态机，其原理如下图所示。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72159" y="2807729"/>
          <a:ext cx="7042836" cy="130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4830445" imgH="904240" progId="Visio.Drawing.15">
                  <p:embed/>
                </p:oleObj>
              </mc:Choice>
              <mc:Fallback>
                <p:oleObj name="Visio" r:id="rId5" imgW="4830445" imgH="9042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59" y="2807729"/>
                        <a:ext cx="7042836" cy="1306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1735" y="937015"/>
            <a:ext cx="8406700" cy="403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种实现方法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一段式：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整个状态机写到一个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块里，在该块中既描述状态转移，又描述状态的输入和输出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二段式：</a:t>
            </a:r>
            <a:endParaRPr lang="en-US" altLang="zh-CN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块采用同步时序描述状态转移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一个采用组合逻辑判断状态转移条件，描述状态转移规律以及输出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▲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三段式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块采用同步时序描述状态转移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采用组合逻辑判断状态转移条件，描述状态转移规律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30000"/>
              </a:lnSpc>
              <a:buClr>
                <a:srgbClr val="17406D"/>
              </a:buClr>
              <a:buFont typeface="微软雅黑" panose="020B0503020204020204" pitchFamily="34" charset="-122"/>
              <a:buChar char="◊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模块描述状态输出（可用组合逻辑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时序电路）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17515"/>
              </p:ext>
            </p:extLst>
          </p:nvPr>
        </p:nvGraphicFramePr>
        <p:xfrm>
          <a:off x="4116560" y="772835"/>
          <a:ext cx="4656388" cy="86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4830445" imgH="904240" progId="Visio.Drawing.15">
                  <p:embed/>
                </p:oleObj>
              </mc:Choice>
              <mc:Fallback>
                <p:oleObj name="Visio" r:id="rId5" imgW="4830445" imgH="9042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0" y="772835"/>
                        <a:ext cx="4656388" cy="864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2208" y="574595"/>
            <a:ext cx="4500692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三段式描述方法示例模板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0" y="2411209"/>
            <a:ext cx="4682584" cy="24933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13" y="774085"/>
            <a:ext cx="3991612" cy="41302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00753"/>
              </p:ext>
            </p:extLst>
          </p:nvPr>
        </p:nvGraphicFramePr>
        <p:xfrm>
          <a:off x="396220" y="1328223"/>
          <a:ext cx="4656388" cy="86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7" imgW="4830445" imgH="904240" progId="Visio.Drawing.15">
                  <p:embed/>
                </p:oleObj>
              </mc:Choice>
              <mc:Fallback>
                <p:oleObj name="Visio" r:id="rId7" imgW="4830445" imgH="9042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20" y="1328223"/>
                        <a:ext cx="4656388" cy="864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3924514" y="1740439"/>
            <a:ext cx="0" cy="27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12538" y="1740439"/>
            <a:ext cx="0" cy="27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91117" y="194949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时钟</a:t>
            </a:r>
            <a:endParaRPr lang="zh-CN" altLang="en-US" sz="105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0220" y="195299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复位</a:t>
            </a:r>
            <a:endParaRPr lang="zh-CN" altLang="en-US" sz="105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创建工程，工程名为sequence_detection；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编写并添加设计文件sequence_detection.v；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编写并添加仿真文件testbench.v，并完成仿真；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编写并添加约束文件，并综合实现，生成比特流；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026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  <p:tag name="COMMONDATA" val="eyJoZGlkIjoiZTBlNWM1YzJkNTFiMzQ0MjViMjRjMjhjZTcwYmMwN2EifQ=="/>
  <p:tag name="KSO_WPP_MARK_KEY" val="5433b99b-ed8b-431a-bc97-2e3ec2fb6a7a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978</Words>
  <Application>Microsoft Office PowerPoint</Application>
  <PresentationFormat>自定义</PresentationFormat>
  <Paragraphs>168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Aharoni</vt:lpstr>
      <vt:lpstr>仿宋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67</cp:revision>
  <dcterms:created xsi:type="dcterms:W3CDTF">2017-05-21T03:30:00Z</dcterms:created>
  <dcterms:modified xsi:type="dcterms:W3CDTF">2022-11-29T01:16:48Z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D47497A2899A4909949ECA4A924F80F5</vt:lpwstr>
  </property>
</Properties>
</file>