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8" r:id="rId3"/>
    <p:sldId id="296" r:id="rId4"/>
    <p:sldId id="298" r:id="rId5"/>
    <p:sldId id="304" r:id="rId6"/>
    <p:sldId id="312" r:id="rId7"/>
    <p:sldId id="309" r:id="rId8"/>
    <p:sldId id="310" r:id="rId9"/>
    <p:sldId id="313" r:id="rId10"/>
    <p:sldId id="311" r:id="rId11"/>
    <p:sldId id="306" r:id="rId12"/>
    <p:sldId id="308" r:id="rId13"/>
    <p:sldId id="314" r:id="rId14"/>
    <p:sldId id="317" r:id="rId15"/>
    <p:sldId id="303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1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209DA2-9E08-4D1E-A271-65FA6F283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6910-546C-44D2-9AC1-7073EF6E7B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42D2425-A322-43BA-86DA-F3E560C1E106}" type="datetimeFigureOut">
              <a:rPr lang="sr-Latn-RS"/>
              <a:pPr>
                <a:defRPr/>
              </a:pPr>
              <a:t>30.10.2021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7D5262-C04E-4D60-8F5C-18B027787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ED9DAA-BA1E-4548-B866-B356AA89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6AB8-31E6-4CBA-A2A2-AF2A62384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E3B0-D142-4983-98C5-D48D2D28D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EA6EDD-0EBA-4770-B8F3-183DF53E11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4465C8F-5CB9-41A9-9C7B-E935E06FD0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E6D5E317-7922-43CF-BD9F-14F153BFFF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r-Latn-R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C72BB85-0CFB-4BBA-9EC0-484511D9D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92682C-D39A-482F-81DE-FCDF0BA0AC6E}" type="slidenum">
              <a:rPr lang="sr-Latn-RS" altLang="en-US"/>
              <a:pPr eaLnBrk="1" hangingPunct="1"/>
              <a:t>1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BA808D9-E251-43CB-9318-449B2C118A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41A78DB5-0470-4CB3-903B-E97A648779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C0DB320-854A-40B4-8D30-D79925DC8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7980E-8616-4FAD-BC62-BDA89E58C900}" type="slidenum">
              <a:rPr lang="sr-Latn-RS" altLang="en-US"/>
              <a:pPr eaLnBrk="1" hangingPunct="1"/>
              <a:t>10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C072367-2DB2-443F-BF04-8C4E0F798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ADD28C6-7655-4134-A09B-31C21D1A63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3789527-8C72-462A-BC60-22CF7431E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415870-BA69-47C4-B35D-72F401623A75}" type="slidenum">
              <a:rPr lang="sr-Latn-RS" altLang="en-US"/>
              <a:pPr eaLnBrk="1" hangingPunct="1"/>
              <a:t>11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28928D7-44B3-452D-9176-97AC53A194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B91436C3-BD90-47B1-8840-D908127B27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1BDAA31-4E0C-47C6-9D4A-E1EC6AAED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DF544F-486A-4CA7-8AAF-F4A23868045A}" type="slidenum">
              <a:rPr lang="sr-Latn-RS" altLang="en-US"/>
              <a:pPr eaLnBrk="1" hangingPunct="1"/>
              <a:t>12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B2F8068-520D-4458-A7AC-E33E15950B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71CFA51-959C-45F8-AD88-DFB379AB81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5505E3AF-2956-4A99-80F1-94DAD0268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5EB5E-D945-4071-9EFA-A30A917DC764}" type="slidenum">
              <a:rPr lang="sr-Latn-RS" altLang="en-US"/>
              <a:pPr eaLnBrk="1" hangingPunct="1"/>
              <a:t>13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B11C7245-7CDD-4B0B-AC4C-54766B9435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A073C68-5B11-4062-B726-D3DBC137B7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CD3AC13-F9FF-4CC4-A786-8F99F8B9C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CDEAB4-D1F4-4993-B063-78EF8E02E1F0}" type="slidenum">
              <a:rPr lang="sr-Latn-RS" altLang="en-US"/>
              <a:pPr eaLnBrk="1" hangingPunct="1"/>
              <a:t>14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8BAB5CF-08BB-4228-B170-1026BE904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E45B0D8-BEA0-4B3F-82AD-D883777091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r-Latn-R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368A09F-18FE-4DBB-A3D6-2A6029566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B76681-26DD-42C1-865B-F1178358498A}" type="slidenum">
              <a:rPr lang="sr-Latn-RS" altLang="en-US"/>
              <a:pPr eaLnBrk="1" hangingPunct="1"/>
              <a:t>15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05D2281-1197-4D3D-88C4-8A912C1DD5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E803431F-74C0-458C-8882-A680F148E0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3075E21-7F49-4CBE-96E8-040BB800F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229466-C3DB-4ADA-B8D4-2D321AD1BD17}" type="slidenum">
              <a:rPr lang="sr-Latn-RS" altLang="en-US"/>
              <a:pPr>
                <a:spcBef>
                  <a:spcPct val="0"/>
                </a:spcBef>
              </a:pPr>
              <a:t>2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D65E283-8ACD-48E6-BD02-EBB4DC1B81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F24EB2A-C731-4D22-A1B8-27409F0DE2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F484520-3DA2-4C33-A324-D54B1C641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CE560E-4E1A-4C11-AD28-CFAAEE1FC35F}" type="slidenum">
              <a:rPr lang="sr-Latn-RS" altLang="en-US"/>
              <a:pPr eaLnBrk="1" hangingPunct="1"/>
              <a:t>3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397EA8B-6885-4155-B382-D29F707E1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C00E686-484E-497C-B6D7-0410C6CC67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40C5956-8102-4B61-8FA4-A51EA0EC2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87AAB-3F48-4DBA-B2BB-2FCF5BD7ED1B}" type="slidenum">
              <a:rPr lang="sr-Latn-RS" altLang="en-US"/>
              <a:pPr eaLnBrk="1" hangingPunct="1"/>
              <a:t>4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1A7EF93-C721-41B5-80E4-7C994D2B7B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F3C016A-3196-4298-9751-28F302D10B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36AFCE6-8505-4AAB-B96C-0EE8E4F69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B6C569-5B72-484C-B2EE-C4CE6D23967F}" type="slidenum">
              <a:rPr lang="sr-Latn-RS" altLang="en-US"/>
              <a:pPr eaLnBrk="1" hangingPunct="1"/>
              <a:t>5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D86F69A-0D1E-4E85-922D-C78C0CDE3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E5D671F-5E79-41A6-8AD5-925DDE111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FDB31CBC-A3D1-49B8-BC67-0D5912913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E4FC74-39D1-41CD-9A4B-19A468150464}" type="slidenum">
              <a:rPr lang="sr-Latn-RS" altLang="en-US"/>
              <a:pPr eaLnBrk="1" hangingPunct="1"/>
              <a:t>6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E1C1D8C-D127-44C1-9417-E6189D818B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3A3567D6-BBC2-45AB-9E51-5E908BD180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7E8133B-82EB-4F48-8E1B-43571438A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C3F804-DB58-4BD3-9E94-E3D0BAAABAF7}" type="slidenum">
              <a:rPr lang="sr-Latn-RS" altLang="en-US"/>
              <a:pPr eaLnBrk="1" hangingPunct="1"/>
              <a:t>7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961026F-5469-482F-A8B0-AEB69F624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C5F2B2C-BA5B-4936-AF4F-BE91596E14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9348A86A-34D4-4814-8B64-24A544699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D66CEF-BE26-4632-8D03-9B05CBFA8C04}" type="slidenum">
              <a:rPr lang="sr-Latn-RS" altLang="en-US"/>
              <a:pPr eaLnBrk="1" hangingPunct="1"/>
              <a:t>8</a:t>
            </a:fld>
            <a:endParaRPr lang="sr-Latn-R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611E98B-0FD1-48B8-A3CB-651941B267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10ACDDE-A7D6-4502-9E69-1371CAE960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34E5790-B9F6-463B-AEE8-EF900EDA1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D0EF7E-7A5A-4B24-951B-1E75C9B24210}" type="slidenum">
              <a:rPr lang="sr-Latn-RS" altLang="en-US"/>
              <a:pPr eaLnBrk="1" hangingPunct="1"/>
              <a:t>9</a:t>
            </a:fld>
            <a:endParaRPr lang="sr-Latn-R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3561-732C-4C34-B1E9-0C3EC09E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5763-FE89-49A8-B8D8-47CE0F703D6F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79C3-FB2A-4065-86A2-C78D74C8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B156-FED1-49CE-9E4C-62E785A8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84E7A-6406-40F7-9143-D1F395653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7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A203-1FFE-4144-960F-903A6FE9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BECD6-5E74-4332-907A-AEED091EA7A1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3BF9-3A56-4FDA-BCBD-C1E32448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4256-E824-477C-A841-CC40FA18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C6693-BD31-4A41-8636-3A110E251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7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A3D1-1B11-479E-B103-C44015DD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AAD1-4042-4CC9-8A47-DDBEF7D7E804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1370-DAE4-427E-8383-D1807AE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6C5A-0BF0-42BC-831C-523F628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AD31-0050-4A81-AD91-60C64436D1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9FF4-D4B3-4226-9A46-C88A74D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7BC1F-59B1-4C4B-9907-CA2244BC8C0A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89BE-B719-4D2B-83EC-F8BD97E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9DC8-24CE-45FA-80B3-5F3FB9C1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68AAE-E84D-4A5E-B579-586C910B0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9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1733-87FA-40D4-88D8-256AC9BC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08C7-64B2-4B79-B4EF-66536D8C5C6D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9D29-73AF-4293-B7F6-958FDE75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10E2-6F28-477F-B668-DFBF37C0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61129-2C98-4FD7-B3CB-01E0E3C28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7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492C87-75B4-40E7-8987-79C3E0F7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2EF0B-4188-4BED-90CA-23F00279E838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1F31A-3A08-4602-895D-3FD252C7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687281-76F5-4F1E-BD03-3A1E65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2A1F-9BD6-4078-903D-CE4670347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89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55A053-0308-4AD9-A6B8-000E34D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2F079-FC11-4D3D-9662-07468B734A4B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92D27B-50A8-4290-BE27-EEC93E5B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30790E-81CC-4CF7-8FCB-78FBBDAE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BF132-967A-4FAF-9A33-11828E279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86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9D5C35-F9FE-42D5-9BEF-D0B1CB7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B12-A8A6-4148-9936-E9CE1736DA75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C559DF-3160-4308-8058-A55D36A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F86297-C936-4D33-B3A9-48114AD7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52534-1F6B-476D-9AB8-B3EDA517B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8682B1-2DC7-40B1-A17B-78F6A6DE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5EE51-CF39-47EC-9DE7-1D81888DDCDD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73884-09A8-49F9-BD64-288E6785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DB5236-3B78-4835-9CE1-03B0CA19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30BA5-68EE-411A-B5AF-98AD0894E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D23F60-8227-455A-8C10-66536BDC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CDF1C-D125-4D33-A13B-55509A5C1697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D84478-2081-4D10-B88A-D91DB3F7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3F82C9-E0FF-4223-9C09-0C96B1C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5C7F4-CE89-491C-B66D-726E5AB78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5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FCADF9-B35B-43E8-90E2-71E3685C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0C815-124D-47A2-8D40-98675220077B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49EC38-0CC7-4574-8BA5-063F7F5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F20EC-3BB1-4C68-8C9C-831F8F44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A4676-538F-419D-8F8C-E048E6135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3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70044E1-4BA0-4112-B1EF-C0D552CAF4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A43AB56-FCB6-4747-8AAC-A6261CBC2A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804E-D0B5-41BE-BF28-C973552B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9C6142-B344-4196-908A-BB576C83AF5B}" type="datetimeFigureOut">
              <a:rPr lang="en-US"/>
              <a:pPr>
                <a:defRPr/>
              </a:pPr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755D-0702-4B2C-BA37-8E91BD294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D2C8-BF78-4CBD-B9A5-2A589FD02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2755D9-D45B-4FFA-904A-A05EA92097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bjelic@etf.r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ignal/ref/spectrogram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jelic@etf.r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audio/examples/octave-band-and-fractional-octave-band-filters.html#zmw57dd0e269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6D0A86-C3EB-4472-B342-A677FB20E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3663" y="5013326"/>
            <a:ext cx="2774950" cy="1577975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Milo</a:t>
            </a:r>
            <a:r>
              <a:rPr lang="sr-Latn-RS" sz="36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š Bjelić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b</a:t>
            </a:r>
            <a:r>
              <a:rPr lang="sr-Latn-RS" sz="2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jelic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@etf.rs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Kabinet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: 17</a:t>
            </a:r>
          </a:p>
        </p:txBody>
      </p:sp>
      <p:pic>
        <p:nvPicPr>
          <p:cNvPr id="2053" name="Picture 18" descr="C:\Users\Akustika 4\Desktop\Untitled-1.png">
            <a:extLst>
              <a:ext uri="{FF2B5EF4-FFF2-40B4-BE49-F238E27FC236}">
                <a16:creationId xmlns:a16="http://schemas.microsoft.com/office/drawing/2014/main" id="{459453E8-7C64-4F0E-ABAF-F20FD8E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422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B4265B-F1E8-456B-96BF-F4F9212E7DAF}"/>
              </a:ext>
            </a:extLst>
          </p:cNvPr>
          <p:cNvSpPr/>
          <p:nvPr/>
        </p:nvSpPr>
        <p:spPr>
          <a:xfrm>
            <a:off x="1919536" y="2272224"/>
            <a:ext cx="8640960" cy="20928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Analiza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signala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u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frekvencijskom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domenu</a:t>
            </a:r>
            <a:endParaRPr lang="sr-Latn-RS" sz="6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EB97AD-BAA9-45BF-9C45-B2D3FCDE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FFT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algoritam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260028F-07E4-41D3-973D-2D4A449D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5BCF7F7-B409-4023-9B89-B8289942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Subtitle 2">
            <a:extLst>
              <a:ext uri="{FF2B5EF4-FFF2-40B4-BE49-F238E27FC236}">
                <a16:creationId xmlns:a16="http://schemas.microsoft.com/office/drawing/2014/main" id="{F61954B1-5A15-4271-A07D-6AC72E2A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382615"/>
            <a:ext cx="10972800" cy="5040313"/>
          </a:xfrm>
        </p:spPr>
        <p:txBody>
          <a:bodyPr/>
          <a:lstStyle/>
          <a:p>
            <a:pPr marL="342900" lvl="1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err="1">
                <a:solidFill>
                  <a:schemeClr val="tx1"/>
                </a:solidFill>
              </a:rPr>
              <a:t>Izračuna</a:t>
            </a:r>
            <a:r>
              <a:rPr lang="sr-Latn-RS" altLang="en-US" sz="3600" dirty="0" err="1">
                <a:solidFill>
                  <a:schemeClr val="tx1"/>
                </a:solidFill>
              </a:rPr>
              <a:t>va</a:t>
            </a:r>
            <a:r>
              <a:rPr lang="sr-Latn-RS" altLang="en-US" sz="3600" dirty="0">
                <a:solidFill>
                  <a:schemeClr val="tx1"/>
                </a:solidFill>
              </a:rPr>
              <a:t> se</a:t>
            </a:r>
            <a:r>
              <a:rPr lang="en-US" altLang="en-US" sz="3600" dirty="0">
                <a:solidFill>
                  <a:schemeClr val="tx1"/>
                </a:solidFill>
              </a:rPr>
              <a:t> FFT </a:t>
            </a:r>
            <a:r>
              <a:rPr lang="en-US" altLang="en-US" sz="3600" dirty="0" err="1">
                <a:solidFill>
                  <a:schemeClr val="tx1"/>
                </a:solidFill>
              </a:rPr>
              <a:t>nad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celokupnim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signalom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lvl="1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lvl="1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S</a:t>
            </a:r>
            <a:r>
              <a:rPr lang="en-US" altLang="en-US" sz="3600" dirty="0" err="1">
                <a:solidFill>
                  <a:schemeClr val="tx1"/>
                </a:solidFill>
              </a:rPr>
              <a:t>umira</a:t>
            </a:r>
            <a:r>
              <a:rPr lang="sr-Latn-RS" altLang="en-US" sz="3600" dirty="0">
                <a:solidFill>
                  <a:schemeClr val="tx1"/>
                </a:solidFill>
              </a:rPr>
              <a:t>ju se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kvadrat</a:t>
            </a:r>
            <a:r>
              <a:rPr lang="sr-Latn-RS" altLang="en-US" sz="3600" dirty="0">
                <a:solidFill>
                  <a:schemeClr val="tx1"/>
                </a:solidFill>
              </a:rPr>
              <a:t>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amplitud</a:t>
            </a:r>
            <a:r>
              <a:rPr lang="sr-Latn-RS" altLang="en-US" sz="3600" dirty="0">
                <a:solidFill>
                  <a:schemeClr val="tx1"/>
                </a:solidFill>
              </a:rPr>
              <a:t>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sr-Latn-RS" altLang="en-US" sz="3600" dirty="0">
                <a:solidFill>
                  <a:schemeClr val="tx1"/>
                </a:solidFill>
              </a:rPr>
              <a:t>određenih spektralnih komponenti i </a:t>
            </a:r>
            <a:r>
              <a:rPr lang="en-US" altLang="en-US" sz="3600" dirty="0" err="1">
                <a:solidFill>
                  <a:schemeClr val="tx1"/>
                </a:solidFill>
              </a:rPr>
              <a:t>dobi</a:t>
            </a:r>
            <a:r>
              <a:rPr lang="sr-Latn-RS" altLang="en-US" sz="3600" dirty="0">
                <a:solidFill>
                  <a:schemeClr val="tx1"/>
                </a:solidFill>
              </a:rPr>
              <a:t>ja se </a:t>
            </a:r>
            <a:r>
              <a:rPr lang="en-US" altLang="en-US" sz="3600" dirty="0">
                <a:solidFill>
                  <a:schemeClr val="tx1"/>
                </a:solidFill>
              </a:rPr>
              <a:t>oktavni </a:t>
            </a:r>
            <a:r>
              <a:rPr lang="en-US" altLang="en-US" sz="3600" dirty="0" err="1">
                <a:solidFill>
                  <a:schemeClr val="tx1"/>
                </a:solidFill>
              </a:rPr>
              <a:t>spektar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signala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lvl="1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lvl="1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b="1" dirty="0">
                <a:solidFill>
                  <a:schemeClr val="tx1"/>
                </a:solidFill>
              </a:rPr>
              <a:t>Rezultat isti kao u prethodnim tačkama</a:t>
            </a:r>
            <a:endParaRPr lang="en-US" altLang="en-US" sz="3600" b="1" dirty="0">
              <a:solidFill>
                <a:schemeClr val="tx1"/>
              </a:solidFill>
            </a:endParaRPr>
          </a:p>
        </p:txBody>
      </p:sp>
      <p:pic>
        <p:nvPicPr>
          <p:cNvPr id="12294" name="Picture 18" descr="C:\Users\Akustika 4\Desktop\Untitled-1.png">
            <a:extLst>
              <a:ext uri="{FF2B5EF4-FFF2-40B4-BE49-F238E27FC236}">
                <a16:creationId xmlns:a16="http://schemas.microsoft.com/office/drawing/2014/main" id="{F0EA0717-F34B-483F-843A-3D6A1948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AutoShape 4" descr="Image result for matlab logo">
            <a:extLst>
              <a:ext uri="{FF2B5EF4-FFF2-40B4-BE49-F238E27FC236}">
                <a16:creationId xmlns:a16="http://schemas.microsoft.com/office/drawing/2014/main" id="{20F83F5A-3940-4FFA-9E97-D205AA3B10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8D2F72-BB7E-48E5-9F51-B6B31077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03" y="324881"/>
            <a:ext cx="7848872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5. Spektrogram (</a:t>
            </a:r>
            <a:r>
              <a:rPr lang="sr-Latn-RS" altLang="en-US" sz="3600" dirty="0"/>
              <a:t>STFT transformacija</a:t>
            </a: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34C06AB-9AD6-40E6-9EF9-FE94463E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E83E6B-9AA3-4AA6-B65F-FADA21BE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Subtitle 2">
            <a:extLst>
              <a:ext uri="{FF2B5EF4-FFF2-40B4-BE49-F238E27FC236}">
                <a16:creationId xmlns:a16="http://schemas.microsoft.com/office/drawing/2014/main" id="{EF78B5D3-9434-46C6-947F-54D47507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85322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</p:txBody>
      </p:sp>
      <p:pic>
        <p:nvPicPr>
          <p:cNvPr id="13318" name="Picture 18" descr="C:\Users\Akustika 4\Desktop\Untitled-1.png">
            <a:extLst>
              <a:ext uri="{FF2B5EF4-FFF2-40B4-BE49-F238E27FC236}">
                <a16:creationId xmlns:a16="http://schemas.microsoft.com/office/drawing/2014/main" id="{E6BE7C87-7997-49C9-BE00-A750A41F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AutoShape 4" descr="Image result for matlab logo">
            <a:extLst>
              <a:ext uri="{FF2B5EF4-FFF2-40B4-BE49-F238E27FC236}">
                <a16:creationId xmlns:a16="http://schemas.microsoft.com/office/drawing/2014/main" id="{A63AEB2F-FD29-4296-8F59-48973E308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  <p:pic>
        <p:nvPicPr>
          <p:cNvPr id="8200" name="Picture 2">
            <a:extLst>
              <a:ext uri="{FF2B5EF4-FFF2-40B4-BE49-F238E27FC236}">
                <a16:creationId xmlns:a16="http://schemas.microsoft.com/office/drawing/2014/main" id="{F8EC799D-E9D8-44B5-B4F4-CC8DC409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1" r="5608" b="2090"/>
          <a:stretch>
            <a:fillRect/>
          </a:stretch>
        </p:blipFill>
        <p:spPr bwMode="auto">
          <a:xfrm>
            <a:off x="2212099" y="952034"/>
            <a:ext cx="7767801" cy="528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720508-195C-40C9-AFB1-14636E890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sr-Latn-RS" sz="3600" b="1" dirty="0" err="1">
                <a:solidFill>
                  <a:schemeClr val="tx2">
                    <a:lumMod val="75000"/>
                  </a:schemeClr>
                </a:solidFill>
              </a:rPr>
              <a:t>Spektrogram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7D8E8F3-2459-4509-B6E0-D834E051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DD0C16D-D16F-4307-BA75-DED5EBB0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Subtitle 2">
            <a:extLst>
              <a:ext uri="{FF2B5EF4-FFF2-40B4-BE49-F238E27FC236}">
                <a16:creationId xmlns:a16="http://schemas.microsoft.com/office/drawing/2014/main" id="{6A463500-F4ED-4EC5-8C12-77E49F3F0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52" y="1306749"/>
            <a:ext cx="10972800" cy="5040313"/>
          </a:xfrm>
        </p:spPr>
        <p:txBody>
          <a:bodyPr/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</a:rPr>
              <a:t>[S,F,T,P]=spectrogram(x,</a:t>
            </a:r>
            <a:r>
              <a:rPr lang="sr-Latn-RS" altLang="en-US" sz="3600" dirty="0">
                <a:solidFill>
                  <a:schemeClr val="tx1"/>
                </a:solidFill>
              </a:rPr>
              <a:t>br1</a:t>
            </a:r>
            <a:r>
              <a:rPr lang="en-US" altLang="en-US" sz="3600" dirty="0">
                <a:solidFill>
                  <a:schemeClr val="tx1"/>
                </a:solidFill>
              </a:rPr>
              <a:t>,</a:t>
            </a:r>
            <a:r>
              <a:rPr lang="sr-Latn-RS" altLang="en-US" sz="3600" dirty="0">
                <a:solidFill>
                  <a:schemeClr val="tx1"/>
                </a:solidFill>
              </a:rPr>
              <a:t>br2,br3</a:t>
            </a:r>
            <a:r>
              <a:rPr lang="en-US" altLang="en-US" sz="3600" dirty="0">
                <a:solidFill>
                  <a:schemeClr val="tx1"/>
                </a:solidFill>
              </a:rPr>
              <a:t>,</a:t>
            </a:r>
            <a:r>
              <a:rPr lang="sr-Latn-RS" altLang="en-US" sz="3600" dirty="0">
                <a:solidFill>
                  <a:schemeClr val="tx1"/>
                </a:solidFill>
              </a:rPr>
              <a:t>br4</a:t>
            </a:r>
            <a:r>
              <a:rPr lang="en-US" altLang="en-US" sz="3600" dirty="0">
                <a:solidFill>
                  <a:schemeClr val="tx1"/>
                </a:solidFill>
              </a:rPr>
              <a:t>);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Pomoć: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hlinkClick r:id="rId3"/>
              </a:rPr>
              <a:t>https://www.mathworks.com/help/signal/ref/spectrogram.html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S</a:t>
            </a:r>
            <a:r>
              <a:rPr lang="en-US" altLang="en-US" sz="3600" dirty="0" err="1">
                <a:solidFill>
                  <a:schemeClr val="tx1"/>
                </a:solidFill>
              </a:rPr>
              <a:t>umira</a:t>
            </a:r>
            <a:r>
              <a:rPr lang="sr-Latn-RS" altLang="en-US" sz="3600" dirty="0">
                <a:solidFill>
                  <a:schemeClr val="tx1"/>
                </a:solidFill>
              </a:rPr>
              <a:t>ju se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kvadrat</a:t>
            </a:r>
            <a:r>
              <a:rPr lang="sr-Latn-RS" altLang="en-US" sz="3600" dirty="0">
                <a:solidFill>
                  <a:schemeClr val="tx1"/>
                </a:solidFill>
              </a:rPr>
              <a:t>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amplitud</a:t>
            </a:r>
            <a:r>
              <a:rPr lang="sr-Latn-RS" altLang="en-US" sz="3600" dirty="0">
                <a:solidFill>
                  <a:schemeClr val="tx1"/>
                </a:solidFill>
              </a:rPr>
              <a:t>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sr-Latn-RS" altLang="en-US" sz="3600" dirty="0">
                <a:solidFill>
                  <a:schemeClr val="tx1"/>
                </a:solidFill>
              </a:rPr>
              <a:t>određenih spektralnih komponenti</a:t>
            </a:r>
            <a:r>
              <a:rPr lang="sr-Latn-RS" altLang="en-US" sz="3600" b="1" dirty="0">
                <a:solidFill>
                  <a:schemeClr val="tx1"/>
                </a:solidFill>
              </a:rPr>
              <a:t> u svim vremenski prozorima </a:t>
            </a:r>
            <a:r>
              <a:rPr lang="sr-Latn-RS" altLang="en-US" sz="3600" dirty="0">
                <a:solidFill>
                  <a:schemeClr val="tx1"/>
                </a:solidFill>
              </a:rPr>
              <a:t>i </a:t>
            </a:r>
            <a:r>
              <a:rPr lang="en-US" altLang="en-US" sz="3600" dirty="0" err="1">
                <a:solidFill>
                  <a:schemeClr val="tx1"/>
                </a:solidFill>
              </a:rPr>
              <a:t>dobi</a:t>
            </a:r>
            <a:r>
              <a:rPr lang="sr-Latn-RS" altLang="en-US" sz="3600" dirty="0">
                <a:solidFill>
                  <a:schemeClr val="tx1"/>
                </a:solidFill>
              </a:rPr>
              <a:t>ja se </a:t>
            </a:r>
            <a:r>
              <a:rPr lang="en-US" altLang="en-US" sz="3600" dirty="0">
                <a:solidFill>
                  <a:schemeClr val="tx1"/>
                </a:solidFill>
              </a:rPr>
              <a:t>oktavni </a:t>
            </a:r>
            <a:r>
              <a:rPr lang="en-US" altLang="en-US" sz="3600" dirty="0" err="1">
                <a:solidFill>
                  <a:schemeClr val="tx1"/>
                </a:solidFill>
              </a:rPr>
              <a:t>spektar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signala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tx1"/>
              </a:solidFill>
            </a:endParaRPr>
          </a:p>
        </p:txBody>
      </p:sp>
      <p:pic>
        <p:nvPicPr>
          <p:cNvPr id="14342" name="Picture 18" descr="C:\Users\Akustika 4\Desktop\Untitled-1.png">
            <a:extLst>
              <a:ext uri="{FF2B5EF4-FFF2-40B4-BE49-F238E27FC236}">
                <a16:creationId xmlns:a16="http://schemas.microsoft.com/office/drawing/2014/main" id="{E7E0172D-ED00-4A67-BCC6-AFF5F28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AutoShape 4" descr="Image result for matlab logo">
            <a:extLst>
              <a:ext uri="{FF2B5EF4-FFF2-40B4-BE49-F238E27FC236}">
                <a16:creationId xmlns:a16="http://schemas.microsoft.com/office/drawing/2014/main" id="{6AA843E7-121D-44CD-B194-4431BF3560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84C25E-4A2C-4955-BA13-712E4042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Bitne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funkcije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49554AB-9FA1-412E-BFD0-5A2C44EA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2092BD1-79BB-4D7D-AC95-07BD5EC9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Subtitle 2">
            <a:extLst>
              <a:ext uri="{FF2B5EF4-FFF2-40B4-BE49-F238E27FC236}">
                <a16:creationId xmlns:a16="http://schemas.microsoft.com/office/drawing/2014/main" id="{7710949B-9231-4919-B2C7-733BB171E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81076"/>
            <a:ext cx="10972800" cy="5314950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filter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err="1">
                <a:solidFill>
                  <a:schemeClr val="tx1"/>
                </a:solidFill>
              </a:rPr>
              <a:t>fdesign.octave</a:t>
            </a:r>
            <a:endParaRPr lang="en-GB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1"/>
                </a:solidFill>
              </a:rPr>
              <a:t>butter, </a:t>
            </a:r>
            <a:r>
              <a:rPr lang="en-GB" altLang="en-US" dirty="0" err="1">
                <a:solidFill>
                  <a:schemeClr val="tx1"/>
                </a:solidFill>
              </a:rPr>
              <a:t>ellip</a:t>
            </a:r>
            <a:r>
              <a:rPr lang="en-GB" altLang="en-US" dirty="0">
                <a:solidFill>
                  <a:schemeClr val="tx1"/>
                </a:solidFill>
              </a:rPr>
              <a:t>, cheby1 …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1"/>
                </a:solidFill>
              </a:rPr>
              <a:t>decimate</a:t>
            </a:r>
            <a:endParaRPr lang="sr-Latn-RS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err="1">
                <a:solidFill>
                  <a:schemeClr val="tx1"/>
                </a:solidFill>
              </a:rPr>
              <a:t>fft</a:t>
            </a:r>
            <a:endParaRPr lang="en-GB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1"/>
                </a:solidFill>
              </a:rPr>
              <a:t>spectrogram</a:t>
            </a:r>
          </a:p>
        </p:txBody>
      </p:sp>
      <p:pic>
        <p:nvPicPr>
          <p:cNvPr id="15366" name="Picture 18" descr="C:\Users\Akustika 4\Desktop\Untitled-1.png">
            <a:extLst>
              <a:ext uri="{FF2B5EF4-FFF2-40B4-BE49-F238E27FC236}">
                <a16:creationId xmlns:a16="http://schemas.microsoft.com/office/drawing/2014/main" id="{99788387-61D7-4D88-9600-A04F24FB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F4F9CC-AC51-484D-A8DB-9573A889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Loša stvar...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B80924-C46A-4B71-8FEE-1EB4B948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A2D4628-953B-4210-80D4-A168A3B1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Subtitle 2">
            <a:extLst>
              <a:ext uri="{FF2B5EF4-FFF2-40B4-BE49-F238E27FC236}">
                <a16:creationId xmlns:a16="http://schemas.microsoft.com/office/drawing/2014/main" id="{F2B6211B-57E3-4390-9A6D-F9A47516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412776"/>
            <a:ext cx="10972800" cy="5314950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2800" b="1" dirty="0">
                <a:solidFill>
                  <a:schemeClr val="tx1"/>
                </a:solidFill>
              </a:rPr>
              <a:t>Rok za izradu: </a:t>
            </a:r>
            <a:r>
              <a:rPr lang="en-US" altLang="en-US" sz="2800" b="1" dirty="0" err="1">
                <a:solidFill>
                  <a:schemeClr val="tx1"/>
                </a:solidFill>
              </a:rPr>
              <a:t>Petak</a:t>
            </a:r>
            <a:r>
              <a:rPr lang="sr-Latn-RS" altLang="en-US" sz="2800" b="1" dirty="0">
                <a:solidFill>
                  <a:schemeClr val="tx1"/>
                </a:solidFill>
              </a:rPr>
              <a:t> 12.1</a:t>
            </a:r>
            <a:r>
              <a:rPr lang="en-US" altLang="en-US" sz="2800" b="1" dirty="0">
                <a:solidFill>
                  <a:schemeClr val="tx1"/>
                </a:solidFill>
              </a:rPr>
              <a:t>1</a:t>
            </a:r>
            <a:r>
              <a:rPr lang="sr-Latn-RS" altLang="en-US" sz="2800" b="1" dirty="0">
                <a:solidFill>
                  <a:schemeClr val="tx1"/>
                </a:solidFill>
              </a:rPr>
              <a:t>. 8:00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2800" dirty="0">
                <a:solidFill>
                  <a:schemeClr val="tx1"/>
                </a:solidFill>
              </a:rPr>
              <a:t>Sve filove od interesa (i izveštaj) smestiti u jedan folder (nazvati folder sa Ime</a:t>
            </a:r>
            <a:r>
              <a:rPr lang="en-US" altLang="en-US" sz="2800" dirty="0">
                <a:solidFill>
                  <a:schemeClr val="tx1"/>
                </a:solidFill>
              </a:rPr>
              <a:t>_</a:t>
            </a:r>
            <a:r>
              <a:rPr lang="sr-Latn-RS" altLang="en-US" sz="2800" dirty="0">
                <a:solidFill>
                  <a:schemeClr val="tx1"/>
                </a:solidFill>
              </a:rPr>
              <a:t>Prezime) i </a:t>
            </a:r>
            <a:r>
              <a:rPr lang="sr-Latn-RS" altLang="en-US" sz="2800" dirty="0" err="1">
                <a:solidFill>
                  <a:schemeClr val="tx1"/>
                </a:solidFill>
              </a:rPr>
              <a:t>zipovati</a:t>
            </a:r>
            <a:r>
              <a:rPr lang="sr-Latn-RS" altLang="en-US" sz="2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2800" dirty="0">
                <a:solidFill>
                  <a:schemeClr val="tx1"/>
                </a:solidFill>
              </a:rPr>
              <a:t>Poslati na mail sa </a:t>
            </a:r>
            <a:r>
              <a:rPr lang="sr-Latn-RS" altLang="en-US" sz="2800" i="1" dirty="0">
                <a:solidFill>
                  <a:schemeClr val="tx1"/>
                </a:solidFill>
              </a:rPr>
              <a:t>Subjectom</a:t>
            </a:r>
            <a:r>
              <a:rPr lang="sr-Latn-RS" altLang="en-US" sz="2800" dirty="0">
                <a:solidFill>
                  <a:schemeClr val="tx1"/>
                </a:solidFill>
              </a:rPr>
              <a:t> Elektroakustika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drugi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doma</a:t>
            </a:r>
            <a:r>
              <a:rPr lang="sr-Latn-RS" altLang="en-US" sz="2800" dirty="0" err="1">
                <a:solidFill>
                  <a:schemeClr val="tx1"/>
                </a:solidFill>
              </a:rPr>
              <a:t>ći</a:t>
            </a:r>
            <a:endParaRPr lang="sr-Latn-RS" altLang="en-US" sz="28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2800" dirty="0">
                <a:solidFill>
                  <a:schemeClr val="tx1"/>
                </a:solidFill>
              </a:rPr>
              <a:t>Savet: ne čekati četvrtak uveče za početak</a:t>
            </a:r>
            <a:r>
              <a:rPr lang="en-US" altLang="en-US" sz="2800" dirty="0">
                <a:solidFill>
                  <a:schemeClr val="tx1"/>
                </a:solidFill>
              </a:rPr>
              <a:t> (</a:t>
            </a:r>
            <a:r>
              <a:rPr lang="sr-Latn-RS" altLang="en-US" sz="2800" dirty="0">
                <a:solidFill>
                  <a:schemeClr val="tx1"/>
                </a:solidFill>
              </a:rPr>
              <a:t>imate iskustvo</a:t>
            </a:r>
            <a:r>
              <a:rPr lang="en-US" altLang="en-US" sz="2800" dirty="0">
                <a:solidFill>
                  <a:schemeClr val="tx1"/>
                </a:solidFill>
              </a:rPr>
              <a:t>)</a:t>
            </a:r>
            <a:endParaRPr lang="sr-Latn-RS" altLang="en-US" sz="28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28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2800" dirty="0">
                <a:solidFill>
                  <a:schemeClr val="tx1"/>
                </a:solidFill>
              </a:rPr>
              <a:t>HINT: </a:t>
            </a:r>
            <a:r>
              <a:rPr lang="sr-Latn-RS" altLang="en-US" sz="2800" dirty="0" err="1">
                <a:solidFill>
                  <a:schemeClr val="tx1"/>
                </a:solidFill>
              </a:rPr>
              <a:t>Sonic</a:t>
            </a:r>
            <a:r>
              <a:rPr lang="sr-Latn-RS" altLang="en-US" sz="2800" dirty="0">
                <a:solidFill>
                  <a:schemeClr val="tx1"/>
                </a:solidFill>
              </a:rPr>
              <a:t> </a:t>
            </a:r>
            <a:r>
              <a:rPr lang="sr-Latn-RS" altLang="en-US" sz="2800" dirty="0" err="1">
                <a:solidFill>
                  <a:schemeClr val="tx1"/>
                </a:solidFill>
              </a:rPr>
              <a:t>Visualiser</a:t>
            </a:r>
            <a:r>
              <a:rPr lang="sr-Latn-RS" altLang="en-US" sz="2800" dirty="0">
                <a:solidFill>
                  <a:schemeClr val="tx1"/>
                </a:solidFill>
              </a:rPr>
              <a:t>, </a:t>
            </a:r>
            <a:r>
              <a:rPr lang="sr-Latn-RS" altLang="en-US" sz="2800" dirty="0" err="1">
                <a:solidFill>
                  <a:schemeClr val="tx1"/>
                </a:solidFill>
              </a:rPr>
              <a:t>Audacity</a:t>
            </a:r>
            <a:r>
              <a:rPr lang="sr-Latn-RS" altLang="en-US" sz="2800" dirty="0">
                <a:solidFill>
                  <a:schemeClr val="tx1"/>
                </a:solidFill>
              </a:rPr>
              <a:t>, </a:t>
            </a:r>
            <a:r>
              <a:rPr lang="sr-Latn-RS" altLang="en-US" sz="2800" dirty="0" err="1">
                <a:solidFill>
                  <a:schemeClr val="tx1"/>
                </a:solidFill>
              </a:rPr>
              <a:t>isl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r>
              <a:rPr lang="sr-Latn-RS" altLang="en-US" sz="2800" dirty="0">
                <a:solidFill>
                  <a:schemeClr val="tx1"/>
                </a:solidFill>
              </a:rPr>
              <a:t> softveri</a:t>
            </a:r>
          </a:p>
        </p:txBody>
      </p:sp>
      <p:pic>
        <p:nvPicPr>
          <p:cNvPr id="16390" name="Picture 18" descr="C:\Users\Akustika 4\Desktop\Untitled-1.png">
            <a:extLst>
              <a:ext uri="{FF2B5EF4-FFF2-40B4-BE49-F238E27FC236}">
                <a16:creationId xmlns:a16="http://schemas.microsoft.com/office/drawing/2014/main" id="{8FDCB9D5-CE82-4D65-BA9B-DDD538F0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18" descr="C:\Users\Akustika 4\Desktop\Untitled-1.png">
            <a:extLst>
              <a:ext uri="{FF2B5EF4-FFF2-40B4-BE49-F238E27FC236}">
                <a16:creationId xmlns:a16="http://schemas.microsoft.com/office/drawing/2014/main" id="{E5B9EE35-4CF5-4D50-B745-56895918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422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60F7C-4A76-401E-AE0A-10927E6F0C05}"/>
              </a:ext>
            </a:extLst>
          </p:cNvPr>
          <p:cNvSpPr/>
          <p:nvPr/>
        </p:nvSpPr>
        <p:spPr>
          <a:xfrm>
            <a:off x="1919536" y="2272224"/>
            <a:ext cx="8640960" cy="20928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Analiza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signala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u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frekvencijskom</a:t>
            </a:r>
            <a:r>
              <a:rPr lang="en-US" sz="6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 </a:t>
            </a:r>
            <a:r>
              <a:rPr lang="en-US" sz="65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charset="0"/>
              </a:rPr>
              <a:t>domenu</a:t>
            </a:r>
            <a:endParaRPr lang="sr-Latn-RS" sz="6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F65B9D-DC25-4902-897E-61973FACED0C}"/>
              </a:ext>
            </a:extLst>
          </p:cNvPr>
          <p:cNvSpPr txBox="1">
            <a:spLocks/>
          </p:cNvSpPr>
          <p:nvPr/>
        </p:nvSpPr>
        <p:spPr bwMode="auto">
          <a:xfrm>
            <a:off x="7713663" y="5013326"/>
            <a:ext cx="2774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6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Milo</a:t>
            </a:r>
            <a:r>
              <a:rPr lang="sr-Latn-RS" sz="36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š Bjelić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sr-Latn-RS" sz="28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jelic</a:t>
            </a:r>
            <a:r>
              <a:rPr lang="en-US" sz="28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@etf.rs</a:t>
            </a:r>
            <a:endParaRPr lang="en-US" sz="2800" b="1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Kabinet: 17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D25B32-F498-41EF-989B-4AF1181B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Analiza signala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62F61C0-68BC-45A4-A6EF-A08CEE1D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71F8F21-3204-45EB-8360-45B1E8AE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Subtitle 2">
            <a:extLst>
              <a:ext uri="{FF2B5EF4-FFF2-40B4-BE49-F238E27FC236}">
                <a16:creationId xmlns:a16="http://schemas.microsoft.com/office/drawing/2014/main" id="{8A707104-59DC-4A98-8C2B-F9FA074E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85322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endParaRPr lang="sr-Latn-RS" altLang="en-US" sz="24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Obrada signala u </a:t>
            </a:r>
            <a:r>
              <a:rPr lang="en-US" altLang="en-US" sz="3600" dirty="0" err="1">
                <a:solidFill>
                  <a:schemeClr val="tx1"/>
                </a:solidFill>
              </a:rPr>
              <a:t>frekvencijskom</a:t>
            </a:r>
            <a:r>
              <a:rPr lang="sr-Latn-RS" altLang="en-US" sz="3600" dirty="0">
                <a:solidFill>
                  <a:schemeClr val="tx1"/>
                </a:solidFill>
              </a:rPr>
              <a:t> domenu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Računanje oktavnog spektra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Pomoć: Zvučni pritisak kao signal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K</a:t>
            </a:r>
            <a:r>
              <a:rPr lang="sr-Latn-RS" altLang="en-US" dirty="0" err="1">
                <a:solidFill>
                  <a:schemeClr val="tx1"/>
                </a:solidFill>
              </a:rPr>
              <a:t>njiga</a:t>
            </a:r>
            <a:r>
              <a:rPr lang="sr-Latn-RS" altLang="en-US" dirty="0">
                <a:solidFill>
                  <a:schemeClr val="tx1"/>
                </a:solidFill>
              </a:rPr>
              <a:t> Elektroakustika (Dragana Šumarac Pavlović i Miomir Mijić) </a:t>
            </a:r>
          </a:p>
          <a:p>
            <a:pPr algn="l" eaLnBrk="1" hangingPunct="1"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	</a:t>
            </a:r>
            <a:endParaRPr lang="sr-Latn-RS" altLang="en-US" dirty="0">
              <a:solidFill>
                <a:schemeClr val="tx1"/>
              </a:solidFill>
            </a:endParaRPr>
          </a:p>
        </p:txBody>
      </p:sp>
      <p:pic>
        <p:nvPicPr>
          <p:cNvPr id="7174" name="Picture 18">
            <a:extLst>
              <a:ext uri="{FF2B5EF4-FFF2-40B4-BE49-F238E27FC236}">
                <a16:creationId xmlns:a16="http://schemas.microsoft.com/office/drawing/2014/main" id="{61E5D7F7-A88F-4FE7-83E0-F9AC49A7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B87623-3AA3-4B8A-9280-B2CDAE3B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Zada</a:t>
            </a: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ci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D3CF980-3F09-4C0A-8FEA-E8EC8F0E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CCF6FFA-FB64-465D-91BD-6B006047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Subtitle 2">
            <a:extLst>
              <a:ext uri="{FF2B5EF4-FFF2-40B4-BE49-F238E27FC236}">
                <a16:creationId xmlns:a16="http://schemas.microsoft.com/office/drawing/2014/main" id="{00620CA3-9FC4-4AB9-9608-F47BD9D2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08843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endParaRPr lang="en-US" altLang="en-US" sz="3600" dirty="0">
              <a:solidFill>
                <a:schemeClr val="tx1"/>
              </a:solidFill>
            </a:endParaRP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r>
              <a:rPr lang="en-US" altLang="en-US" sz="3600" dirty="0" err="1">
                <a:solidFill>
                  <a:schemeClr val="tx1"/>
                </a:solidFill>
              </a:rPr>
              <a:t>Digitalni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filtri</a:t>
            </a:r>
            <a:r>
              <a:rPr lang="en-US" altLang="en-US" sz="3600" dirty="0">
                <a:solidFill>
                  <a:schemeClr val="tx1"/>
                </a:solidFill>
              </a:rPr>
              <a:t> (</a:t>
            </a:r>
            <a:r>
              <a:rPr lang="en-US" altLang="en-US" sz="3600" dirty="0" err="1">
                <a:solidFill>
                  <a:schemeClr val="tx1"/>
                </a:solidFill>
              </a:rPr>
              <a:t>Matlab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banka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filtara</a:t>
            </a:r>
            <a:r>
              <a:rPr lang="en-US" altLang="en-US" sz="3600" dirty="0">
                <a:solidFill>
                  <a:schemeClr val="tx1"/>
                </a:solidFill>
              </a:rPr>
              <a:t>)</a:t>
            </a: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r>
              <a:rPr lang="en-US" altLang="en-US" sz="3600" dirty="0" err="1">
                <a:solidFill>
                  <a:schemeClr val="tx1"/>
                </a:solidFill>
              </a:rPr>
              <a:t>Digitalni</a:t>
            </a:r>
            <a:r>
              <a:rPr lang="en-US" altLang="en-US" sz="3600" dirty="0">
                <a:solidFill>
                  <a:schemeClr val="tx1"/>
                </a:solidFill>
              </a:rPr>
              <a:t> filtri (</a:t>
            </a:r>
            <a:r>
              <a:rPr lang="sr-Latn-RS" altLang="en-US" sz="3600" dirty="0">
                <a:solidFill>
                  <a:schemeClr val="tx1"/>
                </a:solidFill>
              </a:rPr>
              <a:t>Dizajn r</a:t>
            </a:r>
            <a:r>
              <a:rPr lang="en-US" altLang="en-US" sz="3600" dirty="0">
                <a:solidFill>
                  <a:schemeClr val="tx1"/>
                </a:solidFill>
              </a:rPr>
              <a:t>u</a:t>
            </a:r>
            <a:r>
              <a:rPr lang="sr-Latn-RS" altLang="en-US" sz="3600" dirty="0" err="1">
                <a:solidFill>
                  <a:schemeClr val="tx1"/>
                </a:solidFill>
              </a:rPr>
              <a:t>čno</a:t>
            </a:r>
            <a:r>
              <a:rPr lang="en-US" altLang="en-US" sz="3600" dirty="0">
                <a:solidFill>
                  <a:schemeClr val="tx1"/>
                </a:solidFill>
              </a:rPr>
              <a:t>)</a:t>
            </a: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r>
              <a:rPr lang="en-US" altLang="en-US" sz="3600" dirty="0" err="1">
                <a:solidFill>
                  <a:schemeClr val="tx1"/>
                </a:solidFill>
              </a:rPr>
              <a:t>Digitalni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filtri</a:t>
            </a:r>
            <a:r>
              <a:rPr lang="en-US" altLang="en-US" sz="3600" dirty="0">
                <a:solidFill>
                  <a:schemeClr val="tx1"/>
                </a:solidFill>
              </a:rPr>
              <a:t> (</a:t>
            </a:r>
            <a:r>
              <a:rPr lang="en-US" altLang="en-US" sz="3600" dirty="0" err="1">
                <a:solidFill>
                  <a:schemeClr val="tx1"/>
                </a:solidFill>
              </a:rPr>
              <a:t>Decimacija</a:t>
            </a:r>
            <a:r>
              <a:rPr lang="en-US" altLang="en-US" sz="3600" dirty="0">
                <a:solidFill>
                  <a:schemeClr val="tx1"/>
                </a:solidFill>
              </a:rPr>
              <a:t>)</a:t>
            </a: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r>
              <a:rPr lang="en-US" altLang="en-US" sz="3600" dirty="0">
                <a:solidFill>
                  <a:schemeClr val="tx1"/>
                </a:solidFill>
              </a:rPr>
              <a:t>FFT </a:t>
            </a:r>
            <a:r>
              <a:rPr lang="en-US" altLang="en-US" sz="3600" dirty="0" err="1">
                <a:solidFill>
                  <a:schemeClr val="tx1"/>
                </a:solidFill>
              </a:rPr>
              <a:t>algoritam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r>
              <a:rPr lang="en-US" altLang="en-US" sz="3600" dirty="0" err="1">
                <a:solidFill>
                  <a:schemeClr val="tx1"/>
                </a:solidFill>
              </a:rPr>
              <a:t>Spektrogram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742950" indent="-742950" algn="l" eaLnBrk="1" hangingPunct="1">
              <a:buFont typeface="+mj-lt"/>
              <a:buAutoNum type="arabicPeriod"/>
              <a:defRPr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571500" indent="-571500" algn="l" eaLnBrk="1" hangingPunct="1">
              <a:buFont typeface="Arial" panose="020B0604020202020204" pitchFamily="34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Test signal: Gausov šum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sr-Latn-RS" altLang="en-US" sz="3600" dirty="0">
              <a:solidFill>
                <a:schemeClr val="tx1"/>
              </a:solidFill>
            </a:endParaRPr>
          </a:p>
        </p:txBody>
      </p:sp>
      <p:pic>
        <p:nvPicPr>
          <p:cNvPr id="5126" name="Picture 18" descr="C:\Users\Akustika 4\Desktop\Untitled-1.png">
            <a:extLst>
              <a:ext uri="{FF2B5EF4-FFF2-40B4-BE49-F238E27FC236}">
                <a16:creationId xmlns:a16="http://schemas.microsoft.com/office/drawing/2014/main" id="{65AD9516-5CBE-4BE0-AD10-40C74B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F25F81-5C5B-482D-A87B-8DB148D7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Digitalni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filtri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oktavna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banka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EF83466-A224-45A9-A71F-4559CACC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A00ABA-ACAC-435E-A664-74913C89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Subtitle 2">
            <a:extLst>
              <a:ext uri="{FF2B5EF4-FFF2-40B4-BE49-F238E27FC236}">
                <a16:creationId xmlns:a16="http://schemas.microsoft.com/office/drawing/2014/main" id="{2FB69499-194D-415D-9A23-F3B93AC75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162050"/>
            <a:ext cx="10972800" cy="5040313"/>
          </a:xfrm>
        </p:spPr>
        <p:txBody>
          <a:bodyPr/>
          <a:lstStyle/>
          <a:p>
            <a:pPr algn="l">
              <a:buFont typeface="Arial" charset="0"/>
              <a:buNone/>
              <a:defRPr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BandsPerOctave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=1;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N=6;           </a:t>
            </a:r>
            <a:r>
              <a:rPr lang="en-GB" sz="2000" dirty="0">
                <a:solidFill>
                  <a:srgbClr val="228B22"/>
                </a:solidFill>
                <a:latin typeface="Courier New"/>
              </a:rPr>
              <a:t>% Red </a:t>
            </a:r>
            <a:r>
              <a:rPr lang="en-GB" sz="2000" dirty="0" err="1">
                <a:solidFill>
                  <a:srgbClr val="228B22"/>
                </a:solidFill>
                <a:latin typeface="Courier New"/>
              </a:rPr>
              <a:t>filtra</a:t>
            </a:r>
            <a:endParaRPr lang="en-GB" sz="2000" dirty="0">
              <a:solidFill>
                <a:srgbClr val="228B22"/>
              </a:solidFill>
              <a:latin typeface="Courier New"/>
            </a:endParaRP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F0=1000;       </a:t>
            </a:r>
            <a:r>
              <a:rPr lang="en-GB" sz="2000" dirty="0">
                <a:solidFill>
                  <a:srgbClr val="228B22"/>
                </a:solidFill>
                <a:latin typeface="Courier New"/>
              </a:rPr>
              <a:t>% </a:t>
            </a:r>
            <a:r>
              <a:rPr lang="en-GB" sz="2000" dirty="0" err="1">
                <a:solidFill>
                  <a:srgbClr val="228B22"/>
                </a:solidFill>
                <a:latin typeface="Courier New"/>
              </a:rPr>
              <a:t>Centralna</a:t>
            </a:r>
            <a:r>
              <a:rPr lang="en-GB" sz="2000" dirty="0">
                <a:solidFill>
                  <a:srgbClr val="228B22"/>
                </a:solidFill>
                <a:latin typeface="Courier New"/>
              </a:rPr>
              <a:t> </a:t>
            </a:r>
            <a:r>
              <a:rPr lang="en-GB" sz="2000" dirty="0" err="1">
                <a:solidFill>
                  <a:srgbClr val="228B22"/>
                </a:solidFill>
                <a:latin typeface="Courier New"/>
              </a:rPr>
              <a:t>frekvencija</a:t>
            </a:r>
            <a:r>
              <a:rPr lang="en-GB" sz="2000" dirty="0">
                <a:solidFill>
                  <a:srgbClr val="228B22"/>
                </a:solidFill>
                <a:latin typeface="Courier New"/>
              </a:rPr>
              <a:t> (Hz)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f=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fdesign.octave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BandsPerOctave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dirty="0">
                <a:solidFill>
                  <a:srgbClr val="A020F0"/>
                </a:solidFill>
                <a:latin typeface="Courier New"/>
              </a:rPr>
              <a:t>'Class 1'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GB" sz="2000" dirty="0">
                <a:solidFill>
                  <a:srgbClr val="A020F0"/>
                </a:solidFill>
                <a:latin typeface="Courier New"/>
              </a:rPr>
              <a:t>'N,F0'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,N,F0,fs);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F0=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validfrequencies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(f);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Nfc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=length(F0);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i=1:Nfc,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    f.F0=F0(i);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Hd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(i)=design(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f,</a:t>
            </a:r>
            <a:r>
              <a:rPr lang="en-GB" sz="2000" dirty="0" err="1">
                <a:solidFill>
                  <a:srgbClr val="A020F0"/>
                </a:solidFill>
                <a:latin typeface="Courier New"/>
              </a:rPr>
              <a:t>'butter</a:t>
            </a:r>
            <a:r>
              <a:rPr lang="en-GB" sz="2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>
              <a:buFont typeface="Arial" charset="0"/>
              <a:buNone/>
              <a:defRPr/>
            </a:pPr>
            <a:r>
              <a:rPr lang="en-GB" sz="2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2400" dirty="0">
                <a:solidFill>
                  <a:schemeClr val="tx1"/>
                </a:solidFill>
              </a:rPr>
              <a:t>Pomoć: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2400" dirty="0">
                <a:solidFill>
                  <a:schemeClr val="tx1"/>
                </a:solidFill>
                <a:hlinkClick r:id="rId3"/>
              </a:rPr>
              <a:t>https://www.mathworks.com/help/audio/examples/octave-band-and-fractional-octave-band-filters.html#zmw57dd0e2692</a:t>
            </a:r>
            <a:endParaRPr lang="sr-Latn-RS" altLang="en-US" sz="24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charset="0"/>
              <a:buChar char="•"/>
              <a:defRPr/>
            </a:pPr>
            <a:endParaRPr lang="sr-Latn-RS" altLang="en-US" sz="3600" dirty="0">
              <a:solidFill>
                <a:schemeClr val="tx1"/>
              </a:solidFill>
            </a:endParaRPr>
          </a:p>
        </p:txBody>
      </p:sp>
      <p:pic>
        <p:nvPicPr>
          <p:cNvPr id="6150" name="Picture 18" descr="C:\Users\Akustika 4\Desktop\Untitled-1.png">
            <a:extLst>
              <a:ext uri="{FF2B5EF4-FFF2-40B4-BE49-F238E27FC236}">
                <a16:creationId xmlns:a16="http://schemas.microsoft.com/office/drawing/2014/main" id="{05EDF4AE-D73B-4BDF-AF9E-51CF92C0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AutoShape 4" descr="Image result for matlab logo">
            <a:extLst>
              <a:ext uri="{FF2B5EF4-FFF2-40B4-BE49-F238E27FC236}">
                <a16:creationId xmlns:a16="http://schemas.microsoft.com/office/drawing/2014/main" id="{5514A354-1351-439A-82F3-78355F5A3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B3039A-4E3D-4BAE-BD99-990A943B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Digitalni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filtri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oktavna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banka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694259-3DE0-4F5B-AB88-7A5E1981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C8A95DC-4189-425B-BB76-FB9FD4B2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4" name="Picture 18" descr="C:\Users\Akustika 4\Desktop\Untitled-1.png">
            <a:extLst>
              <a:ext uri="{FF2B5EF4-FFF2-40B4-BE49-F238E27FC236}">
                <a16:creationId xmlns:a16="http://schemas.microsoft.com/office/drawing/2014/main" id="{F1100248-4FF2-44B6-A6FD-6A2DB9C1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4" descr="Image result for matlab logo">
            <a:extLst>
              <a:ext uri="{FF2B5EF4-FFF2-40B4-BE49-F238E27FC236}">
                <a16:creationId xmlns:a16="http://schemas.microsoft.com/office/drawing/2014/main" id="{64A09CE6-0D7C-455E-A3E7-7FC452741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  <p:pic>
        <p:nvPicPr>
          <p:cNvPr id="7176" name="Picture 9" descr="C:\Users\Belgrade University\Desktop\untitled.png">
            <a:extLst>
              <a:ext uri="{FF2B5EF4-FFF2-40B4-BE49-F238E27FC236}">
                <a16:creationId xmlns:a16="http://schemas.microsoft.com/office/drawing/2014/main" id="{C00EE57D-1A5C-41D6-AEFE-F1CDC07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 t="3752" r="9996" b="4733"/>
          <a:stretch>
            <a:fillRect/>
          </a:stretch>
        </p:blipFill>
        <p:spPr bwMode="auto">
          <a:xfrm>
            <a:off x="1235621" y="1126100"/>
            <a:ext cx="9720758" cy="499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9B8A3E-3C65-4AC1-B0F9-E0E728022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Digitalni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filtri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uvod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CB3059-5F48-4BD2-AF01-E6AF7942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EC913F6-5428-4739-9368-A67C8E71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Subtitle 2">
            <a:extLst>
              <a:ext uri="{FF2B5EF4-FFF2-40B4-BE49-F238E27FC236}">
                <a16:creationId xmlns:a16="http://schemas.microsoft.com/office/drawing/2014/main" id="{C6250C0A-0BF9-4BB0-9AF7-A98BFE4B3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046163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</a:rPr>
              <a:t>FIR </a:t>
            </a:r>
            <a:r>
              <a:rPr lang="en-US" altLang="en-US" sz="3600" dirty="0" err="1">
                <a:solidFill>
                  <a:schemeClr val="tx1"/>
                </a:solidFill>
              </a:rPr>
              <a:t>i</a:t>
            </a:r>
            <a:r>
              <a:rPr lang="en-US" altLang="en-US" sz="3600" dirty="0">
                <a:solidFill>
                  <a:schemeClr val="tx1"/>
                </a:solidFill>
              </a:rPr>
              <a:t> IIR filtri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err="1">
                <a:solidFill>
                  <a:schemeClr val="tx1"/>
                </a:solidFill>
              </a:rPr>
              <a:t>Pogledati</a:t>
            </a:r>
            <a:r>
              <a:rPr lang="en-US" altLang="en-US" sz="3600" dirty="0">
                <a:solidFill>
                  <a:schemeClr val="tx1"/>
                </a:solidFill>
              </a:rPr>
              <a:t> Matlab </a:t>
            </a:r>
            <a:r>
              <a:rPr lang="en-US" altLang="en-US" sz="3600" dirty="0" err="1">
                <a:solidFill>
                  <a:schemeClr val="tx1"/>
                </a:solidFill>
              </a:rPr>
              <a:t>komande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filter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sr-Latn-RS" altLang="en-US" dirty="0">
                <a:solidFill>
                  <a:schemeClr val="tx1"/>
                </a:solidFill>
              </a:rPr>
              <a:t>heb1ord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ellipord</a:t>
            </a:r>
            <a:r>
              <a:rPr lang="en-US" altLang="en-US" dirty="0">
                <a:solidFill>
                  <a:schemeClr val="tx1"/>
                </a:solidFill>
              </a:rPr>
              <a:t> …</a:t>
            </a:r>
            <a:endParaRPr lang="sr-Latn-RS" altLang="en-US" dirty="0">
              <a:solidFill>
                <a:schemeClr val="tx1"/>
              </a:solidFill>
            </a:endParaRP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sr-Latn-RS" altLang="en-US" dirty="0">
                <a:solidFill>
                  <a:schemeClr val="tx1"/>
                </a:solidFill>
              </a:rPr>
              <a:t>heby1</a:t>
            </a:r>
            <a:r>
              <a:rPr lang="en-US" altLang="en-US" dirty="0">
                <a:solidFill>
                  <a:schemeClr val="tx1"/>
                </a:solidFill>
              </a:rPr>
              <a:t>, c</a:t>
            </a:r>
            <a:r>
              <a:rPr lang="sr-Latn-RS" altLang="en-US" dirty="0" err="1">
                <a:solidFill>
                  <a:schemeClr val="tx1"/>
                </a:solidFill>
              </a:rPr>
              <a:t>heby</a:t>
            </a:r>
            <a:r>
              <a:rPr lang="en-US" altLang="en-US" dirty="0">
                <a:solidFill>
                  <a:schemeClr val="tx1"/>
                </a:solidFill>
              </a:rPr>
              <a:t>2, fir1, fir2 …</a:t>
            </a:r>
            <a:endParaRPr lang="sr-Latn-RS" altLang="en-US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Primer za </a:t>
            </a:r>
            <a:r>
              <a:rPr lang="sr-Latn-RS" altLang="en-US" sz="3600" dirty="0" err="1">
                <a:solidFill>
                  <a:schemeClr val="tx1"/>
                </a:solidFill>
              </a:rPr>
              <a:t>vežb</a:t>
            </a:r>
            <a:r>
              <a:rPr lang="en-US" altLang="en-US" sz="3600" dirty="0" err="1">
                <a:solidFill>
                  <a:schemeClr val="tx1"/>
                </a:solidFill>
              </a:rPr>
              <a:t>anje</a:t>
            </a:r>
            <a:r>
              <a:rPr lang="sr-Latn-RS" altLang="en-US" sz="3600" dirty="0">
                <a:solidFill>
                  <a:schemeClr val="tx1"/>
                </a:solidFill>
              </a:rPr>
              <a:t>: </a:t>
            </a:r>
          </a:p>
          <a:p>
            <a:pPr algn="l" eaLnBrk="1" hangingPunct="1"/>
            <a:r>
              <a:rPr lang="en-US" altLang="en-US" sz="3600" dirty="0" err="1">
                <a:solidFill>
                  <a:schemeClr val="tx1"/>
                </a:solidFill>
              </a:rPr>
              <a:t>Napraviti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filtar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koji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odgovara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oktavi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centralnom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frekvencijom</a:t>
            </a:r>
            <a:r>
              <a:rPr lang="en-US" altLang="en-US" sz="3600" dirty="0">
                <a:solidFill>
                  <a:schemeClr val="tx1"/>
                </a:solidFill>
              </a:rPr>
              <a:t> 8000 Hz, a </a:t>
            </a:r>
            <a:r>
              <a:rPr lang="en-US" altLang="en-US" sz="3600" dirty="0" err="1">
                <a:solidFill>
                  <a:schemeClr val="tx1"/>
                </a:solidFill>
              </a:rPr>
              <a:t>zatim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filtrirati</a:t>
            </a:r>
            <a:r>
              <a:rPr lang="en-US" altLang="en-US" sz="3600" dirty="0">
                <a:solidFill>
                  <a:schemeClr val="tx1"/>
                </a:solidFill>
              </a:rPr>
              <a:t> signal </a:t>
            </a:r>
            <a:r>
              <a:rPr lang="en-US" altLang="en-US" sz="3600" dirty="0" err="1">
                <a:solidFill>
                  <a:schemeClr val="tx1"/>
                </a:solidFill>
              </a:rPr>
              <a:t>muzike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dobijenim</a:t>
            </a:r>
            <a:r>
              <a:rPr lang="en-US" altLang="en-US" sz="3600" dirty="0">
                <a:solidFill>
                  <a:schemeClr val="tx1"/>
                </a:solidFill>
              </a:rPr>
              <a:t> filtrom.</a:t>
            </a: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</p:txBody>
      </p:sp>
      <p:pic>
        <p:nvPicPr>
          <p:cNvPr id="8198" name="Picture 18" descr="C:\Users\Akustika 4\Desktop\Untitled-1.png">
            <a:extLst>
              <a:ext uri="{FF2B5EF4-FFF2-40B4-BE49-F238E27FC236}">
                <a16:creationId xmlns:a16="http://schemas.microsoft.com/office/drawing/2014/main" id="{4BEB24B0-0A38-494D-AB2C-6492FA01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AutoShape 4" descr="Image result for matlab logo">
            <a:extLst>
              <a:ext uri="{FF2B5EF4-FFF2-40B4-BE49-F238E27FC236}">
                <a16:creationId xmlns:a16="http://schemas.microsoft.com/office/drawing/2014/main" id="{79F70FDF-E3CE-456B-A7B2-D33B73469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0E25B6-C902-46D5-85D0-613EF097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Digitalni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filtri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Ru</a:t>
            </a: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čno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19A6A48-156F-4B52-A43F-7B815025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D4326C3-CFDB-465B-A2CC-61BA9202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Subtitle 2">
            <a:extLst>
              <a:ext uri="{FF2B5EF4-FFF2-40B4-BE49-F238E27FC236}">
                <a16:creationId xmlns:a16="http://schemas.microsoft.com/office/drawing/2014/main" id="{74047E6C-EC0E-4264-BEA3-34DC209D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Odrediti granične učestanosti filtara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Koristiti neki od Matlab IIR tipova filtara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Slabljenja: </a:t>
            </a:r>
            <a:r>
              <a:rPr lang="sr-Latn-RS" altLang="en-US" sz="3600" i="1" dirty="0">
                <a:solidFill>
                  <a:schemeClr val="tx1"/>
                </a:solidFill>
              </a:rPr>
              <a:t>r</a:t>
            </a:r>
            <a:r>
              <a:rPr lang="sr-Latn-RS" altLang="en-US" sz="3600" i="1" baseline="-25000" dirty="0">
                <a:solidFill>
                  <a:schemeClr val="tx1"/>
                </a:solidFill>
              </a:rPr>
              <a:t>p</a:t>
            </a:r>
            <a:r>
              <a:rPr lang="sr-Latn-RS" altLang="en-US" sz="3600" dirty="0">
                <a:solidFill>
                  <a:schemeClr val="tx1"/>
                </a:solidFill>
              </a:rPr>
              <a:t>=1 dB; </a:t>
            </a:r>
            <a:r>
              <a:rPr lang="sr-Latn-RS" altLang="en-US" sz="3600" i="1" dirty="0">
                <a:solidFill>
                  <a:schemeClr val="tx1"/>
                </a:solidFill>
              </a:rPr>
              <a:t>r</a:t>
            </a:r>
            <a:r>
              <a:rPr lang="sr-Latn-RS" altLang="en-US" sz="3600" i="1" baseline="-25000" dirty="0">
                <a:solidFill>
                  <a:schemeClr val="tx1"/>
                </a:solidFill>
              </a:rPr>
              <a:t>s</a:t>
            </a:r>
            <a:r>
              <a:rPr lang="sr-Latn-RS" altLang="en-US" sz="3600" dirty="0">
                <a:solidFill>
                  <a:schemeClr val="tx1"/>
                </a:solidFill>
              </a:rPr>
              <a:t>= 50 dB</a:t>
            </a:r>
          </a:p>
          <a:p>
            <a:pPr marL="342900" indent="-342900" algn="l" eaLnBrk="1" hangingPunct="1">
              <a:buFont typeface="Arial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Problemi:</a:t>
            </a:r>
          </a:p>
          <a:p>
            <a:pPr marL="800100" lvl="1" indent="-342900" algn="l" eaLnBrk="1" hangingPunct="1">
              <a:buFont typeface="Arial" charset="0"/>
              <a:buChar char="•"/>
              <a:defRPr/>
            </a:pPr>
            <a:r>
              <a:rPr lang="sr-Latn-RS" altLang="en-US" dirty="0">
                <a:solidFill>
                  <a:schemeClr val="tx1"/>
                </a:solidFill>
              </a:rPr>
              <a:t>Niže oktave</a:t>
            </a:r>
          </a:p>
          <a:p>
            <a:pPr marL="800100" lvl="1" indent="-342900" algn="l" eaLnBrk="1" hangingPunct="1">
              <a:buFont typeface="Arial" charset="0"/>
              <a:buChar char="•"/>
              <a:defRPr/>
            </a:pPr>
            <a:r>
              <a:rPr lang="sr-Latn-RS" altLang="en-US" dirty="0">
                <a:solidFill>
                  <a:schemeClr val="tx1"/>
                </a:solidFill>
              </a:rPr>
              <a:t>Podešavanje granica filtara</a:t>
            </a:r>
          </a:p>
          <a:p>
            <a:pPr marL="800100" lvl="1" indent="-342900" algn="l" eaLnBrk="1" hangingPunct="1">
              <a:buFont typeface="Arial" charset="0"/>
              <a:buChar char="•"/>
              <a:defRPr/>
            </a:pPr>
            <a:endParaRPr lang="sr-Latn-RS" altLang="en-US" dirty="0">
              <a:solidFill>
                <a:schemeClr val="tx1"/>
              </a:solidFill>
            </a:endParaRPr>
          </a:p>
          <a:p>
            <a:pPr marL="342900" lvl="1" indent="-342900" algn="l" eaLnBrk="1" hangingPunct="1">
              <a:buFont typeface="Arial" charset="0"/>
              <a:buChar char="•"/>
              <a:defRPr/>
            </a:pPr>
            <a:r>
              <a:rPr lang="sr-Latn-RS" altLang="en-US" sz="3600" dirty="0">
                <a:solidFill>
                  <a:schemeClr val="tx1"/>
                </a:solidFill>
              </a:rPr>
              <a:t>Savet: gledati Matlab banku</a:t>
            </a:r>
          </a:p>
        </p:txBody>
      </p:sp>
      <p:pic>
        <p:nvPicPr>
          <p:cNvPr id="9222" name="Picture 18" descr="C:\Users\Akustika 4\Desktop\Untitled-1.png">
            <a:extLst>
              <a:ext uri="{FF2B5EF4-FFF2-40B4-BE49-F238E27FC236}">
                <a16:creationId xmlns:a16="http://schemas.microsoft.com/office/drawing/2014/main" id="{4ECB4081-E9C2-492A-9042-ED14D815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AutoShape 4" descr="Image result for matlab logo">
            <a:extLst>
              <a:ext uri="{FF2B5EF4-FFF2-40B4-BE49-F238E27FC236}">
                <a16:creationId xmlns:a16="http://schemas.microsoft.com/office/drawing/2014/main" id="{4931637D-4F5A-4D64-8D81-A4E1E1AF9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E2B8CD-33CB-420B-9B64-29F42738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Digitalni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filtri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sr-Latn-RS" sz="3600" b="1" dirty="0">
                <a:solidFill>
                  <a:schemeClr val="tx2">
                    <a:lumMod val="75000"/>
                  </a:schemeClr>
                </a:solidFill>
              </a:rPr>
              <a:t>Decimacija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47C2DA7-D8EB-467C-9D9D-4E4E9A67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57ACCBE-51F3-4406-A2B2-0E5F4CBC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Subtitle 2">
            <a:extLst>
              <a:ext uri="{FF2B5EF4-FFF2-40B4-BE49-F238E27FC236}">
                <a16:creationId xmlns:a16="http://schemas.microsoft.com/office/drawing/2014/main" id="{423EE885-8DA5-42C7-AC61-C88FE514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85322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Napraviti filtar za najvišu oktavu (najlakše)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sr-Latn-R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Koristiti </a:t>
            </a:r>
            <a:r>
              <a:rPr lang="sr-Latn-RS" altLang="en-US" sz="3600" dirty="0" err="1">
                <a:solidFill>
                  <a:schemeClr val="tx1"/>
                </a:solidFill>
              </a:rPr>
              <a:t>decimaciju</a:t>
            </a:r>
            <a:r>
              <a:rPr lang="sr-Latn-RS" altLang="en-US" sz="3600" dirty="0">
                <a:solidFill>
                  <a:schemeClr val="tx1"/>
                </a:solidFill>
              </a:rPr>
              <a:t> za dobijanje filtara za niže oktave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pic>
        <p:nvPicPr>
          <p:cNvPr id="10246" name="Picture 18" descr="C:\Users\Akustika 4\Desktop\Untitled-1.png">
            <a:extLst>
              <a:ext uri="{FF2B5EF4-FFF2-40B4-BE49-F238E27FC236}">
                <a16:creationId xmlns:a16="http://schemas.microsoft.com/office/drawing/2014/main" id="{25465C93-D61F-423C-B22D-706FAF25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4" descr="Image result for matlab logo">
            <a:extLst>
              <a:ext uri="{FF2B5EF4-FFF2-40B4-BE49-F238E27FC236}">
                <a16:creationId xmlns:a16="http://schemas.microsoft.com/office/drawing/2014/main" id="{F138275E-A36D-441D-91F9-A23F9FACD8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AA6B67-52EA-407C-8D36-1C207A38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333375"/>
            <a:ext cx="7632700" cy="5032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FFT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algoritam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uvod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AC31F27-F711-4B64-9E6A-C0E5A60E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79AB0C1-20C7-44A9-A5D8-FF0A7CF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Subtitle 2">
            <a:extLst>
              <a:ext uri="{FF2B5EF4-FFF2-40B4-BE49-F238E27FC236}">
                <a16:creationId xmlns:a16="http://schemas.microsoft.com/office/drawing/2014/main" id="{32520F8D-3527-4BC9-B81F-38767881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80728"/>
            <a:ext cx="10972800" cy="5040313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</a:rPr>
              <a:t>Furijeova </a:t>
            </a:r>
            <a:r>
              <a:rPr lang="en-US" altLang="en-US" sz="3600" dirty="0" err="1">
                <a:solidFill>
                  <a:schemeClr val="tx1"/>
                </a:solidFill>
              </a:rPr>
              <a:t>transformacija</a:t>
            </a:r>
            <a:r>
              <a:rPr lang="sr-Latn-RS" altLang="en-US" sz="3600" dirty="0">
                <a:solidFill>
                  <a:schemeClr val="tx1"/>
                </a:solidFill>
              </a:rPr>
              <a:t>, Amplitudski i fazni spektar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b="1" dirty="0">
                <a:solidFill>
                  <a:schemeClr val="tx1"/>
                </a:solidFill>
              </a:rPr>
              <a:t>Proučiti Matlab funkciju </a:t>
            </a:r>
            <a:r>
              <a:rPr lang="sr-Latn-RS" altLang="en-US" sz="3600" b="1" dirty="0" err="1">
                <a:solidFill>
                  <a:schemeClr val="tx1"/>
                </a:solidFill>
              </a:rPr>
              <a:t>fft</a:t>
            </a:r>
            <a:r>
              <a:rPr lang="sr-Latn-RS" altLang="en-US" sz="3600" b="1" dirty="0">
                <a:solidFill>
                  <a:schemeClr val="tx1"/>
                </a:solidFill>
              </a:rPr>
              <a:t> – DOBRO!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Najčešće greške: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solidFill>
                  <a:schemeClr val="tx1"/>
                </a:solidFill>
              </a:rPr>
              <a:t>Dužina signala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solidFill>
                  <a:schemeClr val="tx1"/>
                </a:solidFill>
              </a:rPr>
              <a:t>Broj tačaka za računanje </a:t>
            </a:r>
            <a:r>
              <a:rPr lang="sr-Latn-RS" altLang="en-US" dirty="0" err="1">
                <a:solidFill>
                  <a:schemeClr val="tx1"/>
                </a:solidFill>
              </a:rPr>
              <a:t>fft</a:t>
            </a:r>
            <a:r>
              <a:rPr lang="sr-Latn-RS" altLang="en-US" dirty="0">
                <a:solidFill>
                  <a:schemeClr val="tx1"/>
                </a:solidFill>
              </a:rPr>
              <a:t> algoritma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dirty="0" err="1">
                <a:solidFill>
                  <a:schemeClr val="tx1"/>
                </a:solidFill>
              </a:rPr>
              <a:t>Skaliranje</a:t>
            </a:r>
            <a:r>
              <a:rPr lang="sr-Latn-RS" altLang="en-US" dirty="0">
                <a:solidFill>
                  <a:schemeClr val="tx1"/>
                </a:solidFill>
              </a:rPr>
              <a:t> amplituda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sr-Latn-RS" altLang="en-US" sz="3600" dirty="0">
                <a:solidFill>
                  <a:schemeClr val="tx1"/>
                </a:solidFill>
              </a:rPr>
              <a:t>Primer za </a:t>
            </a:r>
            <a:r>
              <a:rPr lang="sr-Latn-RS" altLang="en-US" sz="3600" dirty="0" err="1">
                <a:solidFill>
                  <a:schemeClr val="tx1"/>
                </a:solidFill>
              </a:rPr>
              <a:t>vežb</a:t>
            </a:r>
            <a:r>
              <a:rPr lang="en-US" altLang="en-US" sz="3600" dirty="0" err="1">
                <a:solidFill>
                  <a:schemeClr val="tx1"/>
                </a:solidFill>
              </a:rPr>
              <a:t>anje</a:t>
            </a:r>
            <a:r>
              <a:rPr lang="sr-Latn-RS" altLang="en-US" sz="3600" dirty="0">
                <a:solidFill>
                  <a:schemeClr val="tx1"/>
                </a:solidFill>
              </a:rPr>
              <a:t>: </a:t>
            </a:r>
          </a:p>
          <a:p>
            <a:pPr algn="l" eaLnBrk="1" hangingPunct="1"/>
            <a:r>
              <a:rPr lang="en-US" altLang="en-US" sz="3600" dirty="0" err="1">
                <a:solidFill>
                  <a:schemeClr val="tx1"/>
                </a:solidFill>
              </a:rPr>
              <a:t>Prikazati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sr-Latn-RS" altLang="en-US" sz="3600" dirty="0">
                <a:solidFill>
                  <a:schemeClr val="tx1"/>
                </a:solidFill>
              </a:rPr>
              <a:t>amplitudski i fazni </a:t>
            </a:r>
            <a:r>
              <a:rPr lang="en-US" altLang="en-US" sz="3600" dirty="0" err="1">
                <a:solidFill>
                  <a:schemeClr val="tx1"/>
                </a:solidFill>
              </a:rPr>
              <a:t>spektar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signala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muzike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sr-Latn-RS" altLang="en-US" sz="3600" dirty="0">
                <a:solidFill>
                  <a:schemeClr val="tx1"/>
                </a:solidFill>
              </a:rPr>
              <a:t>korišćenjem </a:t>
            </a:r>
            <a:r>
              <a:rPr lang="sr-Latn-RS" altLang="en-US" sz="3600" dirty="0" err="1">
                <a:solidFill>
                  <a:schemeClr val="tx1"/>
                </a:solidFill>
              </a:rPr>
              <a:t>fft</a:t>
            </a:r>
            <a:r>
              <a:rPr lang="sr-Latn-RS" altLang="en-US" sz="3600" dirty="0">
                <a:solidFill>
                  <a:schemeClr val="tx1"/>
                </a:solidFill>
              </a:rPr>
              <a:t> funkcije.</a:t>
            </a:r>
          </a:p>
        </p:txBody>
      </p:sp>
      <p:pic>
        <p:nvPicPr>
          <p:cNvPr id="11270" name="Picture 18" descr="C:\Users\Akustika 4\Desktop\Untitled-1.png">
            <a:extLst>
              <a:ext uri="{FF2B5EF4-FFF2-40B4-BE49-F238E27FC236}">
                <a16:creationId xmlns:a16="http://schemas.microsoft.com/office/drawing/2014/main" id="{8207A48E-7119-4C99-A30D-99ADDB28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9" y="6296026"/>
            <a:ext cx="70056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AutoShape 4" descr="Image result for matlab logo">
            <a:extLst>
              <a:ext uri="{FF2B5EF4-FFF2-40B4-BE49-F238E27FC236}">
                <a16:creationId xmlns:a16="http://schemas.microsoft.com/office/drawing/2014/main" id="{AB8DEF16-BD9B-446C-A10A-A9D10576B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4" y="-1066800"/>
            <a:ext cx="3114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r-Latn-R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575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Presentation</vt:lpstr>
      <vt:lpstr>Analiza signala</vt:lpstr>
      <vt:lpstr>Zadaci</vt:lpstr>
      <vt:lpstr>1. Digitalni filtri – oktavna banka</vt:lpstr>
      <vt:lpstr>1. Digitalni filtri – oktavna banka</vt:lpstr>
      <vt:lpstr>2. Digitalni filtri - uvod</vt:lpstr>
      <vt:lpstr>2. Digitalni filtri – Ručno</vt:lpstr>
      <vt:lpstr>3. Digitalni filtri – Decimacija</vt:lpstr>
      <vt:lpstr>4. FFT algoritam - uvod</vt:lpstr>
      <vt:lpstr>4. FFT algoritam</vt:lpstr>
      <vt:lpstr>5. Spektrogram (STFT transformacija)</vt:lpstr>
      <vt:lpstr>5. Spektrogram</vt:lpstr>
      <vt:lpstr>Bitne funkcije</vt:lpstr>
      <vt:lpstr>Loša stvar...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</dc:creator>
  <cp:lastModifiedBy>Akustika Milos</cp:lastModifiedBy>
  <cp:revision>208</cp:revision>
  <dcterms:created xsi:type="dcterms:W3CDTF">2014-03-16T13:35:36Z</dcterms:created>
  <dcterms:modified xsi:type="dcterms:W3CDTF">2021-10-30T13:26:17Z</dcterms:modified>
</cp:coreProperties>
</file>