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Proxima Nova Heavy" charset="1" panose="02000506030000020004"/>
      <p:regular r:id="rId16"/>
    </p:embeddedFont>
    <p:embeddedFont>
      <p:font typeface="Proxima Nova" charset="1" panose="02000506030000020004"/>
      <p:regular r:id="rId17"/>
    </p:embeddedFont>
    <p:embeddedFont>
      <p:font typeface="Proxima Nova Bold" charset="1" panose="02000506030000020004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10.png" Type="http://schemas.openxmlformats.org/officeDocument/2006/relationships/image"/><Relationship Id="rId5" Target="../media/image11.png" Type="http://schemas.openxmlformats.org/officeDocument/2006/relationships/image"/><Relationship Id="rId6" Target="../media/image12.svg" Type="http://schemas.openxmlformats.org/officeDocument/2006/relationships/image"/><Relationship Id="rId7" Target="../media/image13.png" Type="http://schemas.openxmlformats.org/officeDocument/2006/relationships/image"/><Relationship Id="rId8" Target="../media/image14.svg" Type="http://schemas.openxmlformats.org/officeDocument/2006/relationships/image"/><Relationship Id="rId9" Target="../media/image3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Relationship Id="rId6" Target="../media/image19.svg" Type="http://schemas.openxmlformats.org/officeDocument/2006/relationships/image"/><Relationship Id="rId7" Target="../media/image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23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4.png" Type="http://schemas.openxmlformats.org/officeDocument/2006/relationships/image"/><Relationship Id="rId3" Target="../media/image25.svg" Type="http://schemas.openxmlformats.org/officeDocument/2006/relationships/image"/><Relationship Id="rId4" Target="../media/image26.png" Type="http://schemas.openxmlformats.org/officeDocument/2006/relationships/image"/><Relationship Id="rId5" Target="../media/image3.png" Type="http://schemas.openxmlformats.org/officeDocument/2006/relationships/image"/><Relationship Id="rId6" Target="../media/image27.png" Type="http://schemas.openxmlformats.org/officeDocument/2006/relationships/image"/><Relationship Id="rId7" Target="../media/image28.png" Type="http://schemas.openxmlformats.org/officeDocument/2006/relationships/image"/><Relationship Id="rId8" Target="../media/image2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3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1.png" Type="http://schemas.openxmlformats.org/officeDocument/2006/relationships/image"/><Relationship Id="rId3" Target="../media/image3.pn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322508" y="2936219"/>
            <a:ext cx="11873584" cy="7858154"/>
          </a:xfrm>
          <a:custGeom>
            <a:avLst/>
            <a:gdLst/>
            <a:ahLst/>
            <a:cxnLst/>
            <a:rect r="r" b="b" t="t" l="l"/>
            <a:pathLst>
              <a:path h="7858154" w="11873584">
                <a:moveTo>
                  <a:pt x="0" y="0"/>
                </a:moveTo>
                <a:lnTo>
                  <a:pt x="11873584" y="0"/>
                </a:lnTo>
                <a:lnTo>
                  <a:pt x="11873584" y="7858154"/>
                </a:lnTo>
                <a:lnTo>
                  <a:pt x="0" y="785815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69654" y="-734700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414973" y="-734700"/>
            <a:ext cx="489701" cy="1469400"/>
            <a:chOff x="0" y="0"/>
            <a:chExt cx="128975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6490356" y="2049802"/>
            <a:ext cx="2354701" cy="2583807"/>
          </a:xfrm>
          <a:custGeom>
            <a:avLst/>
            <a:gdLst/>
            <a:ahLst/>
            <a:cxnLst/>
            <a:rect r="r" b="b" t="t" l="l"/>
            <a:pathLst>
              <a:path h="2583807" w="2354701">
                <a:moveTo>
                  <a:pt x="0" y="0"/>
                </a:moveTo>
                <a:lnTo>
                  <a:pt x="2354701" y="0"/>
                </a:lnTo>
                <a:lnTo>
                  <a:pt x="2354701" y="2583807"/>
                </a:lnTo>
                <a:lnTo>
                  <a:pt x="0" y="258380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3668583" y="1179309"/>
            <a:ext cx="3590717" cy="502453"/>
          </a:xfrm>
          <a:custGeom>
            <a:avLst/>
            <a:gdLst/>
            <a:ahLst/>
            <a:cxnLst/>
            <a:rect r="r" b="b" t="t" l="l"/>
            <a:pathLst>
              <a:path h="502453" w="3590717">
                <a:moveTo>
                  <a:pt x="0" y="0"/>
                </a:moveTo>
                <a:lnTo>
                  <a:pt x="3590717" y="0"/>
                </a:lnTo>
                <a:lnTo>
                  <a:pt x="3590717" y="502453"/>
                </a:lnTo>
                <a:lnTo>
                  <a:pt x="0" y="50245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12597" t="-221209" r="0" b="-214895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669654" y="3106533"/>
            <a:ext cx="6905153" cy="1923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665"/>
              </a:lnSpc>
            </a:pPr>
            <a:r>
              <a:rPr lang="en-US" b="true" sz="13967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LANE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659823" y="4681234"/>
            <a:ext cx="6926189" cy="4641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532"/>
              </a:lnSpc>
            </a:pPr>
            <a:r>
              <a:rPr lang="en-US" sz="3364">
                <a:solidFill>
                  <a:srgbClr val="8C52FF"/>
                </a:solidFill>
                <a:latin typeface="Proxima Nova"/>
                <a:ea typeface="Proxima Nova"/>
                <a:cs typeface="Proxima Nova"/>
                <a:sym typeface="Proxima Nova"/>
              </a:rPr>
              <a:t>A tua rota para os melhores eventos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892619" y="-371367"/>
            <a:ext cx="18407038" cy="12182112"/>
          </a:xfrm>
          <a:custGeom>
            <a:avLst/>
            <a:gdLst/>
            <a:ahLst/>
            <a:cxnLst/>
            <a:rect r="r" b="b" t="t" l="l"/>
            <a:pathLst>
              <a:path h="12182112" w="18407038">
                <a:moveTo>
                  <a:pt x="0" y="0"/>
                </a:moveTo>
                <a:lnTo>
                  <a:pt x="18407038" y="0"/>
                </a:lnTo>
                <a:lnTo>
                  <a:pt x="18407038" y="12182112"/>
                </a:lnTo>
                <a:lnTo>
                  <a:pt x="0" y="121821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0580213" y="3851597"/>
            <a:ext cx="2354701" cy="2583807"/>
          </a:xfrm>
          <a:custGeom>
            <a:avLst/>
            <a:gdLst/>
            <a:ahLst/>
            <a:cxnLst/>
            <a:rect r="r" b="b" t="t" l="l"/>
            <a:pathLst>
              <a:path h="2583807" w="2354701">
                <a:moveTo>
                  <a:pt x="0" y="0"/>
                </a:moveTo>
                <a:lnTo>
                  <a:pt x="2354701" y="0"/>
                </a:lnTo>
                <a:lnTo>
                  <a:pt x="2354701" y="2583806"/>
                </a:lnTo>
                <a:lnTo>
                  <a:pt x="0" y="258380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5491736" y="4281797"/>
            <a:ext cx="6905153" cy="19234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4665"/>
              </a:lnSpc>
            </a:pPr>
            <a:r>
              <a:rPr lang="en-US" b="true" sz="13967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LANE</a:t>
            </a:r>
          </a:p>
        </p:txBody>
      </p:sp>
      <p:grpSp>
        <p:nvGrpSpPr>
          <p:cNvPr name="Group 5" id="5"/>
          <p:cNvGrpSpPr/>
          <p:nvPr/>
        </p:nvGrpSpPr>
        <p:grpSpPr>
          <a:xfrm rot="0">
            <a:off x="1669654" y="-734700"/>
            <a:ext cx="1660777" cy="1469400"/>
            <a:chOff x="0" y="0"/>
            <a:chExt cx="437406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414973" y="-734700"/>
            <a:ext cx="489701" cy="1469400"/>
            <a:chOff x="0" y="0"/>
            <a:chExt cx="128975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true" flipV="false" rot="5400000">
            <a:off x="-2390642" y="7137006"/>
            <a:ext cx="6062923" cy="6038007"/>
          </a:xfrm>
          <a:custGeom>
            <a:avLst/>
            <a:gdLst/>
            <a:ahLst/>
            <a:cxnLst/>
            <a:rect r="r" b="b" t="t" l="l"/>
            <a:pathLst>
              <a:path h="6038007" w="6062923">
                <a:moveTo>
                  <a:pt x="6062923" y="0"/>
                </a:moveTo>
                <a:lnTo>
                  <a:pt x="0" y="0"/>
                </a:lnTo>
                <a:lnTo>
                  <a:pt x="0" y="6038007"/>
                </a:lnTo>
                <a:lnTo>
                  <a:pt x="6062923" y="6038007"/>
                </a:lnTo>
                <a:lnTo>
                  <a:pt x="6062923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5170FF">
                <a:alpha val="100000"/>
              </a:srgbClr>
            </a:gs>
            <a:gs pos="100000">
              <a:srgbClr val="FF66C4">
                <a:alpha val="100000"/>
              </a:srgbClr>
            </a:gs>
          </a:gsLst>
          <a:lin ang="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805061" y="4632643"/>
            <a:ext cx="7338939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FFFFF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ÍNDICE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965705" y="5966644"/>
            <a:ext cx="4872081" cy="25552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60"/>
              </a:lnSpc>
            </a:pPr>
            <a:r>
              <a:rPr lang="en-US" sz="2900" b="true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1 - Proposta</a:t>
            </a:r>
          </a:p>
          <a:p>
            <a:pPr algn="l">
              <a:lnSpc>
                <a:spcPts val="4060"/>
              </a:lnSpc>
            </a:pPr>
            <a:r>
              <a:rPr lang="en-US" sz="2900" b="true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2 - Arquitetura</a:t>
            </a:r>
          </a:p>
          <a:p>
            <a:pPr algn="l">
              <a:lnSpc>
                <a:spcPts val="4060"/>
              </a:lnSpc>
            </a:pPr>
            <a:r>
              <a:rPr lang="en-US" sz="2900" b="true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3 - Tecnologias Utilizadas</a:t>
            </a:r>
          </a:p>
          <a:p>
            <a:pPr algn="l">
              <a:lnSpc>
                <a:spcPts val="4060"/>
              </a:lnSpc>
            </a:pPr>
            <a:r>
              <a:rPr lang="en-US" sz="2900" b="true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4 - Conclusão</a:t>
            </a:r>
          </a:p>
          <a:p>
            <a:pPr algn="l">
              <a:lnSpc>
                <a:spcPts val="4060"/>
              </a:lnSpc>
            </a:pPr>
            <a:r>
              <a:rPr lang="en-US" sz="2900" b="true">
                <a:solidFill>
                  <a:srgbClr val="FFFFFF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5 - Elementos do Grupo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2650420" y="2469915"/>
            <a:ext cx="16117421" cy="10666802"/>
          </a:xfrm>
          <a:custGeom>
            <a:avLst/>
            <a:gdLst/>
            <a:ahLst/>
            <a:cxnLst/>
            <a:rect r="r" b="b" t="t" l="l"/>
            <a:pathLst>
              <a:path h="10666802" w="16117421">
                <a:moveTo>
                  <a:pt x="0" y="0"/>
                </a:moveTo>
                <a:lnTo>
                  <a:pt x="16117421" y="0"/>
                </a:lnTo>
                <a:lnTo>
                  <a:pt x="16117421" y="10666803"/>
                </a:lnTo>
                <a:lnTo>
                  <a:pt x="0" y="1066680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805061" y="3289983"/>
            <a:ext cx="1240967" cy="1361710"/>
          </a:xfrm>
          <a:custGeom>
            <a:avLst/>
            <a:gdLst/>
            <a:ahLst/>
            <a:cxnLst/>
            <a:rect r="r" b="b" t="t" l="l"/>
            <a:pathLst>
              <a:path h="1361710" w="1240967">
                <a:moveTo>
                  <a:pt x="0" y="0"/>
                </a:moveTo>
                <a:lnTo>
                  <a:pt x="1240967" y="0"/>
                </a:lnTo>
                <a:lnTo>
                  <a:pt x="1240967" y="1361710"/>
                </a:lnTo>
                <a:lnTo>
                  <a:pt x="0" y="136171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9484704" y="7764471"/>
            <a:ext cx="10857885" cy="5181559"/>
          </a:xfrm>
          <a:custGeom>
            <a:avLst/>
            <a:gdLst/>
            <a:ahLst/>
            <a:cxnLst/>
            <a:rect r="r" b="b" t="t" l="l"/>
            <a:pathLst>
              <a:path h="5181559" w="10857885">
                <a:moveTo>
                  <a:pt x="0" y="0"/>
                </a:moveTo>
                <a:lnTo>
                  <a:pt x="10857885" y="0"/>
                </a:lnTo>
                <a:lnTo>
                  <a:pt x="10857885" y="5181559"/>
                </a:lnTo>
                <a:lnTo>
                  <a:pt x="0" y="51815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550745" y="9621587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296063" y="9621587"/>
            <a:ext cx="489701" cy="1469400"/>
            <a:chOff x="0" y="0"/>
            <a:chExt cx="128975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146484" y="6027467"/>
            <a:ext cx="1418763" cy="1418763"/>
          </a:xfrm>
          <a:custGeom>
            <a:avLst/>
            <a:gdLst/>
            <a:ahLst/>
            <a:cxnLst/>
            <a:rect r="r" b="b" t="t" l="l"/>
            <a:pathLst>
              <a:path h="1418763" w="1418763">
                <a:moveTo>
                  <a:pt x="0" y="0"/>
                </a:moveTo>
                <a:lnTo>
                  <a:pt x="1418763" y="0"/>
                </a:lnTo>
                <a:lnTo>
                  <a:pt x="1418763" y="1418763"/>
                </a:lnTo>
                <a:lnTo>
                  <a:pt x="0" y="141876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0263683" y="4414216"/>
            <a:ext cx="1173819" cy="1390295"/>
          </a:xfrm>
          <a:custGeom>
            <a:avLst/>
            <a:gdLst/>
            <a:ahLst/>
            <a:cxnLst/>
            <a:rect r="r" b="b" t="t" l="l"/>
            <a:pathLst>
              <a:path h="1390295" w="1173819">
                <a:moveTo>
                  <a:pt x="0" y="0"/>
                </a:moveTo>
                <a:lnTo>
                  <a:pt x="1173820" y="0"/>
                </a:lnTo>
                <a:lnTo>
                  <a:pt x="1173820" y="1390294"/>
                </a:lnTo>
                <a:lnTo>
                  <a:pt x="0" y="139029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0192951" y="2869311"/>
            <a:ext cx="1325829" cy="1325829"/>
          </a:xfrm>
          <a:custGeom>
            <a:avLst/>
            <a:gdLst/>
            <a:ahLst/>
            <a:cxnLst/>
            <a:rect r="r" b="b" t="t" l="l"/>
            <a:pathLst>
              <a:path h="1325829" w="1325829">
                <a:moveTo>
                  <a:pt x="0" y="0"/>
                </a:moveTo>
                <a:lnTo>
                  <a:pt x="1325829" y="0"/>
                </a:lnTo>
                <a:lnTo>
                  <a:pt x="1325829" y="1325830"/>
                </a:lnTo>
                <a:lnTo>
                  <a:pt x="0" y="132583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1550745" y="2294667"/>
            <a:ext cx="5796855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1- </a:t>
            </a:r>
            <a:r>
              <a:rPr lang="en-US" b="true" sz="6500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PROPOSTA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887697" y="3341971"/>
            <a:ext cx="2189302" cy="515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05"/>
              </a:lnSpc>
              <a:spcBef>
                <a:spcPct val="0"/>
              </a:spcBef>
            </a:pPr>
            <a:r>
              <a:rPr lang="en-US" b="true" sz="3364" spc="23">
                <a:solidFill>
                  <a:srgbClr val="8C52F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CONEXÃO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887697" y="4905519"/>
            <a:ext cx="2730672" cy="515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05"/>
              </a:lnSpc>
              <a:spcBef>
                <a:spcPct val="0"/>
              </a:spcBef>
            </a:pPr>
            <a:r>
              <a:rPr lang="en-US" b="true" sz="3364" spc="23">
                <a:solidFill>
                  <a:srgbClr val="8C52F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SEGURANÇA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887697" y="6727324"/>
            <a:ext cx="4378605" cy="515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05"/>
              </a:lnSpc>
              <a:spcBef>
                <a:spcPct val="0"/>
              </a:spcBef>
            </a:pPr>
            <a:r>
              <a:rPr lang="en-US" b="true" sz="3364" spc="23" strike="noStrike" u="none">
                <a:solidFill>
                  <a:srgbClr val="8C52F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ACESSIBILIDADE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50745" y="4532849"/>
            <a:ext cx="6192900" cy="1298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8C52FF"/>
                </a:solidFill>
                <a:latin typeface="Proxima Nova"/>
                <a:ea typeface="Proxima Nova"/>
                <a:cs typeface="Proxima Nova"/>
                <a:sym typeface="Proxima Nova"/>
              </a:rPr>
              <a:t>A Lane será uma aplicação que centraliza a descoberta de eventos locais, tornando o processo intuitivo, rápido e confiável. 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6246120" y="734700"/>
            <a:ext cx="1013180" cy="1111760"/>
          </a:xfrm>
          <a:custGeom>
            <a:avLst/>
            <a:gdLst/>
            <a:ahLst/>
            <a:cxnLst/>
            <a:rect r="r" b="b" t="t" l="l"/>
            <a:pathLst>
              <a:path h="1111760" w="1013180">
                <a:moveTo>
                  <a:pt x="0" y="0"/>
                </a:moveTo>
                <a:lnTo>
                  <a:pt x="1013180" y="0"/>
                </a:lnTo>
                <a:lnTo>
                  <a:pt x="1013180" y="1111760"/>
                </a:lnTo>
                <a:lnTo>
                  <a:pt x="0" y="1111760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5400000">
            <a:off x="1411750" y="-2289187"/>
            <a:ext cx="6062923" cy="6038007"/>
          </a:xfrm>
          <a:custGeom>
            <a:avLst/>
            <a:gdLst/>
            <a:ahLst/>
            <a:cxnLst/>
            <a:rect r="r" b="b" t="t" l="l"/>
            <a:pathLst>
              <a:path h="6038007" w="6062923">
                <a:moveTo>
                  <a:pt x="0" y="0"/>
                </a:moveTo>
                <a:lnTo>
                  <a:pt x="6062923" y="0"/>
                </a:lnTo>
                <a:lnTo>
                  <a:pt x="6062923" y="6038006"/>
                </a:lnTo>
                <a:lnTo>
                  <a:pt x="0" y="603800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701769" y="9258300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447087" y="9258300"/>
            <a:ext cx="489701" cy="1469400"/>
            <a:chOff x="0" y="0"/>
            <a:chExt cx="128975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0999410" y="5887042"/>
            <a:ext cx="1447796" cy="1447796"/>
          </a:xfrm>
          <a:custGeom>
            <a:avLst/>
            <a:gdLst/>
            <a:ahLst/>
            <a:cxnLst/>
            <a:rect r="r" b="b" t="t" l="l"/>
            <a:pathLst>
              <a:path h="1447796" w="1447796">
                <a:moveTo>
                  <a:pt x="0" y="0"/>
                </a:moveTo>
                <a:lnTo>
                  <a:pt x="1447796" y="0"/>
                </a:lnTo>
                <a:lnTo>
                  <a:pt x="1447796" y="1447796"/>
                </a:lnTo>
                <a:lnTo>
                  <a:pt x="0" y="144779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1149263" y="4483548"/>
            <a:ext cx="1148090" cy="814100"/>
          </a:xfrm>
          <a:custGeom>
            <a:avLst/>
            <a:gdLst/>
            <a:ahLst/>
            <a:cxnLst/>
            <a:rect r="r" b="b" t="t" l="l"/>
            <a:pathLst>
              <a:path h="814100" w="1148090">
                <a:moveTo>
                  <a:pt x="0" y="0"/>
                </a:moveTo>
                <a:lnTo>
                  <a:pt x="1148090" y="0"/>
                </a:lnTo>
                <a:lnTo>
                  <a:pt x="1148090" y="814100"/>
                </a:lnTo>
                <a:lnTo>
                  <a:pt x="0" y="8141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1" id="11"/>
          <p:cNvSpPr txBox="true"/>
          <p:nvPr/>
        </p:nvSpPr>
        <p:spPr>
          <a:xfrm rot="0">
            <a:off x="1701769" y="4142277"/>
            <a:ext cx="7593255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PROBLEMA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701769" y="5499691"/>
            <a:ext cx="8276918" cy="2174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8C52FF"/>
                </a:solidFill>
                <a:latin typeface="Proxima Nova"/>
                <a:ea typeface="Proxima Nova"/>
                <a:cs typeface="Proxima Nova"/>
                <a:sym typeface="Proxima Nova"/>
              </a:rPr>
              <a:t>Com a prol</a:t>
            </a:r>
            <a:r>
              <a:rPr lang="en-US" sz="2500" strike="noStrike" u="none">
                <a:solidFill>
                  <a:srgbClr val="8C52FF"/>
                </a:solidFill>
                <a:latin typeface="Proxima Nova"/>
                <a:ea typeface="Proxima Nova"/>
                <a:cs typeface="Proxima Nova"/>
                <a:sym typeface="Proxima Nova"/>
              </a:rPr>
              <a:t>iferação de plataformas dispersas, os utilizadores sentem dificuldade em encontrar rapidamente eventos relevantes.</a:t>
            </a:r>
          </a:p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 strike="noStrike" u="none">
                <a:solidFill>
                  <a:srgbClr val="8C52FF"/>
                </a:solidFill>
                <a:latin typeface="Proxima Nova"/>
                <a:ea typeface="Proxima Nova"/>
                <a:cs typeface="Proxima Nova"/>
                <a:sym typeface="Proxima Nova"/>
              </a:rPr>
              <a:t>A Lane pretende tornar este processo mais simples, seguro e centralizado.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776701" y="6431133"/>
            <a:ext cx="3352958" cy="515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05"/>
              </a:lnSpc>
              <a:spcBef>
                <a:spcPct val="0"/>
              </a:spcBef>
            </a:pPr>
            <a:r>
              <a:rPr lang="en-US" b="true" sz="3364" spc="23">
                <a:solidFill>
                  <a:srgbClr val="8C52F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FACIL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776701" y="4628172"/>
            <a:ext cx="3163399" cy="51532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4105"/>
              </a:lnSpc>
              <a:spcBef>
                <a:spcPct val="0"/>
              </a:spcBef>
            </a:pPr>
            <a:r>
              <a:rPr lang="en-US" b="true" sz="3364" spc="23">
                <a:solidFill>
                  <a:srgbClr val="8C52F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RÁPIDO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6246120" y="734700"/>
            <a:ext cx="1013180" cy="1111760"/>
          </a:xfrm>
          <a:custGeom>
            <a:avLst/>
            <a:gdLst/>
            <a:ahLst/>
            <a:cxnLst/>
            <a:rect r="r" b="b" t="t" l="l"/>
            <a:pathLst>
              <a:path h="1111760" w="1013180">
                <a:moveTo>
                  <a:pt x="0" y="0"/>
                </a:moveTo>
                <a:lnTo>
                  <a:pt x="1013180" y="0"/>
                </a:lnTo>
                <a:lnTo>
                  <a:pt x="1013180" y="1111760"/>
                </a:lnTo>
                <a:lnTo>
                  <a:pt x="0" y="111176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0" y="0"/>
            <a:ext cx="14913856" cy="14913856"/>
          </a:xfrm>
          <a:custGeom>
            <a:avLst/>
            <a:gdLst/>
            <a:ahLst/>
            <a:cxnLst/>
            <a:rect r="r" b="b" t="t" l="l"/>
            <a:pathLst>
              <a:path h="14913856" w="14913856">
                <a:moveTo>
                  <a:pt x="14913856" y="0"/>
                </a:moveTo>
                <a:lnTo>
                  <a:pt x="0" y="0"/>
                </a:lnTo>
                <a:lnTo>
                  <a:pt x="0" y="14913856"/>
                </a:lnTo>
                <a:lnTo>
                  <a:pt x="14913856" y="14913856"/>
                </a:lnTo>
                <a:lnTo>
                  <a:pt x="1491385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7210624" y="2255798"/>
            <a:ext cx="10048676" cy="6359066"/>
          </a:xfrm>
          <a:custGeom>
            <a:avLst/>
            <a:gdLst/>
            <a:ahLst/>
            <a:cxnLst/>
            <a:rect r="r" b="b" t="t" l="l"/>
            <a:pathLst>
              <a:path h="6359066" w="10048676">
                <a:moveTo>
                  <a:pt x="0" y="0"/>
                </a:moveTo>
                <a:lnTo>
                  <a:pt x="10048676" y="0"/>
                </a:lnTo>
                <a:lnTo>
                  <a:pt x="10048676" y="6359066"/>
                </a:lnTo>
                <a:lnTo>
                  <a:pt x="0" y="635906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874" t="0" r="-1874" b="-308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188112" y="1744940"/>
            <a:ext cx="6955888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INTERFACE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16246120" y="734700"/>
            <a:ext cx="1013180" cy="1111760"/>
          </a:xfrm>
          <a:custGeom>
            <a:avLst/>
            <a:gdLst/>
            <a:ahLst/>
            <a:cxnLst/>
            <a:rect r="r" b="b" t="t" l="l"/>
            <a:pathLst>
              <a:path h="1111760" w="1013180">
                <a:moveTo>
                  <a:pt x="0" y="0"/>
                </a:moveTo>
                <a:lnTo>
                  <a:pt x="1013180" y="0"/>
                </a:lnTo>
                <a:lnTo>
                  <a:pt x="1013180" y="1111760"/>
                </a:lnTo>
                <a:lnTo>
                  <a:pt x="0" y="11117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550745" y="9621587"/>
            <a:ext cx="1660777" cy="1469400"/>
            <a:chOff x="0" y="0"/>
            <a:chExt cx="437406" cy="38700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3296063" y="9621587"/>
            <a:ext cx="489701" cy="1469400"/>
            <a:chOff x="0" y="0"/>
            <a:chExt cx="128975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6246120" y="734700"/>
            <a:ext cx="1013180" cy="1111760"/>
          </a:xfrm>
          <a:custGeom>
            <a:avLst/>
            <a:gdLst/>
            <a:ahLst/>
            <a:cxnLst/>
            <a:rect r="r" b="b" t="t" l="l"/>
            <a:pathLst>
              <a:path h="1111760" w="1013180">
                <a:moveTo>
                  <a:pt x="0" y="0"/>
                </a:moveTo>
                <a:lnTo>
                  <a:pt x="1013180" y="0"/>
                </a:lnTo>
                <a:lnTo>
                  <a:pt x="1013180" y="1111760"/>
                </a:lnTo>
                <a:lnTo>
                  <a:pt x="0" y="111176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1640947" y="2322851"/>
            <a:ext cx="3617127" cy="6935449"/>
          </a:xfrm>
          <a:custGeom>
            <a:avLst/>
            <a:gdLst/>
            <a:ahLst/>
            <a:cxnLst/>
            <a:rect r="r" b="b" t="t" l="l"/>
            <a:pathLst>
              <a:path h="6935449" w="3617127">
                <a:moveTo>
                  <a:pt x="0" y="0"/>
                </a:moveTo>
                <a:lnTo>
                  <a:pt x="3617127" y="0"/>
                </a:lnTo>
                <a:lnTo>
                  <a:pt x="3617127" y="6935449"/>
                </a:lnTo>
                <a:lnTo>
                  <a:pt x="0" y="693544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503412" y="1605031"/>
            <a:ext cx="6997560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2- </a:t>
            </a:r>
            <a:r>
              <a:rPr lang="en-US" b="true" sz="6500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ARQUITETURA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684855" y="3329137"/>
            <a:ext cx="6192900" cy="860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 strike="noStrike" u="none">
                <a:solidFill>
                  <a:srgbClr val="8529FB"/>
                </a:solidFill>
                <a:latin typeface="Proxima Nova"/>
                <a:ea typeface="Proxima Nova"/>
                <a:cs typeface="Proxima Nova"/>
                <a:sym typeface="Proxima Nova"/>
              </a:rPr>
              <a:t>Desenvolvida para Android, é responsável pela interação com o utilizador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321969" y="2763352"/>
            <a:ext cx="6192900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39"/>
              </a:lnSpc>
              <a:spcBef>
                <a:spcPct val="0"/>
              </a:spcBef>
            </a:pPr>
            <a:r>
              <a:rPr lang="en-US" b="true" sz="3599">
                <a:solidFill>
                  <a:srgbClr val="8529FB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App Mobile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684855" y="4908591"/>
            <a:ext cx="6192900" cy="21748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8529FB"/>
                </a:solidFill>
                <a:latin typeface="Proxima Nova"/>
                <a:ea typeface="Proxima Nova"/>
                <a:cs typeface="Proxima Nova"/>
                <a:sym typeface="Proxima Nova"/>
              </a:rPr>
              <a:t>Utiliza tab</a:t>
            </a:r>
            <a:r>
              <a:rPr lang="en-US" sz="2500" strike="noStrike" u="none">
                <a:solidFill>
                  <a:srgbClr val="8529FB"/>
                </a:solidFill>
                <a:latin typeface="Proxima Nova"/>
                <a:ea typeface="Proxima Nova"/>
                <a:cs typeface="Proxima Nova"/>
                <a:sym typeface="Proxima Nova"/>
              </a:rPr>
              <a:t>elas relacionais para gerir informação de utilizadores, eventos, convites e categorias, com índices para otimizar consultas por localização e tipo de evento.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321969" y="4351487"/>
            <a:ext cx="6192900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39"/>
              </a:lnSpc>
              <a:spcBef>
                <a:spcPct val="0"/>
              </a:spcBef>
            </a:pPr>
            <a:r>
              <a:rPr lang="en-US" b="true" sz="3599">
                <a:solidFill>
                  <a:srgbClr val="8529FB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Base de</a:t>
            </a:r>
            <a:r>
              <a:rPr lang="en-US" b="true" sz="3599">
                <a:solidFill>
                  <a:srgbClr val="8529FB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 Dados Relacional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684855" y="7802495"/>
            <a:ext cx="6192900" cy="860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8529FB"/>
                </a:solidFill>
                <a:latin typeface="Proxima Nova"/>
                <a:ea typeface="Proxima Nova"/>
                <a:cs typeface="Proxima Nova"/>
                <a:sym typeface="Proxima Nova"/>
              </a:rPr>
              <a:t>A ap</a:t>
            </a:r>
            <a:r>
              <a:rPr lang="en-US" sz="2500" strike="noStrike" u="none">
                <a:solidFill>
                  <a:srgbClr val="8529FB"/>
                </a:solidFill>
                <a:latin typeface="Proxima Nova"/>
                <a:ea typeface="Proxima Nova"/>
                <a:cs typeface="Proxima Nova"/>
                <a:sym typeface="Proxima Nova"/>
              </a:rPr>
              <a:t>licação recorre à API do Google Maps para fornecer rotas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321969" y="7245390"/>
            <a:ext cx="6192900" cy="613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039"/>
              </a:lnSpc>
              <a:spcBef>
                <a:spcPct val="0"/>
              </a:spcBef>
            </a:pPr>
            <a:r>
              <a:rPr lang="en-US" b="true" sz="3599">
                <a:solidFill>
                  <a:srgbClr val="8529FB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Integrações</a:t>
            </a:r>
            <a:r>
              <a:rPr lang="en-US" b="true" sz="3599">
                <a:solidFill>
                  <a:srgbClr val="8529FB"/>
                </a:solidFill>
                <a:latin typeface="Proxima Nova Bold"/>
                <a:ea typeface="Proxima Nova Bold"/>
                <a:cs typeface="Proxima Nova Bold"/>
                <a:sym typeface="Proxima Nova Bold"/>
              </a:rPr>
              <a:t> Externas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3509876" y="1797895"/>
            <a:ext cx="7019752" cy="2462111"/>
          </a:xfrm>
          <a:custGeom>
            <a:avLst/>
            <a:gdLst/>
            <a:ahLst/>
            <a:cxnLst/>
            <a:rect r="r" b="b" t="t" l="l"/>
            <a:pathLst>
              <a:path h="2462111" w="7019752">
                <a:moveTo>
                  <a:pt x="0" y="0"/>
                </a:moveTo>
                <a:lnTo>
                  <a:pt x="7019752" y="0"/>
                </a:lnTo>
                <a:lnTo>
                  <a:pt x="7019752" y="2462111"/>
                </a:lnTo>
                <a:lnTo>
                  <a:pt x="0" y="24621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622698" y="9621587"/>
            <a:ext cx="1660777" cy="1469400"/>
            <a:chOff x="0" y="0"/>
            <a:chExt cx="437406" cy="38700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6368016" y="9621587"/>
            <a:ext cx="489701" cy="1469400"/>
            <a:chOff x="0" y="0"/>
            <a:chExt cx="128975" cy="3870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802405" y="6214456"/>
            <a:ext cx="2046248" cy="1363313"/>
          </a:xfrm>
          <a:custGeom>
            <a:avLst/>
            <a:gdLst/>
            <a:ahLst/>
            <a:cxnLst/>
            <a:rect r="r" b="b" t="t" l="l"/>
            <a:pathLst>
              <a:path h="1363313" w="2046248">
                <a:moveTo>
                  <a:pt x="0" y="0"/>
                </a:moveTo>
                <a:lnTo>
                  <a:pt x="2046248" y="0"/>
                </a:lnTo>
                <a:lnTo>
                  <a:pt x="2046248" y="1363313"/>
                </a:lnTo>
                <a:lnTo>
                  <a:pt x="0" y="136331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4257759" y="1572251"/>
            <a:ext cx="12110257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3- </a:t>
            </a:r>
            <a:r>
              <a:rPr lang="en-US" b="true" sz="6500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TECNOLOGIAS UTILIZADAS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0">
            <a:off x="16246120" y="734700"/>
            <a:ext cx="1013180" cy="1111760"/>
          </a:xfrm>
          <a:custGeom>
            <a:avLst/>
            <a:gdLst/>
            <a:ahLst/>
            <a:cxnLst/>
            <a:rect r="r" b="b" t="t" l="l"/>
            <a:pathLst>
              <a:path h="1111760" w="1013180">
                <a:moveTo>
                  <a:pt x="0" y="0"/>
                </a:moveTo>
                <a:lnTo>
                  <a:pt x="1013180" y="0"/>
                </a:lnTo>
                <a:lnTo>
                  <a:pt x="1013180" y="1111760"/>
                </a:lnTo>
                <a:lnTo>
                  <a:pt x="0" y="111176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5637282" y="6125823"/>
            <a:ext cx="2312311" cy="1540577"/>
          </a:xfrm>
          <a:custGeom>
            <a:avLst/>
            <a:gdLst/>
            <a:ahLst/>
            <a:cxnLst/>
            <a:rect r="r" b="b" t="t" l="l"/>
            <a:pathLst>
              <a:path h="1540577" w="2312311">
                <a:moveTo>
                  <a:pt x="0" y="0"/>
                </a:moveTo>
                <a:lnTo>
                  <a:pt x="2312311" y="0"/>
                </a:lnTo>
                <a:lnTo>
                  <a:pt x="2312311" y="1540578"/>
                </a:lnTo>
                <a:lnTo>
                  <a:pt x="0" y="154057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528557" y="6277554"/>
            <a:ext cx="1237117" cy="1237117"/>
          </a:xfrm>
          <a:custGeom>
            <a:avLst/>
            <a:gdLst/>
            <a:ahLst/>
            <a:cxnLst/>
            <a:rect r="r" b="b" t="t" l="l"/>
            <a:pathLst>
              <a:path h="1237117" w="1237117">
                <a:moveTo>
                  <a:pt x="0" y="0"/>
                </a:moveTo>
                <a:lnTo>
                  <a:pt x="1237117" y="0"/>
                </a:lnTo>
                <a:lnTo>
                  <a:pt x="1237117" y="1237117"/>
                </a:lnTo>
                <a:lnTo>
                  <a:pt x="0" y="1237117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14270687" y="6277554"/>
            <a:ext cx="2199319" cy="1237117"/>
          </a:xfrm>
          <a:custGeom>
            <a:avLst/>
            <a:gdLst/>
            <a:ahLst/>
            <a:cxnLst/>
            <a:rect r="r" b="b" t="t" l="l"/>
            <a:pathLst>
              <a:path h="1237117" w="2199319">
                <a:moveTo>
                  <a:pt x="0" y="0"/>
                </a:moveTo>
                <a:lnTo>
                  <a:pt x="2199319" y="0"/>
                </a:lnTo>
                <a:lnTo>
                  <a:pt x="2199319" y="1237117"/>
                </a:lnTo>
                <a:lnTo>
                  <a:pt x="0" y="1237117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4257759" y="2981326"/>
            <a:ext cx="12110257" cy="4222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>
                <a:solidFill>
                  <a:srgbClr val="8529FB"/>
                </a:solidFill>
                <a:latin typeface="Proxima Nova"/>
                <a:ea typeface="Proxima Nova"/>
                <a:cs typeface="Proxima Nova"/>
                <a:sym typeface="Proxima Nova"/>
              </a:rPr>
              <a:t>Algumas das principais tecnologias utilizadas no desenvolvimento da Lane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49012" y="7686585"/>
            <a:ext cx="2153034" cy="1029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5"/>
              </a:lnSpc>
            </a:pPr>
            <a:r>
              <a:rPr lang="en-US" b="true" sz="3364" spc="23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KOTLIN</a:t>
            </a:r>
          </a:p>
          <a:p>
            <a:pPr algn="ctr" marL="0" indent="0" lvl="0">
              <a:lnSpc>
                <a:spcPts val="4105"/>
              </a:lnSpc>
              <a:spcBef>
                <a:spcPct val="0"/>
              </a:spcBef>
            </a:pPr>
          </a:p>
        </p:txBody>
      </p:sp>
      <p:sp>
        <p:nvSpPr>
          <p:cNvPr name="TextBox 17" id="17"/>
          <p:cNvSpPr txBox="true"/>
          <p:nvPr/>
        </p:nvSpPr>
        <p:spPr>
          <a:xfrm rot="0">
            <a:off x="4706217" y="7686585"/>
            <a:ext cx="4174440" cy="1029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5"/>
              </a:lnSpc>
              <a:spcBef>
                <a:spcPct val="0"/>
              </a:spcBef>
            </a:pPr>
            <a:r>
              <a:rPr lang="en-US" b="true" sz="3364" spc="23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POSTG</a:t>
            </a:r>
            <a:r>
              <a:rPr lang="en-US" b="true" sz="3364" spc="23" strike="noStrike" u="none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RESQL</a:t>
            </a:r>
          </a:p>
          <a:p>
            <a:pPr algn="ctr" marL="0" indent="0" lvl="0">
              <a:lnSpc>
                <a:spcPts val="4105"/>
              </a:lnSpc>
              <a:spcBef>
                <a:spcPct val="0"/>
              </a:spcBef>
            </a:pPr>
          </a:p>
        </p:txBody>
      </p:sp>
      <p:sp>
        <p:nvSpPr>
          <p:cNvPr name="TextBox 18" id="18"/>
          <p:cNvSpPr txBox="true"/>
          <p:nvPr/>
        </p:nvSpPr>
        <p:spPr>
          <a:xfrm rot="0">
            <a:off x="9684829" y="7686585"/>
            <a:ext cx="2924572" cy="1029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105"/>
              </a:lnSpc>
              <a:spcBef>
                <a:spcPct val="0"/>
              </a:spcBef>
            </a:pPr>
            <a:r>
              <a:rPr lang="en-US" b="true" sz="3364" spc="23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GOOGL</a:t>
            </a:r>
            <a:r>
              <a:rPr lang="en-US" b="true" sz="3364" spc="23" strike="noStrike" u="none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E MAPS API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3283127" y="7686585"/>
            <a:ext cx="4174440" cy="102967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05"/>
              </a:lnSpc>
              <a:spcBef>
                <a:spcPct val="0"/>
              </a:spcBef>
            </a:pPr>
            <a:r>
              <a:rPr lang="en-US" b="true" sz="3364" spc="23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GITH</a:t>
            </a:r>
            <a:r>
              <a:rPr lang="en-US" b="true" sz="3364" spc="23" strike="noStrike" u="none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UB</a:t>
            </a:r>
          </a:p>
          <a:p>
            <a:pPr algn="ctr" marL="0" indent="0" lvl="0">
              <a:lnSpc>
                <a:spcPts val="4105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-1547091" y="-4328928"/>
            <a:ext cx="14913856" cy="14913856"/>
          </a:xfrm>
          <a:custGeom>
            <a:avLst/>
            <a:gdLst/>
            <a:ahLst/>
            <a:cxnLst/>
            <a:rect r="r" b="b" t="t" l="l"/>
            <a:pathLst>
              <a:path h="14913856" w="14913856">
                <a:moveTo>
                  <a:pt x="14913856" y="0"/>
                </a:moveTo>
                <a:lnTo>
                  <a:pt x="0" y="0"/>
                </a:lnTo>
                <a:lnTo>
                  <a:pt x="0" y="14913856"/>
                </a:lnTo>
                <a:lnTo>
                  <a:pt x="14913856" y="14913856"/>
                </a:lnTo>
                <a:lnTo>
                  <a:pt x="1491385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028700" y="1879836"/>
            <a:ext cx="6652613" cy="6652613"/>
            <a:chOff x="0" y="0"/>
            <a:chExt cx="812800" cy="81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</p:grpSp>
      <p:grpSp>
        <p:nvGrpSpPr>
          <p:cNvPr name="Group 5" id="5"/>
          <p:cNvGrpSpPr/>
          <p:nvPr/>
        </p:nvGrpSpPr>
        <p:grpSpPr>
          <a:xfrm rot="-10800000">
            <a:off x="16991022" y="1145136"/>
            <a:ext cx="1660777" cy="1469400"/>
            <a:chOff x="0" y="0"/>
            <a:chExt cx="437406" cy="387002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37406" cy="387002"/>
            </a:xfrm>
            <a:custGeom>
              <a:avLst/>
              <a:gdLst/>
              <a:ahLst/>
              <a:cxnLst/>
              <a:rect r="r" b="b" t="t" l="l"/>
              <a:pathLst>
                <a:path h="387002" w="437406">
                  <a:moveTo>
                    <a:pt x="0" y="0"/>
                  </a:moveTo>
                  <a:lnTo>
                    <a:pt x="437406" y="0"/>
                  </a:lnTo>
                  <a:lnTo>
                    <a:pt x="437406" y="387002"/>
                  </a:lnTo>
                  <a:lnTo>
                    <a:pt x="0" y="387002"/>
                  </a:lnTo>
                  <a:close/>
                </a:path>
              </a:pathLst>
            </a:cu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437406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-10800000">
            <a:off x="16416780" y="1145136"/>
            <a:ext cx="489701" cy="1469400"/>
            <a:chOff x="0" y="0"/>
            <a:chExt cx="128975" cy="38700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28975" cy="387002"/>
            </a:xfrm>
            <a:custGeom>
              <a:avLst/>
              <a:gdLst/>
              <a:ahLst/>
              <a:cxnLst/>
              <a:rect r="r" b="b" t="t" l="l"/>
              <a:pathLst>
                <a:path h="387002" w="128975">
                  <a:moveTo>
                    <a:pt x="0" y="0"/>
                  </a:moveTo>
                  <a:lnTo>
                    <a:pt x="128975" y="0"/>
                  </a:lnTo>
                  <a:lnTo>
                    <a:pt x="128975" y="387002"/>
                  </a:lnTo>
                  <a:lnTo>
                    <a:pt x="0" y="387002"/>
                  </a:lnTo>
                  <a:close/>
                </a:path>
              </a:pathLst>
            </a:custGeom>
            <a:gradFill rotWithShape="true">
              <a:gsLst>
                <a:gs pos="0">
                  <a:srgbClr val="5170FF">
                    <a:alpha val="100000"/>
                  </a:srgbClr>
                </a:gs>
                <a:gs pos="100000">
                  <a:srgbClr val="FF66C4">
                    <a:alpha val="100000"/>
                  </a:srgbClr>
                </a:gs>
              </a:gsLst>
              <a:lin ang="0"/>
            </a:gra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128975" cy="4346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9144000" y="2595486"/>
            <a:ext cx="6955888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4- </a:t>
            </a:r>
            <a:r>
              <a:rPr lang="en-US" b="true" sz="6500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CONCLUSÃO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9144000" y="5059440"/>
            <a:ext cx="7338939" cy="12985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500"/>
              </a:lnSpc>
              <a:spcBef>
                <a:spcPct val="0"/>
              </a:spcBef>
            </a:pPr>
            <a:r>
              <a:rPr lang="en-US" sz="2500" strike="noStrike" u="none">
                <a:solidFill>
                  <a:srgbClr val="865EDD"/>
                </a:solidFill>
                <a:latin typeface="Proxima Nova"/>
                <a:ea typeface="Proxima Nova"/>
                <a:cs typeface="Proxima Nova"/>
                <a:sym typeface="Proxima Nova"/>
              </a:rPr>
              <a:t>A Lane será uma aplicação que centraliza a descoberta de eventos locais, tornando o processo intuitivo, rápido e confiável.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542769" y="4049371"/>
            <a:ext cx="11202463" cy="4996677"/>
          </a:xfrm>
          <a:custGeom>
            <a:avLst/>
            <a:gdLst/>
            <a:ahLst/>
            <a:cxnLst/>
            <a:rect r="r" b="b" t="t" l="l"/>
            <a:pathLst>
              <a:path h="4996677" w="11202463">
                <a:moveTo>
                  <a:pt x="0" y="0"/>
                </a:moveTo>
                <a:lnTo>
                  <a:pt x="11202462" y="0"/>
                </a:lnTo>
                <a:lnTo>
                  <a:pt x="11202462" y="4996677"/>
                </a:lnTo>
                <a:lnTo>
                  <a:pt x="0" y="49966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028700" y="1887804"/>
            <a:ext cx="12110257" cy="10026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7930"/>
              </a:lnSpc>
              <a:spcBef>
                <a:spcPct val="0"/>
              </a:spcBef>
            </a:pPr>
            <a:r>
              <a:rPr lang="en-US" b="true" sz="6500">
                <a:solidFill>
                  <a:srgbClr val="0CC0DF"/>
                </a:solidFill>
                <a:latin typeface="Proxima Nova Heavy"/>
                <a:ea typeface="Proxima Nova Heavy"/>
                <a:cs typeface="Proxima Nova Heavy"/>
                <a:sym typeface="Proxima Nova Heavy"/>
              </a:rPr>
              <a:t>5- ELEMENTOS DO GRUPO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16246120" y="734700"/>
            <a:ext cx="1013180" cy="1111760"/>
          </a:xfrm>
          <a:custGeom>
            <a:avLst/>
            <a:gdLst/>
            <a:ahLst/>
            <a:cxnLst/>
            <a:rect r="r" b="b" t="t" l="l"/>
            <a:pathLst>
              <a:path h="1111760" w="1013180">
                <a:moveTo>
                  <a:pt x="0" y="0"/>
                </a:moveTo>
                <a:lnTo>
                  <a:pt x="1013180" y="0"/>
                </a:lnTo>
                <a:lnTo>
                  <a:pt x="1013180" y="1111760"/>
                </a:lnTo>
                <a:lnTo>
                  <a:pt x="0" y="11117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3126499" y="4236535"/>
            <a:ext cx="6062923" cy="6038007"/>
          </a:xfrm>
          <a:custGeom>
            <a:avLst/>
            <a:gdLst/>
            <a:ahLst/>
            <a:cxnLst/>
            <a:rect r="r" b="b" t="t" l="l"/>
            <a:pathLst>
              <a:path h="6038007" w="6062923">
                <a:moveTo>
                  <a:pt x="0" y="0"/>
                </a:moveTo>
                <a:lnTo>
                  <a:pt x="6062923" y="0"/>
                </a:lnTo>
                <a:lnTo>
                  <a:pt x="6062923" y="6038007"/>
                </a:lnTo>
                <a:lnTo>
                  <a:pt x="0" y="603800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DAG09HGtXEc</dc:identifier>
  <dcterms:modified xsi:type="dcterms:W3CDTF">2011-08-01T06:04:30Z</dcterms:modified>
  <cp:revision>1</cp:revision>
  <dc:title>Lane</dc:title>
</cp:coreProperties>
</file>