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erriweather Light"/>
      <p:regular r:id="rId15"/>
      <p:bold r:id="rId16"/>
      <p:italic r:id="rId17"/>
      <p:boldItalic r:id="rId18"/>
    </p:embeddedFont>
    <p:embeddedFont>
      <p:font typeface="Montserrat"/>
      <p:regular r:id="rId19"/>
      <p:bold r:id="rId20"/>
      <p:italic r:id="rId21"/>
      <p:boldItalic r:id="rId22"/>
    </p:embeddedFont>
    <p:embeddedFont>
      <p:font typeface="Open Sans SemiBold"/>
      <p:regular r:id="rId23"/>
      <p:bold r:id="rId24"/>
      <p:italic r:id="rId25"/>
      <p:boldItalic r:id="rId26"/>
    </p:embeddedFont>
    <p:embeddedFont>
      <p:font typeface="Vidaloka"/>
      <p:regular r:id="rId27"/>
    </p:embeddedFont>
    <p:embeddedFont>
      <p:font typeface="Russo One"/>
      <p:regular r:id="rId28"/>
    </p:embeddedFont>
    <p:embeddedFont>
      <p:font typeface="Mako"/>
      <p:regular r:id="rId29"/>
    </p:embeddedFont>
    <p:embeddedFont>
      <p:font typeface="Crimson Text"/>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rimsonText-bold.fntdata"/><Relationship Id="rId30" Type="http://schemas.openxmlformats.org/officeDocument/2006/relationships/font" Target="fonts/CrimsonText-regular.fntdata"/><Relationship Id="rId33" Type="http://schemas.openxmlformats.org/officeDocument/2006/relationships/font" Target="fonts/CrimsonText-boldItalic.fntdata"/><Relationship Id="rId32" Type="http://schemas.openxmlformats.org/officeDocument/2006/relationships/font" Target="fonts/CrimsonText-italic.fntdata"/><Relationship Id="rId35" Type="http://schemas.openxmlformats.org/officeDocument/2006/relationships/font" Target="fonts/OpenSans-bold.fntdata"/><Relationship Id="rId34" Type="http://schemas.openxmlformats.org/officeDocument/2006/relationships/font" Target="fonts/OpenSans-regular.fntdata"/><Relationship Id="rId37" Type="http://schemas.openxmlformats.org/officeDocument/2006/relationships/font" Target="fonts/OpenSans-boldItalic.fntdata"/><Relationship Id="rId36" Type="http://schemas.openxmlformats.org/officeDocument/2006/relationships/font" Target="fonts/OpenSans-italic.fntdata"/><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OpenSansSemiBold-bold.fntdata"/><Relationship Id="rId23" Type="http://schemas.openxmlformats.org/officeDocument/2006/relationships/font" Target="fonts/OpenSansSemiBold-regular.fntdata"/><Relationship Id="rId26" Type="http://schemas.openxmlformats.org/officeDocument/2006/relationships/font" Target="fonts/OpenSansSemiBold-boldItalic.fntdata"/><Relationship Id="rId25" Type="http://schemas.openxmlformats.org/officeDocument/2006/relationships/font" Target="fonts/OpenSansSemiBold-italic.fntdata"/><Relationship Id="rId28" Type="http://schemas.openxmlformats.org/officeDocument/2006/relationships/font" Target="fonts/RussoOne-regular.fntdata"/><Relationship Id="rId27" Type="http://schemas.openxmlformats.org/officeDocument/2006/relationships/font" Target="fonts/Vidaloka-regular.fntdata"/><Relationship Id="rId29" Type="http://schemas.openxmlformats.org/officeDocument/2006/relationships/font" Target="fonts/Mako-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MerriweatherLight-regular.fntdata"/><Relationship Id="rId14" Type="http://schemas.openxmlformats.org/officeDocument/2006/relationships/slide" Target="slides/slide10.xml"/><Relationship Id="rId17" Type="http://schemas.openxmlformats.org/officeDocument/2006/relationships/font" Target="fonts/MerriweatherLight-italic.fntdata"/><Relationship Id="rId16" Type="http://schemas.openxmlformats.org/officeDocument/2006/relationships/font" Target="fonts/MerriweatherLight-bold.fntdata"/><Relationship Id="rId19" Type="http://schemas.openxmlformats.org/officeDocument/2006/relationships/font" Target="fonts/Montserrat-regular.fntdata"/><Relationship Id="rId18" Type="http://schemas.openxmlformats.org/officeDocument/2006/relationships/font" Target="fonts/Merriweather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9f54792c0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9f54792c0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5aad17d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05aad17d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cd8a80d6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cd8a80d6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a0103228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a0103228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9f54792c0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9f54792c0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05aad17dc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05aad17dc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9f54792c0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9f54792c0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05aad17dc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05aad17dc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cc7554a049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cc7554a049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497700" y="2007825"/>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Doubly_linked_list</a:t>
            </a:r>
            <a:endParaRPr sz="5000"/>
          </a:p>
          <a:p>
            <a:pPr indent="0" lvl="0" marL="0" rtl="0" algn="ctr">
              <a:spcBef>
                <a:spcPts val="0"/>
              </a:spcBef>
              <a:spcAft>
                <a:spcPts val="0"/>
              </a:spcAft>
              <a:buNone/>
            </a:pPr>
            <a:r>
              <a:rPr lang="en" sz="5000"/>
              <a:t>Bello Melido</a:t>
            </a:r>
            <a:endParaRPr sz="5000"/>
          </a:p>
          <a:p>
            <a:pPr indent="0" lvl="0" marL="0" rtl="0" algn="ctr">
              <a:spcBef>
                <a:spcPts val="0"/>
              </a:spcBef>
              <a:spcAft>
                <a:spcPts val="0"/>
              </a:spcAft>
              <a:buNone/>
            </a:pPr>
            <a:r>
              <a:rPr lang="en" sz="5000"/>
              <a:t>11/29/2023 </a:t>
            </a:r>
            <a:endParaRPr sz="5000"/>
          </a:p>
          <a:p>
            <a:pPr indent="0" lvl="0" marL="0" rtl="0" algn="ctr">
              <a:spcBef>
                <a:spcPts val="0"/>
              </a:spcBef>
              <a:spcAft>
                <a:spcPts val="0"/>
              </a:spcAft>
              <a:buNone/>
            </a:pPr>
            <a:r>
              <a:rPr lang="en" sz="5000"/>
              <a:t>CSC 210</a:t>
            </a:r>
            <a:endParaRPr sz="5000"/>
          </a:p>
        </p:txBody>
      </p:sp>
      <p:pic>
        <p:nvPicPr>
          <p:cNvPr id="473" name="Google Shape;473;p54"/>
          <p:cNvPicPr preferRelativeResize="0"/>
          <p:nvPr/>
        </p:nvPicPr>
        <p:blipFill>
          <a:blip r:embed="rId3">
            <a:alphaModFix/>
          </a:blip>
          <a:stretch>
            <a:fillRect/>
          </a:stretch>
        </p:blipFill>
        <p:spPr>
          <a:xfrm>
            <a:off x="7469475" y="373775"/>
            <a:ext cx="1674525" cy="1674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3"/>
          <p:cNvSpPr txBox="1"/>
          <p:nvPr>
            <p:ph type="title"/>
          </p:nvPr>
        </p:nvSpPr>
        <p:spPr>
          <a:xfrm>
            <a:off x="6983500" y="4174800"/>
            <a:ext cx="642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Introduction</a:t>
            </a:r>
            <a:endParaRPr/>
          </a:p>
        </p:txBody>
      </p:sp>
      <p:sp>
        <p:nvSpPr>
          <p:cNvPr id="479" name="Google Shape;479;p55"/>
          <p:cNvSpPr txBox="1"/>
          <p:nvPr>
            <p:ph idx="4" type="title"/>
          </p:nvPr>
        </p:nvSpPr>
        <p:spPr>
          <a:xfrm>
            <a:off x="41664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80" name="Google Shape;480;p55"/>
          <p:cNvSpPr txBox="1"/>
          <p:nvPr>
            <p:ph idx="13" type="title"/>
          </p:nvPr>
        </p:nvSpPr>
        <p:spPr>
          <a:xfrm>
            <a:off x="1482600" y="30188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81" name="Google Shape;481;p55"/>
          <p:cNvSpPr txBox="1"/>
          <p:nvPr>
            <p:ph idx="2" type="title"/>
          </p:nvPr>
        </p:nvSpPr>
        <p:spPr>
          <a:xfrm>
            <a:off x="14826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82" name="Google Shape;482;p55"/>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Doubly Linked List Representation</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p:txBody>
      </p:sp>
      <p:sp>
        <p:nvSpPr>
          <p:cNvPr id="483" name="Google Shape;483;p55"/>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MIPS Mars code</a:t>
            </a:r>
            <a:endParaRPr/>
          </a:p>
        </p:txBody>
      </p:sp>
      <p:sp>
        <p:nvSpPr>
          <p:cNvPr id="484" name="Google Shape;484;p55"/>
          <p:cNvSpPr txBox="1"/>
          <p:nvPr>
            <p:ph idx="7" type="title"/>
          </p:nvPr>
        </p:nvSpPr>
        <p:spPr>
          <a:xfrm>
            <a:off x="68502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85" name="Google Shape;485;p55"/>
          <p:cNvSpPr txBox="1"/>
          <p:nvPr>
            <p:ph idx="9" type="title"/>
          </p:nvPr>
        </p:nvSpPr>
        <p:spPr>
          <a:xfrm>
            <a:off x="720000" y="36183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Results</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p:txBody>
      </p:sp>
      <p:sp>
        <p:nvSpPr>
          <p:cNvPr id="486" name="Google Shape;486;p55"/>
          <p:cNvSpPr txBox="1"/>
          <p:nvPr>
            <p:ph idx="15" type="title"/>
          </p:nvPr>
        </p:nvSpPr>
        <p:spPr>
          <a:xfrm>
            <a:off x="3403800" y="36183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Explanation of Results</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p:txBody>
      </p:sp>
      <p:sp>
        <p:nvSpPr>
          <p:cNvPr id="487" name="Google Shape;487;p55"/>
          <p:cNvSpPr txBox="1"/>
          <p:nvPr>
            <p:ph idx="16" type="title"/>
          </p:nvPr>
        </p:nvSpPr>
        <p:spPr>
          <a:xfrm>
            <a:off x="4166400" y="30188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88" name="Google Shape;488;p55"/>
          <p:cNvSpPr txBox="1"/>
          <p:nvPr>
            <p:ph idx="18" type="title"/>
          </p:nvPr>
        </p:nvSpPr>
        <p:spPr>
          <a:xfrm>
            <a:off x="6087600" y="36183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89" name="Google Shape;489;p55"/>
          <p:cNvSpPr txBox="1"/>
          <p:nvPr>
            <p:ph idx="19" type="title"/>
          </p:nvPr>
        </p:nvSpPr>
        <p:spPr>
          <a:xfrm>
            <a:off x="6850200" y="30188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490" name="Google Shape;490;p55"/>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6"/>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t>Introduction</a:t>
            </a:r>
            <a:endParaRPr/>
          </a:p>
        </p:txBody>
      </p:sp>
      <p:sp>
        <p:nvSpPr>
          <p:cNvPr id="496" name="Google Shape;496;p56"/>
          <p:cNvSpPr txBox="1"/>
          <p:nvPr/>
        </p:nvSpPr>
        <p:spPr>
          <a:xfrm>
            <a:off x="157850" y="1141150"/>
            <a:ext cx="70707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Hello!</a:t>
            </a:r>
            <a:endParaRPr sz="1800">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800">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800">
                <a:solidFill>
                  <a:schemeClr val="dk2"/>
                </a:solidFill>
                <a:latin typeface="Montserrat"/>
                <a:ea typeface="Montserrat"/>
                <a:cs typeface="Montserrat"/>
                <a:sym typeface="Montserrat"/>
              </a:rPr>
              <a:t>The provided MIPS assembly code is designed to create a user-friendly interactive program for</a:t>
            </a:r>
            <a:endParaRPr sz="1800">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800">
                <a:solidFill>
                  <a:schemeClr val="dk2"/>
                </a:solidFill>
                <a:latin typeface="Montserrat"/>
                <a:ea typeface="Montserrat"/>
                <a:cs typeface="Montserrat"/>
                <a:sym typeface="Montserrat"/>
              </a:rPr>
              <a:t>managing a list of text entries, similar to a to-do list. Users can perform actions like adding new</a:t>
            </a:r>
            <a:endParaRPr sz="1800">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800">
                <a:solidFill>
                  <a:schemeClr val="dk2"/>
                </a:solidFill>
                <a:latin typeface="Montserrat"/>
                <a:ea typeface="Montserrat"/>
                <a:cs typeface="Montserrat"/>
                <a:sym typeface="Montserrat"/>
              </a:rPr>
              <a:t>entries, deleting existing ones, moving between entries, and more. The program communicates</a:t>
            </a:r>
            <a:endParaRPr sz="1800">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800">
                <a:solidFill>
                  <a:schemeClr val="dk2"/>
                </a:solidFill>
                <a:latin typeface="Montserrat"/>
                <a:ea typeface="Montserrat"/>
                <a:cs typeface="Montserrat"/>
                <a:sym typeface="Montserrat"/>
              </a:rPr>
              <a:t>with users through text menus, making it easy to understand and use</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7"/>
          <p:cNvSpPr txBox="1"/>
          <p:nvPr>
            <p:ph type="title"/>
          </p:nvPr>
        </p:nvSpPr>
        <p:spPr>
          <a:xfrm>
            <a:off x="1732050" y="445025"/>
            <a:ext cx="645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Doubly Linked List Representation</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pic>
        <p:nvPicPr>
          <p:cNvPr id="502" name="Google Shape;502;p57"/>
          <p:cNvPicPr preferRelativeResize="0"/>
          <p:nvPr/>
        </p:nvPicPr>
        <p:blipFill>
          <a:blip r:embed="rId3">
            <a:alphaModFix/>
          </a:blip>
          <a:stretch>
            <a:fillRect/>
          </a:stretch>
        </p:blipFill>
        <p:spPr>
          <a:xfrm>
            <a:off x="1842800" y="1179875"/>
            <a:ext cx="5715000" cy="1200150"/>
          </a:xfrm>
          <a:prstGeom prst="rect">
            <a:avLst/>
          </a:prstGeom>
          <a:noFill/>
          <a:ln>
            <a:noFill/>
          </a:ln>
        </p:spPr>
      </p:pic>
      <p:sp>
        <p:nvSpPr>
          <p:cNvPr id="503" name="Google Shape;503;p57"/>
          <p:cNvSpPr txBox="1"/>
          <p:nvPr/>
        </p:nvSpPr>
        <p:spPr>
          <a:xfrm>
            <a:off x="758375" y="2479400"/>
            <a:ext cx="7802100" cy="2539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Element: Each part of a linked list holds some data.</a:t>
            </a:r>
            <a:endParaRPr sz="1800">
              <a:solidFill>
                <a:schemeClr val="dk2"/>
              </a:solidFill>
              <a:latin typeface="Montserrat"/>
              <a:ea typeface="Montserrat"/>
              <a:cs typeface="Montserrat"/>
              <a:sym typeface="Montserrat"/>
            </a:endParaRPr>
          </a:p>
          <a:p>
            <a:pPr indent="-342900" lvl="0" marL="457200" marR="0" rtl="0" algn="l">
              <a:lnSpc>
                <a:spcPct val="150000"/>
              </a:lnSpc>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Next: Every part of a linked list knows where the next part is.</a:t>
            </a:r>
            <a:endParaRPr sz="1800">
              <a:solidFill>
                <a:schemeClr val="dk2"/>
              </a:solidFill>
              <a:latin typeface="Montserrat"/>
              <a:ea typeface="Montserrat"/>
              <a:cs typeface="Montserrat"/>
              <a:sym typeface="Montserrat"/>
            </a:endParaRPr>
          </a:p>
          <a:p>
            <a:pPr indent="-342900" lvl="0" marL="457200" marR="0" rtl="0" algn="l">
              <a:lnSpc>
                <a:spcPct val="150000"/>
              </a:lnSpc>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Prev: Each part also knows where the previous part is.</a:t>
            </a:r>
            <a:endParaRPr sz="1800">
              <a:solidFill>
                <a:schemeClr val="dk2"/>
              </a:solidFill>
              <a:latin typeface="Montserrat"/>
              <a:ea typeface="Montserrat"/>
              <a:cs typeface="Montserrat"/>
              <a:sym typeface="Montserrat"/>
            </a:endParaRPr>
          </a:p>
          <a:p>
            <a:pPr indent="-342900" lvl="0" marL="457200" marR="0" rtl="0" algn="l">
              <a:lnSpc>
                <a:spcPct val="150000"/>
              </a:lnSpc>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Linked List: It's a chain of parts where the first and last parts have special connections to find the beginning and end of the list.</a:t>
            </a:r>
            <a:endParaRPr sz="1800">
              <a:solidFill>
                <a:schemeClr val="dk2"/>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8"/>
          <p:cNvSpPr txBox="1"/>
          <p:nvPr>
            <p:ph type="title"/>
          </p:nvPr>
        </p:nvSpPr>
        <p:spPr>
          <a:xfrm>
            <a:off x="-91550" y="334700"/>
            <a:ext cx="8758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Mips mars code</a:t>
            </a:r>
            <a:endParaRPr/>
          </a:p>
        </p:txBody>
      </p:sp>
      <p:pic>
        <p:nvPicPr>
          <p:cNvPr id="509" name="Google Shape;509;p58"/>
          <p:cNvPicPr preferRelativeResize="0"/>
          <p:nvPr/>
        </p:nvPicPr>
        <p:blipFill>
          <a:blip r:embed="rId3">
            <a:alphaModFix/>
          </a:blip>
          <a:stretch>
            <a:fillRect/>
          </a:stretch>
        </p:blipFill>
        <p:spPr>
          <a:xfrm>
            <a:off x="356575" y="1020900"/>
            <a:ext cx="4314830" cy="2995725"/>
          </a:xfrm>
          <a:prstGeom prst="rect">
            <a:avLst/>
          </a:prstGeom>
          <a:noFill/>
          <a:ln>
            <a:noFill/>
          </a:ln>
        </p:spPr>
      </p:pic>
      <p:pic>
        <p:nvPicPr>
          <p:cNvPr id="510" name="Google Shape;510;p58"/>
          <p:cNvPicPr preferRelativeResize="0"/>
          <p:nvPr/>
        </p:nvPicPr>
        <p:blipFill>
          <a:blip r:embed="rId4">
            <a:alphaModFix/>
          </a:blip>
          <a:stretch>
            <a:fillRect/>
          </a:stretch>
        </p:blipFill>
        <p:spPr>
          <a:xfrm>
            <a:off x="4823805" y="1059800"/>
            <a:ext cx="4167796" cy="27996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pic>
        <p:nvPicPr>
          <p:cNvPr id="515" name="Google Shape;515;p59"/>
          <p:cNvPicPr preferRelativeResize="0"/>
          <p:nvPr/>
        </p:nvPicPr>
        <p:blipFill>
          <a:blip r:embed="rId3">
            <a:alphaModFix/>
          </a:blip>
          <a:stretch>
            <a:fillRect/>
          </a:stretch>
        </p:blipFill>
        <p:spPr>
          <a:xfrm>
            <a:off x="283900" y="1374850"/>
            <a:ext cx="4180245" cy="2857850"/>
          </a:xfrm>
          <a:prstGeom prst="rect">
            <a:avLst/>
          </a:prstGeom>
          <a:noFill/>
          <a:ln>
            <a:noFill/>
          </a:ln>
        </p:spPr>
      </p:pic>
      <p:pic>
        <p:nvPicPr>
          <p:cNvPr id="516" name="Google Shape;516;p59"/>
          <p:cNvPicPr preferRelativeResize="0"/>
          <p:nvPr/>
        </p:nvPicPr>
        <p:blipFill>
          <a:blip r:embed="rId4">
            <a:alphaModFix/>
          </a:blip>
          <a:stretch>
            <a:fillRect/>
          </a:stretch>
        </p:blipFill>
        <p:spPr>
          <a:xfrm>
            <a:off x="4621079" y="1384442"/>
            <a:ext cx="4180245" cy="28482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0"/>
          <p:cNvSpPr txBox="1"/>
          <p:nvPr>
            <p:ph type="title"/>
          </p:nvPr>
        </p:nvSpPr>
        <p:spPr>
          <a:xfrm>
            <a:off x="190425" y="295825"/>
            <a:ext cx="38370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Results</a:t>
            </a:r>
            <a:endParaRPr/>
          </a:p>
        </p:txBody>
      </p:sp>
      <p:pic>
        <p:nvPicPr>
          <p:cNvPr id="522" name="Google Shape;522;p60"/>
          <p:cNvPicPr preferRelativeResize="0"/>
          <p:nvPr/>
        </p:nvPicPr>
        <p:blipFill>
          <a:blip r:embed="rId3">
            <a:alphaModFix/>
          </a:blip>
          <a:stretch>
            <a:fillRect/>
          </a:stretch>
        </p:blipFill>
        <p:spPr>
          <a:xfrm>
            <a:off x="2092600" y="953200"/>
            <a:ext cx="4390201" cy="3837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1"/>
          <p:cNvSpPr txBox="1"/>
          <p:nvPr/>
        </p:nvSpPr>
        <p:spPr>
          <a:xfrm>
            <a:off x="361700" y="972325"/>
            <a:ext cx="8712000" cy="3786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The program initially starts with an empty list and presents a menu with various options, including adding, deleting, and navigating nodes.</a:t>
            </a:r>
            <a:endParaRPr sz="1800">
              <a:solidFill>
                <a:schemeClr val="dk2"/>
              </a:solidFill>
              <a:latin typeface="Montserrat"/>
              <a:ea typeface="Montserrat"/>
              <a:cs typeface="Montserrat"/>
              <a:sym typeface="Montserrat"/>
            </a:endParaRPr>
          </a:p>
          <a:p>
            <a:pPr indent="-342900" lvl="0" marL="457200" marR="0" rtl="0" algn="l">
              <a:lnSpc>
                <a:spcPct val="150000"/>
              </a:lnSpc>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The user inserts three nodes, with data "Melidocsc," "2023," and "fordelete," respectively, confirming each addition.</a:t>
            </a:r>
            <a:endParaRPr sz="1800">
              <a:solidFill>
                <a:schemeClr val="dk2"/>
              </a:solidFill>
              <a:latin typeface="Montserrat"/>
              <a:ea typeface="Montserrat"/>
              <a:cs typeface="Montserrat"/>
              <a:sym typeface="Montserrat"/>
            </a:endParaRPr>
          </a:p>
          <a:p>
            <a:pPr indent="-342900" lvl="0" marL="457200" marR="0" rtl="0" algn="l">
              <a:lnSpc>
                <a:spcPct val="150000"/>
              </a:lnSpc>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One node ("2023") is deleted from the list upon user request.</a:t>
            </a:r>
            <a:endParaRPr sz="1800">
              <a:solidFill>
                <a:schemeClr val="dk2"/>
              </a:solidFill>
              <a:latin typeface="Montserrat"/>
              <a:ea typeface="Montserrat"/>
              <a:cs typeface="Montserrat"/>
              <a:sym typeface="Montserrat"/>
            </a:endParaRPr>
          </a:p>
          <a:p>
            <a:pPr indent="-342900" lvl="0" marL="457200" marR="0" rtl="0" algn="l">
              <a:lnSpc>
                <a:spcPct val="150000"/>
              </a:lnSpc>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The program displays the current list with "Melidocsc" and "fordelete," indicating the current node as "2023," allowing further actions or program exit.</a:t>
            </a:r>
            <a:endParaRPr/>
          </a:p>
        </p:txBody>
      </p:sp>
      <p:sp>
        <p:nvSpPr>
          <p:cNvPr id="528" name="Google Shape;528;p61"/>
          <p:cNvSpPr txBox="1"/>
          <p:nvPr>
            <p:ph type="title"/>
          </p:nvPr>
        </p:nvSpPr>
        <p:spPr>
          <a:xfrm>
            <a:off x="725175" y="324975"/>
            <a:ext cx="763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Explanation of </a:t>
            </a:r>
            <a:r>
              <a:rPr lang="en" sz="3000"/>
              <a:t>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2"/>
          <p:cNvSpPr txBox="1"/>
          <p:nvPr/>
        </p:nvSpPr>
        <p:spPr>
          <a:xfrm>
            <a:off x="87500" y="985925"/>
            <a:ext cx="8306700" cy="400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p>
          <a:p>
            <a:pPr indent="0" lvl="0" marL="0" marR="0" rtl="0" algn="l">
              <a:lnSpc>
                <a:spcPct val="150000"/>
              </a:lnSpc>
              <a:spcBef>
                <a:spcPts val="0"/>
              </a:spcBef>
              <a:spcAft>
                <a:spcPts val="0"/>
              </a:spcAft>
              <a:buNone/>
            </a:pPr>
            <a:r>
              <a:rPr lang="en" sz="1600">
                <a:solidFill>
                  <a:schemeClr val="dk2"/>
                </a:solidFill>
                <a:latin typeface="Montserrat"/>
                <a:ea typeface="Montserrat"/>
                <a:cs typeface="Montserrat"/>
                <a:sym typeface="Montserrat"/>
              </a:rPr>
              <a:t>In conclusion, the provided code represents a simple interactive program that manages a linked list of nodes, each containing a string of up to 10 characters. The program offers a user-friendly menu with options to insert new nodes, delete the current node, navigate through the list, reset the current position, view the entire list, and exit the program. Users can input strings, which are added as nodes to the list. The program provides clear feedback for each operation, such as</a:t>
            </a:r>
            <a:endParaRPr sz="1600">
              <a:solidFill>
                <a:schemeClr val="dk2"/>
              </a:solidFill>
              <a:latin typeface="Montserrat"/>
              <a:ea typeface="Montserrat"/>
              <a:cs typeface="Montserrat"/>
              <a:sym typeface="Montserrat"/>
            </a:endParaRPr>
          </a:p>
          <a:p>
            <a:pPr indent="0" lvl="0" marL="0" marR="0" rtl="0" algn="l">
              <a:lnSpc>
                <a:spcPct val="150000"/>
              </a:lnSpc>
              <a:spcBef>
                <a:spcPts val="0"/>
              </a:spcBef>
              <a:spcAft>
                <a:spcPts val="0"/>
              </a:spcAft>
              <a:buNone/>
            </a:pPr>
            <a:r>
              <a:rPr lang="en" sz="1600">
                <a:solidFill>
                  <a:schemeClr val="dk2"/>
                </a:solidFill>
                <a:latin typeface="Montserrat"/>
                <a:ea typeface="Montserrat"/>
                <a:cs typeface="Montserrat"/>
                <a:sym typeface="Montserrat"/>
              </a:rPr>
              <a:t>confirming the addition of a new node and displaying the current node's data. It also handles scenarios where there are no nodes in the list or when deleting a node.</a:t>
            </a:r>
            <a:endParaRPr sz="1600"/>
          </a:p>
        </p:txBody>
      </p:sp>
      <p:sp>
        <p:nvSpPr>
          <p:cNvPr id="534" name="Google Shape;534;p62"/>
          <p:cNvSpPr txBox="1"/>
          <p:nvPr/>
        </p:nvSpPr>
        <p:spPr>
          <a:xfrm>
            <a:off x="87500" y="408375"/>
            <a:ext cx="3000000" cy="646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3000">
                <a:solidFill>
                  <a:schemeClr val="dk1"/>
                </a:solidFill>
                <a:latin typeface="Vidaloka"/>
                <a:ea typeface="Vidaloka"/>
                <a:cs typeface="Vidaloka"/>
                <a:sym typeface="Vidaloka"/>
              </a:rPr>
              <a:t>Conclusion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