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erriweather Light"/>
      <p:regular r:id="rId15"/>
      <p:bold r:id="rId16"/>
      <p:italic r:id="rId17"/>
      <p:boldItalic r:id="rId18"/>
    </p:embeddedFont>
    <p:embeddedFont>
      <p:font typeface="Montserrat"/>
      <p:regular r:id="rId19"/>
      <p:bold r:id="rId20"/>
      <p:italic r:id="rId21"/>
      <p:boldItalic r:id="rId22"/>
    </p:embeddedFont>
    <p:embeddedFont>
      <p:font typeface="Open Sans SemiBold"/>
      <p:regular r:id="rId23"/>
      <p:bold r:id="rId24"/>
      <p:italic r:id="rId25"/>
      <p:boldItalic r:id="rId26"/>
    </p:embeddedFont>
    <p:embeddedFont>
      <p:font typeface="Vidaloka"/>
      <p:regular r:id="rId27"/>
    </p:embeddedFont>
    <p:embeddedFont>
      <p:font typeface="Russo One"/>
      <p:regular r:id="rId28"/>
    </p:embeddedFont>
    <p:embeddedFont>
      <p:font typeface="Mako"/>
      <p:regular r:id="rId29"/>
    </p:embeddedFont>
    <p:embeddedFont>
      <p:font typeface="Crimson Tex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bold.fntdata"/><Relationship Id="rId30" Type="http://schemas.openxmlformats.org/officeDocument/2006/relationships/font" Target="fonts/CrimsonText-regular.fntdata"/><Relationship Id="rId33" Type="http://schemas.openxmlformats.org/officeDocument/2006/relationships/font" Target="fonts/CrimsonText-boldItalic.fntdata"/><Relationship Id="rId32" Type="http://schemas.openxmlformats.org/officeDocument/2006/relationships/font" Target="fonts/CrimsonText-italic.fntdata"/><Relationship Id="rId35" Type="http://schemas.openxmlformats.org/officeDocument/2006/relationships/font" Target="fonts/OpenSans-bold.fntdata"/><Relationship Id="rId34" Type="http://schemas.openxmlformats.org/officeDocument/2006/relationships/font" Target="fonts/OpenSans-regular.fntdata"/><Relationship Id="rId37" Type="http://schemas.openxmlformats.org/officeDocument/2006/relationships/font" Target="fonts/OpenSans-boldItalic.fntdata"/><Relationship Id="rId36" Type="http://schemas.openxmlformats.org/officeDocument/2006/relationships/font" Target="fonts/OpenSans-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penSansSemiBold-bold.fntdata"/><Relationship Id="rId23" Type="http://schemas.openxmlformats.org/officeDocument/2006/relationships/font" Target="fonts/OpenSansSemiBold-regular.fntdata"/><Relationship Id="rId26" Type="http://schemas.openxmlformats.org/officeDocument/2006/relationships/font" Target="fonts/OpenSansSemiBold-boldItalic.fntdata"/><Relationship Id="rId25" Type="http://schemas.openxmlformats.org/officeDocument/2006/relationships/font" Target="fonts/OpenSansSemiBold-italic.fntdata"/><Relationship Id="rId28" Type="http://schemas.openxmlformats.org/officeDocument/2006/relationships/font" Target="fonts/RussoOne-regular.fntdata"/><Relationship Id="rId27" Type="http://schemas.openxmlformats.org/officeDocument/2006/relationships/font" Target="fonts/Vidaloka-regular.fntdata"/><Relationship Id="rId29" Type="http://schemas.openxmlformats.org/officeDocument/2006/relationships/font" Target="fonts/Mak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regular.fntdata"/><Relationship Id="rId14" Type="http://schemas.openxmlformats.org/officeDocument/2006/relationships/slide" Target="slides/slide10.xml"/><Relationship Id="rId17" Type="http://schemas.openxmlformats.org/officeDocument/2006/relationships/font" Target="fonts/MerriweatherLight-italic.fntdata"/><Relationship Id="rId16" Type="http://schemas.openxmlformats.org/officeDocument/2006/relationships/font" Target="fonts/MerriweatherLight-bold.fntdata"/><Relationship Id="rId19" Type="http://schemas.openxmlformats.org/officeDocument/2006/relationships/font" Target="fonts/Montserrat-regular.fntdata"/><Relationship Id="rId18" Type="http://schemas.openxmlformats.org/officeDocument/2006/relationships/font" Target="fonts/Merriweather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9f54792c0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9f54792c0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a010322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a010322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9f54792c0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9f54792c0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5aad17d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5aad17d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9f54792c0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9f54792c0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5aad17d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5aad17d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497700" y="2007825"/>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Quicksort</a:t>
            </a:r>
            <a:endParaRPr sz="5000"/>
          </a:p>
          <a:p>
            <a:pPr indent="0" lvl="0" marL="0" rtl="0" algn="ctr">
              <a:spcBef>
                <a:spcPts val="0"/>
              </a:spcBef>
              <a:spcAft>
                <a:spcPts val="0"/>
              </a:spcAft>
              <a:buNone/>
            </a:pPr>
            <a:r>
              <a:rPr lang="en" sz="5000"/>
              <a:t>Bello Melido</a:t>
            </a:r>
            <a:endParaRPr sz="5000"/>
          </a:p>
          <a:p>
            <a:pPr indent="0" lvl="0" marL="0" rtl="0" algn="ctr">
              <a:spcBef>
                <a:spcPts val="0"/>
              </a:spcBef>
              <a:spcAft>
                <a:spcPts val="0"/>
              </a:spcAft>
              <a:buNone/>
            </a:pPr>
            <a:r>
              <a:rPr lang="en" sz="5000"/>
              <a:t>11/29/2023 </a:t>
            </a:r>
            <a:endParaRPr sz="5000"/>
          </a:p>
          <a:p>
            <a:pPr indent="0" lvl="0" marL="0" rtl="0" algn="ctr">
              <a:spcBef>
                <a:spcPts val="0"/>
              </a:spcBef>
              <a:spcAft>
                <a:spcPts val="0"/>
              </a:spcAft>
              <a:buNone/>
            </a:pPr>
            <a:r>
              <a:rPr lang="en" sz="5000"/>
              <a:t>CSC 210</a:t>
            </a:r>
            <a:endParaRPr sz="5000"/>
          </a:p>
        </p:txBody>
      </p:sp>
      <p:pic>
        <p:nvPicPr>
          <p:cNvPr id="473" name="Google Shape;473;p54"/>
          <p:cNvPicPr preferRelativeResize="0"/>
          <p:nvPr/>
        </p:nvPicPr>
        <p:blipFill>
          <a:blip r:embed="rId3">
            <a:alphaModFix/>
          </a:blip>
          <a:stretch>
            <a:fillRect/>
          </a:stretch>
        </p:blipFill>
        <p:spPr>
          <a:xfrm>
            <a:off x="7469475" y="373775"/>
            <a:ext cx="1674525" cy="167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6983500" y="4174800"/>
            <a:ext cx="642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79" name="Google Shape;479;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5"/>
          <p:cNvSpPr txBox="1"/>
          <p:nvPr>
            <p:ph idx="13" type="title"/>
          </p:nvPr>
        </p:nvSpPr>
        <p:spPr>
          <a:xfrm>
            <a:off x="14826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1" name="Google Shape;481;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2" name="Google Shape;482;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Quicksort Representation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3" name="Google Shape;483;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MIPS Mars code</a:t>
            </a:r>
            <a:endParaRPr/>
          </a:p>
        </p:txBody>
      </p:sp>
      <p:sp>
        <p:nvSpPr>
          <p:cNvPr id="484" name="Google Shape;484;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55"/>
          <p:cNvSpPr txBox="1"/>
          <p:nvPr>
            <p:ph idx="9" type="title"/>
          </p:nvPr>
        </p:nvSpPr>
        <p:spPr>
          <a:xfrm>
            <a:off x="7200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6" name="Google Shape;486;p55"/>
          <p:cNvSpPr txBox="1"/>
          <p:nvPr>
            <p:ph idx="15" type="title"/>
          </p:nvPr>
        </p:nvSpPr>
        <p:spPr>
          <a:xfrm>
            <a:off x="34038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Explanation of Results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487" name="Google Shape;487;p55"/>
          <p:cNvSpPr txBox="1"/>
          <p:nvPr>
            <p:ph idx="16" type="title"/>
          </p:nvPr>
        </p:nvSpPr>
        <p:spPr>
          <a:xfrm>
            <a:off x="41664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8" name="Google Shape;488;p55"/>
          <p:cNvSpPr txBox="1"/>
          <p:nvPr>
            <p:ph idx="18" type="title"/>
          </p:nvPr>
        </p:nvSpPr>
        <p:spPr>
          <a:xfrm>
            <a:off x="6087600" y="36183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9" name="Google Shape;489;p55"/>
          <p:cNvSpPr txBox="1"/>
          <p:nvPr>
            <p:ph idx="19" type="title"/>
          </p:nvPr>
        </p:nvSpPr>
        <p:spPr>
          <a:xfrm>
            <a:off x="6850200" y="30188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0" name="Google Shape;490;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Introduction</a:t>
            </a:r>
            <a:endParaRPr/>
          </a:p>
        </p:txBody>
      </p:sp>
      <p:sp>
        <p:nvSpPr>
          <p:cNvPr id="496" name="Google Shape;496;p56"/>
          <p:cNvSpPr txBox="1"/>
          <p:nvPr/>
        </p:nvSpPr>
        <p:spPr>
          <a:xfrm>
            <a:off x="157850" y="1141150"/>
            <a:ext cx="8740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Hello!</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800">
                <a:solidFill>
                  <a:schemeClr val="dk2"/>
                </a:solidFill>
                <a:latin typeface="Montserrat"/>
                <a:ea typeface="Montserrat"/>
                <a:cs typeface="Montserrat"/>
                <a:sym typeface="Montserrat"/>
              </a:rPr>
              <a:t>In the provided MIPS assembly code, we embark on a digital journey through a user-friendly interactive program that acts as a digital assistant for managing and sorting an array of numbers. Imagine it as your trusted companion in the world of numbers, helping you bring order to chaos. This program takes an initially disordered list of numbers and, with a touch of algorithmic magic, neatly </a:t>
            </a:r>
            <a:r>
              <a:rPr lang="en" sz="1800">
                <a:solidFill>
                  <a:schemeClr val="dk2"/>
                </a:solidFill>
                <a:latin typeface="Montserrat"/>
                <a:ea typeface="Montserrat"/>
                <a:cs typeface="Montserrat"/>
                <a:sym typeface="Montserrat"/>
              </a:rPr>
              <a:t>arranged</a:t>
            </a:r>
            <a:r>
              <a:rPr lang="en" sz="1800">
                <a:solidFill>
                  <a:schemeClr val="dk2"/>
                </a:solidFill>
                <a:latin typeface="Montserrat"/>
                <a:ea typeface="Montserrat"/>
                <a:cs typeface="Montserrat"/>
                <a:sym typeface="Montserrat"/>
              </a:rPr>
              <a:t> them from the smallest to the largest. It communicates with users through text messages, guiding them through the sorting process step by step. Join us as we delve into the inner workings of this program, exploring how it transforms randomness into order, making numbers more manageable and organized.</a:t>
            </a:r>
            <a:endParaRPr sz="18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273575" y="415850"/>
            <a:ext cx="645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Doubly Linked List Representation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502" name="Google Shape;502;p57"/>
          <p:cNvPicPr preferRelativeResize="0"/>
          <p:nvPr/>
        </p:nvPicPr>
        <p:blipFill>
          <a:blip r:embed="rId3">
            <a:alphaModFix/>
          </a:blip>
          <a:stretch>
            <a:fillRect/>
          </a:stretch>
        </p:blipFill>
        <p:spPr>
          <a:xfrm>
            <a:off x="1158648" y="1304125"/>
            <a:ext cx="4550350" cy="323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91550" y="334700"/>
            <a:ext cx="875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Mips mars code</a:t>
            </a:r>
            <a:endParaRPr/>
          </a:p>
        </p:txBody>
      </p:sp>
      <p:pic>
        <p:nvPicPr>
          <p:cNvPr id="508" name="Google Shape;508;p58"/>
          <p:cNvPicPr preferRelativeResize="0"/>
          <p:nvPr/>
        </p:nvPicPr>
        <p:blipFill>
          <a:blip r:embed="rId3">
            <a:alphaModFix/>
          </a:blip>
          <a:stretch>
            <a:fillRect/>
          </a:stretch>
        </p:blipFill>
        <p:spPr>
          <a:xfrm>
            <a:off x="192750" y="1285475"/>
            <a:ext cx="4136494" cy="2572550"/>
          </a:xfrm>
          <a:prstGeom prst="rect">
            <a:avLst/>
          </a:prstGeom>
          <a:noFill/>
          <a:ln>
            <a:noFill/>
          </a:ln>
        </p:spPr>
      </p:pic>
      <p:pic>
        <p:nvPicPr>
          <p:cNvPr id="509" name="Google Shape;509;p58"/>
          <p:cNvPicPr preferRelativeResize="0"/>
          <p:nvPr/>
        </p:nvPicPr>
        <p:blipFill>
          <a:blip r:embed="rId4">
            <a:alphaModFix/>
          </a:blip>
          <a:stretch>
            <a:fillRect/>
          </a:stretch>
        </p:blipFill>
        <p:spPr>
          <a:xfrm>
            <a:off x="4677588" y="1285475"/>
            <a:ext cx="4273663" cy="2572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59"/>
          <p:cNvPicPr preferRelativeResize="0"/>
          <p:nvPr/>
        </p:nvPicPr>
        <p:blipFill>
          <a:blip r:embed="rId3">
            <a:alphaModFix/>
          </a:blip>
          <a:stretch>
            <a:fillRect/>
          </a:stretch>
        </p:blipFill>
        <p:spPr>
          <a:xfrm>
            <a:off x="1863650" y="1400490"/>
            <a:ext cx="5504900" cy="234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190425" y="295825"/>
            <a:ext cx="3837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Results</a:t>
            </a:r>
            <a:endParaRPr/>
          </a:p>
        </p:txBody>
      </p:sp>
      <p:pic>
        <p:nvPicPr>
          <p:cNvPr id="520" name="Google Shape;520;p60"/>
          <p:cNvPicPr preferRelativeResize="0"/>
          <p:nvPr/>
        </p:nvPicPr>
        <p:blipFill>
          <a:blip r:embed="rId3">
            <a:alphaModFix/>
          </a:blip>
          <a:stretch>
            <a:fillRect/>
          </a:stretch>
        </p:blipFill>
        <p:spPr>
          <a:xfrm>
            <a:off x="1236600" y="868525"/>
            <a:ext cx="7370859" cy="3970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1"/>
          <p:cNvSpPr txBox="1"/>
          <p:nvPr/>
        </p:nvSpPr>
        <p:spPr>
          <a:xfrm>
            <a:off x="1104250" y="1014350"/>
            <a:ext cx="1935000" cy="378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Before Sorting:</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array[0] is 12</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array[1] is 15</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array[2] is 10</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array[3] is 5</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array[4] is 7</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array[5] is 3</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array[6] is 2</a:t>
            </a:r>
            <a:endParaRPr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array[7] is 1</a:t>
            </a:r>
            <a:endParaRPr sz="1800">
              <a:solidFill>
                <a:schemeClr val="dk2"/>
              </a:solidFill>
              <a:latin typeface="Montserrat"/>
              <a:ea typeface="Montserrat"/>
              <a:cs typeface="Montserrat"/>
              <a:sym typeface="Montserrat"/>
            </a:endParaRPr>
          </a:p>
        </p:txBody>
      </p:sp>
      <p:sp>
        <p:nvSpPr>
          <p:cNvPr id="526" name="Google Shape;526;p61"/>
          <p:cNvSpPr txBox="1"/>
          <p:nvPr>
            <p:ph type="title"/>
          </p:nvPr>
        </p:nvSpPr>
        <p:spPr>
          <a:xfrm>
            <a:off x="725175" y="324975"/>
            <a:ext cx="763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Explanation of </a:t>
            </a:r>
            <a:r>
              <a:rPr lang="en" sz="3000"/>
              <a:t>Results</a:t>
            </a:r>
            <a:endParaRPr/>
          </a:p>
        </p:txBody>
      </p:sp>
      <p:sp>
        <p:nvSpPr>
          <p:cNvPr id="527" name="Google Shape;527;p61"/>
          <p:cNvSpPr txBox="1"/>
          <p:nvPr/>
        </p:nvSpPr>
        <p:spPr>
          <a:xfrm>
            <a:off x="4735150" y="1073425"/>
            <a:ext cx="4457400" cy="378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After Sorting </a:t>
            </a:r>
            <a:r>
              <a:rPr lang="en" sz="1800">
                <a:solidFill>
                  <a:schemeClr val="dk1"/>
                </a:solidFill>
                <a:latin typeface="Montserrat"/>
                <a:ea typeface="Montserrat"/>
                <a:cs typeface="Montserrat"/>
                <a:sym typeface="Montserrat"/>
              </a:rPr>
              <a:t>(Ascending Order):</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array[0] is 1</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array[1] is 2</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array[2] is 3</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array[3] is 5</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array[4] is 7</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array[5] is 10</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array[6] is 12</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1"/>
                </a:solidFill>
                <a:latin typeface="Montserrat"/>
                <a:ea typeface="Montserrat"/>
                <a:cs typeface="Montserrat"/>
                <a:sym typeface="Montserrat"/>
              </a:rPr>
              <a:t>array[7] is 15</a:t>
            </a:r>
            <a:endParaRPr sz="18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nvSpPr>
        <p:spPr>
          <a:xfrm>
            <a:off x="38900" y="1006275"/>
            <a:ext cx="8306700" cy="427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The MIPS assembly code we've explored presents a practical and efficient solution for sorting arrays of integers. It showcases the process of organizing a jumbled collection of numbers into a neatly arranged sequence from the smallest to the largest values. The program's user-friendliness is evident through its menu-driven interface, which assists users in initiating</a:t>
            </a:r>
            <a:endParaRPr>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sorting operations and provides transparent feedback on the ongoing process. Moreover, the code handles diverse scenarios effectively, including cases with empty arrays and actions on the first or last elements. Through this code, we've witnessed the implementation of a fundamental sorting algorithm, all the while prioritizing user comprehension and optimizing memory usage. It serves as a valuable example of how sorting can be achieved elegantly in a low-level</a:t>
            </a:r>
            <a:endParaRPr>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latin typeface="Montserrat"/>
                <a:ea typeface="Montserrat"/>
                <a:cs typeface="Montserrat"/>
                <a:sym typeface="Montserrat"/>
              </a:rPr>
              <a:t>programming environment.</a:t>
            </a:r>
            <a:endParaRPr>
              <a:solidFill>
                <a:schemeClr val="dk2"/>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a:solidFill>
                <a:schemeClr val="dk2"/>
              </a:solidFill>
              <a:latin typeface="Montserrat"/>
              <a:ea typeface="Montserrat"/>
              <a:cs typeface="Montserrat"/>
              <a:sym typeface="Montserrat"/>
            </a:endParaRPr>
          </a:p>
        </p:txBody>
      </p:sp>
      <p:sp>
        <p:nvSpPr>
          <p:cNvPr id="533" name="Google Shape;533;p62"/>
          <p:cNvSpPr txBox="1"/>
          <p:nvPr/>
        </p:nvSpPr>
        <p:spPr>
          <a:xfrm>
            <a:off x="87500" y="408375"/>
            <a:ext cx="30000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Vidaloka"/>
                <a:ea typeface="Vidaloka"/>
                <a:cs typeface="Vidaloka"/>
                <a:sym typeface="Vidaloka"/>
              </a:rPr>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