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19" r:id="rId2"/>
    <p:sldId id="259" r:id="rId3"/>
    <p:sldId id="302" r:id="rId4"/>
    <p:sldId id="309" r:id="rId5"/>
    <p:sldId id="310" r:id="rId6"/>
    <p:sldId id="304" r:id="rId7"/>
    <p:sldId id="305" r:id="rId8"/>
    <p:sldId id="306" r:id="rId9"/>
    <p:sldId id="407" r:id="rId10"/>
    <p:sldId id="312" r:id="rId11"/>
    <p:sldId id="342" r:id="rId12"/>
    <p:sldId id="343" r:id="rId13"/>
    <p:sldId id="344" r:id="rId14"/>
    <p:sldId id="428" r:id="rId15"/>
    <p:sldId id="377" r:id="rId16"/>
    <p:sldId id="434" r:id="rId17"/>
    <p:sldId id="378" r:id="rId18"/>
    <p:sldId id="379" r:id="rId19"/>
    <p:sldId id="292" r:id="rId20"/>
    <p:sldId id="439" r:id="rId21"/>
    <p:sldId id="31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8F14"/>
    <a:srgbClr val="CF931B"/>
    <a:srgbClr val="AB33FF"/>
    <a:srgbClr val="35DE10"/>
    <a:srgbClr val="3F3F3F"/>
    <a:srgbClr val="EF0033"/>
    <a:srgbClr val="400BD7"/>
    <a:srgbClr val="00AD00"/>
    <a:srgbClr val="FF0000"/>
    <a:srgbClr val="F00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snapToGrid="0" showGuides="1">
      <p:cViewPr>
        <p:scale>
          <a:sx n="81" d="100"/>
          <a:sy n="81" d="100"/>
        </p:scale>
        <p:origin x="-390" y="-5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 xmlns:a16="http://schemas.microsoft.com/office/drawing/2014/main" id="{4B2DFB47-9C25-494A-A287-EB687899C6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Metin Yer Tutucusu 2">
            <a:extLst>
              <a:ext uri="{FF2B5EF4-FFF2-40B4-BE49-F238E27FC236}">
                <a16:creationId xmlns="" xmlns:a16="http://schemas.microsoft.com/office/drawing/2014/main" id="{A045C807-D1F3-41A0-B462-AF5A78CDB23E}"/>
              </a:ext>
            </a:extLst>
          </p:cNvPr>
          <p:cNvSpPr>
            <a:spLocks noGrp="1"/>
          </p:cNvSpPr>
          <p:nvPr>
            <p:ph type="body" idx="1" hasCustomPrompt="1"/>
          </p:nvPr>
        </p:nvSpPr>
        <p:spPr>
          <a:xfrm>
            <a:off x="4385761" y="2110399"/>
            <a:ext cx="3862127" cy="660233"/>
          </a:xfrm>
          <a:prstGeom prst="rect">
            <a:avLst/>
          </a:prstGeom>
        </p:spPr>
        <p:txBody>
          <a:bodyPr/>
          <a:lstStyle>
            <a:lvl1pPr marL="0" indent="0">
              <a:buNone/>
              <a:defRPr sz="4000">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BATCH</a:t>
            </a:r>
          </a:p>
        </p:txBody>
      </p:sp>
      <p:sp>
        <p:nvSpPr>
          <p:cNvPr id="18" name="Metin Yer Tutucusu 2">
            <a:extLst>
              <a:ext uri="{FF2B5EF4-FFF2-40B4-BE49-F238E27FC236}">
                <a16:creationId xmlns="" xmlns:a16="http://schemas.microsoft.com/office/drawing/2014/main" id="{883D7A1C-9D47-48E8-866E-E3301FB1D9B3}"/>
              </a:ext>
            </a:extLst>
          </p:cNvPr>
          <p:cNvSpPr>
            <a:spLocks noGrp="1"/>
          </p:cNvSpPr>
          <p:nvPr>
            <p:ph type="body" idx="10" hasCustomPrompt="1"/>
          </p:nvPr>
        </p:nvSpPr>
        <p:spPr>
          <a:xfrm>
            <a:off x="4385761" y="2841919"/>
            <a:ext cx="3862127" cy="660233"/>
          </a:xfrm>
          <a:prstGeom prst="rect">
            <a:avLst/>
          </a:prstGeom>
        </p:spPr>
        <p:txBody>
          <a:bodyPr/>
          <a:lstStyle>
            <a:lvl1pPr marL="0" indent="0">
              <a:buNone/>
              <a:defRPr sz="4000" b="1">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SELENIUM</a:t>
            </a:r>
          </a:p>
        </p:txBody>
      </p:sp>
      <p:sp>
        <p:nvSpPr>
          <p:cNvPr id="19" name="Metin Yer Tutucusu 2">
            <a:extLst>
              <a:ext uri="{FF2B5EF4-FFF2-40B4-BE49-F238E27FC236}">
                <a16:creationId xmlns="" xmlns:a16="http://schemas.microsoft.com/office/drawing/2014/main" id="{49D443E9-2E64-43DD-9DF9-FFF18E348244}"/>
              </a:ext>
            </a:extLst>
          </p:cNvPr>
          <p:cNvSpPr>
            <a:spLocks noGrp="1"/>
          </p:cNvSpPr>
          <p:nvPr>
            <p:ph type="body" idx="11" hasCustomPrompt="1"/>
          </p:nvPr>
        </p:nvSpPr>
        <p:spPr>
          <a:xfrm>
            <a:off x="4385761" y="3582583"/>
            <a:ext cx="3862127" cy="660233"/>
          </a:xfrm>
          <a:prstGeom prst="rect">
            <a:avLst/>
          </a:prstGeom>
        </p:spPr>
        <p:txBody>
          <a:bodyPr/>
          <a:lstStyle>
            <a:lvl1pPr marL="0" indent="0">
              <a:buNone/>
              <a:defRPr sz="4000">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10.12.2021</a:t>
            </a:r>
          </a:p>
        </p:txBody>
      </p:sp>
      <p:sp>
        <p:nvSpPr>
          <p:cNvPr id="20" name="Metin Yer Tutucusu 2">
            <a:extLst>
              <a:ext uri="{FF2B5EF4-FFF2-40B4-BE49-F238E27FC236}">
                <a16:creationId xmlns="" xmlns:a16="http://schemas.microsoft.com/office/drawing/2014/main" id="{9A350331-B818-45A3-AA85-8DDD87A8B4FD}"/>
              </a:ext>
            </a:extLst>
          </p:cNvPr>
          <p:cNvSpPr>
            <a:spLocks noGrp="1"/>
          </p:cNvSpPr>
          <p:nvPr>
            <p:ph type="body" idx="12" hasCustomPrompt="1"/>
          </p:nvPr>
        </p:nvSpPr>
        <p:spPr>
          <a:xfrm>
            <a:off x="4385761" y="4277527"/>
            <a:ext cx="3862127" cy="660233"/>
          </a:xfrm>
          <a:prstGeom prst="rect">
            <a:avLst/>
          </a:prstGeom>
        </p:spPr>
        <p:txBody>
          <a:bodyPr/>
          <a:lstStyle>
            <a:lvl1pPr marL="0" indent="0">
              <a:buNone/>
              <a:defRPr sz="4000" b="1">
                <a:solidFill>
                  <a:srgbClr val="7603CD"/>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LOCATORS</a:t>
            </a:r>
          </a:p>
        </p:txBody>
      </p:sp>
    </p:spTree>
    <p:extLst>
      <p:ext uri="{BB962C8B-B14F-4D97-AF65-F5344CB8AC3E}">
        <p14:creationId xmlns:p14="http://schemas.microsoft.com/office/powerpoint/2010/main" val="353095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actise Double">
    <p:spTree>
      <p:nvGrpSpPr>
        <p:cNvPr id="1" name=""/>
        <p:cNvGrpSpPr/>
        <p:nvPr/>
      </p:nvGrpSpPr>
      <p:grpSpPr>
        <a:xfrm>
          <a:off x="0" y="0"/>
          <a:ext cx="0" cy="0"/>
          <a:chOff x="0" y="0"/>
          <a:chExt cx="0" cy="0"/>
        </a:xfrm>
      </p:grpSpPr>
      <p:sp>
        <p:nvSpPr>
          <p:cNvPr id="2" name="Dikdörtgen 1">
            <a:extLst>
              <a:ext uri="{FF2B5EF4-FFF2-40B4-BE49-F238E27FC236}">
                <a16:creationId xmlns="" xmlns:a16="http://schemas.microsoft.com/office/drawing/2014/main" id="{01470915-F116-4412-8C44-771B96CC7B03}"/>
              </a:ext>
            </a:extLst>
          </p:cNvPr>
          <p:cNvSpPr/>
          <p:nvPr userDrawn="1"/>
        </p:nvSpPr>
        <p:spPr>
          <a:xfrm>
            <a:off x="257907" y="0"/>
            <a:ext cx="1395048" cy="6858000"/>
          </a:xfrm>
          <a:prstGeom prst="rect">
            <a:avLst/>
          </a:prstGeom>
          <a:gradFill>
            <a:gsLst>
              <a:gs pos="0">
                <a:srgbClr val="879BFA">
                  <a:alpha val="0"/>
                </a:srgbClr>
              </a:gs>
              <a:gs pos="50000">
                <a:schemeClr val="accent5">
                  <a:lumMod val="105000"/>
                  <a:satMod val="103000"/>
                  <a:tint val="73000"/>
                </a:schemeClr>
              </a:gs>
              <a:gs pos="100000">
                <a:srgbClr val="00A818"/>
              </a:gs>
            </a:gsLst>
          </a:grad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r>
              <a:rPr lang="tr-TR" sz="5400" dirty="0">
                <a:solidFill>
                  <a:schemeClr val="bg1"/>
                </a:solidFill>
              </a:rPr>
              <a:t>PRACTISE</a:t>
            </a:r>
          </a:p>
        </p:txBody>
      </p:sp>
      <p:sp>
        <p:nvSpPr>
          <p:cNvPr id="16" name="Dikdörtgen 15">
            <a:extLst>
              <a:ext uri="{FF2B5EF4-FFF2-40B4-BE49-F238E27FC236}">
                <a16:creationId xmlns="" xmlns:a16="http://schemas.microsoft.com/office/drawing/2014/main" id="{17A5AE93-2EFA-4C3B-A3BE-E015DDB7BC09}"/>
              </a:ext>
            </a:extLst>
          </p:cNvPr>
          <p:cNvSpPr/>
          <p:nvPr userDrawn="1"/>
        </p:nvSpPr>
        <p:spPr>
          <a:xfrm>
            <a:off x="257907" y="0"/>
            <a:ext cx="1395048" cy="6858000"/>
          </a:xfrm>
          <a:prstGeom prst="rect">
            <a:avLst/>
          </a:prstGeom>
          <a:blipFill dpi="0" rotWithShape="1">
            <a:blip r:embed="rId2">
              <a:alphaModFix amt="35000"/>
            </a:blip>
            <a:srcRect/>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endParaRPr lang="tr-TR" sz="5400" dirty="0">
              <a:solidFill>
                <a:schemeClr val="bg1"/>
              </a:solidFill>
            </a:endParaRPr>
          </a:p>
        </p:txBody>
      </p:sp>
      <p:sp>
        <p:nvSpPr>
          <p:cNvPr id="3" name="Metin kutusu 2">
            <a:extLst>
              <a:ext uri="{FF2B5EF4-FFF2-40B4-BE49-F238E27FC236}">
                <a16:creationId xmlns="" xmlns:a16="http://schemas.microsoft.com/office/drawing/2014/main" id="{8B90B6BB-3FA7-4942-8CBA-0F9CACA114D4}"/>
              </a:ext>
            </a:extLst>
          </p:cNvPr>
          <p:cNvSpPr txBox="1"/>
          <p:nvPr userDrawn="1"/>
        </p:nvSpPr>
        <p:spPr>
          <a:xfrm>
            <a:off x="2390776" y="1349475"/>
            <a:ext cx="3143250" cy="5386090"/>
          </a:xfrm>
          <a:prstGeom prst="rect">
            <a:avLst/>
          </a:prstGeom>
          <a:noFill/>
        </p:spPr>
        <p:txBody>
          <a:bodyPr wrap="square" rtlCol="0">
            <a:spAutoFit/>
          </a:bodyPr>
          <a:lstStyle/>
          <a:p>
            <a:r>
              <a:rPr lang="tr-TR" sz="34400" dirty="0">
                <a:solidFill>
                  <a:schemeClr val="tx1">
                    <a:alpha val="14000"/>
                  </a:schemeClr>
                </a:solidFill>
                <a:latin typeface="Arial Black" panose="020B0A04020102020204" pitchFamily="34" charset="0"/>
              </a:rPr>
              <a:t>?</a:t>
            </a:r>
          </a:p>
        </p:txBody>
      </p:sp>
      <p:sp>
        <p:nvSpPr>
          <p:cNvPr id="10" name="İçerik Yer Tutucusu 9">
            <a:extLst>
              <a:ext uri="{FF2B5EF4-FFF2-40B4-BE49-F238E27FC236}">
                <a16:creationId xmlns="" xmlns:a16="http://schemas.microsoft.com/office/drawing/2014/main" id="{0DA7B2DF-6603-4030-BBB1-B4C6B5ACD683}"/>
              </a:ext>
            </a:extLst>
          </p:cNvPr>
          <p:cNvSpPr>
            <a:spLocks noGrp="1"/>
          </p:cNvSpPr>
          <p:nvPr>
            <p:ph sz="quarter" idx="11"/>
          </p:nvPr>
        </p:nvSpPr>
        <p:spPr>
          <a:xfrm>
            <a:off x="2295526" y="1505336"/>
            <a:ext cx="3238500" cy="5008938"/>
          </a:xfrm>
          <a:prstGeom prst="rect">
            <a:avLst/>
          </a:prstGeom>
          <a:solidFill>
            <a:srgbClr val="BCEAAA">
              <a:alpha val="62000"/>
            </a:srgb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lIns="180000" tIns="180000" rIns="180000" bIns="180000"/>
          <a:lstStyle>
            <a:lvl1pPr marL="228600" indent="-228600">
              <a:buFontTx/>
              <a:buBlip>
                <a:blip r:embed="rId3"/>
              </a:buBlip>
              <a:defRPr>
                <a:solidFill>
                  <a:schemeClr val="dk1"/>
                </a:solidFill>
                <a:latin typeface="Century Gothic" panose="020B0502020202020204" pitchFamily="34" charset="0"/>
              </a:defRPr>
            </a:lvl1pPr>
            <a:lvl2pPr marL="685800" indent="-228600">
              <a:buFontTx/>
              <a:buBlip>
                <a:blip r:embed="rId3"/>
              </a:buBlip>
              <a:defRPr>
                <a:solidFill>
                  <a:schemeClr val="dk1"/>
                </a:solidFill>
                <a:latin typeface="Century Gothic" panose="020B0502020202020204" pitchFamily="34" charset="0"/>
              </a:defRPr>
            </a:lvl2pPr>
            <a:lvl3pPr marL="1143000" indent="-228600">
              <a:buFontTx/>
              <a:buBlip>
                <a:blip r:embed="rId3"/>
              </a:buBlip>
              <a:defRPr>
                <a:solidFill>
                  <a:schemeClr val="dk1"/>
                </a:solidFill>
                <a:latin typeface="Century Gothic" panose="020B0502020202020204" pitchFamily="34" charset="0"/>
              </a:defRPr>
            </a:lvl3pPr>
            <a:lvl4pPr marL="1600200" indent="-228600">
              <a:buFontTx/>
              <a:buBlip>
                <a:blip r:embed="rId3"/>
              </a:buBlip>
              <a:defRPr>
                <a:solidFill>
                  <a:schemeClr val="dk1"/>
                </a:solidFill>
                <a:latin typeface="Century Gothic" panose="020B0502020202020204" pitchFamily="34" charset="0"/>
              </a:defRPr>
            </a:lvl4pPr>
            <a:lvl5pPr marL="2057400" indent="-228600">
              <a:buFontTx/>
              <a:buBlip>
                <a:blip r:embed="rId3"/>
              </a:buBlip>
              <a:defRPr>
                <a:solidFill>
                  <a:schemeClr val="dk1"/>
                </a:solidFill>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5" name="Dikdörtgen 4">
            <a:extLst>
              <a:ext uri="{FF2B5EF4-FFF2-40B4-BE49-F238E27FC236}">
                <a16:creationId xmlns=""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 xmlns:a16="http://schemas.microsoft.com/office/drawing/2014/main" id="{52C5DCDE-CD0C-4DC9-A7A8-8883A6EBAB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1" name="Dikdörtgen 10">
            <a:extLst>
              <a:ext uri="{FF2B5EF4-FFF2-40B4-BE49-F238E27FC236}">
                <a16:creationId xmlns="" xmlns:a16="http://schemas.microsoft.com/office/drawing/2014/main" id="{E0B4FDC8-0D63-4220-A8D3-8199C4EFE56D}"/>
              </a:ext>
            </a:extLst>
          </p:cNvPr>
          <p:cNvSpPr/>
          <p:nvPr userDrawn="1"/>
        </p:nvSpPr>
        <p:spPr>
          <a:xfrm>
            <a:off x="0" y="6734175"/>
            <a:ext cx="12192000" cy="123825"/>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 xmlns:a16="http://schemas.microsoft.com/office/drawing/2014/main" id="{81D6A544-9757-4DA2-8D7E-CEFB74A014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İçerik Yer Tutucusu 9">
            <a:extLst>
              <a:ext uri="{FF2B5EF4-FFF2-40B4-BE49-F238E27FC236}">
                <a16:creationId xmlns="" xmlns:a16="http://schemas.microsoft.com/office/drawing/2014/main" id="{8D64F2AA-03E7-4476-A3AC-BD9EA565C544}"/>
              </a:ext>
            </a:extLst>
          </p:cNvPr>
          <p:cNvSpPr>
            <a:spLocks noGrp="1"/>
          </p:cNvSpPr>
          <p:nvPr>
            <p:ph sz="quarter" idx="12"/>
          </p:nvPr>
        </p:nvSpPr>
        <p:spPr>
          <a:xfrm>
            <a:off x="5848350" y="1505336"/>
            <a:ext cx="5829300" cy="5008938"/>
          </a:xfrm>
          <a:prstGeom prst="rect">
            <a:avLst/>
          </a:prstGeom>
        </p:spPr>
        <p:txBody>
          <a:bodyPr/>
          <a:lstStyle>
            <a:lvl1pPr marL="228600" indent="-228600">
              <a:buFontTx/>
              <a:buBlip>
                <a:blip r:embed="rId3"/>
              </a:buBlip>
              <a:defRPr>
                <a:latin typeface="Century Gothic" panose="020B0502020202020204" pitchFamily="34" charset="0"/>
              </a:defRPr>
            </a:lvl1pPr>
            <a:lvl2pPr marL="685800" indent="-228600">
              <a:buFontTx/>
              <a:buBlip>
                <a:blip r:embed="rId3"/>
              </a:buBlip>
              <a:defRPr>
                <a:latin typeface="Century Gothic" panose="020B0502020202020204" pitchFamily="34" charset="0"/>
              </a:defRPr>
            </a:lvl2pPr>
            <a:lvl3pPr marL="1143000" indent="-228600">
              <a:buFontTx/>
              <a:buBlip>
                <a:blip r:embed="rId3"/>
              </a:buBlip>
              <a:defRPr>
                <a:latin typeface="Century Gothic" panose="020B0502020202020204" pitchFamily="34" charset="0"/>
              </a:defRPr>
            </a:lvl3pPr>
            <a:lvl4pPr marL="1600200" indent="-228600">
              <a:buFontTx/>
              <a:buBlip>
                <a:blip r:embed="rId3"/>
              </a:buBlip>
              <a:defRPr>
                <a:latin typeface="Century Gothic" panose="020B0502020202020204" pitchFamily="34" charset="0"/>
              </a:defRPr>
            </a:lvl4pPr>
            <a:lvl5pPr marL="2057400" indent="-228600">
              <a:buFontTx/>
              <a:buBlip>
                <a:blip r:embed="rId3"/>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2781044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actise Single">
    <p:spTree>
      <p:nvGrpSpPr>
        <p:cNvPr id="1" name=""/>
        <p:cNvGrpSpPr/>
        <p:nvPr/>
      </p:nvGrpSpPr>
      <p:grpSpPr>
        <a:xfrm>
          <a:off x="0" y="0"/>
          <a:ext cx="0" cy="0"/>
          <a:chOff x="0" y="0"/>
          <a:chExt cx="0" cy="0"/>
        </a:xfrm>
      </p:grpSpPr>
      <p:sp>
        <p:nvSpPr>
          <p:cNvPr id="2" name="Dikdörtgen 1">
            <a:extLst>
              <a:ext uri="{FF2B5EF4-FFF2-40B4-BE49-F238E27FC236}">
                <a16:creationId xmlns="" xmlns:a16="http://schemas.microsoft.com/office/drawing/2014/main" id="{01470915-F116-4412-8C44-771B96CC7B03}"/>
              </a:ext>
            </a:extLst>
          </p:cNvPr>
          <p:cNvSpPr/>
          <p:nvPr userDrawn="1"/>
        </p:nvSpPr>
        <p:spPr>
          <a:xfrm>
            <a:off x="257907" y="0"/>
            <a:ext cx="1395048" cy="6858000"/>
          </a:xfrm>
          <a:prstGeom prst="rect">
            <a:avLst/>
          </a:prstGeom>
          <a:gradFill>
            <a:gsLst>
              <a:gs pos="0">
                <a:srgbClr val="879BFA"/>
              </a:gs>
              <a:gs pos="50000">
                <a:schemeClr val="accent5">
                  <a:lumMod val="105000"/>
                  <a:satMod val="103000"/>
                  <a:tint val="73000"/>
                </a:schemeClr>
              </a:gs>
              <a:gs pos="100000">
                <a:srgbClr val="00A818"/>
              </a:gs>
            </a:gsLst>
          </a:grad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r>
              <a:rPr lang="tr-TR" sz="5400" dirty="0">
                <a:solidFill>
                  <a:schemeClr val="bg1"/>
                </a:solidFill>
              </a:rPr>
              <a:t>PRACTISE</a:t>
            </a:r>
          </a:p>
        </p:txBody>
      </p:sp>
      <p:sp>
        <p:nvSpPr>
          <p:cNvPr id="14" name="Dikdörtgen 13">
            <a:extLst>
              <a:ext uri="{FF2B5EF4-FFF2-40B4-BE49-F238E27FC236}">
                <a16:creationId xmlns="" xmlns:a16="http://schemas.microsoft.com/office/drawing/2014/main" id="{EE42D2AC-039A-4D4B-BED1-95DCDB416C39}"/>
              </a:ext>
            </a:extLst>
          </p:cNvPr>
          <p:cNvSpPr/>
          <p:nvPr userDrawn="1"/>
        </p:nvSpPr>
        <p:spPr>
          <a:xfrm>
            <a:off x="257907" y="0"/>
            <a:ext cx="1395048" cy="6858000"/>
          </a:xfrm>
          <a:prstGeom prst="rect">
            <a:avLst/>
          </a:prstGeom>
          <a:blipFill dpi="0" rotWithShape="1">
            <a:blip r:embed="rId2">
              <a:alphaModFix amt="35000"/>
            </a:blip>
            <a:srcRect/>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endParaRPr lang="tr-TR" sz="5400" dirty="0">
              <a:solidFill>
                <a:schemeClr val="bg1"/>
              </a:solidFill>
            </a:endParaRPr>
          </a:p>
        </p:txBody>
      </p:sp>
      <p:sp>
        <p:nvSpPr>
          <p:cNvPr id="5" name="Dikdörtgen 4">
            <a:extLst>
              <a:ext uri="{FF2B5EF4-FFF2-40B4-BE49-F238E27FC236}">
                <a16:creationId xmlns=""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 xmlns:a16="http://schemas.microsoft.com/office/drawing/2014/main" id="{52C5DCDE-CD0C-4DC9-A7A8-8883A6EBAB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İçerik Yer Tutucusu 9">
            <a:extLst>
              <a:ext uri="{FF2B5EF4-FFF2-40B4-BE49-F238E27FC236}">
                <a16:creationId xmlns="" xmlns:a16="http://schemas.microsoft.com/office/drawing/2014/main" id="{0DA7B2DF-6603-4030-BBB1-B4C6B5ACD683}"/>
              </a:ext>
            </a:extLst>
          </p:cNvPr>
          <p:cNvSpPr>
            <a:spLocks noGrp="1"/>
          </p:cNvSpPr>
          <p:nvPr>
            <p:ph sz="quarter" idx="11"/>
          </p:nvPr>
        </p:nvSpPr>
        <p:spPr>
          <a:xfrm>
            <a:off x="2295525" y="1505336"/>
            <a:ext cx="9352190" cy="5008938"/>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1" name="Dikdörtgen 10">
            <a:extLst>
              <a:ext uri="{FF2B5EF4-FFF2-40B4-BE49-F238E27FC236}">
                <a16:creationId xmlns="" xmlns:a16="http://schemas.microsoft.com/office/drawing/2014/main" id="{E0B4FDC8-0D63-4220-A8D3-8199C4EFE56D}"/>
              </a:ext>
            </a:extLst>
          </p:cNvPr>
          <p:cNvSpPr/>
          <p:nvPr userDrawn="1"/>
        </p:nvSpPr>
        <p:spPr>
          <a:xfrm>
            <a:off x="0" y="6734175"/>
            <a:ext cx="12192000" cy="123825"/>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 xmlns:a16="http://schemas.microsoft.com/office/drawing/2014/main" id="{81D6A544-9757-4DA2-8D7E-CEFB74A014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Tree>
    <p:extLst>
      <p:ext uri="{BB962C8B-B14F-4D97-AF65-F5344CB8AC3E}">
        <p14:creationId xmlns:p14="http://schemas.microsoft.com/office/powerpoint/2010/main" val="3558807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mework Single">
    <p:spTree>
      <p:nvGrpSpPr>
        <p:cNvPr id="1" name=""/>
        <p:cNvGrpSpPr/>
        <p:nvPr/>
      </p:nvGrpSpPr>
      <p:grpSpPr>
        <a:xfrm>
          <a:off x="0" y="0"/>
          <a:ext cx="0" cy="0"/>
          <a:chOff x="0" y="0"/>
          <a:chExt cx="0" cy="0"/>
        </a:xfrm>
      </p:grpSpPr>
      <p:sp>
        <p:nvSpPr>
          <p:cNvPr id="2" name="Dikdörtgen 1">
            <a:extLst>
              <a:ext uri="{FF2B5EF4-FFF2-40B4-BE49-F238E27FC236}">
                <a16:creationId xmlns="" xmlns:a16="http://schemas.microsoft.com/office/drawing/2014/main" id="{01470915-F116-4412-8C44-771B96CC7B03}"/>
              </a:ext>
            </a:extLst>
          </p:cNvPr>
          <p:cNvSpPr/>
          <p:nvPr userDrawn="1"/>
        </p:nvSpPr>
        <p:spPr>
          <a:xfrm>
            <a:off x="257907" y="0"/>
            <a:ext cx="1395048" cy="6858000"/>
          </a:xfrm>
          <a:prstGeom prst="rect">
            <a:avLst/>
          </a:prstGeom>
          <a:gradFill>
            <a:gsLst>
              <a:gs pos="0">
                <a:srgbClr val="BCEAAA">
                  <a:alpha val="0"/>
                </a:srgbClr>
              </a:gs>
              <a:gs pos="50000">
                <a:schemeClr val="accent5">
                  <a:lumMod val="105000"/>
                  <a:satMod val="103000"/>
                  <a:tint val="73000"/>
                </a:schemeClr>
              </a:gs>
              <a:gs pos="100000">
                <a:srgbClr val="879BFA"/>
              </a:gs>
            </a:gsLst>
          </a:grad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r>
              <a:rPr lang="tr-TR" sz="5400" dirty="0"/>
              <a:t>HOMEWORK</a:t>
            </a:r>
          </a:p>
        </p:txBody>
      </p:sp>
      <p:sp>
        <p:nvSpPr>
          <p:cNvPr id="14" name="Dikdörtgen 13">
            <a:extLst>
              <a:ext uri="{FF2B5EF4-FFF2-40B4-BE49-F238E27FC236}">
                <a16:creationId xmlns="" xmlns:a16="http://schemas.microsoft.com/office/drawing/2014/main" id="{6EA736F5-1260-49F7-8224-A4F09EDF344A}"/>
              </a:ext>
            </a:extLst>
          </p:cNvPr>
          <p:cNvSpPr/>
          <p:nvPr userDrawn="1"/>
        </p:nvSpPr>
        <p:spPr>
          <a:xfrm>
            <a:off x="260505" y="0"/>
            <a:ext cx="1395048" cy="6858000"/>
          </a:xfrm>
          <a:prstGeom prst="rect">
            <a:avLst/>
          </a:prstGeom>
          <a:blipFill dpi="0" rotWithShape="1">
            <a:blip r:embed="rId2">
              <a:alphaModFix amt="35000"/>
            </a:blip>
            <a:srcRect/>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endParaRPr lang="tr-TR" sz="5400" dirty="0">
              <a:solidFill>
                <a:schemeClr val="bg1"/>
              </a:solidFill>
            </a:endParaRPr>
          </a:p>
        </p:txBody>
      </p:sp>
      <p:sp>
        <p:nvSpPr>
          <p:cNvPr id="5" name="Dikdörtgen 4">
            <a:extLst>
              <a:ext uri="{FF2B5EF4-FFF2-40B4-BE49-F238E27FC236}">
                <a16:creationId xmlns=""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 xmlns:a16="http://schemas.microsoft.com/office/drawing/2014/main" id="{52C5DCDE-CD0C-4DC9-A7A8-8883A6EBAB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İçerik Yer Tutucusu 9">
            <a:extLst>
              <a:ext uri="{FF2B5EF4-FFF2-40B4-BE49-F238E27FC236}">
                <a16:creationId xmlns="" xmlns:a16="http://schemas.microsoft.com/office/drawing/2014/main" id="{0DA7B2DF-6603-4030-BBB1-B4C6B5ACD683}"/>
              </a:ext>
            </a:extLst>
          </p:cNvPr>
          <p:cNvSpPr>
            <a:spLocks noGrp="1"/>
          </p:cNvSpPr>
          <p:nvPr>
            <p:ph sz="quarter" idx="11"/>
          </p:nvPr>
        </p:nvSpPr>
        <p:spPr>
          <a:xfrm>
            <a:off x="2295525" y="1743836"/>
            <a:ext cx="9352190" cy="4770438"/>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1" name="Dikdörtgen 10">
            <a:extLst>
              <a:ext uri="{FF2B5EF4-FFF2-40B4-BE49-F238E27FC236}">
                <a16:creationId xmlns="" xmlns:a16="http://schemas.microsoft.com/office/drawing/2014/main" id="{E0B4FDC8-0D63-4220-A8D3-8199C4EFE56D}"/>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 xmlns:a16="http://schemas.microsoft.com/office/drawing/2014/main" id="{81D6A544-9757-4DA2-8D7E-CEFB74A014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Tree>
    <p:extLst>
      <p:ext uri="{BB962C8B-B14F-4D97-AF65-F5344CB8AC3E}">
        <p14:creationId xmlns:p14="http://schemas.microsoft.com/office/powerpoint/2010/main" val="1732442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mework Double">
    <p:spTree>
      <p:nvGrpSpPr>
        <p:cNvPr id="1" name=""/>
        <p:cNvGrpSpPr/>
        <p:nvPr/>
      </p:nvGrpSpPr>
      <p:grpSpPr>
        <a:xfrm>
          <a:off x="0" y="0"/>
          <a:ext cx="0" cy="0"/>
          <a:chOff x="0" y="0"/>
          <a:chExt cx="0" cy="0"/>
        </a:xfrm>
      </p:grpSpPr>
      <p:sp>
        <p:nvSpPr>
          <p:cNvPr id="18" name="Metin kutusu 17">
            <a:extLst>
              <a:ext uri="{FF2B5EF4-FFF2-40B4-BE49-F238E27FC236}">
                <a16:creationId xmlns="" xmlns:a16="http://schemas.microsoft.com/office/drawing/2014/main" id="{CF657DC5-45FC-4A3D-B08F-B72D909F4101}"/>
              </a:ext>
            </a:extLst>
          </p:cNvPr>
          <p:cNvSpPr txBox="1"/>
          <p:nvPr userDrawn="1"/>
        </p:nvSpPr>
        <p:spPr>
          <a:xfrm>
            <a:off x="2390776" y="1349475"/>
            <a:ext cx="3143250" cy="5386090"/>
          </a:xfrm>
          <a:prstGeom prst="rect">
            <a:avLst/>
          </a:prstGeom>
          <a:noFill/>
        </p:spPr>
        <p:txBody>
          <a:bodyPr wrap="square" rtlCol="0">
            <a:spAutoFit/>
          </a:bodyPr>
          <a:lstStyle/>
          <a:p>
            <a:r>
              <a:rPr lang="tr-TR" sz="34400" dirty="0">
                <a:solidFill>
                  <a:schemeClr val="tx1">
                    <a:alpha val="14000"/>
                  </a:schemeClr>
                </a:solidFill>
                <a:latin typeface="Arial Black" panose="020B0A04020102020204" pitchFamily="34" charset="0"/>
              </a:rPr>
              <a:t>?</a:t>
            </a:r>
          </a:p>
        </p:txBody>
      </p:sp>
      <p:sp>
        <p:nvSpPr>
          <p:cNvPr id="2" name="Dikdörtgen 1">
            <a:extLst>
              <a:ext uri="{FF2B5EF4-FFF2-40B4-BE49-F238E27FC236}">
                <a16:creationId xmlns="" xmlns:a16="http://schemas.microsoft.com/office/drawing/2014/main" id="{01470915-F116-4412-8C44-771B96CC7B03}"/>
              </a:ext>
            </a:extLst>
          </p:cNvPr>
          <p:cNvSpPr/>
          <p:nvPr userDrawn="1"/>
        </p:nvSpPr>
        <p:spPr>
          <a:xfrm>
            <a:off x="257907" y="0"/>
            <a:ext cx="1395048" cy="6858000"/>
          </a:xfrm>
          <a:prstGeom prst="rect">
            <a:avLst/>
          </a:prstGeom>
          <a:gradFill>
            <a:gsLst>
              <a:gs pos="0">
                <a:srgbClr val="BCEAAA">
                  <a:alpha val="0"/>
                </a:srgbClr>
              </a:gs>
              <a:gs pos="50000">
                <a:schemeClr val="accent5">
                  <a:lumMod val="105000"/>
                  <a:satMod val="103000"/>
                  <a:tint val="73000"/>
                </a:schemeClr>
              </a:gs>
              <a:gs pos="100000">
                <a:srgbClr val="879BFA"/>
              </a:gs>
            </a:gsLst>
          </a:grad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r>
              <a:rPr lang="tr-TR" sz="5400" dirty="0"/>
              <a:t>HOMEWORK</a:t>
            </a:r>
          </a:p>
        </p:txBody>
      </p:sp>
      <p:sp>
        <p:nvSpPr>
          <p:cNvPr id="16" name="Dikdörtgen 15">
            <a:extLst>
              <a:ext uri="{FF2B5EF4-FFF2-40B4-BE49-F238E27FC236}">
                <a16:creationId xmlns="" xmlns:a16="http://schemas.microsoft.com/office/drawing/2014/main" id="{6C0C8901-A759-444D-AAC2-B3D1EB5ACA76}"/>
              </a:ext>
            </a:extLst>
          </p:cNvPr>
          <p:cNvSpPr/>
          <p:nvPr userDrawn="1"/>
        </p:nvSpPr>
        <p:spPr>
          <a:xfrm>
            <a:off x="260505" y="0"/>
            <a:ext cx="1395048" cy="6858000"/>
          </a:xfrm>
          <a:prstGeom prst="rect">
            <a:avLst/>
          </a:prstGeom>
          <a:blipFill dpi="0" rotWithShape="1">
            <a:blip r:embed="rId2">
              <a:alphaModFix amt="35000"/>
            </a:blip>
            <a:srcRect/>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vert="vert270" lIns="72000" bIns="504000" rtlCol="0" anchor="ctr"/>
          <a:lstStyle/>
          <a:p>
            <a:pPr algn="l"/>
            <a:endParaRPr lang="tr-TR" sz="5400" dirty="0">
              <a:solidFill>
                <a:schemeClr val="bg1"/>
              </a:solidFill>
            </a:endParaRPr>
          </a:p>
        </p:txBody>
      </p:sp>
      <p:sp>
        <p:nvSpPr>
          <p:cNvPr id="5" name="Dikdörtgen 4">
            <a:extLst>
              <a:ext uri="{FF2B5EF4-FFF2-40B4-BE49-F238E27FC236}">
                <a16:creationId xmlns=""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 xmlns:a16="http://schemas.microsoft.com/office/drawing/2014/main" id="{52C5DCDE-CD0C-4DC9-A7A8-8883A6EBAB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1" name="Dikdörtgen 10">
            <a:extLst>
              <a:ext uri="{FF2B5EF4-FFF2-40B4-BE49-F238E27FC236}">
                <a16:creationId xmlns="" xmlns:a16="http://schemas.microsoft.com/office/drawing/2014/main" id="{E0B4FDC8-0D63-4220-A8D3-8199C4EFE56D}"/>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 xmlns:a16="http://schemas.microsoft.com/office/drawing/2014/main" id="{81D6A544-9757-4DA2-8D7E-CEFB74A014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İçerik Yer Tutucusu 9">
            <a:extLst>
              <a:ext uri="{FF2B5EF4-FFF2-40B4-BE49-F238E27FC236}">
                <a16:creationId xmlns="" xmlns:a16="http://schemas.microsoft.com/office/drawing/2014/main" id="{E6E27D5C-1980-4224-95F7-B9E3260BD70F}"/>
              </a:ext>
            </a:extLst>
          </p:cNvPr>
          <p:cNvSpPr>
            <a:spLocks noGrp="1"/>
          </p:cNvSpPr>
          <p:nvPr>
            <p:ph sz="quarter" idx="12"/>
          </p:nvPr>
        </p:nvSpPr>
        <p:spPr>
          <a:xfrm>
            <a:off x="5686424" y="1743836"/>
            <a:ext cx="5895975" cy="4770438"/>
          </a:xfrm>
          <a:prstGeom prst="rect">
            <a:avLst/>
          </a:prstGeom>
        </p:spPr>
        <p:txBody>
          <a:bodyPr/>
          <a:lstStyle>
            <a:lvl1pPr marL="228600" indent="-228600">
              <a:buFontTx/>
              <a:buBlip>
                <a:blip r:embed="rId5"/>
              </a:buBlip>
              <a:defRPr>
                <a:latin typeface="Century Gothic" panose="020B0502020202020204" pitchFamily="34" charset="0"/>
              </a:defRPr>
            </a:lvl1pPr>
            <a:lvl2pPr marL="685800" indent="-228600">
              <a:buFontTx/>
              <a:buBlip>
                <a:blip r:embed="rId5"/>
              </a:buBlip>
              <a:defRPr>
                <a:latin typeface="Century Gothic" panose="020B0502020202020204" pitchFamily="34" charset="0"/>
              </a:defRPr>
            </a:lvl2pPr>
            <a:lvl3pPr marL="1143000" indent="-228600">
              <a:buFontTx/>
              <a:buBlip>
                <a:blip r:embed="rId5"/>
              </a:buBlip>
              <a:defRPr>
                <a:latin typeface="Century Gothic" panose="020B0502020202020204" pitchFamily="34" charset="0"/>
              </a:defRPr>
            </a:lvl3pPr>
            <a:lvl4pPr marL="1600200" indent="-228600">
              <a:buFontTx/>
              <a:buBlip>
                <a:blip r:embed="rId5"/>
              </a:buBlip>
              <a:defRPr>
                <a:latin typeface="Century Gothic" panose="020B0502020202020204" pitchFamily="34" charset="0"/>
              </a:defRPr>
            </a:lvl4pPr>
            <a:lvl5pPr marL="2057400" indent="-228600">
              <a:buFontTx/>
              <a:buBlip>
                <a:blip r:embed="rId5"/>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7" name="İçerik Yer Tutucusu 9">
            <a:extLst>
              <a:ext uri="{FF2B5EF4-FFF2-40B4-BE49-F238E27FC236}">
                <a16:creationId xmlns="" xmlns:a16="http://schemas.microsoft.com/office/drawing/2014/main" id="{FE630EE9-C3F6-4ADB-A3AF-C0825BAFC669}"/>
              </a:ext>
            </a:extLst>
          </p:cNvPr>
          <p:cNvSpPr>
            <a:spLocks noGrp="1"/>
          </p:cNvSpPr>
          <p:nvPr>
            <p:ph sz="quarter" idx="11"/>
          </p:nvPr>
        </p:nvSpPr>
        <p:spPr>
          <a:xfrm>
            <a:off x="2295526" y="1505336"/>
            <a:ext cx="3238500" cy="5008938"/>
          </a:xfrm>
          <a:prstGeom prst="rect">
            <a:avLst/>
          </a:prstGeom>
          <a:solidFill>
            <a:srgbClr val="BCEAAA">
              <a:alpha val="62000"/>
            </a:srgb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lIns="180000" tIns="180000" rIns="180000" bIns="180000"/>
          <a:lstStyle>
            <a:lvl1pPr marL="228600" indent="-228600">
              <a:buFontTx/>
              <a:buBlip>
                <a:blip r:embed="rId5"/>
              </a:buBlip>
              <a:defRPr>
                <a:solidFill>
                  <a:schemeClr val="dk1"/>
                </a:solidFill>
                <a:latin typeface="Century Gothic" panose="020B0502020202020204" pitchFamily="34" charset="0"/>
              </a:defRPr>
            </a:lvl1pPr>
            <a:lvl2pPr marL="685800" indent="-228600">
              <a:buFontTx/>
              <a:buBlip>
                <a:blip r:embed="rId5"/>
              </a:buBlip>
              <a:defRPr>
                <a:solidFill>
                  <a:schemeClr val="dk1"/>
                </a:solidFill>
                <a:latin typeface="Century Gothic" panose="020B0502020202020204" pitchFamily="34" charset="0"/>
              </a:defRPr>
            </a:lvl2pPr>
            <a:lvl3pPr marL="1143000" indent="-228600">
              <a:buFontTx/>
              <a:buBlip>
                <a:blip r:embed="rId5"/>
              </a:buBlip>
              <a:defRPr>
                <a:solidFill>
                  <a:schemeClr val="dk1"/>
                </a:solidFill>
                <a:latin typeface="Century Gothic" panose="020B0502020202020204" pitchFamily="34" charset="0"/>
              </a:defRPr>
            </a:lvl3pPr>
            <a:lvl4pPr marL="1600200" indent="-228600">
              <a:buFontTx/>
              <a:buBlip>
                <a:blip r:embed="rId5"/>
              </a:buBlip>
              <a:defRPr>
                <a:solidFill>
                  <a:schemeClr val="dk1"/>
                </a:solidFill>
                <a:latin typeface="Century Gothic" panose="020B0502020202020204" pitchFamily="34" charset="0"/>
              </a:defRPr>
            </a:lvl4pPr>
            <a:lvl5pPr marL="2057400" indent="-228600">
              <a:buFontTx/>
              <a:buBlip>
                <a:blip r:embed="rId5"/>
              </a:buBlip>
              <a:defRPr>
                <a:solidFill>
                  <a:schemeClr val="dk1"/>
                </a:solidFill>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4044931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Quote with Caption">
    <p:spTree>
      <p:nvGrpSpPr>
        <p:cNvPr id="1" name=""/>
        <p:cNvGrpSpPr/>
        <p:nvPr/>
      </p:nvGrpSpPr>
      <p:grpSpPr>
        <a:xfrm>
          <a:off x="0" y="0"/>
          <a:ext cx="0" cy="0"/>
          <a:chOff x="0" y="0"/>
          <a:chExt cx="0" cy="0"/>
        </a:xfrm>
      </p:grpSpPr>
      <p:pic>
        <p:nvPicPr>
          <p:cNvPr id="15" name="Resim 14">
            <a:extLst>
              <a:ext uri="{FF2B5EF4-FFF2-40B4-BE49-F238E27FC236}">
                <a16:creationId xmlns="" xmlns:a16="http://schemas.microsoft.com/office/drawing/2014/main" id="{2835CA42-D903-453D-9616-3774ED63E1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105" y="973015"/>
            <a:ext cx="6467295" cy="3431487"/>
          </a:xfrm>
          <a:prstGeom prst="rect">
            <a:avLst/>
          </a:prstGeom>
        </p:spPr>
      </p:pic>
      <p:sp>
        <p:nvSpPr>
          <p:cNvPr id="2" name="Title 1"/>
          <p:cNvSpPr>
            <a:spLocks noGrp="1"/>
          </p:cNvSpPr>
          <p:nvPr>
            <p:ph type="title" hasCustomPrompt="1"/>
          </p:nvPr>
        </p:nvSpPr>
        <p:spPr>
          <a:xfrm>
            <a:off x="845749" y="2146185"/>
            <a:ext cx="5895599" cy="1395048"/>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ctr" defTabSz="457200" rtl="0" eaLnBrk="1" latinLnBrk="0" hangingPunct="1">
              <a:spcBef>
                <a:spcPct val="0"/>
              </a:spcBef>
              <a:buNone/>
              <a:defRPr sz="4000" b="1" kern="1200">
                <a:solidFill>
                  <a:srgbClr val="FEFEFE"/>
                </a:solidFill>
                <a:latin typeface="Century Gothic" panose="020B0502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Başlık ekleyebilirsiniz</a:t>
            </a:r>
            <a:endParaRPr lang="en-US" dirty="0"/>
          </a:p>
        </p:txBody>
      </p:sp>
      <p:sp>
        <p:nvSpPr>
          <p:cNvPr id="3" name="Text Placeholder 2"/>
          <p:cNvSpPr>
            <a:spLocks noGrp="1"/>
          </p:cNvSpPr>
          <p:nvPr>
            <p:ph type="body" idx="1" hasCustomPrompt="1"/>
          </p:nvPr>
        </p:nvSpPr>
        <p:spPr>
          <a:xfrm>
            <a:off x="631698" y="4537185"/>
            <a:ext cx="6323702" cy="83545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3200" b="1" kern="1200">
                <a:solidFill>
                  <a:schemeClr val="tx1">
                    <a:lumMod val="85000"/>
                    <a:lumOff val="15000"/>
                  </a:schemeClr>
                </a:solidFill>
                <a:latin typeface="Century Gothic" panose="020B0502020202020204" pitchFamily="34" charset="0"/>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dirty="0"/>
              <a:t>Alt Başlık</a:t>
            </a:r>
            <a:endParaRPr lang="en-US" dirty="0"/>
          </a:p>
        </p:txBody>
      </p:sp>
      <p:sp>
        <p:nvSpPr>
          <p:cNvPr id="12" name="Oval 11">
            <a:extLst>
              <a:ext uri="{FF2B5EF4-FFF2-40B4-BE49-F238E27FC236}">
                <a16:creationId xmlns="" xmlns:a16="http://schemas.microsoft.com/office/drawing/2014/main" id="{B122749A-1C12-4BF2-8757-AE8175FB749F}"/>
              </a:ext>
            </a:extLst>
          </p:cNvPr>
          <p:cNvSpPr/>
          <p:nvPr userDrawn="1"/>
        </p:nvSpPr>
        <p:spPr>
          <a:xfrm>
            <a:off x="2860431" y="582794"/>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 xmlns:a16="http://schemas.microsoft.com/office/drawing/2014/main" id="{48E6897D-BEEC-4583-B3D3-5E748E411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93369" y="711006"/>
            <a:ext cx="1069078" cy="1143819"/>
          </a:xfrm>
          <a:prstGeom prst="rect">
            <a:avLst/>
          </a:prstGeom>
        </p:spPr>
      </p:pic>
      <p:sp>
        <p:nvSpPr>
          <p:cNvPr id="8" name="İçerik Yer Tutucusu 2">
            <a:extLst>
              <a:ext uri="{FF2B5EF4-FFF2-40B4-BE49-F238E27FC236}">
                <a16:creationId xmlns="" xmlns:a16="http://schemas.microsoft.com/office/drawing/2014/main" id="{18EA6B85-6BB3-4DDA-AD72-9B6C0E9A5EBB}"/>
              </a:ext>
            </a:extLst>
          </p:cNvPr>
          <p:cNvSpPr>
            <a:spLocks noGrp="1"/>
          </p:cNvSpPr>
          <p:nvPr>
            <p:ph sz="half" idx="17"/>
          </p:nvPr>
        </p:nvSpPr>
        <p:spPr>
          <a:xfrm>
            <a:off x="7426388" y="1164195"/>
            <a:ext cx="4013340" cy="4208443"/>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424757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4" name="Resim 3">
            <a:extLst>
              <a:ext uri="{FF2B5EF4-FFF2-40B4-BE49-F238E27FC236}">
                <a16:creationId xmlns="" xmlns:a16="http://schemas.microsoft.com/office/drawing/2014/main" id="{D6A942E9-B88B-4488-956A-1FDFB7DF6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4818185"/>
          </a:xfrm>
          <a:prstGeom prst="rect">
            <a:avLst/>
          </a:prstGeom>
        </p:spPr>
      </p:pic>
      <p:sp>
        <p:nvSpPr>
          <p:cNvPr id="2" name="Başlık 1">
            <a:extLst>
              <a:ext uri="{FF2B5EF4-FFF2-40B4-BE49-F238E27FC236}">
                <a16:creationId xmlns="" xmlns:a16="http://schemas.microsoft.com/office/drawing/2014/main" id="{4ECB2E09-6F40-4FFB-8E34-A84E362B54B2}"/>
              </a:ext>
            </a:extLst>
          </p:cNvPr>
          <p:cNvSpPr>
            <a:spLocks noGrp="1"/>
          </p:cNvSpPr>
          <p:nvPr>
            <p:ph type="title" hasCustomPrompt="1"/>
          </p:nvPr>
        </p:nvSpPr>
        <p:spPr>
          <a:xfrm>
            <a:off x="2543907" y="3645105"/>
            <a:ext cx="9454662" cy="1110395"/>
          </a:xfrm>
          <a:prstGeom prst="rect">
            <a:avLst/>
          </a:prstGeom>
        </p:spPr>
        <p:txBody>
          <a:bodyPr anchor="ctr"/>
          <a:lstStyle>
            <a:lvl1pPr>
              <a:defRPr b="1">
                <a:solidFill>
                  <a:schemeClr val="tx1">
                    <a:lumMod val="75000"/>
                    <a:lumOff val="25000"/>
                  </a:schemeClr>
                </a:solidFill>
                <a:latin typeface="Century Gothic" panose="020B0502020202020204" pitchFamily="34" charset="0"/>
              </a:defRPr>
            </a:lvl1pPr>
          </a:lstStyle>
          <a:p>
            <a:r>
              <a:rPr lang="tr-TR" dirty="0"/>
              <a:t>Başlık ekleyebilirsiniz</a:t>
            </a:r>
          </a:p>
        </p:txBody>
      </p:sp>
      <p:sp>
        <p:nvSpPr>
          <p:cNvPr id="9" name="Metin Yer Tutucusu 8">
            <a:extLst>
              <a:ext uri="{FF2B5EF4-FFF2-40B4-BE49-F238E27FC236}">
                <a16:creationId xmlns="" xmlns:a16="http://schemas.microsoft.com/office/drawing/2014/main" id="{BDE3E704-D569-4FD5-B866-4250BD7F5605}"/>
              </a:ext>
            </a:extLst>
          </p:cNvPr>
          <p:cNvSpPr>
            <a:spLocks noGrp="1"/>
          </p:cNvSpPr>
          <p:nvPr>
            <p:ph type="body" sz="quarter" idx="10" hasCustomPrompt="1"/>
          </p:nvPr>
        </p:nvSpPr>
        <p:spPr>
          <a:xfrm>
            <a:off x="5556250" y="5153025"/>
            <a:ext cx="6442075" cy="614363"/>
          </a:xfrm>
          <a:prstGeom prst="rect">
            <a:avLst/>
          </a:prstGeom>
        </p:spPr>
        <p:txBody>
          <a:bodyPr/>
          <a:lstStyle>
            <a:lvl1pPr marL="0" indent="0">
              <a:buNone/>
              <a:defRPr>
                <a:latin typeface="Century Gothic" panose="020B0502020202020204" pitchFamily="34" charset="0"/>
              </a:defRPr>
            </a:lvl1pPr>
          </a:lstStyle>
          <a:p>
            <a:pPr lvl="0"/>
            <a:r>
              <a:rPr lang="tr-TR" dirty="0"/>
              <a:t>Alt Başlık Ekleyebilirsiniz</a:t>
            </a:r>
          </a:p>
        </p:txBody>
      </p:sp>
      <p:sp>
        <p:nvSpPr>
          <p:cNvPr id="11" name="Dikdörtgen 10">
            <a:extLst>
              <a:ext uri="{FF2B5EF4-FFF2-40B4-BE49-F238E27FC236}">
                <a16:creationId xmlns="" xmlns:a16="http://schemas.microsoft.com/office/drawing/2014/main" id="{26A75483-0EFB-4D83-8ED2-61D46C07F77F}"/>
              </a:ext>
            </a:extLst>
          </p:cNvPr>
          <p:cNvSpPr/>
          <p:nvPr userDrawn="1"/>
        </p:nvSpPr>
        <p:spPr>
          <a:xfrm>
            <a:off x="0" y="4789142"/>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 xmlns:a16="http://schemas.microsoft.com/office/drawing/2014/main" id="{1A9ADAD9-E11D-4F53-8DE7-113255256455}"/>
              </a:ext>
            </a:extLst>
          </p:cNvPr>
          <p:cNvSpPr/>
          <p:nvPr userDrawn="1"/>
        </p:nvSpPr>
        <p:spPr>
          <a:xfrm>
            <a:off x="0" y="4685859"/>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 xmlns:a16="http://schemas.microsoft.com/office/drawing/2014/main" id="{577AE173-14AC-4FD6-AB4B-E84E6525E8A0}"/>
              </a:ext>
            </a:extLst>
          </p:cNvPr>
          <p:cNvSpPr/>
          <p:nvPr userDrawn="1"/>
        </p:nvSpPr>
        <p:spPr>
          <a:xfrm>
            <a:off x="548053" y="3604845"/>
            <a:ext cx="1802423" cy="18024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 name="Resim 9">
            <a:extLst>
              <a:ext uri="{FF2B5EF4-FFF2-40B4-BE49-F238E27FC236}">
                <a16:creationId xmlns="" xmlns:a16="http://schemas.microsoft.com/office/drawing/2014/main" id="{A81CF918-904C-4404-AEED-8F129AE5027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56" y="3728367"/>
            <a:ext cx="1453742" cy="1555375"/>
          </a:xfrm>
          <a:prstGeom prst="rect">
            <a:avLst/>
          </a:prstGeom>
        </p:spPr>
      </p:pic>
    </p:spTree>
    <p:extLst>
      <p:ext uri="{BB962C8B-B14F-4D97-AF65-F5344CB8AC3E}">
        <p14:creationId xmlns:p14="http://schemas.microsoft.com/office/powerpoint/2010/main" val="27745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5" name="Dikdörtgen 4">
            <a:extLst>
              <a:ext uri="{FF2B5EF4-FFF2-40B4-BE49-F238E27FC236}">
                <a16:creationId xmlns="" xmlns:a16="http://schemas.microsoft.com/office/drawing/2014/main" id="{C3CA9DC0-6965-43AA-B515-69D8D5192DDA}"/>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 xmlns:a16="http://schemas.microsoft.com/office/drawing/2014/main" id="{52C5DCDE-CD0C-4DC9-A7A8-8883A6EBAB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6978BF4F-159C-4D75-9513-36FD44E3276B}"/>
              </a:ext>
            </a:extLst>
          </p:cNvPr>
          <p:cNvSpPr>
            <a:spLocks noGrp="1"/>
          </p:cNvSpPr>
          <p:nvPr>
            <p:ph type="body" idx="10"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İçerik Yer Tutucusu 9">
            <a:extLst>
              <a:ext uri="{FF2B5EF4-FFF2-40B4-BE49-F238E27FC236}">
                <a16:creationId xmlns="" xmlns:a16="http://schemas.microsoft.com/office/drawing/2014/main" id="{0DA7B2DF-6603-4030-BBB1-B4C6B5ACD683}"/>
              </a:ext>
            </a:extLst>
          </p:cNvPr>
          <p:cNvSpPr>
            <a:spLocks noGrp="1"/>
          </p:cNvSpPr>
          <p:nvPr>
            <p:ph sz="quarter" idx="11"/>
          </p:nvPr>
        </p:nvSpPr>
        <p:spPr>
          <a:xfrm>
            <a:off x="661669" y="1743836"/>
            <a:ext cx="10986046" cy="4770438"/>
          </a:xfrm>
          <a:prstGeom prst="rect">
            <a:avLst/>
          </a:prstGeom>
        </p:spPr>
        <p:txBody>
          <a:bodyPr/>
          <a:lstStyle>
            <a:lvl1pPr marL="228600" indent="-228600">
              <a:buFontTx/>
              <a:buBlip>
                <a:blip r:embed="rId3"/>
              </a:buBlip>
              <a:defRPr>
                <a:effectLst/>
                <a:latin typeface="Century Gothic" panose="020B0502020202020204" pitchFamily="34" charset="0"/>
              </a:defRPr>
            </a:lvl1pPr>
            <a:lvl2pPr marL="685800" indent="-228600">
              <a:buFontTx/>
              <a:buBlip>
                <a:blip r:embed="rId3"/>
              </a:buBlip>
              <a:defRPr>
                <a:effectLst/>
                <a:latin typeface="Century Gothic" panose="020B0502020202020204" pitchFamily="34" charset="0"/>
              </a:defRPr>
            </a:lvl2pPr>
            <a:lvl3pPr marL="1143000" indent="-228600">
              <a:buFontTx/>
              <a:buBlip>
                <a:blip r:embed="rId3"/>
              </a:buBlip>
              <a:defRPr>
                <a:effectLst/>
                <a:latin typeface="Century Gothic" panose="020B0502020202020204" pitchFamily="34" charset="0"/>
              </a:defRPr>
            </a:lvl3pPr>
            <a:lvl4pPr marL="1600200" indent="-228600">
              <a:buFontTx/>
              <a:buBlip>
                <a:blip r:embed="rId3"/>
              </a:buBlip>
              <a:defRPr>
                <a:effectLst/>
                <a:latin typeface="Century Gothic" panose="020B0502020202020204" pitchFamily="34" charset="0"/>
              </a:defRPr>
            </a:lvl4pPr>
            <a:lvl5pPr marL="2057400" indent="-228600">
              <a:buFontTx/>
              <a:buBlip>
                <a:blip r:embed="rId3"/>
              </a:buBlip>
              <a:defRPr>
                <a:effectLst/>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1" name="Dikdörtgen 10">
            <a:extLst>
              <a:ext uri="{FF2B5EF4-FFF2-40B4-BE49-F238E27FC236}">
                <a16:creationId xmlns="" xmlns:a16="http://schemas.microsoft.com/office/drawing/2014/main" id="{E0B4FDC8-0D63-4220-A8D3-8199C4EFE56D}"/>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a:extLst>
              <a:ext uri="{FF2B5EF4-FFF2-40B4-BE49-F238E27FC236}">
                <a16:creationId xmlns="" xmlns:a16="http://schemas.microsoft.com/office/drawing/2014/main" id="{373B041D-7E3B-4A3F-8704-E20400557613}"/>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 xmlns:a16="http://schemas.microsoft.com/office/drawing/2014/main" id="{22C7A2D9-ED57-47CC-9637-72FD4CF146E7}"/>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Resim 14">
            <a:extLst>
              <a:ext uri="{FF2B5EF4-FFF2-40B4-BE49-F238E27FC236}">
                <a16:creationId xmlns="" xmlns:a16="http://schemas.microsoft.com/office/drawing/2014/main" id="{81D6A544-9757-4DA2-8D7E-CEFB74A014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Tree>
    <p:extLst>
      <p:ext uri="{BB962C8B-B14F-4D97-AF65-F5344CB8AC3E}">
        <p14:creationId xmlns:p14="http://schemas.microsoft.com/office/powerpoint/2010/main" val="86755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E92B6E41-BC4A-4197-874E-886F97B24736}"/>
              </a:ext>
            </a:extLst>
          </p:cNvPr>
          <p:cNvSpPr>
            <a:spLocks noGrp="1"/>
          </p:cNvSpPr>
          <p:nvPr>
            <p:ph sz="half" idx="1"/>
          </p:nvPr>
        </p:nvSpPr>
        <p:spPr>
          <a:xfrm>
            <a:off x="838200" y="1702284"/>
            <a:ext cx="5181600" cy="4474679"/>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 xmlns:a16="http://schemas.microsoft.com/office/drawing/2014/main" id="{AB3ED334-B049-4E5E-8035-B74CC75777BF}"/>
              </a:ext>
            </a:extLst>
          </p:cNvPr>
          <p:cNvSpPr>
            <a:spLocks noGrp="1"/>
          </p:cNvSpPr>
          <p:nvPr>
            <p:ph sz="half" idx="2"/>
          </p:nvPr>
        </p:nvSpPr>
        <p:spPr>
          <a:xfrm>
            <a:off x="6172200" y="1702284"/>
            <a:ext cx="5181600" cy="4474679"/>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4482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With Images">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E92B6E41-BC4A-4197-874E-886F97B24736}"/>
              </a:ext>
            </a:extLst>
          </p:cNvPr>
          <p:cNvSpPr>
            <a:spLocks noGrp="1"/>
          </p:cNvSpPr>
          <p:nvPr>
            <p:ph sz="half" idx="1"/>
          </p:nvPr>
        </p:nvSpPr>
        <p:spPr>
          <a:xfrm>
            <a:off x="838200" y="2783526"/>
            <a:ext cx="5181600" cy="3393437"/>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 xmlns:a16="http://schemas.microsoft.com/office/drawing/2014/main" id="{AB3ED334-B049-4E5E-8035-B74CC75777BF}"/>
              </a:ext>
            </a:extLst>
          </p:cNvPr>
          <p:cNvSpPr>
            <a:spLocks noGrp="1"/>
          </p:cNvSpPr>
          <p:nvPr>
            <p:ph sz="half" idx="2"/>
          </p:nvPr>
        </p:nvSpPr>
        <p:spPr>
          <a:xfrm>
            <a:off x="6172200" y="2783526"/>
            <a:ext cx="5181600" cy="3393437"/>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sim Yer Tutucusu 4">
            <a:extLst>
              <a:ext uri="{FF2B5EF4-FFF2-40B4-BE49-F238E27FC236}">
                <a16:creationId xmlns="" xmlns:a16="http://schemas.microsoft.com/office/drawing/2014/main" id="{9A8A5EDE-6D33-437E-9E3D-4C25834FF974}"/>
              </a:ext>
            </a:extLst>
          </p:cNvPr>
          <p:cNvSpPr>
            <a:spLocks noGrp="1"/>
          </p:cNvSpPr>
          <p:nvPr>
            <p:ph type="pic" sz="quarter" idx="12"/>
          </p:nvPr>
        </p:nvSpPr>
        <p:spPr>
          <a:xfrm>
            <a:off x="838200" y="1624013"/>
            <a:ext cx="5181600" cy="1096962"/>
          </a:xfrm>
          <a:prstGeom prst="rect">
            <a:avLst/>
          </a:prstGeom>
        </p:spPr>
        <p:txBody>
          <a:bodyPr/>
          <a:lstStyle/>
          <a:p>
            <a:endParaRPr lang="tr-TR"/>
          </a:p>
        </p:txBody>
      </p:sp>
      <p:sp>
        <p:nvSpPr>
          <p:cNvPr id="15" name="Resim Yer Tutucusu 4">
            <a:extLst>
              <a:ext uri="{FF2B5EF4-FFF2-40B4-BE49-F238E27FC236}">
                <a16:creationId xmlns="" xmlns:a16="http://schemas.microsoft.com/office/drawing/2014/main" id="{A2D7425F-5011-48D0-ADA4-DED225E587DD}"/>
              </a:ext>
            </a:extLst>
          </p:cNvPr>
          <p:cNvSpPr>
            <a:spLocks noGrp="1"/>
          </p:cNvSpPr>
          <p:nvPr>
            <p:ph type="pic" sz="quarter" idx="13"/>
          </p:nvPr>
        </p:nvSpPr>
        <p:spPr>
          <a:xfrm>
            <a:off x="6172200" y="1636286"/>
            <a:ext cx="5181600" cy="1096962"/>
          </a:xfrm>
          <a:prstGeom prst="rect">
            <a:avLst/>
          </a:prstGeom>
        </p:spPr>
        <p:txBody>
          <a:bodyPr/>
          <a:lstStyle/>
          <a:p>
            <a:endParaRPr lang="tr-TR"/>
          </a:p>
        </p:txBody>
      </p:sp>
    </p:spTree>
    <p:extLst>
      <p:ext uri="{BB962C8B-B14F-4D97-AF65-F5344CB8AC3E}">
        <p14:creationId xmlns:p14="http://schemas.microsoft.com/office/powerpoint/2010/main" val="152149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Content With Title">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E92B6E41-BC4A-4197-874E-886F97B24736}"/>
              </a:ext>
            </a:extLst>
          </p:cNvPr>
          <p:cNvSpPr>
            <a:spLocks noGrp="1"/>
          </p:cNvSpPr>
          <p:nvPr>
            <p:ph sz="half" idx="1"/>
          </p:nvPr>
        </p:nvSpPr>
        <p:spPr>
          <a:xfrm>
            <a:off x="838200" y="2308192"/>
            <a:ext cx="5181600" cy="3868771"/>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 xmlns:a16="http://schemas.microsoft.com/office/drawing/2014/main" id="{AB3ED334-B049-4E5E-8035-B74CC75777BF}"/>
              </a:ext>
            </a:extLst>
          </p:cNvPr>
          <p:cNvSpPr>
            <a:spLocks noGrp="1"/>
          </p:cNvSpPr>
          <p:nvPr>
            <p:ph sz="half" idx="2"/>
          </p:nvPr>
        </p:nvSpPr>
        <p:spPr>
          <a:xfrm>
            <a:off x="6172200" y="2308192"/>
            <a:ext cx="5181600" cy="3868771"/>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Yer Tutucusu 4">
            <a:extLst>
              <a:ext uri="{FF2B5EF4-FFF2-40B4-BE49-F238E27FC236}">
                <a16:creationId xmlns="" xmlns:a16="http://schemas.microsoft.com/office/drawing/2014/main" id="{012A7ED7-D58B-4344-AA5B-F1A805D8C992}"/>
              </a:ext>
            </a:extLst>
          </p:cNvPr>
          <p:cNvSpPr>
            <a:spLocks noGrp="1"/>
          </p:cNvSpPr>
          <p:nvPr>
            <p:ph type="body" sz="quarter" idx="12" hasCustomPrompt="1"/>
          </p:nvPr>
        </p:nvSpPr>
        <p:spPr>
          <a:xfrm>
            <a:off x="838200" y="1701851"/>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5" name="Metin Yer Tutucusu 4">
            <a:extLst>
              <a:ext uri="{FF2B5EF4-FFF2-40B4-BE49-F238E27FC236}">
                <a16:creationId xmlns="" xmlns:a16="http://schemas.microsoft.com/office/drawing/2014/main" id="{650E23FC-2C1A-4520-8F9D-4B020EDBEEC7}"/>
              </a:ext>
            </a:extLst>
          </p:cNvPr>
          <p:cNvSpPr>
            <a:spLocks noGrp="1"/>
          </p:cNvSpPr>
          <p:nvPr>
            <p:ph type="body" sz="quarter" idx="13" hasCustomPrompt="1"/>
          </p:nvPr>
        </p:nvSpPr>
        <p:spPr>
          <a:xfrm>
            <a:off x="6172200" y="1701818"/>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Tree>
    <p:extLst>
      <p:ext uri="{BB962C8B-B14F-4D97-AF65-F5344CB8AC3E}">
        <p14:creationId xmlns:p14="http://schemas.microsoft.com/office/powerpoint/2010/main" val="76642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With Image and Title">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E92B6E41-BC4A-4197-874E-886F97B24736}"/>
              </a:ext>
            </a:extLst>
          </p:cNvPr>
          <p:cNvSpPr>
            <a:spLocks noGrp="1"/>
          </p:cNvSpPr>
          <p:nvPr>
            <p:ph sz="half" idx="1"/>
          </p:nvPr>
        </p:nvSpPr>
        <p:spPr>
          <a:xfrm>
            <a:off x="838200" y="3343614"/>
            <a:ext cx="5181600" cy="2833350"/>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 xmlns:a16="http://schemas.microsoft.com/office/drawing/2014/main" id="{AB3ED334-B049-4E5E-8035-B74CC75777BF}"/>
              </a:ext>
            </a:extLst>
          </p:cNvPr>
          <p:cNvSpPr>
            <a:spLocks noGrp="1"/>
          </p:cNvSpPr>
          <p:nvPr>
            <p:ph sz="half" idx="2"/>
          </p:nvPr>
        </p:nvSpPr>
        <p:spPr>
          <a:xfrm>
            <a:off x="6172200" y="3343614"/>
            <a:ext cx="5181600" cy="2833350"/>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Yer Tutucusu 4">
            <a:extLst>
              <a:ext uri="{FF2B5EF4-FFF2-40B4-BE49-F238E27FC236}">
                <a16:creationId xmlns="" xmlns:a16="http://schemas.microsoft.com/office/drawing/2014/main" id="{012A7ED7-D58B-4344-AA5B-F1A805D8C992}"/>
              </a:ext>
            </a:extLst>
          </p:cNvPr>
          <p:cNvSpPr>
            <a:spLocks noGrp="1"/>
          </p:cNvSpPr>
          <p:nvPr>
            <p:ph type="body" sz="quarter" idx="12" hasCustomPrompt="1"/>
          </p:nvPr>
        </p:nvSpPr>
        <p:spPr>
          <a:xfrm>
            <a:off x="838200" y="2729107"/>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5" name="Metin Yer Tutucusu 4">
            <a:extLst>
              <a:ext uri="{FF2B5EF4-FFF2-40B4-BE49-F238E27FC236}">
                <a16:creationId xmlns="" xmlns:a16="http://schemas.microsoft.com/office/drawing/2014/main" id="{650E23FC-2C1A-4520-8F9D-4B020EDBEEC7}"/>
              </a:ext>
            </a:extLst>
          </p:cNvPr>
          <p:cNvSpPr>
            <a:spLocks noGrp="1"/>
          </p:cNvSpPr>
          <p:nvPr>
            <p:ph type="body" sz="quarter" idx="13" hasCustomPrompt="1"/>
          </p:nvPr>
        </p:nvSpPr>
        <p:spPr>
          <a:xfrm>
            <a:off x="6172200" y="2729074"/>
            <a:ext cx="5181600"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7" name="Resim Yer Tutucusu 4">
            <a:extLst>
              <a:ext uri="{FF2B5EF4-FFF2-40B4-BE49-F238E27FC236}">
                <a16:creationId xmlns="" xmlns:a16="http://schemas.microsoft.com/office/drawing/2014/main" id="{2DCDF228-10DC-4D26-9CC1-C3DA933707C7}"/>
              </a:ext>
            </a:extLst>
          </p:cNvPr>
          <p:cNvSpPr>
            <a:spLocks noGrp="1"/>
          </p:cNvSpPr>
          <p:nvPr>
            <p:ph type="pic" sz="quarter" idx="14"/>
          </p:nvPr>
        </p:nvSpPr>
        <p:spPr>
          <a:xfrm>
            <a:off x="838200" y="1624013"/>
            <a:ext cx="5181600" cy="1096962"/>
          </a:xfrm>
          <a:prstGeom prst="rect">
            <a:avLst/>
          </a:prstGeom>
        </p:spPr>
        <p:txBody>
          <a:bodyPr/>
          <a:lstStyle/>
          <a:p>
            <a:endParaRPr lang="tr-TR"/>
          </a:p>
        </p:txBody>
      </p:sp>
      <p:sp>
        <p:nvSpPr>
          <p:cNvPr id="18" name="Resim Yer Tutucusu 4">
            <a:extLst>
              <a:ext uri="{FF2B5EF4-FFF2-40B4-BE49-F238E27FC236}">
                <a16:creationId xmlns="" xmlns:a16="http://schemas.microsoft.com/office/drawing/2014/main" id="{7D0DA630-5F9E-46EA-A884-6A09488CEBF3}"/>
              </a:ext>
            </a:extLst>
          </p:cNvPr>
          <p:cNvSpPr>
            <a:spLocks noGrp="1"/>
          </p:cNvSpPr>
          <p:nvPr>
            <p:ph type="pic" sz="quarter" idx="15"/>
          </p:nvPr>
        </p:nvSpPr>
        <p:spPr>
          <a:xfrm>
            <a:off x="6172200" y="1596161"/>
            <a:ext cx="5181600" cy="1096962"/>
          </a:xfrm>
          <a:prstGeom prst="rect">
            <a:avLst/>
          </a:prstGeom>
        </p:spPr>
        <p:txBody>
          <a:bodyPr/>
          <a:lstStyle/>
          <a:p>
            <a:endParaRPr lang="tr-TR"/>
          </a:p>
        </p:txBody>
      </p:sp>
    </p:spTree>
    <p:extLst>
      <p:ext uri="{BB962C8B-B14F-4D97-AF65-F5344CB8AC3E}">
        <p14:creationId xmlns:p14="http://schemas.microsoft.com/office/powerpoint/2010/main" val="408058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iple Content">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E92B6E41-BC4A-4197-874E-886F97B24736}"/>
              </a:ext>
            </a:extLst>
          </p:cNvPr>
          <p:cNvSpPr>
            <a:spLocks noGrp="1"/>
          </p:cNvSpPr>
          <p:nvPr>
            <p:ph sz="half" idx="1"/>
          </p:nvPr>
        </p:nvSpPr>
        <p:spPr>
          <a:xfrm>
            <a:off x="614522" y="1702284"/>
            <a:ext cx="3374571" cy="4671628"/>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Dikdörtgen 5">
            <a:extLst>
              <a:ext uri="{FF2B5EF4-FFF2-40B4-BE49-F238E27FC236}">
                <a16:creationId xmlns=""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 xmlns:a16="http://schemas.microsoft.com/office/drawing/2014/main" id="{C61D82E7-B163-479E-9E0A-7529C1EDB6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 xmlns:a16="http://schemas.microsoft.com/office/drawing/2014/main" id="{1B975AA5-DA26-4542-961E-83E4DAF9DD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çerik Yer Tutucusu 2">
            <a:extLst>
              <a:ext uri="{FF2B5EF4-FFF2-40B4-BE49-F238E27FC236}">
                <a16:creationId xmlns="" xmlns:a16="http://schemas.microsoft.com/office/drawing/2014/main" id="{2B4A57F8-BCD9-4954-8282-C0B0FFE2BA60}"/>
              </a:ext>
            </a:extLst>
          </p:cNvPr>
          <p:cNvSpPr>
            <a:spLocks noGrp="1"/>
          </p:cNvSpPr>
          <p:nvPr>
            <p:ph sz="half" idx="12"/>
          </p:nvPr>
        </p:nvSpPr>
        <p:spPr>
          <a:xfrm>
            <a:off x="4408714" y="1701850"/>
            <a:ext cx="3374571" cy="4671628"/>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6" name="İçerik Yer Tutucusu 2">
            <a:extLst>
              <a:ext uri="{FF2B5EF4-FFF2-40B4-BE49-F238E27FC236}">
                <a16:creationId xmlns="" xmlns:a16="http://schemas.microsoft.com/office/drawing/2014/main" id="{1A3E05BA-F1F3-43D6-BF80-24551BFB760C}"/>
              </a:ext>
            </a:extLst>
          </p:cNvPr>
          <p:cNvSpPr>
            <a:spLocks noGrp="1"/>
          </p:cNvSpPr>
          <p:nvPr>
            <p:ph sz="half" idx="13"/>
          </p:nvPr>
        </p:nvSpPr>
        <p:spPr>
          <a:xfrm>
            <a:off x="8202906" y="1701850"/>
            <a:ext cx="3374571" cy="4671628"/>
          </a:xfrm>
          <a:prstGeom prst="rect">
            <a:avLst/>
          </a:prstGeom>
        </p:spPr>
        <p:txBody>
          <a:bodyPr/>
          <a:lstStyle>
            <a:lvl1pPr marL="228600" indent="-228600">
              <a:buFontTx/>
              <a:buBlip>
                <a:blip r:embed="rId2"/>
              </a:buBlip>
              <a:defRPr>
                <a:latin typeface="Century Gothic" panose="020B0502020202020204" pitchFamily="34" charset="0"/>
              </a:defRPr>
            </a:lvl1pPr>
            <a:lvl2pPr marL="685800" indent="-228600">
              <a:buFontTx/>
              <a:buBlip>
                <a:blip r:embed="rId2"/>
              </a:buBlip>
              <a:defRPr>
                <a:latin typeface="Century Gothic" panose="020B0502020202020204" pitchFamily="34" charset="0"/>
              </a:defRPr>
            </a:lvl2pPr>
            <a:lvl3pPr marL="1143000" indent="-228600">
              <a:buFontTx/>
              <a:buBlip>
                <a:blip r:embed="rId2"/>
              </a:buBlip>
              <a:defRPr>
                <a:latin typeface="Century Gothic" panose="020B0502020202020204" pitchFamily="34" charset="0"/>
              </a:defRPr>
            </a:lvl3pPr>
            <a:lvl4pPr marL="1600200" indent="-228600">
              <a:buFontTx/>
              <a:buBlip>
                <a:blip r:embed="rId2"/>
              </a:buBlip>
              <a:defRPr>
                <a:latin typeface="Century Gothic" panose="020B0502020202020204" pitchFamily="34" charset="0"/>
              </a:defRPr>
            </a:lvl4pPr>
            <a:lvl5pPr marL="2057400" indent="-228600">
              <a:buFontTx/>
              <a:buBlip>
                <a:blip r:embed="rId2"/>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112655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iple Content With Title">
    <p:spTree>
      <p:nvGrpSpPr>
        <p:cNvPr id="1" name=""/>
        <p:cNvGrpSpPr/>
        <p:nvPr/>
      </p:nvGrpSpPr>
      <p:grpSpPr>
        <a:xfrm>
          <a:off x="0" y="0"/>
          <a:ext cx="0" cy="0"/>
          <a:chOff x="0" y="0"/>
          <a:chExt cx="0" cy="0"/>
        </a:xfrm>
      </p:grpSpPr>
      <p:sp>
        <p:nvSpPr>
          <p:cNvPr id="6" name="Dikdörtgen 5">
            <a:extLst>
              <a:ext uri="{FF2B5EF4-FFF2-40B4-BE49-F238E27FC236}">
                <a16:creationId xmlns="" xmlns:a16="http://schemas.microsoft.com/office/drawing/2014/main" id="{AEFC42D4-EBEC-43E8-844F-1C8957E6CAF8}"/>
              </a:ext>
            </a:extLst>
          </p:cNvPr>
          <p:cNvSpPr/>
          <p:nvPr userDrawn="1"/>
        </p:nvSpPr>
        <p:spPr>
          <a:xfrm>
            <a:off x="0" y="1055675"/>
            <a:ext cx="12192000" cy="88964"/>
          </a:xfrm>
          <a:prstGeom prst="rect">
            <a:avLst/>
          </a:prstGeom>
          <a:solidFill>
            <a:srgbClr val="00A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 xmlns:a16="http://schemas.microsoft.com/office/drawing/2014/main" id="{C61D82E7-B163-479E-9E0A-7529C1EDB6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081454"/>
          </a:xfrm>
          <a:prstGeom prst="rect">
            <a:avLst/>
          </a:prstGeom>
        </p:spPr>
      </p:pic>
      <p:sp>
        <p:nvSpPr>
          <p:cNvPr id="9" name="Metin Yer Tutucusu 2">
            <a:extLst>
              <a:ext uri="{FF2B5EF4-FFF2-40B4-BE49-F238E27FC236}">
                <a16:creationId xmlns="" xmlns:a16="http://schemas.microsoft.com/office/drawing/2014/main" id="{E823FDDD-F128-4F1F-AC1A-243A70F72027}"/>
              </a:ext>
            </a:extLst>
          </p:cNvPr>
          <p:cNvSpPr>
            <a:spLocks noGrp="1"/>
          </p:cNvSpPr>
          <p:nvPr>
            <p:ph type="body" idx="11" hasCustomPrompt="1"/>
          </p:nvPr>
        </p:nvSpPr>
        <p:spPr>
          <a:xfrm>
            <a:off x="1796789" y="238500"/>
            <a:ext cx="10004366" cy="660233"/>
          </a:xfrm>
          <a:prstGeom prst="rect">
            <a:avLst/>
          </a:prstGeom>
        </p:spPr>
        <p:txBody>
          <a:bodyPr/>
          <a:lstStyle>
            <a:lvl1pPr marL="0" indent="0">
              <a:buNone/>
              <a:defRPr sz="4000" b="1">
                <a:solidFill>
                  <a:schemeClr val="tx1">
                    <a:lumMod val="75000"/>
                    <a:lumOff val="2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Slayt başlığı ekleyiniz</a:t>
            </a:r>
          </a:p>
        </p:txBody>
      </p:sp>
      <p:sp>
        <p:nvSpPr>
          <p:cNvPr id="10" name="Dikdörtgen 9">
            <a:extLst>
              <a:ext uri="{FF2B5EF4-FFF2-40B4-BE49-F238E27FC236}">
                <a16:creationId xmlns="" xmlns:a16="http://schemas.microsoft.com/office/drawing/2014/main" id="{C3DC858B-FC98-4235-82D7-ACD0A63FB048}"/>
              </a:ext>
            </a:extLst>
          </p:cNvPr>
          <p:cNvSpPr/>
          <p:nvPr userDrawn="1"/>
        </p:nvSpPr>
        <p:spPr>
          <a:xfrm>
            <a:off x="0" y="952392"/>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 xmlns:a16="http://schemas.microsoft.com/office/drawing/2014/main" id="{4F576446-3BA0-4F12-A8B8-F6B353621CD6}"/>
              </a:ext>
            </a:extLst>
          </p:cNvPr>
          <p:cNvSpPr/>
          <p:nvPr userDrawn="1"/>
        </p:nvSpPr>
        <p:spPr>
          <a:xfrm>
            <a:off x="257907" y="110288"/>
            <a:ext cx="1395048" cy="139504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 xmlns:a16="http://schemas.microsoft.com/office/drawing/2014/main" id="{1B975AA5-DA26-4542-961E-83E4DAF9DD6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845" y="238500"/>
            <a:ext cx="1069078" cy="1143819"/>
          </a:xfrm>
          <a:prstGeom prst="rect">
            <a:avLst/>
          </a:prstGeom>
        </p:spPr>
      </p:pic>
      <p:sp>
        <p:nvSpPr>
          <p:cNvPr id="14" name="Dikdörtgen 13">
            <a:extLst>
              <a:ext uri="{FF2B5EF4-FFF2-40B4-BE49-F238E27FC236}">
                <a16:creationId xmlns="" xmlns:a16="http://schemas.microsoft.com/office/drawing/2014/main" id="{79B2548B-4B8B-40F1-A489-21BF1E0D5F88}"/>
              </a:ext>
            </a:extLst>
          </p:cNvPr>
          <p:cNvSpPr/>
          <p:nvPr userDrawn="1"/>
        </p:nvSpPr>
        <p:spPr>
          <a:xfrm>
            <a:off x="0" y="6734175"/>
            <a:ext cx="12192000" cy="123825"/>
          </a:xfrm>
          <a:prstGeom prst="rect">
            <a:avLst/>
          </a:prstGeom>
          <a:solidFill>
            <a:srgbClr val="879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Metin Yer Tutucusu 4">
            <a:extLst>
              <a:ext uri="{FF2B5EF4-FFF2-40B4-BE49-F238E27FC236}">
                <a16:creationId xmlns="" xmlns:a16="http://schemas.microsoft.com/office/drawing/2014/main" id="{257500A3-56D8-48BB-A3EF-81F432D747A9}"/>
              </a:ext>
            </a:extLst>
          </p:cNvPr>
          <p:cNvSpPr>
            <a:spLocks noGrp="1"/>
          </p:cNvSpPr>
          <p:nvPr>
            <p:ph type="body" sz="quarter" idx="14" hasCustomPrompt="1"/>
          </p:nvPr>
        </p:nvSpPr>
        <p:spPr>
          <a:xfrm>
            <a:off x="614522" y="1558661"/>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7" name="Metin Yer Tutucusu 4">
            <a:extLst>
              <a:ext uri="{FF2B5EF4-FFF2-40B4-BE49-F238E27FC236}">
                <a16:creationId xmlns="" xmlns:a16="http://schemas.microsoft.com/office/drawing/2014/main" id="{F4EF3C18-9E35-4DD8-862E-EC1B695863AD}"/>
              </a:ext>
            </a:extLst>
          </p:cNvPr>
          <p:cNvSpPr>
            <a:spLocks noGrp="1"/>
          </p:cNvSpPr>
          <p:nvPr>
            <p:ph type="body" sz="quarter" idx="15" hasCustomPrompt="1"/>
          </p:nvPr>
        </p:nvSpPr>
        <p:spPr>
          <a:xfrm>
            <a:off x="4408713" y="1575701"/>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8" name="Metin Yer Tutucusu 4">
            <a:extLst>
              <a:ext uri="{FF2B5EF4-FFF2-40B4-BE49-F238E27FC236}">
                <a16:creationId xmlns="" xmlns:a16="http://schemas.microsoft.com/office/drawing/2014/main" id="{139FEE47-CFA5-48EB-84FD-D45249ABD63E}"/>
              </a:ext>
            </a:extLst>
          </p:cNvPr>
          <p:cNvSpPr>
            <a:spLocks noGrp="1"/>
          </p:cNvSpPr>
          <p:nvPr>
            <p:ph type="body" sz="quarter" idx="16" hasCustomPrompt="1"/>
          </p:nvPr>
        </p:nvSpPr>
        <p:spPr>
          <a:xfrm>
            <a:off x="8202904" y="1586824"/>
            <a:ext cx="3374571" cy="606374"/>
          </a:xfrm>
          <a:prstGeom prst="rect">
            <a:avLst/>
          </a:prstGeom>
          <a:solidFill>
            <a:srgbClr val="879BFA"/>
          </a:solidFill>
        </p:spPr>
        <p:txBody>
          <a:bodyPr anchor="ctr"/>
          <a:lstStyle>
            <a:lvl1pPr marL="0" indent="0">
              <a:buNone/>
              <a:defRPr>
                <a:latin typeface="Century Gothic" panose="020B0502020202020204" pitchFamily="34" charset="0"/>
              </a:defRPr>
            </a:lvl1pPr>
          </a:lstStyle>
          <a:p>
            <a:pPr lvl="0"/>
            <a:r>
              <a:rPr lang="tr-TR" dirty="0"/>
              <a:t>Başlık</a:t>
            </a:r>
          </a:p>
        </p:txBody>
      </p:sp>
      <p:sp>
        <p:nvSpPr>
          <p:cNvPr id="19" name="İçerik Yer Tutucusu 2">
            <a:extLst>
              <a:ext uri="{FF2B5EF4-FFF2-40B4-BE49-F238E27FC236}">
                <a16:creationId xmlns="" xmlns:a16="http://schemas.microsoft.com/office/drawing/2014/main" id="{AB20A729-6053-4760-8F7B-69C2DB16B3BF}"/>
              </a:ext>
            </a:extLst>
          </p:cNvPr>
          <p:cNvSpPr>
            <a:spLocks noGrp="1"/>
          </p:cNvSpPr>
          <p:nvPr>
            <p:ph sz="half" idx="17"/>
          </p:nvPr>
        </p:nvSpPr>
        <p:spPr>
          <a:xfrm>
            <a:off x="614521" y="2165035"/>
            <a:ext cx="3374571" cy="4208443"/>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20" name="İçerik Yer Tutucusu 2">
            <a:extLst>
              <a:ext uri="{FF2B5EF4-FFF2-40B4-BE49-F238E27FC236}">
                <a16:creationId xmlns="" xmlns:a16="http://schemas.microsoft.com/office/drawing/2014/main" id="{6D3581CA-77DF-48A4-B192-2DBA37A52B5C}"/>
              </a:ext>
            </a:extLst>
          </p:cNvPr>
          <p:cNvSpPr>
            <a:spLocks noGrp="1"/>
          </p:cNvSpPr>
          <p:nvPr>
            <p:ph sz="half" idx="18"/>
          </p:nvPr>
        </p:nvSpPr>
        <p:spPr>
          <a:xfrm>
            <a:off x="4408713" y="2165035"/>
            <a:ext cx="3374571" cy="4208443"/>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21" name="İçerik Yer Tutucusu 2">
            <a:extLst>
              <a:ext uri="{FF2B5EF4-FFF2-40B4-BE49-F238E27FC236}">
                <a16:creationId xmlns="" xmlns:a16="http://schemas.microsoft.com/office/drawing/2014/main" id="{92BDB3D4-F27A-4B70-A21B-448B1C6D037D}"/>
              </a:ext>
            </a:extLst>
          </p:cNvPr>
          <p:cNvSpPr>
            <a:spLocks noGrp="1"/>
          </p:cNvSpPr>
          <p:nvPr>
            <p:ph sz="half" idx="19"/>
          </p:nvPr>
        </p:nvSpPr>
        <p:spPr>
          <a:xfrm>
            <a:off x="8202904" y="2182075"/>
            <a:ext cx="3374571" cy="4208443"/>
          </a:xfrm>
          <a:prstGeom prst="rect">
            <a:avLst/>
          </a:prstGeom>
        </p:spPr>
        <p:txBody>
          <a:bodyPr/>
          <a:lstStyle>
            <a:lvl1pPr marL="228600" indent="-228600">
              <a:buFontTx/>
              <a:buBlip>
                <a:blip r:embed="rId4"/>
              </a:buBlip>
              <a:defRPr>
                <a:latin typeface="Century Gothic" panose="020B0502020202020204" pitchFamily="34" charset="0"/>
              </a:defRPr>
            </a:lvl1pPr>
            <a:lvl2pPr marL="685800" indent="-228600">
              <a:buFontTx/>
              <a:buBlip>
                <a:blip r:embed="rId4"/>
              </a:buBlip>
              <a:defRPr>
                <a:latin typeface="Century Gothic" panose="020B0502020202020204" pitchFamily="34" charset="0"/>
              </a:defRPr>
            </a:lvl2pPr>
            <a:lvl3pPr marL="1143000" indent="-228600">
              <a:buFontTx/>
              <a:buBlip>
                <a:blip r:embed="rId4"/>
              </a:buBlip>
              <a:defRPr>
                <a:latin typeface="Century Gothic" panose="020B0502020202020204" pitchFamily="34" charset="0"/>
              </a:defRPr>
            </a:lvl3pPr>
            <a:lvl4pPr marL="1600200" indent="-228600">
              <a:buFontTx/>
              <a:buBlip>
                <a:blip r:embed="rId4"/>
              </a:buBlip>
              <a:defRPr>
                <a:latin typeface="Century Gothic" panose="020B0502020202020204" pitchFamily="34" charset="0"/>
              </a:defRPr>
            </a:lvl4pPr>
            <a:lvl5pPr marL="2057400" indent="-228600">
              <a:buFontTx/>
              <a:buBlip>
                <a:blip r:embed="rId4"/>
              </a:buBlip>
              <a:defRPr>
                <a:latin typeface="Century Gothic" panose="020B0502020202020204" pitchFamily="34"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334516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tr-T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E310759-E798-40C8-95BA-2401128CD1F8}" type="datetimeFigureOut">
              <a:rPr lang="tr-TR" smtClean="0"/>
              <a:t>6.05.2022</a:t>
            </a:fld>
            <a:endParaRPr lang="tr-T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FDA8AD9-5BBF-46FB-A5B6-6376DD12754C}" type="slidenum">
              <a:rPr lang="tr-TR" smtClean="0"/>
              <a:t>‹#›</a:t>
            </a:fld>
            <a:endParaRPr lang="tr-TR"/>
          </a:p>
        </p:txBody>
      </p:sp>
      <p:pic>
        <p:nvPicPr>
          <p:cNvPr id="7" name="Resim 6">
            <a:extLst>
              <a:ext uri="{FF2B5EF4-FFF2-40B4-BE49-F238E27FC236}">
                <a16:creationId xmlns="" xmlns:a16="http://schemas.microsoft.com/office/drawing/2014/main" id="{346591C5-809F-4410-9B4A-27C7DF9F7DF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966026" y="147815"/>
            <a:ext cx="5772789" cy="6173399"/>
          </a:xfrm>
          <a:prstGeom prst="rect">
            <a:avLst/>
          </a:prstGeom>
        </p:spPr>
      </p:pic>
    </p:spTree>
    <p:extLst>
      <p:ext uri="{BB962C8B-B14F-4D97-AF65-F5344CB8AC3E}">
        <p14:creationId xmlns:p14="http://schemas.microsoft.com/office/powerpoint/2010/main" val="247993649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 xmlns:a16="http://schemas.microsoft.com/office/drawing/2014/main" id="{DBAD55BF-F998-4D8E-999B-B11812595B32}"/>
              </a:ext>
            </a:extLst>
          </p:cNvPr>
          <p:cNvSpPr>
            <a:spLocks noGrp="1"/>
          </p:cNvSpPr>
          <p:nvPr>
            <p:ph type="body" idx="1"/>
          </p:nvPr>
        </p:nvSpPr>
        <p:spPr/>
        <p:txBody>
          <a:bodyPr>
            <a:normAutofit lnSpcReduction="10000"/>
          </a:bodyPr>
          <a:lstStyle/>
          <a:p>
            <a:r>
              <a:rPr lang="tr-TR" dirty="0" smtClean="0"/>
              <a:t>B59</a:t>
            </a:r>
            <a:endParaRPr lang="tr-TR" dirty="0"/>
          </a:p>
        </p:txBody>
      </p:sp>
      <p:sp>
        <p:nvSpPr>
          <p:cNvPr id="3" name="Metin Yer Tutucusu 2">
            <a:extLst>
              <a:ext uri="{FF2B5EF4-FFF2-40B4-BE49-F238E27FC236}">
                <a16:creationId xmlns="" xmlns:a16="http://schemas.microsoft.com/office/drawing/2014/main" id="{23C5CFE5-3ACF-407A-8344-53CEB8776D4F}"/>
              </a:ext>
            </a:extLst>
          </p:cNvPr>
          <p:cNvSpPr>
            <a:spLocks noGrp="1"/>
          </p:cNvSpPr>
          <p:nvPr>
            <p:ph type="body" idx="10"/>
          </p:nvPr>
        </p:nvSpPr>
        <p:spPr/>
        <p:txBody>
          <a:bodyPr>
            <a:normAutofit lnSpcReduction="10000"/>
          </a:bodyPr>
          <a:lstStyle/>
          <a:p>
            <a:r>
              <a:rPr lang="tr-TR" dirty="0"/>
              <a:t>HTML-CSS</a:t>
            </a:r>
          </a:p>
        </p:txBody>
      </p:sp>
      <p:sp>
        <p:nvSpPr>
          <p:cNvPr id="4" name="Metin Yer Tutucusu 3">
            <a:extLst>
              <a:ext uri="{FF2B5EF4-FFF2-40B4-BE49-F238E27FC236}">
                <a16:creationId xmlns="" xmlns:a16="http://schemas.microsoft.com/office/drawing/2014/main" id="{37B963E2-564E-4C4F-9EF9-706AFC543F4B}"/>
              </a:ext>
            </a:extLst>
          </p:cNvPr>
          <p:cNvSpPr>
            <a:spLocks noGrp="1"/>
          </p:cNvSpPr>
          <p:nvPr>
            <p:ph type="body" idx="11"/>
          </p:nvPr>
        </p:nvSpPr>
        <p:spPr/>
        <p:txBody>
          <a:bodyPr>
            <a:normAutofit lnSpcReduction="10000"/>
          </a:bodyPr>
          <a:lstStyle/>
          <a:p>
            <a:r>
              <a:rPr lang="tr-TR" dirty="0" smtClean="0"/>
              <a:t>06.05.2022</a:t>
            </a:r>
            <a:endParaRPr lang="tr-TR" dirty="0"/>
          </a:p>
        </p:txBody>
      </p:sp>
      <p:sp>
        <p:nvSpPr>
          <p:cNvPr id="5" name="Metin Yer Tutucusu 4">
            <a:extLst>
              <a:ext uri="{FF2B5EF4-FFF2-40B4-BE49-F238E27FC236}">
                <a16:creationId xmlns="" xmlns:a16="http://schemas.microsoft.com/office/drawing/2014/main" id="{802C0BF5-4732-41DB-9A85-F0498EB7AA08}"/>
              </a:ext>
            </a:extLst>
          </p:cNvPr>
          <p:cNvSpPr>
            <a:spLocks noGrp="1"/>
          </p:cNvSpPr>
          <p:nvPr>
            <p:ph type="body" idx="12"/>
          </p:nvPr>
        </p:nvSpPr>
        <p:spPr/>
        <p:txBody>
          <a:bodyPr>
            <a:normAutofit lnSpcReduction="10000"/>
          </a:bodyPr>
          <a:lstStyle/>
          <a:p>
            <a:r>
              <a:rPr lang="tr-TR" dirty="0"/>
              <a:t>CSS</a:t>
            </a:r>
          </a:p>
        </p:txBody>
      </p:sp>
    </p:spTree>
    <p:extLst>
      <p:ext uri="{BB962C8B-B14F-4D97-AF65-F5344CB8AC3E}">
        <p14:creationId xmlns:p14="http://schemas.microsoft.com/office/powerpoint/2010/main" val="289693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 xmlns:a16="http://schemas.microsoft.com/office/drawing/2014/main" id="{3150FA7F-B849-4015-BB5B-02CC18437600}"/>
              </a:ext>
            </a:extLst>
          </p:cNvPr>
          <p:cNvSpPr>
            <a:spLocks noGrp="1"/>
          </p:cNvSpPr>
          <p:nvPr>
            <p:ph type="body" idx="10"/>
          </p:nvPr>
        </p:nvSpPr>
        <p:spPr/>
        <p:txBody>
          <a:bodyPr>
            <a:normAutofit lnSpcReduction="10000"/>
          </a:bodyPr>
          <a:lstStyle/>
          <a:p>
            <a:r>
              <a:rPr lang="tr-TR" dirty="0"/>
              <a:t>Temel CSS özellikleri</a:t>
            </a:r>
          </a:p>
        </p:txBody>
      </p:sp>
      <p:sp>
        <p:nvSpPr>
          <p:cNvPr id="6" name="Pentagon 5"/>
          <p:cNvSpPr/>
          <p:nvPr/>
        </p:nvSpPr>
        <p:spPr>
          <a:xfrm>
            <a:off x="600892" y="2095002"/>
            <a:ext cx="1711234"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width</a:t>
            </a:r>
          </a:p>
        </p:txBody>
      </p:sp>
      <p:sp>
        <p:nvSpPr>
          <p:cNvPr id="7" name="TextBox 6"/>
          <p:cNvSpPr txBox="1"/>
          <p:nvPr/>
        </p:nvSpPr>
        <p:spPr>
          <a:xfrm>
            <a:off x="2508069" y="2095002"/>
            <a:ext cx="9222377" cy="369332"/>
          </a:xfrm>
          <a:prstGeom prst="rect">
            <a:avLst/>
          </a:prstGeom>
          <a:noFill/>
        </p:spPr>
        <p:txBody>
          <a:bodyPr wrap="square" rtlCol="0">
            <a:spAutoFit/>
          </a:bodyPr>
          <a:lstStyle/>
          <a:p>
            <a:r>
              <a:rPr lang="tr-TR" dirty="0"/>
              <a:t>Html taglarının genişliğini (yatayda kapladığı alanı) ayarlamak için kullanılır.</a:t>
            </a:r>
          </a:p>
        </p:txBody>
      </p:sp>
      <p:sp>
        <p:nvSpPr>
          <p:cNvPr id="9" name="Pentagon 8"/>
          <p:cNvSpPr/>
          <p:nvPr/>
        </p:nvSpPr>
        <p:spPr>
          <a:xfrm>
            <a:off x="600892" y="3219554"/>
            <a:ext cx="1711234"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height</a:t>
            </a:r>
          </a:p>
        </p:txBody>
      </p:sp>
      <p:sp>
        <p:nvSpPr>
          <p:cNvPr id="11" name="TextBox 10"/>
          <p:cNvSpPr txBox="1"/>
          <p:nvPr/>
        </p:nvSpPr>
        <p:spPr>
          <a:xfrm>
            <a:off x="2508069" y="3219554"/>
            <a:ext cx="9222377" cy="369332"/>
          </a:xfrm>
          <a:prstGeom prst="rect">
            <a:avLst/>
          </a:prstGeom>
          <a:noFill/>
        </p:spPr>
        <p:txBody>
          <a:bodyPr wrap="square" rtlCol="0">
            <a:spAutoFit/>
          </a:bodyPr>
          <a:lstStyle/>
          <a:p>
            <a:r>
              <a:rPr lang="tr-TR" dirty="0"/>
              <a:t>Html taglarının yüksekliğini (dikeyde kapladığı alanı) ayarlamak için kullanılır.</a:t>
            </a:r>
          </a:p>
        </p:txBody>
      </p:sp>
      <p:sp>
        <p:nvSpPr>
          <p:cNvPr id="4" name="Rectangle 3"/>
          <p:cNvSpPr/>
          <p:nvPr/>
        </p:nvSpPr>
        <p:spPr>
          <a:xfrm>
            <a:off x="600892" y="4344106"/>
            <a:ext cx="4650377" cy="1789611"/>
          </a:xfrm>
          <a:prstGeom prst="rect">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cxnSp>
        <p:nvCxnSpPr>
          <p:cNvPr id="8" name="Straight Arrow Connector 7"/>
          <p:cNvCxnSpPr/>
          <p:nvPr/>
        </p:nvCxnSpPr>
        <p:spPr>
          <a:xfrm>
            <a:off x="5538651" y="4344106"/>
            <a:ext cx="0" cy="180850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1"/>
            <a:endCxn id="4" idx="3"/>
          </p:cNvCxnSpPr>
          <p:nvPr/>
        </p:nvCxnSpPr>
        <p:spPr>
          <a:xfrm>
            <a:off x="600892" y="5238912"/>
            <a:ext cx="465037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2230" y="5063690"/>
            <a:ext cx="898003" cy="369332"/>
          </a:xfrm>
          <a:prstGeom prst="rect">
            <a:avLst/>
          </a:prstGeom>
          <a:noFill/>
        </p:spPr>
        <p:txBody>
          <a:bodyPr wrap="none" rtlCol="0">
            <a:spAutoFit/>
          </a:bodyPr>
          <a:lstStyle/>
          <a:p>
            <a:r>
              <a:rPr lang="tr-TR" dirty="0"/>
              <a:t>height</a:t>
            </a:r>
          </a:p>
        </p:txBody>
      </p:sp>
      <p:sp>
        <p:nvSpPr>
          <p:cNvPr id="18" name="TextBox 17"/>
          <p:cNvSpPr txBox="1"/>
          <p:nvPr/>
        </p:nvSpPr>
        <p:spPr>
          <a:xfrm>
            <a:off x="2525168" y="4743813"/>
            <a:ext cx="801823" cy="369332"/>
          </a:xfrm>
          <a:prstGeom prst="rect">
            <a:avLst/>
          </a:prstGeom>
          <a:noFill/>
        </p:spPr>
        <p:txBody>
          <a:bodyPr wrap="none" rtlCol="0">
            <a:spAutoFit/>
          </a:bodyPr>
          <a:lstStyle/>
          <a:p>
            <a:r>
              <a:rPr lang="tr-TR" dirty="0"/>
              <a:t>width</a:t>
            </a:r>
          </a:p>
        </p:txBody>
      </p:sp>
      <p:sp>
        <p:nvSpPr>
          <p:cNvPr id="20" name="TextBox 19"/>
          <p:cNvSpPr txBox="1"/>
          <p:nvPr/>
        </p:nvSpPr>
        <p:spPr>
          <a:xfrm>
            <a:off x="7175545" y="4195632"/>
            <a:ext cx="4192205" cy="1015121"/>
          </a:xfrm>
          <a:prstGeom prst="roundRect">
            <a:avLst/>
          </a:prstGeom>
        </p:spPr>
        <p:style>
          <a:lnRef idx="1">
            <a:schemeClr val="accent6"/>
          </a:lnRef>
          <a:fillRef idx="3">
            <a:schemeClr val="accent6"/>
          </a:fillRef>
          <a:effectRef idx="2">
            <a:schemeClr val="accent6"/>
          </a:effectRef>
          <a:fontRef idx="minor">
            <a:schemeClr val="lt1"/>
          </a:fontRef>
        </p:style>
        <p:txBody>
          <a:bodyPr wrap="square" lIns="180000" tIns="180000" rIns="180000" bIns="180000" rtlCol="0">
            <a:spAutoFit/>
          </a:bodyPr>
          <a:lstStyle/>
          <a:p>
            <a:pPr algn="r"/>
            <a:r>
              <a:rPr lang="tr-TR" dirty="0"/>
              <a:t>Width ve height için %, px birim olarak kullanılabilir.</a:t>
            </a:r>
          </a:p>
        </p:txBody>
      </p:sp>
      <p:sp>
        <p:nvSpPr>
          <p:cNvPr id="21" name="Explosion 1 20"/>
          <p:cNvSpPr/>
          <p:nvPr/>
        </p:nvSpPr>
        <p:spPr>
          <a:xfrm>
            <a:off x="6923811" y="3942702"/>
            <a:ext cx="751318" cy="75131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7506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1" grpId="0"/>
      <p:bldP spid="4" grpId="0" animBg="1"/>
      <p:bldP spid="17" grpId="0"/>
      <p:bldP spid="18"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 xmlns:a16="http://schemas.microsoft.com/office/drawing/2014/main" id="{E033D2D4-BE5F-4B39-A155-5CEA94C58BF8}"/>
              </a:ext>
            </a:extLst>
          </p:cNvPr>
          <p:cNvSpPr>
            <a:spLocks noGrp="1"/>
          </p:cNvSpPr>
          <p:nvPr>
            <p:ph type="body" idx="10"/>
          </p:nvPr>
        </p:nvSpPr>
        <p:spPr/>
        <p:txBody>
          <a:bodyPr>
            <a:normAutofit lnSpcReduction="10000"/>
          </a:bodyPr>
          <a:lstStyle/>
          <a:p>
            <a:r>
              <a:rPr lang="tr-TR" dirty="0" err="1"/>
              <a:t>Border</a:t>
            </a:r>
            <a:r>
              <a:rPr lang="tr-TR" dirty="0"/>
              <a:t> (Çerçeve)</a:t>
            </a:r>
          </a:p>
        </p:txBody>
      </p:sp>
      <p:sp>
        <p:nvSpPr>
          <p:cNvPr id="3" name="Content Placeholder 2"/>
          <p:cNvSpPr>
            <a:spLocks noGrp="1"/>
          </p:cNvSpPr>
          <p:nvPr>
            <p:ph sz="quarter" idx="11"/>
          </p:nvPr>
        </p:nvSpPr>
        <p:spPr>
          <a:xfrm>
            <a:off x="661669" y="1743836"/>
            <a:ext cx="10986046" cy="523220"/>
          </a:xfrm>
        </p:spPr>
        <p:txBody>
          <a:bodyPr anchor="t">
            <a:normAutofit/>
          </a:bodyPr>
          <a:lstStyle/>
          <a:p>
            <a:pPr marL="0" indent="0">
              <a:buNone/>
            </a:pPr>
            <a:r>
              <a:rPr lang="tr-TR" dirty="0"/>
              <a:t>Elementlere çerçeve vermek için border stili uygulanır.</a:t>
            </a:r>
          </a:p>
        </p:txBody>
      </p:sp>
      <p:sp>
        <p:nvSpPr>
          <p:cNvPr id="4" name="Rectangle 3"/>
          <p:cNvSpPr/>
          <p:nvPr/>
        </p:nvSpPr>
        <p:spPr>
          <a:xfrm>
            <a:off x="436100" y="4093699"/>
            <a:ext cx="3559126" cy="1181686"/>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TextBox 5"/>
          <p:cNvSpPr txBox="1"/>
          <p:nvPr/>
        </p:nvSpPr>
        <p:spPr>
          <a:xfrm>
            <a:off x="436100" y="4509332"/>
            <a:ext cx="3559126" cy="369332"/>
          </a:xfrm>
          <a:prstGeom prst="rect">
            <a:avLst/>
          </a:prstGeom>
          <a:noFill/>
        </p:spPr>
        <p:txBody>
          <a:bodyPr wrap="square" rtlCol="0">
            <a:spAutoFit/>
          </a:bodyPr>
          <a:lstStyle/>
          <a:p>
            <a:pPr algn="ctr"/>
            <a:r>
              <a:rPr lang="tr-TR" dirty="0">
                <a:latin typeface="Courier New" panose="02070309020205020404" pitchFamily="49" charset="0"/>
                <a:cs typeface="Courier New" panose="02070309020205020404" pitchFamily="49" charset="0"/>
              </a:rPr>
              <a:t>border: 3px solid red;</a:t>
            </a:r>
          </a:p>
        </p:txBody>
      </p:sp>
      <p:sp>
        <p:nvSpPr>
          <p:cNvPr id="7" name="Rectangle 6"/>
          <p:cNvSpPr/>
          <p:nvPr/>
        </p:nvSpPr>
        <p:spPr>
          <a:xfrm>
            <a:off x="4274235" y="4093699"/>
            <a:ext cx="3559126" cy="1181686"/>
          </a:xfrm>
          <a:prstGeom prst="rect">
            <a:avLst/>
          </a:prstGeom>
          <a:noFill/>
          <a:ln w="381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4274235" y="4499876"/>
            <a:ext cx="3559126" cy="369332"/>
          </a:xfrm>
          <a:prstGeom prst="rect">
            <a:avLst/>
          </a:prstGeom>
          <a:noFill/>
        </p:spPr>
        <p:txBody>
          <a:bodyPr wrap="square" rtlCol="0">
            <a:spAutoFit/>
          </a:bodyPr>
          <a:lstStyle/>
          <a:p>
            <a:pPr algn="ctr"/>
            <a:r>
              <a:rPr lang="tr-TR" dirty="0">
                <a:latin typeface="Courier New" panose="02070309020205020404" pitchFamily="49" charset="0"/>
                <a:cs typeface="Courier New" panose="02070309020205020404" pitchFamily="49" charset="0"/>
              </a:rPr>
              <a:t>border: 3px dashed blue;</a:t>
            </a:r>
          </a:p>
        </p:txBody>
      </p:sp>
      <p:sp>
        <p:nvSpPr>
          <p:cNvPr id="9" name="Rectangle 8"/>
          <p:cNvSpPr/>
          <p:nvPr/>
        </p:nvSpPr>
        <p:spPr>
          <a:xfrm>
            <a:off x="8112371" y="4093699"/>
            <a:ext cx="3559126" cy="1181686"/>
          </a:xfrm>
          <a:prstGeom prst="rect">
            <a:avLst/>
          </a:prstGeom>
          <a:noFill/>
          <a:ln w="3810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8112371" y="4499876"/>
            <a:ext cx="3559126" cy="369332"/>
          </a:xfrm>
          <a:prstGeom prst="rect">
            <a:avLst/>
          </a:prstGeom>
          <a:noFill/>
        </p:spPr>
        <p:txBody>
          <a:bodyPr wrap="square" rtlCol="0">
            <a:spAutoFit/>
          </a:bodyPr>
          <a:lstStyle/>
          <a:p>
            <a:pPr algn="ctr"/>
            <a:r>
              <a:rPr lang="tr-TR" dirty="0">
                <a:latin typeface="Courier New" panose="02070309020205020404" pitchFamily="49" charset="0"/>
                <a:cs typeface="Courier New" panose="02070309020205020404" pitchFamily="49" charset="0"/>
              </a:rPr>
              <a:t>border: 5px dotted gray;</a:t>
            </a:r>
          </a:p>
        </p:txBody>
      </p:sp>
      <p:sp>
        <p:nvSpPr>
          <p:cNvPr id="11" name="TextBox 10"/>
          <p:cNvSpPr txBox="1"/>
          <p:nvPr/>
        </p:nvSpPr>
        <p:spPr>
          <a:xfrm>
            <a:off x="3028776" y="2652291"/>
            <a:ext cx="5769528"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sz="2800" dirty="0">
                <a:latin typeface="Courier New" panose="02070309020205020404" pitchFamily="49" charset="0"/>
                <a:cs typeface="Courier New" panose="02070309020205020404" pitchFamily="49" charset="0"/>
              </a:rPr>
              <a:t>border: genişlik tip renk;</a:t>
            </a:r>
          </a:p>
        </p:txBody>
      </p:sp>
      <p:sp>
        <p:nvSpPr>
          <p:cNvPr id="12" name="TextBox 11"/>
          <p:cNvSpPr txBox="1"/>
          <p:nvPr/>
        </p:nvSpPr>
        <p:spPr>
          <a:xfrm>
            <a:off x="436100" y="5929428"/>
            <a:ext cx="11203708" cy="369332"/>
          </a:xfrm>
          <a:prstGeom prst="rect">
            <a:avLst/>
          </a:prstGeom>
          <a:noFill/>
        </p:spPr>
        <p:txBody>
          <a:bodyPr wrap="none" rtlCol="0">
            <a:spAutoFit/>
          </a:bodyPr>
          <a:lstStyle/>
          <a:p>
            <a:r>
              <a:rPr lang="tr-TR" dirty="0"/>
              <a:t>Genişlik için verilebilecek değerler: dotted, dashed, solid, double, groove, ridge, inset, outset, none</a:t>
            </a:r>
          </a:p>
        </p:txBody>
      </p:sp>
    </p:spTree>
    <p:extLst>
      <p:ext uri="{BB962C8B-B14F-4D97-AF65-F5344CB8AC3E}">
        <p14:creationId xmlns:p14="http://schemas.microsoft.com/office/powerpoint/2010/main" val="212111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animBg="1"/>
      <p:bldP spid="8" grpId="0"/>
      <p:bldP spid="9" grpId="0" animBg="1"/>
      <p:bldP spid="10" grpId="0"/>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Yer Tutucusu 4">
            <a:extLst>
              <a:ext uri="{FF2B5EF4-FFF2-40B4-BE49-F238E27FC236}">
                <a16:creationId xmlns="" xmlns:a16="http://schemas.microsoft.com/office/drawing/2014/main" id="{085C1DA1-6A31-4F6A-B325-5377CC2C00FC}"/>
              </a:ext>
            </a:extLst>
          </p:cNvPr>
          <p:cNvSpPr>
            <a:spLocks noGrp="1"/>
          </p:cNvSpPr>
          <p:nvPr>
            <p:ph type="body" idx="10"/>
          </p:nvPr>
        </p:nvSpPr>
        <p:spPr/>
        <p:txBody>
          <a:bodyPr>
            <a:normAutofit lnSpcReduction="10000"/>
          </a:bodyPr>
          <a:lstStyle/>
          <a:p>
            <a:r>
              <a:rPr lang="tr-TR" dirty="0" err="1"/>
              <a:t>Border</a:t>
            </a:r>
            <a:r>
              <a:rPr lang="tr-TR" dirty="0"/>
              <a:t> (Çerçeve)</a:t>
            </a:r>
          </a:p>
        </p:txBody>
      </p:sp>
      <p:sp>
        <p:nvSpPr>
          <p:cNvPr id="3" name="Content Placeholder 2"/>
          <p:cNvSpPr>
            <a:spLocks noGrp="1"/>
          </p:cNvSpPr>
          <p:nvPr>
            <p:ph sz="quarter" idx="11"/>
          </p:nvPr>
        </p:nvSpPr>
        <p:spPr>
          <a:xfrm>
            <a:off x="551557" y="1743836"/>
            <a:ext cx="11096158" cy="660233"/>
          </a:xfrm>
        </p:spPr>
        <p:txBody>
          <a:bodyPr anchor="t">
            <a:normAutofit/>
          </a:bodyPr>
          <a:lstStyle/>
          <a:p>
            <a:pPr marL="0" indent="0">
              <a:buNone/>
            </a:pPr>
            <a:r>
              <a:rPr lang="tr-TR" dirty="0"/>
              <a:t>Elementlerin 4 tarafına border verilebildiği gibi sadece istenilen tarafına da verilebilir.</a:t>
            </a:r>
          </a:p>
        </p:txBody>
      </p:sp>
      <p:sp>
        <p:nvSpPr>
          <p:cNvPr id="4" name="Rectangle 3"/>
          <p:cNvSpPr/>
          <p:nvPr/>
        </p:nvSpPr>
        <p:spPr>
          <a:xfrm>
            <a:off x="3038623" y="3995225"/>
            <a:ext cx="5416060" cy="118168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TextBox 5"/>
          <p:cNvSpPr txBox="1"/>
          <p:nvPr/>
        </p:nvSpPr>
        <p:spPr>
          <a:xfrm>
            <a:off x="3038623" y="4410858"/>
            <a:ext cx="5416060" cy="369332"/>
          </a:xfrm>
          <a:prstGeom prst="rect">
            <a:avLst/>
          </a:prstGeom>
          <a:noFill/>
        </p:spPr>
        <p:txBody>
          <a:bodyPr wrap="square" rtlCol="0">
            <a:spAutoFit/>
          </a:bodyPr>
          <a:lstStyle/>
          <a:p>
            <a:pPr algn="ctr"/>
            <a:r>
              <a:rPr lang="tr-TR" dirty="0">
                <a:latin typeface="Courier New" panose="02070309020205020404" pitchFamily="49" charset="0"/>
                <a:cs typeface="Courier New" panose="02070309020205020404" pitchFamily="49" charset="0"/>
              </a:rPr>
              <a:t>border-top: 3px solid red;</a:t>
            </a:r>
          </a:p>
        </p:txBody>
      </p:sp>
      <p:sp>
        <p:nvSpPr>
          <p:cNvPr id="11" name="TextBox 10"/>
          <p:cNvSpPr txBox="1"/>
          <p:nvPr/>
        </p:nvSpPr>
        <p:spPr>
          <a:xfrm>
            <a:off x="584823" y="2733042"/>
            <a:ext cx="1032366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sz="2400" dirty="0">
                <a:latin typeface="Courier New" panose="02070309020205020404" pitchFamily="49" charset="0"/>
                <a:cs typeface="Courier New" panose="02070309020205020404" pitchFamily="49" charset="0"/>
              </a:rPr>
              <a:t>border-left | border-right | border-bottom | border-top</a:t>
            </a:r>
          </a:p>
        </p:txBody>
      </p:sp>
      <p:cxnSp>
        <p:nvCxnSpPr>
          <p:cNvPr id="12" name="Straight Connector 11"/>
          <p:cNvCxnSpPr/>
          <p:nvPr/>
        </p:nvCxnSpPr>
        <p:spPr>
          <a:xfrm>
            <a:off x="3038623" y="3995225"/>
            <a:ext cx="54160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2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 xmlns:a16="http://schemas.microsoft.com/office/drawing/2014/main" id="{406B4A8A-DFD3-45DF-8E4A-7E0B4FAB7CD4}"/>
              </a:ext>
            </a:extLst>
          </p:cNvPr>
          <p:cNvSpPr>
            <a:spLocks noGrp="1"/>
          </p:cNvSpPr>
          <p:nvPr>
            <p:ph type="body" idx="10"/>
          </p:nvPr>
        </p:nvSpPr>
        <p:spPr/>
        <p:txBody>
          <a:bodyPr>
            <a:normAutofit lnSpcReduction="10000"/>
          </a:bodyPr>
          <a:lstStyle/>
          <a:p>
            <a:r>
              <a:rPr lang="tr-TR" dirty="0" err="1"/>
              <a:t>Border</a:t>
            </a:r>
            <a:r>
              <a:rPr lang="tr-TR" dirty="0"/>
              <a:t> (Çerçeve)</a:t>
            </a:r>
          </a:p>
        </p:txBody>
      </p:sp>
      <p:sp>
        <p:nvSpPr>
          <p:cNvPr id="3" name="Content Placeholder 2"/>
          <p:cNvSpPr>
            <a:spLocks noGrp="1"/>
          </p:cNvSpPr>
          <p:nvPr>
            <p:ph sz="quarter" idx="11"/>
          </p:nvPr>
        </p:nvSpPr>
        <p:spPr>
          <a:xfrm>
            <a:off x="722054" y="1599429"/>
            <a:ext cx="10986046" cy="566275"/>
          </a:xfrm>
        </p:spPr>
        <p:txBody>
          <a:bodyPr anchor="t">
            <a:normAutofit/>
          </a:bodyPr>
          <a:lstStyle/>
          <a:p>
            <a:pPr marL="0" indent="0">
              <a:buNone/>
            </a:pPr>
            <a:r>
              <a:rPr lang="tr-TR" dirty="0"/>
              <a:t>Çerçevelerin köşelerini yumuşatmak için border-radius stili kullanılır.</a:t>
            </a:r>
          </a:p>
        </p:txBody>
      </p:sp>
      <p:sp>
        <p:nvSpPr>
          <p:cNvPr id="11" name="TextBox 10"/>
          <p:cNvSpPr txBox="1"/>
          <p:nvPr/>
        </p:nvSpPr>
        <p:spPr>
          <a:xfrm>
            <a:off x="4853354" y="2417111"/>
            <a:ext cx="5584874"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600" dirty="0">
                <a:latin typeface="Courier New" panose="02070309020205020404" pitchFamily="49" charset="0"/>
                <a:cs typeface="Courier New" panose="02070309020205020404" pitchFamily="49" charset="0"/>
              </a:rPr>
              <a:t>div{</a:t>
            </a:r>
          </a:p>
          <a:p>
            <a:r>
              <a:rPr lang="tr-TR" sz="1600" dirty="0">
                <a:latin typeface="Courier New" panose="02070309020205020404" pitchFamily="49" charset="0"/>
                <a:cs typeface="Courier New" panose="02070309020205020404" pitchFamily="49" charset="0"/>
              </a:rPr>
              <a:t>	border:2px solid red;</a:t>
            </a:r>
          </a:p>
          <a:p>
            <a:r>
              <a:rPr lang="tr-TR" sz="1600" dirty="0">
                <a:latin typeface="Courier New" panose="02070309020205020404" pitchFamily="49" charset="0"/>
                <a:cs typeface="Courier New" panose="02070309020205020404" pitchFamily="49" charset="0"/>
              </a:rPr>
              <a:t>	border-radius: 8px;</a:t>
            </a:r>
          </a:p>
          <a:p>
            <a:r>
              <a:rPr lang="tr-TR" sz="1600" dirty="0">
                <a:latin typeface="Courier New" panose="02070309020205020404" pitchFamily="49" charset="0"/>
                <a:cs typeface="Courier New" panose="02070309020205020404" pitchFamily="49" charset="0"/>
              </a:rPr>
              <a:t>}</a:t>
            </a:r>
          </a:p>
        </p:txBody>
      </p:sp>
      <p:sp>
        <p:nvSpPr>
          <p:cNvPr id="5" name="Rounded Rectangle 4"/>
          <p:cNvSpPr/>
          <p:nvPr/>
        </p:nvSpPr>
        <p:spPr>
          <a:xfrm>
            <a:off x="824289" y="2310111"/>
            <a:ext cx="3727937" cy="129121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9" name="TextBox 8"/>
          <p:cNvSpPr txBox="1"/>
          <p:nvPr/>
        </p:nvSpPr>
        <p:spPr>
          <a:xfrm>
            <a:off x="4853354" y="4454582"/>
            <a:ext cx="5584874" cy="107721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tr-TR" sz="1600" dirty="0">
                <a:latin typeface="Courier New" panose="02070309020205020404" pitchFamily="49" charset="0"/>
                <a:cs typeface="Courier New" panose="02070309020205020404" pitchFamily="49" charset="0"/>
              </a:rPr>
              <a:t>div{</a:t>
            </a:r>
          </a:p>
          <a:p>
            <a:r>
              <a:rPr lang="tr-TR" sz="1600" dirty="0">
                <a:latin typeface="Courier New" panose="02070309020205020404" pitchFamily="49" charset="0"/>
                <a:cs typeface="Courier New" panose="02070309020205020404" pitchFamily="49" charset="0"/>
              </a:rPr>
              <a:t>	background-color:red;</a:t>
            </a:r>
          </a:p>
          <a:p>
            <a:r>
              <a:rPr lang="tr-TR" sz="1600" dirty="0">
                <a:latin typeface="Courier New" panose="02070309020205020404" pitchFamily="49" charset="0"/>
                <a:cs typeface="Courier New" panose="02070309020205020404" pitchFamily="49" charset="0"/>
              </a:rPr>
              <a:t>	border-radius: 8px;</a:t>
            </a:r>
          </a:p>
          <a:p>
            <a:r>
              <a:rPr lang="tr-TR" sz="1600" dirty="0">
                <a:latin typeface="Courier New" panose="02070309020205020404" pitchFamily="49" charset="0"/>
                <a:cs typeface="Courier New" panose="02070309020205020404" pitchFamily="49" charset="0"/>
              </a:rPr>
              <a:t>}</a:t>
            </a:r>
          </a:p>
        </p:txBody>
      </p:sp>
      <p:sp>
        <p:nvSpPr>
          <p:cNvPr id="10" name="Rounded Rectangle 9"/>
          <p:cNvSpPr/>
          <p:nvPr/>
        </p:nvSpPr>
        <p:spPr>
          <a:xfrm>
            <a:off x="824289" y="4347582"/>
            <a:ext cx="3727937" cy="1291218"/>
          </a:xfrm>
          <a:prstGeom prst="roundRect">
            <a:avLst/>
          </a:prstGeom>
          <a:solidFill>
            <a:schemeClr val="accent6">
              <a:lumMod val="75000"/>
            </a:schemeClr>
          </a:solid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33686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5"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etin kutusu 18">
            <a:extLst>
              <a:ext uri="{FF2B5EF4-FFF2-40B4-BE49-F238E27FC236}">
                <a16:creationId xmlns="" xmlns:a16="http://schemas.microsoft.com/office/drawing/2014/main" id="{A249D177-BA50-4449-8B1D-532A970D91A8}"/>
              </a:ext>
            </a:extLst>
          </p:cNvPr>
          <p:cNvSpPr txBox="1"/>
          <p:nvPr/>
        </p:nvSpPr>
        <p:spPr>
          <a:xfrm>
            <a:off x="4744519" y="2728319"/>
            <a:ext cx="3292889" cy="707886"/>
          </a:xfrm>
          <a:prstGeom prst="rect">
            <a:avLst/>
          </a:prstGeom>
          <a:noFill/>
        </p:spPr>
        <p:txBody>
          <a:bodyPr wrap="none" rtlCol="0">
            <a:spAutoFit/>
          </a:bodyPr>
          <a:lstStyle/>
          <a:p>
            <a:r>
              <a:rPr lang="tr-TR" sz="2000" b="1" dirty="0">
                <a:solidFill>
                  <a:srgbClr val="FF0000"/>
                </a:solidFill>
              </a:rPr>
              <a:t>x</a:t>
            </a:r>
            <a:r>
              <a:rPr lang="en-US" sz="2000" b="1" dirty="0"/>
              <a:t> </a:t>
            </a:r>
            <a:r>
              <a:rPr lang="tr-TR" sz="2000" b="1" dirty="0">
                <a:solidFill>
                  <a:srgbClr val="0070C0"/>
                </a:solidFill>
              </a:rPr>
              <a:t>y</a:t>
            </a:r>
            <a:r>
              <a:rPr lang="en-US" sz="2000" b="1" dirty="0"/>
              <a:t> </a:t>
            </a:r>
            <a:r>
              <a:rPr lang="tr-TR" sz="2000" b="1" dirty="0" err="1">
                <a:solidFill>
                  <a:schemeClr val="accent2">
                    <a:lumMod val="75000"/>
                  </a:schemeClr>
                </a:solidFill>
              </a:rPr>
              <a:t>opacity</a:t>
            </a:r>
            <a:r>
              <a:rPr lang="tr-TR" sz="2000" b="1" dirty="0">
                <a:solidFill>
                  <a:schemeClr val="accent2">
                    <a:lumMod val="75000"/>
                  </a:schemeClr>
                </a:solidFill>
              </a:rPr>
              <a:t> </a:t>
            </a:r>
            <a:r>
              <a:rPr lang="tr-TR" sz="2000" b="1" dirty="0">
                <a:solidFill>
                  <a:srgbClr val="CF931B"/>
                </a:solidFill>
              </a:rPr>
              <a:t>spread</a:t>
            </a:r>
            <a:r>
              <a:rPr lang="tr-TR" sz="2000" b="1" dirty="0">
                <a:solidFill>
                  <a:schemeClr val="accent2">
                    <a:lumMod val="75000"/>
                  </a:schemeClr>
                </a:solidFill>
              </a:rPr>
              <a:t> </a:t>
            </a:r>
            <a:r>
              <a:rPr lang="tr-TR" sz="2000" b="1" dirty="0" err="1">
                <a:solidFill>
                  <a:srgbClr val="AB33FF"/>
                </a:solidFill>
              </a:rPr>
              <a:t>color</a:t>
            </a:r>
            <a:r>
              <a:rPr lang="tr-TR" sz="2000" b="1" dirty="0"/>
              <a:t>;</a:t>
            </a:r>
          </a:p>
          <a:p>
            <a:endParaRPr lang="tr-TR" sz="2000" dirty="0"/>
          </a:p>
        </p:txBody>
      </p:sp>
      <p:sp>
        <p:nvSpPr>
          <p:cNvPr id="9" name="Text Placeholder 3"/>
          <p:cNvSpPr>
            <a:spLocks noGrp="1"/>
          </p:cNvSpPr>
          <p:nvPr>
            <p:ph type="body" idx="4294967295"/>
          </p:nvPr>
        </p:nvSpPr>
        <p:spPr>
          <a:xfrm>
            <a:off x="6187415" y="1536453"/>
            <a:ext cx="4663440" cy="524249"/>
          </a:xfrm>
          <a:prstGeom prst="roundRect">
            <a:avLst/>
          </a:prstGeom>
        </p:spPr>
        <p:txBody>
          <a:bodyPr anchor="t"/>
          <a:lstStyle/>
          <a:p>
            <a:pPr marL="0" indent="0">
              <a:buNone/>
            </a:pPr>
            <a:r>
              <a:rPr lang="tr-TR" sz="1600" b="1" dirty="0"/>
              <a:t>Elementlere gölge vermek için</a:t>
            </a:r>
          </a:p>
        </p:txBody>
      </p:sp>
      <p:sp>
        <p:nvSpPr>
          <p:cNvPr id="7" name="Rounded Rectangle 6"/>
          <p:cNvSpPr/>
          <p:nvPr/>
        </p:nvSpPr>
        <p:spPr>
          <a:xfrm>
            <a:off x="976012" y="2011134"/>
            <a:ext cx="4663440" cy="65220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800" b="1" dirty="0"/>
              <a:t>text-shadow</a:t>
            </a:r>
          </a:p>
        </p:txBody>
      </p:sp>
      <p:sp>
        <p:nvSpPr>
          <p:cNvPr id="10" name="Rounded Rectangle 9"/>
          <p:cNvSpPr/>
          <p:nvPr/>
        </p:nvSpPr>
        <p:spPr>
          <a:xfrm>
            <a:off x="6131460" y="2011134"/>
            <a:ext cx="4663440" cy="65220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tr-TR" sz="2800" b="1" dirty="0"/>
              <a:t>box-shadow</a:t>
            </a:r>
          </a:p>
        </p:txBody>
      </p:sp>
      <p:sp>
        <p:nvSpPr>
          <p:cNvPr id="11" name="Rounded Rectangle 10"/>
          <p:cNvSpPr/>
          <p:nvPr/>
        </p:nvSpPr>
        <p:spPr>
          <a:xfrm>
            <a:off x="936696" y="4674586"/>
            <a:ext cx="3814482" cy="396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Gölgenin yatay uzaklığı *</a:t>
            </a:r>
          </a:p>
        </p:txBody>
      </p:sp>
      <p:sp>
        <p:nvSpPr>
          <p:cNvPr id="12" name="Rounded Rectangle 11"/>
          <p:cNvSpPr/>
          <p:nvPr/>
        </p:nvSpPr>
        <p:spPr>
          <a:xfrm>
            <a:off x="976012" y="3996271"/>
            <a:ext cx="3775166" cy="396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Gölgenin dikey uzaklığı *</a:t>
            </a:r>
          </a:p>
        </p:txBody>
      </p:sp>
      <p:sp>
        <p:nvSpPr>
          <p:cNvPr id="13" name="Rounded Rectangle 12"/>
          <p:cNvSpPr/>
          <p:nvPr/>
        </p:nvSpPr>
        <p:spPr>
          <a:xfrm>
            <a:off x="5528571" y="4674586"/>
            <a:ext cx="2495006" cy="396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Şeffaflık</a:t>
            </a:r>
          </a:p>
        </p:txBody>
      </p:sp>
      <p:sp>
        <p:nvSpPr>
          <p:cNvPr id="14" name="Rounded Rectangle 13"/>
          <p:cNvSpPr/>
          <p:nvPr/>
        </p:nvSpPr>
        <p:spPr>
          <a:xfrm>
            <a:off x="9667006" y="3996270"/>
            <a:ext cx="837902" cy="396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Renk</a:t>
            </a:r>
          </a:p>
        </p:txBody>
      </p:sp>
      <p:sp>
        <p:nvSpPr>
          <p:cNvPr id="8" name="Metin Yer Tutucusu 7">
            <a:extLst>
              <a:ext uri="{FF2B5EF4-FFF2-40B4-BE49-F238E27FC236}">
                <a16:creationId xmlns="" xmlns:a16="http://schemas.microsoft.com/office/drawing/2014/main" id="{DB5CCC9F-41CE-40E7-9F2D-3F048F992532}"/>
              </a:ext>
            </a:extLst>
          </p:cNvPr>
          <p:cNvSpPr>
            <a:spLocks noGrp="1"/>
          </p:cNvSpPr>
          <p:nvPr>
            <p:ph type="body" idx="10"/>
          </p:nvPr>
        </p:nvSpPr>
        <p:spPr/>
        <p:txBody>
          <a:bodyPr>
            <a:normAutofit lnSpcReduction="10000"/>
          </a:bodyPr>
          <a:lstStyle/>
          <a:p>
            <a:r>
              <a:rPr lang="tr-TR" dirty="0" err="1"/>
              <a:t>Shadow</a:t>
            </a:r>
            <a:r>
              <a:rPr lang="tr-TR" dirty="0"/>
              <a:t> (Gölge)</a:t>
            </a:r>
          </a:p>
        </p:txBody>
      </p:sp>
      <p:sp>
        <p:nvSpPr>
          <p:cNvPr id="41" name="Text Placeholder 3">
            <a:extLst>
              <a:ext uri="{FF2B5EF4-FFF2-40B4-BE49-F238E27FC236}">
                <a16:creationId xmlns="" xmlns:a16="http://schemas.microsoft.com/office/drawing/2014/main" id="{CE22E5DA-4108-44D6-BF6A-8F49B6697432}"/>
              </a:ext>
            </a:extLst>
          </p:cNvPr>
          <p:cNvSpPr txBox="1">
            <a:spLocks/>
          </p:cNvSpPr>
          <p:nvPr/>
        </p:nvSpPr>
        <p:spPr>
          <a:xfrm>
            <a:off x="891862" y="1563037"/>
            <a:ext cx="4663440" cy="524249"/>
          </a:xfrm>
          <a:prstGeom prst="round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tr-TR" sz="1600" b="1" dirty="0"/>
              <a:t>Yazılara gölge vermek için</a:t>
            </a:r>
          </a:p>
        </p:txBody>
      </p:sp>
      <p:sp>
        <p:nvSpPr>
          <p:cNvPr id="37" name="Oval 36">
            <a:extLst>
              <a:ext uri="{FF2B5EF4-FFF2-40B4-BE49-F238E27FC236}">
                <a16:creationId xmlns="" xmlns:a16="http://schemas.microsoft.com/office/drawing/2014/main" id="{E182479F-DD8A-4939-97AD-832BC70FF10C}"/>
              </a:ext>
            </a:extLst>
          </p:cNvPr>
          <p:cNvSpPr/>
          <p:nvPr/>
        </p:nvSpPr>
        <p:spPr>
          <a:xfrm>
            <a:off x="4840448" y="3156693"/>
            <a:ext cx="125834" cy="125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43" name="Bağlayıcı: Dirsek 42">
            <a:extLst>
              <a:ext uri="{FF2B5EF4-FFF2-40B4-BE49-F238E27FC236}">
                <a16:creationId xmlns="" xmlns:a16="http://schemas.microsoft.com/office/drawing/2014/main" id="{B29F51F9-EDE5-4DDC-BD50-30E7767A29EB}"/>
              </a:ext>
            </a:extLst>
          </p:cNvPr>
          <p:cNvCxnSpPr>
            <a:stCxn id="37" idx="4"/>
            <a:endCxn id="12" idx="3"/>
          </p:cNvCxnSpPr>
          <p:nvPr/>
        </p:nvCxnSpPr>
        <p:spPr>
          <a:xfrm rot="5400000">
            <a:off x="4371204" y="3662502"/>
            <a:ext cx="912137" cy="152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 xmlns:a16="http://schemas.microsoft.com/office/drawing/2014/main" id="{33E6ADCB-B688-4EF0-BF44-FD9BA9DD3155}"/>
              </a:ext>
            </a:extLst>
          </p:cNvPr>
          <p:cNvSpPr/>
          <p:nvPr/>
        </p:nvSpPr>
        <p:spPr>
          <a:xfrm>
            <a:off x="5055551" y="3156693"/>
            <a:ext cx="125834" cy="12583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2" name="Bağlayıcı: Dirsek 51">
            <a:extLst>
              <a:ext uri="{FF2B5EF4-FFF2-40B4-BE49-F238E27FC236}">
                <a16:creationId xmlns="" xmlns:a16="http://schemas.microsoft.com/office/drawing/2014/main" id="{14951945-A807-4E63-8273-781DAA5D94EC}"/>
              </a:ext>
            </a:extLst>
          </p:cNvPr>
          <p:cNvCxnSpPr>
            <a:cxnSpLocks/>
            <a:stCxn id="51" idx="4"/>
            <a:endCxn id="11" idx="3"/>
          </p:cNvCxnSpPr>
          <p:nvPr/>
        </p:nvCxnSpPr>
        <p:spPr>
          <a:xfrm rot="5400000">
            <a:off x="4139597" y="3894108"/>
            <a:ext cx="1590452" cy="3672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 xmlns:a16="http://schemas.microsoft.com/office/drawing/2014/main" id="{86311125-9C1C-48C9-A368-78E033FB83AF}"/>
              </a:ext>
            </a:extLst>
          </p:cNvPr>
          <p:cNvSpPr/>
          <p:nvPr/>
        </p:nvSpPr>
        <p:spPr>
          <a:xfrm>
            <a:off x="5669914" y="3156693"/>
            <a:ext cx="125834" cy="12583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5" name="Bağlayıcı: Dirsek 54">
            <a:extLst>
              <a:ext uri="{FF2B5EF4-FFF2-40B4-BE49-F238E27FC236}">
                <a16:creationId xmlns="" xmlns:a16="http://schemas.microsoft.com/office/drawing/2014/main" id="{A2406026-1F05-4F1A-AADE-9754259E49A0}"/>
              </a:ext>
            </a:extLst>
          </p:cNvPr>
          <p:cNvCxnSpPr>
            <a:cxnSpLocks/>
            <a:stCxn id="54" idx="4"/>
            <a:endCxn id="13" idx="0"/>
          </p:cNvCxnSpPr>
          <p:nvPr/>
        </p:nvCxnSpPr>
        <p:spPr>
          <a:xfrm rot="16200000" flipH="1">
            <a:off x="5558423" y="3456934"/>
            <a:ext cx="1392059" cy="1043243"/>
          </a:xfrm>
          <a:prstGeom prst="bentConnector3">
            <a:avLst>
              <a:gd name="adj1" fmla="val 5062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 xmlns:a16="http://schemas.microsoft.com/office/drawing/2014/main" id="{1A05A7C3-4F59-44B2-9D80-6D5C216C47BC}"/>
              </a:ext>
            </a:extLst>
          </p:cNvPr>
          <p:cNvSpPr/>
          <p:nvPr/>
        </p:nvSpPr>
        <p:spPr>
          <a:xfrm>
            <a:off x="7511965" y="3156693"/>
            <a:ext cx="125834" cy="125834"/>
          </a:xfrm>
          <a:prstGeom prst="ellipse">
            <a:avLst/>
          </a:prstGeom>
          <a:solidFill>
            <a:srgbClr val="AB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8" name="Bağlayıcı: Dirsek 57">
            <a:extLst>
              <a:ext uri="{FF2B5EF4-FFF2-40B4-BE49-F238E27FC236}">
                <a16:creationId xmlns="" xmlns:a16="http://schemas.microsoft.com/office/drawing/2014/main" id="{0790ECE6-D4FE-435A-A614-FBB0B7D6FAD1}"/>
              </a:ext>
            </a:extLst>
          </p:cNvPr>
          <p:cNvCxnSpPr>
            <a:cxnSpLocks/>
            <a:stCxn id="57" idx="4"/>
            <a:endCxn id="14" idx="0"/>
          </p:cNvCxnSpPr>
          <p:nvPr/>
        </p:nvCxnSpPr>
        <p:spPr>
          <a:xfrm rot="16200000" flipH="1">
            <a:off x="8473548" y="2383860"/>
            <a:ext cx="713743" cy="25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13">
            <a:extLst>
              <a:ext uri="{FF2B5EF4-FFF2-40B4-BE49-F238E27FC236}">
                <a16:creationId xmlns="" xmlns:a16="http://schemas.microsoft.com/office/drawing/2014/main" id="{6B7101E2-1840-4D49-B9A2-A3F73CFBB44C}"/>
              </a:ext>
            </a:extLst>
          </p:cNvPr>
          <p:cNvSpPr/>
          <p:nvPr/>
        </p:nvSpPr>
        <p:spPr>
          <a:xfrm>
            <a:off x="8575021" y="4674585"/>
            <a:ext cx="1379861" cy="396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Dağılma</a:t>
            </a:r>
          </a:p>
        </p:txBody>
      </p:sp>
      <p:sp>
        <p:nvSpPr>
          <p:cNvPr id="22" name="Oval 21">
            <a:extLst>
              <a:ext uri="{FF2B5EF4-FFF2-40B4-BE49-F238E27FC236}">
                <a16:creationId xmlns="" xmlns:a16="http://schemas.microsoft.com/office/drawing/2014/main" id="{01B4B13C-9133-494F-BF03-47748F070D0C}"/>
              </a:ext>
            </a:extLst>
          </p:cNvPr>
          <p:cNvSpPr/>
          <p:nvPr/>
        </p:nvSpPr>
        <p:spPr>
          <a:xfrm>
            <a:off x="6661163" y="3156693"/>
            <a:ext cx="125834" cy="125834"/>
          </a:xfrm>
          <a:prstGeom prst="ellipse">
            <a:avLst/>
          </a:prstGeom>
          <a:solidFill>
            <a:srgbClr val="DC8F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3" name="Bağlayıcı: Dirsek 57">
            <a:extLst>
              <a:ext uri="{FF2B5EF4-FFF2-40B4-BE49-F238E27FC236}">
                <a16:creationId xmlns="" xmlns:a16="http://schemas.microsoft.com/office/drawing/2014/main" id="{C881F062-3EF4-4537-A044-5225EA599582}"/>
              </a:ext>
            </a:extLst>
          </p:cNvPr>
          <p:cNvCxnSpPr>
            <a:cxnSpLocks/>
            <a:stCxn id="22" idx="4"/>
            <a:endCxn id="21" idx="0"/>
          </p:cNvCxnSpPr>
          <p:nvPr/>
        </p:nvCxnSpPr>
        <p:spPr>
          <a:xfrm rot="16200000" flipH="1">
            <a:off x="7298487" y="2708120"/>
            <a:ext cx="1392058" cy="2540872"/>
          </a:xfrm>
          <a:prstGeom prst="bentConnector3">
            <a:avLst>
              <a:gd name="adj1" fmla="val 3760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7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build="p"/>
      <p:bldP spid="7" grpId="0" animBg="1"/>
      <p:bldP spid="10" grpId="0" animBg="1"/>
      <p:bldP spid="11" grpId="0" animBg="1"/>
      <p:bldP spid="12" grpId="0" animBg="1"/>
      <p:bldP spid="13" grpId="0" animBg="1"/>
      <p:bldP spid="14" grpId="0" animBg="1"/>
      <p:bldP spid="41" grpId="0"/>
      <p:bldP spid="37" grpId="0" animBg="1"/>
      <p:bldP spid="51" grpId="0" animBg="1"/>
      <p:bldP spid="54" grpId="0" animBg="1"/>
      <p:bldP spid="57"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 xmlns:a16="http://schemas.microsoft.com/office/drawing/2014/main" id="{414AE16C-09F9-4A29-B574-F8A99E39AA1D}"/>
              </a:ext>
            </a:extLst>
          </p:cNvPr>
          <p:cNvSpPr>
            <a:spLocks noGrp="1"/>
          </p:cNvSpPr>
          <p:nvPr>
            <p:ph type="body" idx="10"/>
          </p:nvPr>
        </p:nvSpPr>
        <p:spPr/>
        <p:txBody>
          <a:bodyPr>
            <a:normAutofit lnSpcReduction="10000"/>
          </a:bodyPr>
          <a:lstStyle/>
          <a:p>
            <a:r>
              <a:rPr lang="tr-TR" dirty="0" err="1"/>
              <a:t>Flexbox</a:t>
            </a:r>
            <a:endParaRPr lang="tr-TR" dirty="0"/>
          </a:p>
        </p:txBody>
      </p:sp>
      <p:sp>
        <p:nvSpPr>
          <p:cNvPr id="9" name="Content Placeholder 8"/>
          <p:cNvSpPr>
            <a:spLocks noGrp="1"/>
          </p:cNvSpPr>
          <p:nvPr>
            <p:ph sz="quarter" idx="11"/>
          </p:nvPr>
        </p:nvSpPr>
        <p:spPr>
          <a:xfrm>
            <a:off x="661669" y="1743836"/>
            <a:ext cx="10986046" cy="659730"/>
          </a:xfrm>
        </p:spPr>
        <p:txBody>
          <a:bodyPr anchor="t">
            <a:normAutofit/>
          </a:bodyPr>
          <a:lstStyle/>
          <a:p>
            <a:r>
              <a:rPr lang="tr-TR" dirty="0" err="1"/>
              <a:t>Flexbox</a:t>
            </a:r>
            <a:r>
              <a:rPr lang="tr-TR" dirty="0"/>
              <a:t>, html elemanlarının sayfa üzerinde yerleşimlerini ayarlamak için kullanılan bir CSS özelliğidir.</a:t>
            </a:r>
          </a:p>
        </p:txBody>
      </p:sp>
      <p:sp>
        <p:nvSpPr>
          <p:cNvPr id="10" name="Rectangle 9"/>
          <p:cNvSpPr/>
          <p:nvPr/>
        </p:nvSpPr>
        <p:spPr>
          <a:xfrm>
            <a:off x="966652" y="2612571"/>
            <a:ext cx="4781005" cy="134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Rectangle 10"/>
          <p:cNvSpPr/>
          <p:nvPr/>
        </p:nvSpPr>
        <p:spPr>
          <a:xfrm>
            <a:off x="1188720" y="2808514"/>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6" name="TextBox 15"/>
          <p:cNvSpPr txBox="1"/>
          <p:nvPr/>
        </p:nvSpPr>
        <p:spPr>
          <a:xfrm>
            <a:off x="966651" y="4167051"/>
            <a:ext cx="4781005"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&lt;div class="container"&gt;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&lt;/div&gt;</a:t>
            </a:r>
          </a:p>
        </p:txBody>
      </p:sp>
      <p:sp>
        <p:nvSpPr>
          <p:cNvPr id="17" name="TextBox 16"/>
          <p:cNvSpPr txBox="1"/>
          <p:nvPr/>
        </p:nvSpPr>
        <p:spPr>
          <a:xfrm>
            <a:off x="6505297" y="2612571"/>
            <a:ext cx="4506692"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.container{</a:t>
            </a:r>
          </a:p>
          <a:p>
            <a:r>
              <a:rPr lang="tr-TR" dirty="0">
                <a:latin typeface="Courier New" panose="02070309020205020404" pitchFamily="49" charset="0"/>
                <a:cs typeface="Courier New" panose="02070309020205020404" pitchFamily="49" charset="0"/>
              </a:rPr>
              <a:t>	</a:t>
            </a:r>
            <a:r>
              <a:rPr lang="tr-TR" b="1" dirty="0">
                <a:solidFill>
                  <a:srgbClr val="FF0000"/>
                </a:solidFill>
                <a:latin typeface="Courier New" panose="02070309020205020404" pitchFamily="49" charset="0"/>
                <a:cs typeface="Courier New" panose="02070309020205020404" pitchFamily="49" charset="0"/>
              </a:rPr>
              <a:t>display: </a:t>
            </a:r>
            <a:r>
              <a:rPr lang="tr-TR" b="1" dirty="0" err="1">
                <a:solidFill>
                  <a:srgbClr val="FF0000"/>
                </a:solidFill>
                <a:latin typeface="Courier New" panose="02070309020205020404" pitchFamily="49" charset="0"/>
                <a:cs typeface="Courier New" panose="02070309020205020404" pitchFamily="49" charset="0"/>
              </a:rPr>
              <a:t>flex</a:t>
            </a:r>
            <a:r>
              <a:rPr lang="tr-TR" b="1" dirty="0">
                <a:solidFill>
                  <a:srgbClr val="FF0000"/>
                </a:solidFill>
                <a:latin typeface="Courier New" panose="02070309020205020404" pitchFamily="49" charset="0"/>
                <a:cs typeface="Courier New" panose="02070309020205020404" pitchFamily="49" charset="0"/>
              </a:rPr>
              <a:t>;</a:t>
            </a:r>
          </a:p>
          <a:p>
            <a:r>
              <a:rPr lang="tr-TR" dirty="0">
                <a:latin typeface="Courier New" panose="02070309020205020404" pitchFamily="49" charset="0"/>
                <a:cs typeface="Courier New" panose="02070309020205020404" pitchFamily="49" charset="0"/>
              </a:rPr>
              <a:t>}</a:t>
            </a:r>
          </a:p>
          <a:p>
            <a:endParaRPr lang="tr-TR" dirty="0">
              <a:latin typeface="Courier New" panose="02070309020205020404" pitchFamily="49" charset="0"/>
              <a:cs typeface="Courier New" panose="02070309020205020404" pitchFamily="49" charset="0"/>
            </a:endParaRPr>
          </a:p>
          <a:p>
            <a:r>
              <a:rPr lang="tr-TR" dirty="0">
                <a:latin typeface="Courier New" panose="02070309020205020404" pitchFamily="49" charset="0"/>
                <a:cs typeface="Courier New" panose="02070309020205020404" pitchFamily="49" charset="0"/>
              </a:rPr>
              <a:t>.container div{</a:t>
            </a:r>
          </a:p>
          <a:p>
            <a:r>
              <a:rPr lang="tr-TR" dirty="0">
                <a:latin typeface="Courier New" panose="02070309020205020404" pitchFamily="49" charset="0"/>
                <a:cs typeface="Courier New" panose="02070309020205020404" pitchFamily="49" charset="0"/>
              </a:rPr>
              <a:t>	width:160px;</a:t>
            </a:r>
          </a:p>
          <a:p>
            <a:r>
              <a:rPr lang="tr-TR" dirty="0">
                <a:latin typeface="Courier New" panose="02070309020205020404" pitchFamily="49" charset="0"/>
                <a:cs typeface="Courier New" panose="02070309020205020404" pitchFamily="49" charset="0"/>
              </a:rPr>
              <a:t>	height: 160px;</a:t>
            </a:r>
          </a:p>
          <a:p>
            <a:r>
              <a:rPr lang="tr-TR" dirty="0">
                <a:latin typeface="Courier New" panose="02070309020205020404" pitchFamily="49" charset="0"/>
                <a:cs typeface="Courier New" panose="02070309020205020404" pitchFamily="49" charset="0"/>
              </a:rPr>
              <a:t>	background-color: #13aa45;</a:t>
            </a:r>
          </a:p>
          <a:p>
            <a:r>
              <a:rPr lang="tr-TR" dirty="0">
                <a:latin typeface="Courier New" panose="02070309020205020404" pitchFamily="49" charset="0"/>
                <a:cs typeface="Courier New" panose="02070309020205020404" pitchFamily="49" charset="0"/>
              </a:rPr>
              <a:t>}</a:t>
            </a:r>
          </a:p>
        </p:txBody>
      </p:sp>
      <p:sp>
        <p:nvSpPr>
          <p:cNvPr id="18" name="Rectangle 17"/>
          <p:cNvSpPr/>
          <p:nvPr/>
        </p:nvSpPr>
        <p:spPr>
          <a:xfrm>
            <a:off x="2325188" y="2808514"/>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9" name="Rectangle 18"/>
          <p:cNvSpPr/>
          <p:nvPr/>
        </p:nvSpPr>
        <p:spPr>
          <a:xfrm>
            <a:off x="3461656" y="2808514"/>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0" name="Rectangle 19"/>
          <p:cNvSpPr/>
          <p:nvPr/>
        </p:nvSpPr>
        <p:spPr>
          <a:xfrm>
            <a:off x="4598124" y="282157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6116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animBg="1"/>
      <p:bldP spid="16" grpId="0" animBg="1"/>
      <p:bldP spid="17" grpId="0" animBg="1"/>
      <p:bldP spid="18"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 xmlns:a16="http://schemas.microsoft.com/office/drawing/2014/main" id="{4ACBA68F-DE32-4D09-900E-392F0BB69027}"/>
              </a:ext>
            </a:extLst>
          </p:cNvPr>
          <p:cNvSpPr>
            <a:spLocks noGrp="1"/>
          </p:cNvSpPr>
          <p:nvPr>
            <p:ph type="body" idx="10"/>
          </p:nvPr>
        </p:nvSpPr>
        <p:spPr/>
        <p:txBody>
          <a:bodyPr>
            <a:normAutofit lnSpcReduction="10000"/>
          </a:bodyPr>
          <a:lstStyle/>
          <a:p>
            <a:r>
              <a:rPr lang="tr-TR" dirty="0" err="1"/>
              <a:t>Flexbox</a:t>
            </a:r>
            <a:endParaRPr lang="tr-TR" dirty="0"/>
          </a:p>
        </p:txBody>
      </p:sp>
      <p:sp>
        <p:nvSpPr>
          <p:cNvPr id="9" name="Content Placeholder 8"/>
          <p:cNvSpPr>
            <a:spLocks noGrp="1"/>
          </p:cNvSpPr>
          <p:nvPr>
            <p:ph sz="quarter" idx="11"/>
          </p:nvPr>
        </p:nvSpPr>
        <p:spPr>
          <a:xfrm>
            <a:off x="899059" y="2130552"/>
            <a:ext cx="10748655" cy="660233"/>
          </a:xfrm>
        </p:spPr>
        <p:txBody>
          <a:bodyPr anchor="t">
            <a:normAutofit/>
          </a:bodyPr>
          <a:lstStyle/>
          <a:p>
            <a:pPr marL="0" indent="0">
              <a:buNone/>
            </a:pPr>
            <a:r>
              <a:rPr lang="tr-TR" dirty="0"/>
              <a:t>Flex-direction ile bu dizlimin yönü belirlenebilir. </a:t>
            </a:r>
            <a:r>
              <a:rPr lang="tr-TR" b="1" dirty="0"/>
              <a:t>Row</a:t>
            </a:r>
            <a:r>
              <a:rPr lang="tr-TR" dirty="0"/>
              <a:t> olursa yan yana, </a:t>
            </a:r>
            <a:r>
              <a:rPr lang="tr-TR" b="1" dirty="0"/>
              <a:t>column</a:t>
            </a:r>
            <a:r>
              <a:rPr lang="tr-TR" dirty="0"/>
              <a:t> olursa alt alta gösterilir. </a:t>
            </a:r>
            <a:r>
              <a:rPr lang="tr-TR" u="sng" dirty="0"/>
              <a:t>Default değer: row </a:t>
            </a:r>
          </a:p>
        </p:txBody>
      </p:sp>
      <p:sp>
        <p:nvSpPr>
          <p:cNvPr id="16" name="TextBox 15"/>
          <p:cNvSpPr txBox="1"/>
          <p:nvPr/>
        </p:nvSpPr>
        <p:spPr>
          <a:xfrm>
            <a:off x="2531347" y="2919229"/>
            <a:ext cx="3428492"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&lt;div class="container"&gt;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&lt;/div&gt;</a:t>
            </a:r>
          </a:p>
        </p:txBody>
      </p:sp>
      <p:sp>
        <p:nvSpPr>
          <p:cNvPr id="17" name="TextBox 16"/>
          <p:cNvSpPr txBox="1"/>
          <p:nvPr/>
        </p:nvSpPr>
        <p:spPr>
          <a:xfrm>
            <a:off x="6550431" y="2919229"/>
            <a:ext cx="4506692"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.container{</a:t>
            </a:r>
          </a:p>
          <a:p>
            <a:r>
              <a:rPr lang="tr-TR" dirty="0">
                <a:latin typeface="Courier New" panose="02070309020205020404" pitchFamily="49" charset="0"/>
                <a:cs typeface="Courier New" panose="02070309020205020404" pitchFamily="49" charset="0"/>
              </a:rPr>
              <a:t>	display: flex</a:t>
            </a:r>
          </a:p>
          <a:p>
            <a:r>
              <a:rPr lang="tr-TR" dirty="0">
                <a:latin typeface="Courier New" panose="02070309020205020404" pitchFamily="49" charset="0"/>
                <a:cs typeface="Courier New" panose="02070309020205020404" pitchFamily="49" charset="0"/>
              </a:rPr>
              <a:t>	</a:t>
            </a:r>
            <a:r>
              <a:rPr lang="tr-TR" b="1" dirty="0">
                <a:solidFill>
                  <a:srgbClr val="FF0000"/>
                </a:solidFill>
                <a:latin typeface="Courier New" panose="02070309020205020404" pitchFamily="49" charset="0"/>
                <a:cs typeface="Courier New" panose="02070309020205020404" pitchFamily="49" charset="0"/>
              </a:rPr>
              <a:t>flex-direction: column;</a:t>
            </a:r>
          </a:p>
          <a:p>
            <a:r>
              <a:rPr lang="tr-TR" dirty="0">
                <a:latin typeface="Courier New" panose="02070309020205020404" pitchFamily="49" charset="0"/>
                <a:cs typeface="Courier New" panose="02070309020205020404" pitchFamily="49" charset="0"/>
              </a:rPr>
              <a:t>}</a:t>
            </a:r>
          </a:p>
          <a:p>
            <a:endParaRPr lang="tr-TR" dirty="0">
              <a:latin typeface="Courier New" panose="02070309020205020404" pitchFamily="49" charset="0"/>
              <a:cs typeface="Courier New" panose="02070309020205020404" pitchFamily="49" charset="0"/>
            </a:endParaRPr>
          </a:p>
          <a:p>
            <a:r>
              <a:rPr lang="tr-TR" dirty="0">
                <a:latin typeface="Courier New" panose="02070309020205020404" pitchFamily="49" charset="0"/>
                <a:cs typeface="Courier New" panose="02070309020205020404" pitchFamily="49" charset="0"/>
              </a:rPr>
              <a:t>.container div{</a:t>
            </a:r>
          </a:p>
          <a:p>
            <a:r>
              <a:rPr lang="tr-TR" dirty="0">
                <a:latin typeface="Courier New" panose="02070309020205020404" pitchFamily="49" charset="0"/>
                <a:cs typeface="Courier New" panose="02070309020205020404" pitchFamily="49" charset="0"/>
              </a:rPr>
              <a:t>	width:160px;</a:t>
            </a:r>
          </a:p>
          <a:p>
            <a:r>
              <a:rPr lang="tr-TR" dirty="0">
                <a:latin typeface="Courier New" panose="02070309020205020404" pitchFamily="49" charset="0"/>
                <a:cs typeface="Courier New" panose="02070309020205020404" pitchFamily="49" charset="0"/>
              </a:rPr>
              <a:t>	height: 160px;</a:t>
            </a:r>
          </a:p>
          <a:p>
            <a:r>
              <a:rPr lang="tr-TR" dirty="0">
                <a:latin typeface="Courier New" panose="02070309020205020404" pitchFamily="49" charset="0"/>
                <a:cs typeface="Courier New" panose="02070309020205020404" pitchFamily="49" charset="0"/>
              </a:rPr>
              <a:t>	background-color: #13aa45;</a:t>
            </a:r>
          </a:p>
          <a:p>
            <a:r>
              <a:rPr lang="tr-TR" dirty="0">
                <a:latin typeface="Courier New" panose="02070309020205020404" pitchFamily="49" charset="0"/>
                <a:cs typeface="Courier New" panose="02070309020205020404" pitchFamily="49" charset="0"/>
              </a:rPr>
              <a:t>}</a:t>
            </a:r>
          </a:p>
        </p:txBody>
      </p:sp>
      <p:grpSp>
        <p:nvGrpSpPr>
          <p:cNvPr id="4" name="Grup 3">
            <a:extLst>
              <a:ext uri="{FF2B5EF4-FFF2-40B4-BE49-F238E27FC236}">
                <a16:creationId xmlns="" xmlns:a16="http://schemas.microsoft.com/office/drawing/2014/main" id="{45288DBA-B0E8-43FC-AF49-FD52A0CAB919}"/>
              </a:ext>
            </a:extLst>
          </p:cNvPr>
          <p:cNvGrpSpPr/>
          <p:nvPr/>
        </p:nvGrpSpPr>
        <p:grpSpPr>
          <a:xfrm>
            <a:off x="1036279" y="2863812"/>
            <a:ext cx="1199772" cy="3774161"/>
            <a:chOff x="786117" y="2869846"/>
            <a:chExt cx="1199772" cy="3774161"/>
          </a:xfrm>
        </p:grpSpPr>
        <p:sp>
          <p:nvSpPr>
            <p:cNvPr id="10" name="Rectangle 9"/>
            <p:cNvSpPr/>
            <p:nvPr/>
          </p:nvSpPr>
          <p:spPr>
            <a:xfrm>
              <a:off x="786117" y="2869846"/>
              <a:ext cx="1199772" cy="377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Rectangle 10"/>
            <p:cNvSpPr/>
            <p:nvPr/>
          </p:nvSpPr>
          <p:spPr>
            <a:xfrm>
              <a:off x="1008184" y="3065789"/>
              <a:ext cx="724486" cy="7244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8" name="Rectangle 17"/>
            <p:cNvSpPr/>
            <p:nvPr/>
          </p:nvSpPr>
          <p:spPr>
            <a:xfrm>
              <a:off x="1008184" y="3943860"/>
              <a:ext cx="724486" cy="7244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9" name="Rectangle 18"/>
            <p:cNvSpPr/>
            <p:nvPr/>
          </p:nvSpPr>
          <p:spPr>
            <a:xfrm>
              <a:off x="1008184" y="4821931"/>
              <a:ext cx="724486" cy="7244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0" name="Rectangle 19"/>
            <p:cNvSpPr/>
            <p:nvPr/>
          </p:nvSpPr>
          <p:spPr>
            <a:xfrm>
              <a:off x="1008184" y="5700002"/>
              <a:ext cx="724486" cy="7244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grpSp>
      <p:sp>
        <p:nvSpPr>
          <p:cNvPr id="2" name="Pentagon 1"/>
          <p:cNvSpPr/>
          <p:nvPr/>
        </p:nvSpPr>
        <p:spPr>
          <a:xfrm>
            <a:off x="899060" y="1610595"/>
            <a:ext cx="2155370" cy="49651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flex-direction</a:t>
            </a:r>
          </a:p>
        </p:txBody>
      </p:sp>
    </p:spTree>
    <p:extLst>
      <p:ext uri="{BB962C8B-B14F-4D97-AF65-F5344CB8AC3E}">
        <p14:creationId xmlns:p14="http://schemas.microsoft.com/office/powerpoint/2010/main" val="304364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6" grpId="0" animBg="1"/>
      <p:bldP spid="17"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a:extLst>
              <a:ext uri="{FF2B5EF4-FFF2-40B4-BE49-F238E27FC236}">
                <a16:creationId xmlns="" xmlns:a16="http://schemas.microsoft.com/office/drawing/2014/main" id="{DA0D14FC-FB64-4DA3-8555-CF7640E4CF29}"/>
              </a:ext>
            </a:extLst>
          </p:cNvPr>
          <p:cNvSpPr>
            <a:spLocks noGrp="1"/>
          </p:cNvSpPr>
          <p:nvPr>
            <p:ph type="body" idx="10"/>
          </p:nvPr>
        </p:nvSpPr>
        <p:spPr/>
        <p:txBody>
          <a:bodyPr>
            <a:normAutofit lnSpcReduction="10000"/>
          </a:bodyPr>
          <a:lstStyle/>
          <a:p>
            <a:r>
              <a:rPr lang="tr-TR" dirty="0" err="1"/>
              <a:t>Flexbox</a:t>
            </a:r>
            <a:endParaRPr lang="tr-TR" dirty="0"/>
          </a:p>
        </p:txBody>
      </p:sp>
      <p:sp>
        <p:nvSpPr>
          <p:cNvPr id="9" name="Content Placeholder 8"/>
          <p:cNvSpPr>
            <a:spLocks noGrp="1"/>
          </p:cNvSpPr>
          <p:nvPr>
            <p:ph sz="quarter" idx="11"/>
          </p:nvPr>
        </p:nvSpPr>
        <p:spPr>
          <a:xfrm>
            <a:off x="2502985" y="2242431"/>
            <a:ext cx="9243420" cy="417477"/>
          </a:xfrm>
        </p:spPr>
        <p:txBody>
          <a:bodyPr anchor="t">
            <a:normAutofit/>
          </a:bodyPr>
          <a:lstStyle/>
          <a:p>
            <a:pPr marL="0" indent="0">
              <a:buNone/>
            </a:pPr>
            <a:r>
              <a:rPr lang="tr-TR" dirty="0" err="1"/>
              <a:t>flex</a:t>
            </a:r>
            <a:r>
              <a:rPr lang="tr-TR" dirty="0"/>
              <a:t>-start | flex-end | center | space-between | space-around</a:t>
            </a:r>
          </a:p>
        </p:txBody>
      </p:sp>
      <p:sp>
        <p:nvSpPr>
          <p:cNvPr id="10" name="Rectangle 9"/>
          <p:cNvSpPr/>
          <p:nvPr/>
        </p:nvSpPr>
        <p:spPr>
          <a:xfrm>
            <a:off x="774430" y="3902392"/>
            <a:ext cx="4781005" cy="2325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Rectangle 10"/>
          <p:cNvSpPr/>
          <p:nvPr/>
        </p:nvSpPr>
        <p:spPr>
          <a:xfrm>
            <a:off x="996498" y="4098335"/>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6" name="TextBox 15"/>
          <p:cNvSpPr txBox="1"/>
          <p:nvPr/>
        </p:nvSpPr>
        <p:spPr>
          <a:xfrm>
            <a:off x="5857949" y="5304727"/>
            <a:ext cx="478100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&lt;div class="container"&gt;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&lt;/div&gt;</a:t>
            </a:r>
          </a:p>
        </p:txBody>
      </p:sp>
      <p:sp>
        <p:nvSpPr>
          <p:cNvPr id="12" name="TextBox 11"/>
          <p:cNvSpPr txBox="1"/>
          <p:nvPr/>
        </p:nvSpPr>
        <p:spPr>
          <a:xfrm>
            <a:off x="5857950" y="3902392"/>
            <a:ext cx="478100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.container{</a:t>
            </a:r>
          </a:p>
          <a:p>
            <a:r>
              <a:rPr lang="tr-TR" dirty="0">
                <a:latin typeface="Courier New" panose="02070309020205020404" pitchFamily="49" charset="0"/>
                <a:cs typeface="Courier New" panose="02070309020205020404" pitchFamily="49" charset="0"/>
              </a:rPr>
              <a:t>	display: flex;</a:t>
            </a:r>
          </a:p>
          <a:p>
            <a:r>
              <a:rPr lang="tr-TR" dirty="0">
                <a:latin typeface="Courier New" panose="02070309020205020404" pitchFamily="49" charset="0"/>
                <a:cs typeface="Courier New" panose="02070309020205020404" pitchFamily="49" charset="0"/>
              </a:rPr>
              <a:t>	justify-content: flex-start;  </a:t>
            </a:r>
          </a:p>
          <a:p>
            <a:r>
              <a:rPr lang="tr-TR" dirty="0">
                <a:latin typeface="Courier New" panose="02070309020205020404" pitchFamily="49" charset="0"/>
                <a:cs typeface="Courier New" panose="02070309020205020404" pitchFamily="49" charset="0"/>
              </a:rPr>
              <a:t>}</a:t>
            </a:r>
          </a:p>
        </p:txBody>
      </p:sp>
      <p:sp>
        <p:nvSpPr>
          <p:cNvPr id="3" name="Rounded Rectangle 2"/>
          <p:cNvSpPr/>
          <p:nvPr/>
        </p:nvSpPr>
        <p:spPr>
          <a:xfrm>
            <a:off x="664574" y="2771492"/>
            <a:ext cx="10819110" cy="8801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tr-TR"/>
          </a:p>
        </p:txBody>
      </p:sp>
      <p:sp>
        <p:nvSpPr>
          <p:cNvPr id="2" name="TextBox 1"/>
          <p:cNvSpPr txBox="1"/>
          <p:nvPr/>
        </p:nvSpPr>
        <p:spPr>
          <a:xfrm>
            <a:off x="929110" y="2857532"/>
            <a:ext cx="1339181" cy="584775"/>
          </a:xfrm>
          <a:prstGeom prst="rect">
            <a:avLst/>
          </a:prstGeom>
          <a:noFill/>
        </p:spPr>
        <p:txBody>
          <a:bodyPr wrap="square" rtlCol="0">
            <a:spAutoFit/>
          </a:bodyPr>
          <a:lstStyle/>
          <a:p>
            <a:r>
              <a:rPr lang="tr-TR" sz="1600" dirty="0"/>
              <a:t>Baş tarafa hizalar</a:t>
            </a:r>
          </a:p>
        </p:txBody>
      </p:sp>
      <p:sp>
        <p:nvSpPr>
          <p:cNvPr id="13" name="TextBox 12"/>
          <p:cNvSpPr txBox="1"/>
          <p:nvPr/>
        </p:nvSpPr>
        <p:spPr>
          <a:xfrm>
            <a:off x="2268291" y="2870885"/>
            <a:ext cx="1318915" cy="584775"/>
          </a:xfrm>
          <a:prstGeom prst="rect">
            <a:avLst/>
          </a:prstGeom>
          <a:noFill/>
        </p:spPr>
        <p:txBody>
          <a:bodyPr wrap="square" rtlCol="0">
            <a:spAutoFit/>
          </a:bodyPr>
          <a:lstStyle/>
          <a:p>
            <a:r>
              <a:rPr lang="tr-TR" sz="1600" dirty="0"/>
              <a:t>Son tarafa hizalar</a:t>
            </a:r>
          </a:p>
        </p:txBody>
      </p:sp>
      <p:sp>
        <p:nvSpPr>
          <p:cNvPr id="14" name="TextBox 13"/>
          <p:cNvSpPr txBox="1"/>
          <p:nvPr/>
        </p:nvSpPr>
        <p:spPr>
          <a:xfrm>
            <a:off x="3781713" y="2973498"/>
            <a:ext cx="950811" cy="338554"/>
          </a:xfrm>
          <a:prstGeom prst="rect">
            <a:avLst/>
          </a:prstGeom>
          <a:noFill/>
        </p:spPr>
        <p:txBody>
          <a:bodyPr wrap="square" rtlCol="0">
            <a:spAutoFit/>
          </a:bodyPr>
          <a:lstStyle/>
          <a:p>
            <a:r>
              <a:rPr lang="tr-TR" sz="1600" dirty="0"/>
              <a:t>Ortalar</a:t>
            </a:r>
          </a:p>
        </p:txBody>
      </p:sp>
      <p:sp>
        <p:nvSpPr>
          <p:cNvPr id="15" name="TextBox 14"/>
          <p:cNvSpPr txBox="1"/>
          <p:nvPr/>
        </p:nvSpPr>
        <p:spPr>
          <a:xfrm>
            <a:off x="5367199" y="2857532"/>
            <a:ext cx="1757496" cy="584775"/>
          </a:xfrm>
          <a:prstGeom prst="rect">
            <a:avLst/>
          </a:prstGeom>
          <a:noFill/>
        </p:spPr>
        <p:txBody>
          <a:bodyPr wrap="square" rtlCol="0">
            <a:spAutoFit/>
          </a:bodyPr>
          <a:lstStyle/>
          <a:p>
            <a:r>
              <a:rPr lang="tr-TR" sz="1600" dirty="0"/>
              <a:t>Eşit boşluklarla satıra yayar.</a:t>
            </a:r>
          </a:p>
        </p:txBody>
      </p:sp>
      <p:sp>
        <p:nvSpPr>
          <p:cNvPr id="17" name="TextBox 16"/>
          <p:cNvSpPr txBox="1"/>
          <p:nvPr/>
        </p:nvSpPr>
        <p:spPr>
          <a:xfrm>
            <a:off x="7592997" y="2857532"/>
            <a:ext cx="3312857" cy="584775"/>
          </a:xfrm>
          <a:prstGeom prst="rect">
            <a:avLst/>
          </a:prstGeom>
          <a:noFill/>
        </p:spPr>
        <p:txBody>
          <a:bodyPr wrap="square" rtlCol="0">
            <a:spAutoFit/>
          </a:bodyPr>
          <a:lstStyle/>
          <a:p>
            <a:r>
              <a:rPr lang="tr-TR" sz="1600" dirty="0"/>
              <a:t>Eşit boşluklarla satıra yayar.</a:t>
            </a:r>
          </a:p>
          <a:p>
            <a:r>
              <a:rPr lang="tr-TR" sz="1600" dirty="0"/>
              <a:t>Başta ve sonda da boşluk verir.</a:t>
            </a:r>
          </a:p>
        </p:txBody>
      </p:sp>
      <p:cxnSp>
        <p:nvCxnSpPr>
          <p:cNvPr id="5" name="Straight Arrow Connector 4"/>
          <p:cNvCxnSpPr>
            <a:endCxn id="2" idx="0"/>
          </p:cNvCxnSpPr>
          <p:nvPr/>
        </p:nvCxnSpPr>
        <p:spPr>
          <a:xfrm flipH="1">
            <a:off x="1598701" y="2584605"/>
            <a:ext cx="1457381" cy="272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13" idx="0"/>
          </p:cNvCxnSpPr>
          <p:nvPr/>
        </p:nvCxnSpPr>
        <p:spPr>
          <a:xfrm flipH="1">
            <a:off x="2927749" y="2584605"/>
            <a:ext cx="1120535" cy="28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H="1">
            <a:off x="4346813" y="2602456"/>
            <a:ext cx="921158" cy="37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0"/>
          </p:cNvCxnSpPr>
          <p:nvPr/>
        </p:nvCxnSpPr>
        <p:spPr>
          <a:xfrm flipH="1">
            <a:off x="6245947" y="2584605"/>
            <a:ext cx="524005" cy="272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8743952" y="2584605"/>
            <a:ext cx="414706" cy="250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Pentagon 19"/>
          <p:cNvSpPr/>
          <p:nvPr/>
        </p:nvSpPr>
        <p:spPr>
          <a:xfrm>
            <a:off x="719104" y="1657262"/>
            <a:ext cx="2155370" cy="49651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justify-content</a:t>
            </a:r>
          </a:p>
        </p:txBody>
      </p:sp>
      <p:sp>
        <p:nvSpPr>
          <p:cNvPr id="4" name="TextBox 3"/>
          <p:cNvSpPr txBox="1"/>
          <p:nvPr/>
        </p:nvSpPr>
        <p:spPr>
          <a:xfrm>
            <a:off x="2913336" y="1704353"/>
            <a:ext cx="5335115" cy="369332"/>
          </a:xfrm>
          <a:prstGeom prst="rect">
            <a:avLst/>
          </a:prstGeom>
          <a:noFill/>
        </p:spPr>
        <p:txBody>
          <a:bodyPr wrap="none" rtlCol="0">
            <a:spAutoFit/>
          </a:bodyPr>
          <a:lstStyle/>
          <a:p>
            <a:r>
              <a:rPr lang="tr-TR" dirty="0"/>
              <a:t>Flex içindeki elemanları hizalamak için kullanılır</a:t>
            </a:r>
          </a:p>
        </p:txBody>
      </p:sp>
    </p:spTree>
    <p:extLst>
      <p:ext uri="{BB962C8B-B14F-4D97-AF65-F5344CB8AC3E}">
        <p14:creationId xmlns:p14="http://schemas.microsoft.com/office/powerpoint/2010/main" val="50720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animBg="1"/>
      <p:bldP spid="16" grpId="0" animBg="1"/>
      <p:bldP spid="12" grpId="0" animBg="1"/>
      <p:bldP spid="3" grpId="0" animBg="1"/>
      <p:bldP spid="2" grpId="0"/>
      <p:bldP spid="13" grpId="0"/>
      <p:bldP spid="14" grpId="0"/>
      <p:bldP spid="15" grpId="0"/>
      <p:bldP spid="17" grpId="0"/>
      <p:bldP spid="20"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 xmlns:a16="http://schemas.microsoft.com/office/drawing/2014/main" id="{04FDCD0E-1303-4C39-912C-1A11E55E1889}"/>
              </a:ext>
            </a:extLst>
          </p:cNvPr>
          <p:cNvSpPr>
            <a:spLocks noGrp="1"/>
          </p:cNvSpPr>
          <p:nvPr>
            <p:ph type="body" idx="10"/>
          </p:nvPr>
        </p:nvSpPr>
        <p:spPr/>
        <p:txBody>
          <a:bodyPr>
            <a:normAutofit lnSpcReduction="10000"/>
          </a:bodyPr>
          <a:lstStyle/>
          <a:p>
            <a:r>
              <a:rPr lang="tr-TR" dirty="0" err="1"/>
              <a:t>Flexbox</a:t>
            </a:r>
            <a:endParaRPr lang="tr-TR" dirty="0"/>
          </a:p>
        </p:txBody>
      </p:sp>
      <p:sp>
        <p:nvSpPr>
          <p:cNvPr id="9" name="Content Placeholder 8"/>
          <p:cNvSpPr>
            <a:spLocks noGrp="1"/>
          </p:cNvSpPr>
          <p:nvPr>
            <p:ph sz="quarter" idx="11"/>
          </p:nvPr>
        </p:nvSpPr>
        <p:spPr>
          <a:xfrm>
            <a:off x="3238300" y="2193188"/>
            <a:ext cx="4657926" cy="436414"/>
          </a:xfrm>
        </p:spPr>
        <p:txBody>
          <a:bodyPr anchor="t">
            <a:normAutofit/>
          </a:bodyPr>
          <a:lstStyle/>
          <a:p>
            <a:pPr marL="0" indent="0">
              <a:buNone/>
            </a:pPr>
            <a:r>
              <a:rPr lang="tr-TR" dirty="0" err="1"/>
              <a:t>stretch</a:t>
            </a:r>
            <a:r>
              <a:rPr lang="tr-TR" dirty="0"/>
              <a:t> | center | flex-start | flex-end</a:t>
            </a:r>
          </a:p>
        </p:txBody>
      </p:sp>
      <p:sp>
        <p:nvSpPr>
          <p:cNvPr id="16" name="TextBox 15"/>
          <p:cNvSpPr txBox="1"/>
          <p:nvPr/>
        </p:nvSpPr>
        <p:spPr>
          <a:xfrm>
            <a:off x="5978313" y="5384229"/>
            <a:ext cx="478100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&lt;div class="container"&gt;</a:t>
            </a:r>
          </a:p>
          <a:p>
            <a:r>
              <a:rPr lang="tr-TR" dirty="0">
                <a:latin typeface="Courier New" panose="02070309020205020404" pitchFamily="49" charset="0"/>
                <a:cs typeface="Courier New" panose="02070309020205020404" pitchFamily="49" charset="0"/>
              </a:rPr>
              <a:t>	&lt;div&gt;&lt;/div&gt;</a:t>
            </a:r>
          </a:p>
          <a:p>
            <a:r>
              <a:rPr lang="tr-TR" dirty="0">
                <a:latin typeface="Courier New" panose="02070309020205020404" pitchFamily="49" charset="0"/>
                <a:cs typeface="Courier New" panose="02070309020205020404" pitchFamily="49" charset="0"/>
              </a:rPr>
              <a:t>&lt;/div&gt;</a:t>
            </a:r>
          </a:p>
        </p:txBody>
      </p:sp>
      <p:sp>
        <p:nvSpPr>
          <p:cNvPr id="12" name="TextBox 11"/>
          <p:cNvSpPr txBox="1"/>
          <p:nvPr/>
        </p:nvSpPr>
        <p:spPr>
          <a:xfrm>
            <a:off x="5978313" y="4034872"/>
            <a:ext cx="478100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.container{</a:t>
            </a:r>
          </a:p>
          <a:p>
            <a:r>
              <a:rPr lang="tr-TR" dirty="0">
                <a:latin typeface="Courier New" panose="02070309020205020404" pitchFamily="49" charset="0"/>
                <a:cs typeface="Courier New" panose="02070309020205020404" pitchFamily="49" charset="0"/>
              </a:rPr>
              <a:t>	display: flex;</a:t>
            </a:r>
          </a:p>
          <a:p>
            <a:r>
              <a:rPr lang="tr-TR" dirty="0">
                <a:latin typeface="Courier New" panose="02070309020205020404" pitchFamily="49" charset="0"/>
                <a:cs typeface="Courier New" panose="02070309020205020404" pitchFamily="49" charset="0"/>
              </a:rPr>
              <a:t>	align-items : center;  </a:t>
            </a:r>
          </a:p>
          <a:p>
            <a:r>
              <a:rPr lang="tr-TR" dirty="0">
                <a:latin typeface="Courier New" panose="02070309020205020404" pitchFamily="49" charset="0"/>
                <a:cs typeface="Courier New" panose="02070309020205020404" pitchFamily="49" charset="0"/>
              </a:rPr>
              <a:t>}</a:t>
            </a:r>
          </a:p>
        </p:txBody>
      </p:sp>
      <p:sp>
        <p:nvSpPr>
          <p:cNvPr id="13" name="Rounded Rectangle 12"/>
          <p:cNvSpPr/>
          <p:nvPr/>
        </p:nvSpPr>
        <p:spPr>
          <a:xfrm>
            <a:off x="833295" y="2814441"/>
            <a:ext cx="9905904" cy="8801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tr-TR"/>
          </a:p>
        </p:txBody>
      </p:sp>
      <p:sp>
        <p:nvSpPr>
          <p:cNvPr id="14" name="Rectangle 13"/>
          <p:cNvSpPr/>
          <p:nvPr/>
        </p:nvSpPr>
        <p:spPr>
          <a:xfrm>
            <a:off x="833295" y="3981894"/>
            <a:ext cx="4781005" cy="2325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975482" y="468752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7" name="TextBox 16"/>
          <p:cNvSpPr txBox="1"/>
          <p:nvPr/>
        </p:nvSpPr>
        <p:spPr>
          <a:xfrm>
            <a:off x="1413015" y="2978672"/>
            <a:ext cx="2617907" cy="584775"/>
          </a:xfrm>
          <a:prstGeom prst="rect">
            <a:avLst/>
          </a:prstGeom>
          <a:noFill/>
        </p:spPr>
        <p:txBody>
          <a:bodyPr wrap="square" rtlCol="0">
            <a:spAutoFit/>
          </a:bodyPr>
          <a:lstStyle/>
          <a:p>
            <a:pPr algn="ctr"/>
            <a:r>
              <a:rPr lang="tr-TR" sz="1600" dirty="0"/>
              <a:t>Taşıyıcı yüksekliyine sığdırır</a:t>
            </a:r>
          </a:p>
        </p:txBody>
      </p:sp>
      <p:sp>
        <p:nvSpPr>
          <p:cNvPr id="18" name="TextBox 17"/>
          <p:cNvSpPr txBox="1"/>
          <p:nvPr/>
        </p:nvSpPr>
        <p:spPr>
          <a:xfrm>
            <a:off x="4680417" y="3088037"/>
            <a:ext cx="1318915" cy="338554"/>
          </a:xfrm>
          <a:prstGeom prst="rect">
            <a:avLst/>
          </a:prstGeom>
          <a:noFill/>
        </p:spPr>
        <p:txBody>
          <a:bodyPr wrap="square" rtlCol="0">
            <a:spAutoFit/>
          </a:bodyPr>
          <a:lstStyle/>
          <a:p>
            <a:r>
              <a:rPr lang="tr-TR" sz="1600" dirty="0"/>
              <a:t>Ortalar </a:t>
            </a:r>
          </a:p>
        </p:txBody>
      </p:sp>
      <p:sp>
        <p:nvSpPr>
          <p:cNvPr id="19" name="TextBox 18"/>
          <p:cNvSpPr txBox="1"/>
          <p:nvPr/>
        </p:nvSpPr>
        <p:spPr>
          <a:xfrm>
            <a:off x="6862407" y="3101783"/>
            <a:ext cx="1384438" cy="338554"/>
          </a:xfrm>
          <a:prstGeom prst="rect">
            <a:avLst/>
          </a:prstGeom>
          <a:noFill/>
        </p:spPr>
        <p:txBody>
          <a:bodyPr wrap="square" rtlCol="0">
            <a:spAutoFit/>
          </a:bodyPr>
          <a:lstStyle/>
          <a:p>
            <a:r>
              <a:rPr lang="tr-TR" sz="1600" dirty="0"/>
              <a:t>Üste hizalar</a:t>
            </a:r>
          </a:p>
        </p:txBody>
      </p:sp>
      <p:sp>
        <p:nvSpPr>
          <p:cNvPr id="20" name="TextBox 19"/>
          <p:cNvSpPr txBox="1"/>
          <p:nvPr/>
        </p:nvSpPr>
        <p:spPr>
          <a:xfrm>
            <a:off x="8835727" y="3096424"/>
            <a:ext cx="1757496" cy="338554"/>
          </a:xfrm>
          <a:prstGeom prst="rect">
            <a:avLst/>
          </a:prstGeom>
          <a:noFill/>
        </p:spPr>
        <p:txBody>
          <a:bodyPr wrap="square" rtlCol="0">
            <a:spAutoFit/>
          </a:bodyPr>
          <a:lstStyle/>
          <a:p>
            <a:r>
              <a:rPr lang="tr-TR" sz="1600" dirty="0"/>
              <a:t>Alta hizalar</a:t>
            </a:r>
          </a:p>
        </p:txBody>
      </p:sp>
      <p:cxnSp>
        <p:nvCxnSpPr>
          <p:cNvPr id="3" name="Straight Arrow Connector 2"/>
          <p:cNvCxnSpPr/>
          <p:nvPr/>
        </p:nvCxnSpPr>
        <p:spPr>
          <a:xfrm flipH="1">
            <a:off x="2623571" y="2581312"/>
            <a:ext cx="1041009" cy="35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4669017" y="2502310"/>
            <a:ext cx="369518" cy="55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19" idx="0"/>
          </p:cNvCxnSpPr>
          <p:nvPr/>
        </p:nvCxnSpPr>
        <p:spPr>
          <a:xfrm>
            <a:off x="6084983" y="2560423"/>
            <a:ext cx="1469643" cy="54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11707" y="2524962"/>
            <a:ext cx="2294043" cy="54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Pentagon 23"/>
          <p:cNvSpPr/>
          <p:nvPr/>
        </p:nvSpPr>
        <p:spPr>
          <a:xfrm>
            <a:off x="892078" y="1659344"/>
            <a:ext cx="2155370" cy="49651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align-items</a:t>
            </a:r>
          </a:p>
        </p:txBody>
      </p:sp>
      <p:sp>
        <p:nvSpPr>
          <p:cNvPr id="25" name="TextBox 24"/>
          <p:cNvSpPr txBox="1"/>
          <p:nvPr/>
        </p:nvSpPr>
        <p:spPr>
          <a:xfrm>
            <a:off x="3238299" y="1752151"/>
            <a:ext cx="5335115" cy="369332"/>
          </a:xfrm>
          <a:prstGeom prst="rect">
            <a:avLst/>
          </a:prstGeom>
          <a:noFill/>
        </p:spPr>
        <p:txBody>
          <a:bodyPr wrap="none" rtlCol="0">
            <a:spAutoFit/>
          </a:bodyPr>
          <a:lstStyle/>
          <a:p>
            <a:r>
              <a:rPr lang="tr-TR" dirty="0"/>
              <a:t>Flex içindeki elemanları hizalamak için kullanılır</a:t>
            </a:r>
          </a:p>
        </p:txBody>
      </p:sp>
    </p:spTree>
    <p:extLst>
      <p:ext uri="{BB962C8B-B14F-4D97-AF65-F5344CB8AC3E}">
        <p14:creationId xmlns:p14="http://schemas.microsoft.com/office/powerpoint/2010/main" val="275679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6" grpId="0" animBg="1"/>
      <p:bldP spid="12" grpId="0" animBg="1"/>
      <p:bldP spid="13" grpId="0" animBg="1"/>
      <p:bldP spid="14" grpId="0" animBg="1"/>
      <p:bldP spid="15" grpId="0" animBg="1"/>
      <p:bldP spid="17" grpId="0"/>
      <p:bldP spid="18" grpId="0"/>
      <p:bldP spid="19" grpId="0"/>
      <p:bldP spid="20" grpId="0"/>
      <p:bldP spid="24"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 xmlns:a16="http://schemas.microsoft.com/office/drawing/2014/main" id="{91BED847-CFCB-41F8-9304-E5126E716342}"/>
              </a:ext>
            </a:extLst>
          </p:cNvPr>
          <p:cNvSpPr>
            <a:spLocks noGrp="1"/>
          </p:cNvSpPr>
          <p:nvPr>
            <p:ph type="body" idx="10"/>
          </p:nvPr>
        </p:nvSpPr>
        <p:spPr/>
        <p:txBody>
          <a:bodyPr>
            <a:normAutofit lnSpcReduction="10000"/>
          </a:bodyPr>
          <a:lstStyle/>
          <a:p>
            <a:r>
              <a:rPr lang="tr-TR" dirty="0" err="1"/>
              <a:t>Flexbox</a:t>
            </a:r>
            <a:endParaRPr lang="tr-TR" dirty="0"/>
          </a:p>
        </p:txBody>
      </p:sp>
      <p:grpSp>
        <p:nvGrpSpPr>
          <p:cNvPr id="19" name="Group 18"/>
          <p:cNvGrpSpPr/>
          <p:nvPr/>
        </p:nvGrpSpPr>
        <p:grpSpPr>
          <a:xfrm>
            <a:off x="1438834" y="1511272"/>
            <a:ext cx="4536372" cy="2914020"/>
            <a:chOff x="886264" y="1503236"/>
            <a:chExt cx="4536372" cy="2914020"/>
          </a:xfrm>
        </p:grpSpPr>
        <p:cxnSp>
          <p:nvCxnSpPr>
            <p:cNvPr id="7" name="Straight Arrow Connector 6"/>
            <p:cNvCxnSpPr/>
            <p:nvPr/>
          </p:nvCxnSpPr>
          <p:spPr>
            <a:xfrm>
              <a:off x="2349306" y="1631853"/>
              <a:ext cx="0" cy="2785403"/>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a:off x="886264" y="2982350"/>
              <a:ext cx="2869809" cy="0"/>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3727941" y="2797684"/>
              <a:ext cx="1694695" cy="646331"/>
            </a:xfrm>
            <a:prstGeom prst="rect">
              <a:avLst/>
            </a:prstGeom>
            <a:noFill/>
          </p:spPr>
          <p:txBody>
            <a:bodyPr wrap="none" rtlCol="0">
              <a:spAutoFit/>
            </a:bodyPr>
            <a:lstStyle/>
            <a:p>
              <a:r>
                <a:rPr lang="tr-TR" dirty="0"/>
                <a:t>X ekseni</a:t>
              </a:r>
            </a:p>
            <a:p>
              <a:r>
                <a:rPr lang="tr-TR" b="1" dirty="0"/>
                <a:t>justifyContent</a:t>
              </a:r>
              <a:endParaRPr lang="tr-TR" dirty="0"/>
            </a:p>
          </p:txBody>
        </p:sp>
        <p:sp>
          <p:nvSpPr>
            <p:cNvPr id="18" name="TextBox 17"/>
            <p:cNvSpPr txBox="1"/>
            <p:nvPr/>
          </p:nvSpPr>
          <p:spPr>
            <a:xfrm>
              <a:off x="2349306" y="1503236"/>
              <a:ext cx="1337226" cy="646331"/>
            </a:xfrm>
            <a:prstGeom prst="rect">
              <a:avLst/>
            </a:prstGeom>
            <a:noFill/>
          </p:spPr>
          <p:txBody>
            <a:bodyPr wrap="none" rtlCol="0">
              <a:spAutoFit/>
            </a:bodyPr>
            <a:lstStyle/>
            <a:p>
              <a:r>
                <a:rPr lang="tr-TR" dirty="0"/>
                <a:t>Y ekseni</a:t>
              </a:r>
            </a:p>
            <a:p>
              <a:r>
                <a:rPr lang="tr-TR" b="1" dirty="0"/>
                <a:t>alignItems</a:t>
              </a:r>
              <a:endParaRPr lang="tr-TR" dirty="0"/>
            </a:p>
          </p:txBody>
        </p:sp>
      </p:grpSp>
      <p:grpSp>
        <p:nvGrpSpPr>
          <p:cNvPr id="20" name="Group 19"/>
          <p:cNvGrpSpPr/>
          <p:nvPr/>
        </p:nvGrpSpPr>
        <p:grpSpPr>
          <a:xfrm>
            <a:off x="7340990" y="1489168"/>
            <a:ext cx="4178903" cy="2914020"/>
            <a:chOff x="886264" y="1503236"/>
            <a:chExt cx="4178903" cy="2914020"/>
          </a:xfrm>
        </p:grpSpPr>
        <p:cxnSp>
          <p:nvCxnSpPr>
            <p:cNvPr id="21" name="Straight Arrow Connector 20"/>
            <p:cNvCxnSpPr/>
            <p:nvPr/>
          </p:nvCxnSpPr>
          <p:spPr>
            <a:xfrm>
              <a:off x="2349306" y="1631853"/>
              <a:ext cx="0" cy="2785403"/>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p:nvPr/>
          </p:nvCxnSpPr>
          <p:spPr>
            <a:xfrm>
              <a:off x="886264" y="2982350"/>
              <a:ext cx="2869809" cy="0"/>
            </a:xfrm>
            <a:prstGeom prst="straightConnector1">
              <a:avLst/>
            </a:prstGeom>
            <a:ln w="38100">
              <a:headEnd type="triangle"/>
              <a:tailEnd type="triangle"/>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3727941" y="2797684"/>
              <a:ext cx="1337226" cy="646331"/>
            </a:xfrm>
            <a:prstGeom prst="rect">
              <a:avLst/>
            </a:prstGeom>
            <a:noFill/>
          </p:spPr>
          <p:txBody>
            <a:bodyPr wrap="none" rtlCol="0">
              <a:spAutoFit/>
            </a:bodyPr>
            <a:lstStyle/>
            <a:p>
              <a:r>
                <a:rPr lang="tr-TR" dirty="0"/>
                <a:t>X ekseni</a:t>
              </a:r>
            </a:p>
            <a:p>
              <a:r>
                <a:rPr lang="tr-TR" b="1" dirty="0"/>
                <a:t>alignItems</a:t>
              </a:r>
              <a:endParaRPr lang="tr-TR" dirty="0"/>
            </a:p>
          </p:txBody>
        </p:sp>
        <p:sp>
          <p:nvSpPr>
            <p:cNvPr id="24" name="TextBox 23"/>
            <p:cNvSpPr txBox="1"/>
            <p:nvPr/>
          </p:nvSpPr>
          <p:spPr>
            <a:xfrm>
              <a:off x="2349306" y="1503236"/>
              <a:ext cx="1694695" cy="646331"/>
            </a:xfrm>
            <a:prstGeom prst="rect">
              <a:avLst/>
            </a:prstGeom>
            <a:noFill/>
          </p:spPr>
          <p:txBody>
            <a:bodyPr wrap="none" rtlCol="0">
              <a:spAutoFit/>
            </a:bodyPr>
            <a:lstStyle/>
            <a:p>
              <a:r>
                <a:rPr lang="tr-TR" dirty="0"/>
                <a:t>Y ekseni</a:t>
              </a:r>
            </a:p>
            <a:p>
              <a:r>
                <a:rPr lang="tr-TR" b="1" dirty="0"/>
                <a:t>justifyContent</a:t>
              </a:r>
              <a:endParaRPr lang="tr-TR" dirty="0"/>
            </a:p>
          </p:txBody>
        </p:sp>
      </p:grpSp>
      <p:sp>
        <p:nvSpPr>
          <p:cNvPr id="25" name="TextBox 24"/>
          <p:cNvSpPr txBox="1"/>
          <p:nvPr/>
        </p:nvSpPr>
        <p:spPr>
          <a:xfrm>
            <a:off x="1628379" y="4531596"/>
            <a:ext cx="2546993"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tr-TR" dirty="0"/>
              <a:t>flexDirection: row </a:t>
            </a:r>
          </a:p>
        </p:txBody>
      </p:sp>
      <p:sp>
        <p:nvSpPr>
          <p:cNvPr id="26" name="TextBox 25"/>
          <p:cNvSpPr txBox="1"/>
          <p:nvPr/>
        </p:nvSpPr>
        <p:spPr>
          <a:xfrm>
            <a:off x="7530535" y="4474655"/>
            <a:ext cx="2546993"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tr-TR" dirty="0"/>
              <a:t>flexDirection: column </a:t>
            </a:r>
          </a:p>
        </p:txBody>
      </p:sp>
      <p:sp>
        <p:nvSpPr>
          <p:cNvPr id="27" name="TextBox 26"/>
          <p:cNvSpPr txBox="1"/>
          <p:nvPr/>
        </p:nvSpPr>
        <p:spPr>
          <a:xfrm>
            <a:off x="185737" y="5083209"/>
            <a:ext cx="11820525" cy="1477328"/>
          </a:xfrm>
          <a:prstGeom prst="rect">
            <a:avLst/>
          </a:prstGeom>
        </p:spPr>
        <p:style>
          <a:lnRef idx="1">
            <a:schemeClr val="accent4"/>
          </a:lnRef>
          <a:fillRef idx="3">
            <a:schemeClr val="accent4"/>
          </a:fillRef>
          <a:effectRef idx="2">
            <a:schemeClr val="accent4"/>
          </a:effectRef>
          <a:fontRef idx="minor">
            <a:schemeClr val="lt1"/>
          </a:fontRef>
        </p:style>
        <p:txBody>
          <a:bodyPr wrap="square" rtlCol="0" anchor="ctr">
            <a:spAutoFit/>
          </a:bodyPr>
          <a:lstStyle/>
          <a:p>
            <a:pPr algn="ctr"/>
            <a:r>
              <a:rPr lang="tr-TR" b="1" dirty="0" err="1">
                <a:solidFill>
                  <a:schemeClr val="tx1"/>
                </a:solidFill>
              </a:rPr>
              <a:t>Flex-direction</a:t>
            </a:r>
            <a:r>
              <a:rPr lang="tr-TR" b="1" dirty="0">
                <a:solidFill>
                  <a:schemeClr val="tx1"/>
                </a:solidFill>
              </a:rPr>
              <a:t>:</a:t>
            </a:r>
            <a:br>
              <a:rPr lang="tr-TR" b="1" dirty="0">
                <a:solidFill>
                  <a:schemeClr val="tx1"/>
                </a:solidFill>
              </a:rPr>
            </a:br>
            <a:r>
              <a:rPr lang="tr-TR" b="1" dirty="0" err="1">
                <a:solidFill>
                  <a:schemeClr val="tx1"/>
                </a:solidFill>
              </a:rPr>
              <a:t>row</a:t>
            </a:r>
            <a:r>
              <a:rPr lang="tr-TR" b="1" dirty="0">
                <a:solidFill>
                  <a:schemeClr val="tx1"/>
                </a:solidFill>
              </a:rPr>
              <a:t> </a:t>
            </a:r>
            <a:r>
              <a:rPr lang="tr-TR" dirty="0">
                <a:solidFill>
                  <a:schemeClr val="tx1"/>
                </a:solidFill>
              </a:rPr>
              <a:t>olarak ayarlandığında </a:t>
            </a:r>
            <a:r>
              <a:rPr lang="tr-TR" b="1" dirty="0">
                <a:solidFill>
                  <a:schemeClr val="tx1"/>
                </a:solidFill>
              </a:rPr>
              <a:t>justifyContent</a:t>
            </a:r>
            <a:r>
              <a:rPr lang="tr-TR" dirty="0">
                <a:solidFill>
                  <a:schemeClr val="tx1"/>
                </a:solidFill>
              </a:rPr>
              <a:t> </a:t>
            </a:r>
            <a:r>
              <a:rPr lang="tr-TR" b="1" dirty="0">
                <a:solidFill>
                  <a:srgbClr val="FF0000"/>
                </a:solidFill>
              </a:rPr>
              <a:t>X</a:t>
            </a:r>
            <a:r>
              <a:rPr lang="tr-TR" dirty="0">
                <a:solidFill>
                  <a:schemeClr val="tx1"/>
                </a:solidFill>
              </a:rPr>
              <a:t> ekseninde, </a:t>
            </a:r>
            <a:r>
              <a:rPr lang="tr-TR" b="1" dirty="0">
                <a:solidFill>
                  <a:schemeClr val="tx1"/>
                </a:solidFill>
              </a:rPr>
              <a:t>alignItems</a:t>
            </a:r>
            <a:r>
              <a:rPr lang="tr-TR" dirty="0">
                <a:solidFill>
                  <a:schemeClr val="tx1"/>
                </a:solidFill>
              </a:rPr>
              <a:t> </a:t>
            </a:r>
            <a:r>
              <a:rPr lang="tr-TR" b="1" dirty="0">
                <a:solidFill>
                  <a:srgbClr val="FF0000"/>
                </a:solidFill>
              </a:rPr>
              <a:t>Y</a:t>
            </a:r>
            <a:r>
              <a:rPr lang="tr-TR" dirty="0">
                <a:solidFill>
                  <a:schemeClr val="tx1"/>
                </a:solidFill>
              </a:rPr>
              <a:t> ekseninde hizalama yapar.</a:t>
            </a:r>
          </a:p>
          <a:p>
            <a:pPr algn="ctr"/>
            <a:r>
              <a:rPr lang="tr-TR" dirty="0">
                <a:solidFill>
                  <a:schemeClr val="tx1"/>
                </a:solidFill>
              </a:rPr>
              <a:t> </a:t>
            </a:r>
          </a:p>
          <a:p>
            <a:pPr algn="ctr"/>
            <a:r>
              <a:rPr lang="tr-TR" b="1" dirty="0" err="1">
                <a:solidFill>
                  <a:schemeClr val="tx1"/>
                </a:solidFill>
              </a:rPr>
              <a:t>Flex-direction</a:t>
            </a:r>
            <a:r>
              <a:rPr lang="tr-TR" b="1" dirty="0">
                <a:solidFill>
                  <a:schemeClr val="tx1"/>
                </a:solidFill>
              </a:rPr>
              <a:t>:</a:t>
            </a:r>
          </a:p>
          <a:p>
            <a:pPr algn="ctr"/>
            <a:r>
              <a:rPr lang="tr-TR" b="1" dirty="0" err="1">
                <a:solidFill>
                  <a:schemeClr val="tx1"/>
                </a:solidFill>
              </a:rPr>
              <a:t>column</a:t>
            </a:r>
            <a:r>
              <a:rPr lang="tr-TR" dirty="0">
                <a:solidFill>
                  <a:schemeClr val="tx1"/>
                </a:solidFill>
              </a:rPr>
              <a:t> olarak ayarlandığında ise tam ters davranırlar.</a:t>
            </a:r>
          </a:p>
        </p:txBody>
      </p:sp>
    </p:spTree>
    <p:extLst>
      <p:ext uri="{BB962C8B-B14F-4D97-AF65-F5344CB8AC3E}">
        <p14:creationId xmlns:p14="http://schemas.microsoft.com/office/powerpoint/2010/main" val="191119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a:t>CSS</a:t>
            </a:r>
          </a:p>
        </p:txBody>
      </p:sp>
      <p:sp>
        <p:nvSpPr>
          <p:cNvPr id="7" name="Text Placeholder 6"/>
          <p:cNvSpPr>
            <a:spLocks noGrp="1"/>
          </p:cNvSpPr>
          <p:nvPr>
            <p:ph type="body" sz="quarter" idx="10"/>
          </p:nvPr>
        </p:nvSpPr>
        <p:spPr/>
        <p:txBody>
          <a:bodyPr/>
          <a:lstStyle/>
          <a:p>
            <a:pPr algn="r"/>
            <a:r>
              <a:rPr lang="tr-TR" dirty="0"/>
              <a:t>Cascading Style Sheet</a:t>
            </a:r>
          </a:p>
        </p:txBody>
      </p:sp>
    </p:spTree>
    <p:extLst>
      <p:ext uri="{BB962C8B-B14F-4D97-AF65-F5344CB8AC3E}">
        <p14:creationId xmlns:p14="http://schemas.microsoft.com/office/powerpoint/2010/main" val="231350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 xmlns:a16="http://schemas.microsoft.com/office/drawing/2014/main" id="{C19066E5-0052-4B4A-B70B-19036A2D7D3E}"/>
              </a:ext>
            </a:extLst>
          </p:cNvPr>
          <p:cNvSpPr>
            <a:spLocks noGrp="1"/>
          </p:cNvSpPr>
          <p:nvPr>
            <p:ph type="body" idx="10"/>
          </p:nvPr>
        </p:nvSpPr>
        <p:spPr/>
        <p:txBody>
          <a:bodyPr>
            <a:normAutofit lnSpcReduction="10000"/>
          </a:bodyPr>
          <a:lstStyle/>
          <a:p>
            <a:r>
              <a:rPr lang="tr-TR" dirty="0" err="1"/>
              <a:t>Flexbox</a:t>
            </a:r>
            <a:endParaRPr lang="tr-TR" dirty="0"/>
          </a:p>
        </p:txBody>
      </p:sp>
      <p:sp>
        <p:nvSpPr>
          <p:cNvPr id="3" name="İçerik Yer Tutucusu 2">
            <a:extLst>
              <a:ext uri="{FF2B5EF4-FFF2-40B4-BE49-F238E27FC236}">
                <a16:creationId xmlns="" xmlns:a16="http://schemas.microsoft.com/office/drawing/2014/main" id="{CF4BA921-7E73-4118-AC47-A75193ED26D0}"/>
              </a:ext>
            </a:extLst>
          </p:cNvPr>
          <p:cNvSpPr>
            <a:spLocks noGrp="1"/>
          </p:cNvSpPr>
          <p:nvPr>
            <p:ph sz="quarter" idx="11"/>
          </p:nvPr>
        </p:nvSpPr>
        <p:spPr>
          <a:xfrm>
            <a:off x="2505455" y="1600744"/>
            <a:ext cx="9142259" cy="589205"/>
          </a:xfrm>
        </p:spPr>
        <p:txBody>
          <a:bodyPr>
            <a:normAutofit/>
          </a:bodyPr>
          <a:lstStyle/>
          <a:p>
            <a:pPr marL="0" indent="0">
              <a:buNone/>
            </a:pPr>
            <a:r>
              <a:rPr lang="tr-TR" dirty="0"/>
              <a:t>Aynı </a:t>
            </a:r>
            <a:r>
              <a:rPr lang="tr-TR" dirty="0" err="1"/>
              <a:t>flexbox</a:t>
            </a:r>
            <a:r>
              <a:rPr lang="tr-TR" dirty="0"/>
              <a:t> içindeki elemanlara göre büyüklük oranını belirler.</a:t>
            </a:r>
          </a:p>
        </p:txBody>
      </p:sp>
      <p:sp>
        <p:nvSpPr>
          <p:cNvPr id="16" name="TextBox 15"/>
          <p:cNvSpPr txBox="1"/>
          <p:nvPr/>
        </p:nvSpPr>
        <p:spPr>
          <a:xfrm>
            <a:off x="5963730" y="4988188"/>
            <a:ext cx="4781005"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600" dirty="0">
                <a:latin typeface="Courier New" panose="02070309020205020404" pitchFamily="49" charset="0"/>
                <a:cs typeface="Courier New" panose="02070309020205020404" pitchFamily="49" charset="0"/>
              </a:rPr>
              <a:t>&lt;div class="container"&gt;</a:t>
            </a:r>
          </a:p>
          <a:p>
            <a:r>
              <a:rPr lang="tr-TR" sz="1600" dirty="0">
                <a:latin typeface="Courier New" panose="02070309020205020404" pitchFamily="49" charset="0"/>
                <a:cs typeface="Courier New" panose="02070309020205020404" pitchFamily="49" charset="0"/>
              </a:rPr>
              <a:t>	&lt;div&gt;&lt;/div&gt;</a:t>
            </a:r>
          </a:p>
          <a:p>
            <a:r>
              <a:rPr lang="tr-TR" sz="1600" dirty="0">
                <a:latin typeface="Courier New" panose="02070309020205020404" pitchFamily="49" charset="0"/>
                <a:cs typeface="Courier New" panose="02070309020205020404" pitchFamily="49" charset="0"/>
              </a:rPr>
              <a:t>	&lt;div </a:t>
            </a:r>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="ikinci"&gt;&lt;/div&gt;</a:t>
            </a:r>
          </a:p>
          <a:p>
            <a:r>
              <a:rPr lang="tr-TR" sz="1600" dirty="0">
                <a:latin typeface="Courier New" panose="02070309020205020404" pitchFamily="49" charset="0"/>
                <a:cs typeface="Courier New" panose="02070309020205020404" pitchFamily="49" charset="0"/>
              </a:rPr>
              <a:t>	&lt;div&gt;&lt;/div&gt;</a:t>
            </a:r>
          </a:p>
          <a:p>
            <a:r>
              <a:rPr lang="tr-TR" sz="1600" dirty="0">
                <a:latin typeface="Courier New" panose="02070309020205020404" pitchFamily="49" charset="0"/>
                <a:cs typeface="Courier New" panose="02070309020205020404" pitchFamily="49" charset="0"/>
              </a:rPr>
              <a:t>&lt;/div&gt;</a:t>
            </a:r>
          </a:p>
        </p:txBody>
      </p:sp>
      <p:sp>
        <p:nvSpPr>
          <p:cNvPr id="12" name="TextBox 11"/>
          <p:cNvSpPr txBox="1"/>
          <p:nvPr/>
        </p:nvSpPr>
        <p:spPr>
          <a:xfrm>
            <a:off x="5963730" y="2635501"/>
            <a:ext cx="4781005"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600" dirty="0">
                <a:latin typeface="Courier New" panose="02070309020205020404" pitchFamily="49" charset="0"/>
                <a:cs typeface="Courier New" panose="02070309020205020404" pitchFamily="49" charset="0"/>
              </a:rPr>
              <a:t>.container{</a:t>
            </a:r>
          </a:p>
          <a:p>
            <a:r>
              <a:rPr lang="tr-TR" sz="1600" dirty="0">
                <a:latin typeface="Courier New" panose="02070309020205020404" pitchFamily="49" charset="0"/>
                <a:cs typeface="Courier New" panose="02070309020205020404" pitchFamily="49" charset="0"/>
              </a:rPr>
              <a:t>	display: flex;</a:t>
            </a:r>
          </a:p>
          <a:p>
            <a:r>
              <a:rPr lang="tr-TR" sz="1600" dirty="0">
                <a:latin typeface="Courier New" panose="02070309020205020404" pitchFamily="49" charset="0"/>
                <a:cs typeface="Courier New" panose="02070309020205020404" pitchFamily="49" charset="0"/>
              </a:rPr>
              <a:t>}</a:t>
            </a:r>
          </a:p>
          <a:p>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r>
              <a:rPr lang="tr-TR" sz="1600" dirty="0" err="1">
                <a:latin typeface="Courier New" panose="02070309020205020404" pitchFamily="49" charset="0"/>
                <a:cs typeface="Courier New" panose="02070309020205020404" pitchFamily="49" charset="0"/>
              </a:rPr>
              <a:t>container</a:t>
            </a:r>
            <a:r>
              <a:rPr lang="tr-TR" sz="1600" dirty="0">
                <a:latin typeface="Courier New" panose="02070309020205020404" pitchFamily="49" charset="0"/>
                <a:cs typeface="Courier New" panose="02070309020205020404" pitchFamily="49" charset="0"/>
              </a:rPr>
              <a:t> .ikinci{</a:t>
            </a:r>
          </a:p>
          <a:p>
            <a:r>
              <a:rPr lang="tr-TR" sz="1600" dirty="0">
                <a:latin typeface="Courier New" panose="02070309020205020404" pitchFamily="49" charset="0"/>
                <a:cs typeface="Courier New" panose="02070309020205020404" pitchFamily="49" charset="0"/>
              </a:rPr>
              <a:t>	flex:2</a:t>
            </a:r>
          </a:p>
          <a:p>
            <a:r>
              <a:rPr lang="tr-TR" sz="1600" dirty="0">
                <a:latin typeface="Courier New" panose="02070309020205020404" pitchFamily="49" charset="0"/>
                <a:cs typeface="Courier New" panose="02070309020205020404" pitchFamily="49" charset="0"/>
              </a:rPr>
              <a:t>}</a:t>
            </a:r>
          </a:p>
        </p:txBody>
      </p:sp>
      <p:sp>
        <p:nvSpPr>
          <p:cNvPr id="14" name="Rectangle 13"/>
          <p:cNvSpPr/>
          <p:nvPr/>
        </p:nvSpPr>
        <p:spPr>
          <a:xfrm>
            <a:off x="818712" y="2582523"/>
            <a:ext cx="4781005" cy="348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1040780" y="277846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4" name="Pentagon 23"/>
          <p:cNvSpPr/>
          <p:nvPr/>
        </p:nvSpPr>
        <p:spPr>
          <a:xfrm>
            <a:off x="818712" y="1672462"/>
            <a:ext cx="1610589" cy="49651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flex</a:t>
            </a:r>
          </a:p>
        </p:txBody>
      </p:sp>
      <p:sp>
        <p:nvSpPr>
          <p:cNvPr id="21" name="Rectangle 20"/>
          <p:cNvSpPr/>
          <p:nvPr/>
        </p:nvSpPr>
        <p:spPr>
          <a:xfrm>
            <a:off x="2147784" y="2778466"/>
            <a:ext cx="1724358"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3" name="Rectangle 22"/>
          <p:cNvSpPr/>
          <p:nvPr/>
        </p:nvSpPr>
        <p:spPr>
          <a:xfrm>
            <a:off x="4092201" y="2778465"/>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491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12" grpId="0" animBg="1"/>
      <p:bldP spid="14" grpId="0" animBg="1"/>
      <p:bldP spid="15" grpId="0" animBg="1"/>
      <p:bldP spid="24" grpId="0" animBg="1"/>
      <p:bldP spid="21"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 xmlns:a16="http://schemas.microsoft.com/office/drawing/2014/main" id="{FA532C7F-FA4E-4577-8D95-E5CF36CEDEE0}"/>
              </a:ext>
            </a:extLst>
          </p:cNvPr>
          <p:cNvSpPr>
            <a:spLocks noGrp="1"/>
          </p:cNvSpPr>
          <p:nvPr>
            <p:ph type="body" idx="10"/>
          </p:nvPr>
        </p:nvSpPr>
        <p:spPr/>
        <p:txBody>
          <a:bodyPr>
            <a:normAutofit lnSpcReduction="10000"/>
          </a:bodyPr>
          <a:lstStyle/>
          <a:p>
            <a:r>
              <a:rPr lang="tr-TR" dirty="0" err="1"/>
              <a:t>Padding</a:t>
            </a:r>
            <a:r>
              <a:rPr lang="tr-TR" dirty="0"/>
              <a:t> &amp; </a:t>
            </a:r>
            <a:r>
              <a:rPr lang="tr-TR" dirty="0" err="1"/>
              <a:t>Margin</a:t>
            </a:r>
            <a:endParaRPr lang="tr-TR" dirty="0"/>
          </a:p>
        </p:txBody>
      </p:sp>
      <p:sp>
        <p:nvSpPr>
          <p:cNvPr id="10" name="TextBox 9"/>
          <p:cNvSpPr txBox="1"/>
          <p:nvPr/>
        </p:nvSpPr>
        <p:spPr>
          <a:xfrm>
            <a:off x="2233749" y="5780594"/>
            <a:ext cx="4097122" cy="923330"/>
          </a:xfrm>
          <a:prstGeom prst="rect">
            <a:avLst/>
          </a:prstGeom>
          <a:noFill/>
        </p:spPr>
        <p:txBody>
          <a:bodyPr wrap="square" rtlCol="0">
            <a:spAutoFit/>
          </a:bodyPr>
          <a:lstStyle/>
          <a:p>
            <a:r>
              <a:rPr lang="tr-TR" dirty="0"/>
              <a:t>Elementin içindeki diğer elementlerin kenarlardan olan uzaklığını belirler.</a:t>
            </a:r>
          </a:p>
        </p:txBody>
      </p:sp>
      <p:sp>
        <p:nvSpPr>
          <p:cNvPr id="16" name="Pentagon 15"/>
          <p:cNvSpPr/>
          <p:nvPr/>
        </p:nvSpPr>
        <p:spPr>
          <a:xfrm>
            <a:off x="674655" y="5990416"/>
            <a:ext cx="1559094"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padding</a:t>
            </a:r>
          </a:p>
        </p:txBody>
      </p:sp>
      <p:sp>
        <p:nvSpPr>
          <p:cNvPr id="3" name="Rectangle 2"/>
          <p:cNvSpPr/>
          <p:nvPr/>
        </p:nvSpPr>
        <p:spPr>
          <a:xfrm>
            <a:off x="674655" y="1867989"/>
            <a:ext cx="5942726" cy="362085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4" name="Rectangle 3"/>
          <p:cNvSpPr/>
          <p:nvPr/>
        </p:nvSpPr>
        <p:spPr>
          <a:xfrm>
            <a:off x="3065927" y="2573383"/>
            <a:ext cx="2759725" cy="221007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a:p>
        </p:txBody>
      </p:sp>
      <p:sp>
        <p:nvSpPr>
          <p:cNvPr id="8" name="Rectangle 7"/>
          <p:cNvSpPr/>
          <p:nvPr/>
        </p:nvSpPr>
        <p:spPr>
          <a:xfrm>
            <a:off x="3788938" y="3157075"/>
            <a:ext cx="1313701" cy="103196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7054709" y="1841864"/>
            <a:ext cx="3879669"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solidFill>
                  <a:schemeClr val="tx1"/>
                </a:solidFill>
                <a:latin typeface="Courier New" panose="02070309020205020404" pitchFamily="49" charset="0"/>
                <a:cs typeface="Courier New" panose="02070309020205020404" pitchFamily="49" charset="0"/>
              </a:rPr>
              <a:t>&lt;div&gt;</a:t>
            </a:r>
          </a:p>
          <a:p>
            <a:r>
              <a:rPr lang="tr-TR" dirty="0">
                <a:latin typeface="Courier New" panose="02070309020205020404" pitchFamily="49" charset="0"/>
                <a:cs typeface="Courier New" panose="02070309020205020404" pitchFamily="49" charset="0"/>
              </a:rPr>
              <a:t>	</a:t>
            </a:r>
            <a:r>
              <a:rPr lang="tr-TR" dirty="0">
                <a:solidFill>
                  <a:srgbClr val="FF0000"/>
                </a:solidFill>
                <a:latin typeface="Courier New" panose="02070309020205020404" pitchFamily="49" charset="0"/>
                <a:cs typeface="Courier New" panose="02070309020205020404" pitchFamily="49" charset="0"/>
              </a:rPr>
              <a:t>&lt;div class="kutu"&gt;</a:t>
            </a:r>
          </a:p>
          <a:p>
            <a:r>
              <a:rPr lang="tr-TR" dirty="0">
                <a:solidFill>
                  <a:srgbClr val="FF0000"/>
                </a:solidFill>
                <a:latin typeface="Courier New" panose="02070309020205020404" pitchFamily="49" charset="0"/>
                <a:cs typeface="Courier New" panose="02070309020205020404" pitchFamily="49" charset="0"/>
              </a:rPr>
              <a:t>		</a:t>
            </a:r>
            <a:r>
              <a:rPr lang="tr-TR" dirty="0">
                <a:solidFill>
                  <a:schemeClr val="accent3">
                    <a:lumMod val="75000"/>
                  </a:schemeClr>
                </a:solidFill>
                <a:latin typeface="Courier New" panose="02070309020205020404" pitchFamily="49" charset="0"/>
                <a:cs typeface="Courier New" panose="02070309020205020404" pitchFamily="49" charset="0"/>
              </a:rPr>
              <a:t>&lt;div&gt;</a:t>
            </a:r>
          </a:p>
          <a:p>
            <a:endParaRPr lang="tr-TR" dirty="0">
              <a:solidFill>
                <a:schemeClr val="accent3">
                  <a:lumMod val="75000"/>
                </a:schemeClr>
              </a:solidFill>
              <a:latin typeface="Courier New" panose="02070309020205020404" pitchFamily="49" charset="0"/>
              <a:cs typeface="Courier New" panose="02070309020205020404" pitchFamily="49" charset="0"/>
            </a:endParaRPr>
          </a:p>
          <a:p>
            <a:r>
              <a:rPr lang="tr-TR" dirty="0">
                <a:solidFill>
                  <a:schemeClr val="accent3">
                    <a:lumMod val="75000"/>
                  </a:schemeClr>
                </a:solidFill>
                <a:latin typeface="Courier New" panose="02070309020205020404" pitchFamily="49" charset="0"/>
                <a:cs typeface="Courier New" panose="02070309020205020404" pitchFamily="49" charset="0"/>
              </a:rPr>
              <a:t>		&lt;/div&gt;</a:t>
            </a:r>
          </a:p>
          <a:p>
            <a:r>
              <a:rPr lang="tr-TR" dirty="0">
                <a:solidFill>
                  <a:srgbClr val="FF0000"/>
                </a:solidFill>
                <a:latin typeface="Courier New" panose="02070309020205020404" pitchFamily="49" charset="0"/>
                <a:cs typeface="Courier New" panose="02070309020205020404" pitchFamily="49" charset="0"/>
              </a:rPr>
              <a:t>	&lt;/div&gt;</a:t>
            </a:r>
          </a:p>
          <a:p>
            <a:r>
              <a:rPr lang="tr-TR" dirty="0">
                <a:solidFill>
                  <a:schemeClr val="tx1"/>
                </a:solidFill>
                <a:latin typeface="Courier New" panose="02070309020205020404" pitchFamily="49" charset="0"/>
                <a:cs typeface="Courier New" panose="02070309020205020404" pitchFamily="49" charset="0"/>
              </a:rPr>
              <a:t>&lt;/div&gt;</a:t>
            </a:r>
          </a:p>
        </p:txBody>
      </p:sp>
      <p:sp>
        <p:nvSpPr>
          <p:cNvPr id="15" name="TextBox 14"/>
          <p:cNvSpPr txBox="1"/>
          <p:nvPr/>
        </p:nvSpPr>
        <p:spPr>
          <a:xfrm>
            <a:off x="7054709" y="4259229"/>
            <a:ext cx="387966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solidFill>
                  <a:srgbClr val="FF0000"/>
                </a:solidFill>
                <a:latin typeface="Courier New" panose="02070309020205020404" pitchFamily="49" charset="0"/>
                <a:cs typeface="Courier New" panose="02070309020205020404" pitchFamily="49" charset="0"/>
              </a:rPr>
              <a:t>.kutu{</a:t>
            </a:r>
          </a:p>
          <a:p>
            <a:r>
              <a:rPr lang="tr-TR" dirty="0">
                <a:solidFill>
                  <a:srgbClr val="FF0000"/>
                </a:solidFill>
                <a:latin typeface="Courier New" panose="02070309020205020404" pitchFamily="49" charset="0"/>
                <a:cs typeface="Courier New" panose="02070309020205020404" pitchFamily="49" charset="0"/>
              </a:rPr>
              <a:t>	padding: 50px;</a:t>
            </a:r>
          </a:p>
          <a:p>
            <a:r>
              <a:rPr lang="tr-TR" dirty="0">
                <a:solidFill>
                  <a:srgbClr val="FF0000"/>
                </a:solidFill>
                <a:latin typeface="Courier New" panose="02070309020205020404" pitchFamily="49" charset="0"/>
                <a:cs typeface="Courier New" panose="02070309020205020404" pitchFamily="49" charset="0"/>
              </a:rPr>
              <a:t>	margin: 90px;</a:t>
            </a:r>
          </a:p>
          <a:p>
            <a:r>
              <a:rPr lang="tr-TR" dirty="0">
                <a:solidFill>
                  <a:srgbClr val="FF0000"/>
                </a:solidFill>
                <a:latin typeface="Courier New" panose="02070309020205020404" pitchFamily="49" charset="0"/>
                <a:cs typeface="Courier New" panose="02070309020205020404" pitchFamily="49" charset="0"/>
              </a:rPr>
              <a:t>}</a:t>
            </a:r>
          </a:p>
        </p:txBody>
      </p:sp>
      <p:cxnSp>
        <p:nvCxnSpPr>
          <p:cNvPr id="13" name="Straight Arrow Connector 12"/>
          <p:cNvCxnSpPr/>
          <p:nvPr/>
        </p:nvCxnSpPr>
        <p:spPr>
          <a:xfrm>
            <a:off x="3777086" y="1867989"/>
            <a:ext cx="0" cy="70539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346470" y="2573383"/>
            <a:ext cx="0" cy="589052"/>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76607" y="5919092"/>
            <a:ext cx="4097122" cy="646331"/>
          </a:xfrm>
          <a:prstGeom prst="rect">
            <a:avLst/>
          </a:prstGeom>
          <a:noFill/>
        </p:spPr>
        <p:txBody>
          <a:bodyPr wrap="square" rtlCol="0">
            <a:spAutoFit/>
          </a:bodyPr>
          <a:lstStyle/>
          <a:p>
            <a:r>
              <a:rPr lang="tr-TR" dirty="0"/>
              <a:t>Elementin dıştaki elementlerden olan uzaklığını belirler</a:t>
            </a:r>
          </a:p>
        </p:txBody>
      </p:sp>
      <p:sp>
        <p:nvSpPr>
          <p:cNvPr id="22" name="Pentagon 21"/>
          <p:cNvSpPr/>
          <p:nvPr/>
        </p:nvSpPr>
        <p:spPr>
          <a:xfrm>
            <a:off x="6117513" y="5990416"/>
            <a:ext cx="1559094"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margin</a:t>
            </a:r>
          </a:p>
        </p:txBody>
      </p:sp>
      <p:sp>
        <p:nvSpPr>
          <p:cNvPr id="23" name="Rectangle 22"/>
          <p:cNvSpPr/>
          <p:nvPr/>
        </p:nvSpPr>
        <p:spPr>
          <a:xfrm>
            <a:off x="1112839" y="2573383"/>
            <a:ext cx="1185065" cy="2210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TextBox 24"/>
          <p:cNvSpPr txBox="1"/>
          <p:nvPr/>
        </p:nvSpPr>
        <p:spPr>
          <a:xfrm>
            <a:off x="3825277" y="2024297"/>
            <a:ext cx="970137" cy="369332"/>
          </a:xfrm>
          <a:prstGeom prst="rect">
            <a:avLst/>
          </a:prstGeom>
          <a:noFill/>
        </p:spPr>
        <p:txBody>
          <a:bodyPr wrap="none" rtlCol="0">
            <a:spAutoFit/>
          </a:bodyPr>
          <a:lstStyle/>
          <a:p>
            <a:r>
              <a:rPr lang="tr-TR" dirty="0"/>
              <a:t>margin</a:t>
            </a:r>
          </a:p>
        </p:txBody>
      </p:sp>
      <p:sp>
        <p:nvSpPr>
          <p:cNvPr id="26" name="TextBox 25"/>
          <p:cNvSpPr txBox="1"/>
          <p:nvPr/>
        </p:nvSpPr>
        <p:spPr>
          <a:xfrm>
            <a:off x="4430785" y="2672860"/>
            <a:ext cx="1159292" cy="369332"/>
          </a:xfrm>
          <a:prstGeom prst="rect">
            <a:avLst/>
          </a:prstGeom>
          <a:noFill/>
        </p:spPr>
        <p:txBody>
          <a:bodyPr wrap="none" rtlCol="0">
            <a:spAutoFit/>
          </a:bodyPr>
          <a:lstStyle/>
          <a:p>
            <a:r>
              <a:rPr lang="tr-TR" dirty="0"/>
              <a:t>padding</a:t>
            </a:r>
          </a:p>
        </p:txBody>
      </p:sp>
      <p:cxnSp>
        <p:nvCxnSpPr>
          <p:cNvPr id="27" name="Straight Arrow Connector 26"/>
          <p:cNvCxnSpPr/>
          <p:nvPr/>
        </p:nvCxnSpPr>
        <p:spPr>
          <a:xfrm flipH="1" flipV="1">
            <a:off x="2297904" y="3673058"/>
            <a:ext cx="768023" cy="53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38654" y="4194401"/>
            <a:ext cx="0" cy="589052"/>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3"/>
          </p:cNvCxnSpPr>
          <p:nvPr/>
        </p:nvCxnSpPr>
        <p:spPr>
          <a:xfrm flipH="1">
            <a:off x="5114494" y="3678419"/>
            <a:ext cx="711158" cy="14622"/>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077781" y="3658436"/>
            <a:ext cx="711158" cy="14622"/>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774652" y="4783453"/>
            <a:ext cx="0" cy="70539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5820926" y="3366941"/>
            <a:ext cx="768023" cy="53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4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3" grpId="0" animBg="1"/>
      <p:bldP spid="4" grpId="0" animBg="1"/>
      <p:bldP spid="8" grpId="0" animBg="1"/>
      <p:bldP spid="11" grpId="0" animBg="1"/>
      <p:bldP spid="15" grpId="0" animBg="1"/>
      <p:bldP spid="21" grpId="0"/>
      <p:bldP spid="22" grpId="0" animBg="1"/>
      <p:bldP spid="23" grpId="0" animBg="1"/>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6423044" y="4210893"/>
            <a:ext cx="5320464" cy="1018904"/>
          </a:xfrm>
          <a:prstGeom prst="roundRect">
            <a:avLst/>
          </a:prstGeom>
        </p:spPr>
        <p:style>
          <a:lnRef idx="2">
            <a:schemeClr val="accent1"/>
          </a:lnRef>
          <a:fillRef idx="1">
            <a:schemeClr val="lt1"/>
          </a:fillRef>
          <a:effectRef idx="0">
            <a:schemeClr val="accent1"/>
          </a:effectRef>
          <a:fontRef idx="minor">
            <a:schemeClr val="dk1"/>
          </a:fontRef>
        </p:style>
        <p:txBody>
          <a:bodyPr rtlCol="0" anchor="b"/>
          <a:lstStyle/>
          <a:p>
            <a:pPr algn="ctr"/>
            <a:r>
              <a:rPr lang="tr-TR" dirty="0">
                <a:latin typeface="Courier New" panose="02070309020205020404" pitchFamily="49" charset="0"/>
                <a:cs typeface="Courier New" panose="02070309020205020404" pitchFamily="49" charset="0"/>
              </a:rPr>
              <a:t>&lt;div </a:t>
            </a:r>
            <a:r>
              <a:rPr lang="tr-TR" dirty="0" err="1">
                <a:latin typeface="Courier New" panose="02070309020205020404" pitchFamily="49" charset="0"/>
                <a:cs typeface="Courier New" panose="02070309020205020404" pitchFamily="49" charset="0"/>
              </a:rPr>
              <a:t>style</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color:red</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text-align:center</a:t>
            </a:r>
            <a:r>
              <a:rPr lang="tr-TR" dirty="0">
                <a:latin typeface="Courier New" panose="02070309020205020404" pitchFamily="49" charset="0"/>
                <a:cs typeface="Courier New" panose="02070309020205020404" pitchFamily="49" charset="0"/>
              </a:rPr>
              <a:t>"&gt;Merhaba&lt;/div&gt;</a:t>
            </a:r>
          </a:p>
        </p:txBody>
      </p:sp>
      <p:sp>
        <p:nvSpPr>
          <p:cNvPr id="2" name="Metin Yer Tutucusu 1">
            <a:extLst>
              <a:ext uri="{FF2B5EF4-FFF2-40B4-BE49-F238E27FC236}">
                <a16:creationId xmlns="" xmlns:a16="http://schemas.microsoft.com/office/drawing/2014/main" id="{E052C884-3BA1-4172-8332-F8ADBEE9205A}"/>
              </a:ext>
            </a:extLst>
          </p:cNvPr>
          <p:cNvSpPr>
            <a:spLocks noGrp="1"/>
          </p:cNvSpPr>
          <p:nvPr>
            <p:ph type="body" idx="10"/>
          </p:nvPr>
        </p:nvSpPr>
        <p:spPr/>
        <p:txBody>
          <a:bodyPr>
            <a:normAutofit lnSpcReduction="10000"/>
          </a:bodyPr>
          <a:lstStyle/>
          <a:p>
            <a:r>
              <a:rPr lang="tr-TR" dirty="0" err="1"/>
              <a:t>Css</a:t>
            </a:r>
            <a:r>
              <a:rPr lang="tr-TR" dirty="0"/>
              <a:t> nedir?</a:t>
            </a:r>
          </a:p>
        </p:txBody>
      </p:sp>
      <p:sp>
        <p:nvSpPr>
          <p:cNvPr id="5" name="Content Placeholder 4"/>
          <p:cNvSpPr>
            <a:spLocks noGrp="1"/>
          </p:cNvSpPr>
          <p:nvPr>
            <p:ph sz="quarter" idx="11"/>
          </p:nvPr>
        </p:nvSpPr>
        <p:spPr>
          <a:xfrm>
            <a:off x="659584" y="1682403"/>
            <a:ext cx="10986046" cy="1316864"/>
          </a:xfrm>
        </p:spPr>
        <p:txBody>
          <a:bodyPr anchor="t">
            <a:normAutofit/>
          </a:bodyPr>
          <a:lstStyle/>
          <a:p>
            <a:pPr marL="0" indent="0">
              <a:buNone/>
            </a:pPr>
            <a:r>
              <a:rPr lang="tr-TR" sz="2000" dirty="0"/>
              <a:t>HTML elemanlarının stil özelliklerini belirleyen bir işaretleme dilidir. CSS sayesinde tek bir tanımlama ile birçok elementin özelliği aynı anda değiştirilebilir. HTML ile sayafanın iskeleti ve içeriği tanımlanırken, CSS ile biçimlendirmesi yapılır.</a:t>
            </a:r>
          </a:p>
          <a:p>
            <a:pPr marL="0" indent="0">
              <a:buNone/>
            </a:pPr>
            <a:endParaRPr lang="tr-TR" sz="2000" dirty="0"/>
          </a:p>
        </p:txBody>
      </p:sp>
      <p:sp>
        <p:nvSpPr>
          <p:cNvPr id="12" name="TextBox 11"/>
          <p:cNvSpPr txBox="1"/>
          <p:nvPr/>
        </p:nvSpPr>
        <p:spPr>
          <a:xfrm>
            <a:off x="813177" y="3610002"/>
            <a:ext cx="53394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&lt;p style="color: red"&gt;Merhaba&lt;/p&gt;</a:t>
            </a:r>
          </a:p>
        </p:txBody>
      </p:sp>
      <p:sp>
        <p:nvSpPr>
          <p:cNvPr id="13" name="TextBox 12"/>
          <p:cNvSpPr txBox="1"/>
          <p:nvPr/>
        </p:nvSpPr>
        <p:spPr>
          <a:xfrm>
            <a:off x="752755" y="2963671"/>
            <a:ext cx="10799704" cy="369332"/>
          </a:xfrm>
          <a:prstGeom prst="rect">
            <a:avLst/>
          </a:prstGeom>
          <a:noFill/>
        </p:spPr>
        <p:txBody>
          <a:bodyPr wrap="square" rtlCol="0">
            <a:spAutoFit/>
          </a:bodyPr>
          <a:lstStyle/>
          <a:p>
            <a:r>
              <a:rPr lang="tr-TR" b="1" dirty="0"/>
              <a:t>CSS eklemek için ilgili tagın içine style attribute’ u eklenir. Buna inline stil denir.</a:t>
            </a:r>
          </a:p>
        </p:txBody>
      </p:sp>
      <p:cxnSp>
        <p:nvCxnSpPr>
          <p:cNvPr id="15" name="Straight Connector 14"/>
          <p:cNvCxnSpPr/>
          <p:nvPr/>
        </p:nvCxnSpPr>
        <p:spPr>
          <a:xfrm>
            <a:off x="2207623" y="3979334"/>
            <a:ext cx="74458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82040" y="3979334"/>
            <a:ext cx="540874" cy="0"/>
          </a:xfrm>
          <a:prstGeom prst="line">
            <a:avLst/>
          </a:prstGeom>
          <a:ln w="57150">
            <a:solidFill>
              <a:srgbClr val="400BD7"/>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a:off x="1637539" y="4060699"/>
            <a:ext cx="1023740" cy="86101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72033" y="5003075"/>
            <a:ext cx="1140056" cy="646331"/>
          </a:xfrm>
          <a:prstGeom prst="rect">
            <a:avLst/>
          </a:prstGeom>
          <a:noFill/>
        </p:spPr>
        <p:txBody>
          <a:bodyPr wrap="none" rtlCol="0">
            <a:spAutoFit/>
          </a:bodyPr>
          <a:lstStyle/>
          <a:p>
            <a:pPr algn="ctr"/>
            <a:r>
              <a:rPr lang="tr-TR" dirty="0">
                <a:solidFill>
                  <a:srgbClr val="FF0000"/>
                </a:solidFill>
              </a:rPr>
              <a:t>Property</a:t>
            </a:r>
          </a:p>
          <a:p>
            <a:pPr algn="ctr"/>
            <a:r>
              <a:rPr lang="tr-TR" dirty="0">
                <a:solidFill>
                  <a:srgbClr val="FF0000"/>
                </a:solidFill>
              </a:rPr>
              <a:t>(Özellik)</a:t>
            </a:r>
          </a:p>
        </p:txBody>
      </p:sp>
      <p:cxnSp>
        <p:nvCxnSpPr>
          <p:cNvPr id="24" name="Elbow Connector 23"/>
          <p:cNvCxnSpPr/>
          <p:nvPr/>
        </p:nvCxnSpPr>
        <p:spPr>
          <a:xfrm rot="16200000" flipH="1">
            <a:off x="3271768" y="4160042"/>
            <a:ext cx="1023741" cy="662323"/>
          </a:xfrm>
          <a:prstGeom prst="bentConnector3">
            <a:avLst/>
          </a:prstGeom>
          <a:ln w="38100">
            <a:solidFill>
              <a:srgbClr val="400BD7"/>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45953" y="5003074"/>
            <a:ext cx="1051891" cy="646331"/>
          </a:xfrm>
          <a:prstGeom prst="rect">
            <a:avLst/>
          </a:prstGeom>
          <a:noFill/>
        </p:spPr>
        <p:txBody>
          <a:bodyPr wrap="none" rtlCol="0">
            <a:spAutoFit/>
          </a:bodyPr>
          <a:lstStyle/>
          <a:p>
            <a:pPr algn="ctr"/>
            <a:r>
              <a:rPr lang="tr-TR" dirty="0">
                <a:solidFill>
                  <a:srgbClr val="400BD7"/>
                </a:solidFill>
              </a:rPr>
              <a:t>Value</a:t>
            </a:r>
          </a:p>
          <a:p>
            <a:pPr algn="ctr"/>
            <a:r>
              <a:rPr lang="tr-TR" dirty="0">
                <a:solidFill>
                  <a:srgbClr val="400BD7"/>
                </a:solidFill>
              </a:rPr>
              <a:t>(Değer)</a:t>
            </a:r>
          </a:p>
        </p:txBody>
      </p:sp>
      <p:sp>
        <p:nvSpPr>
          <p:cNvPr id="26" name="Rounded Rectangle 25"/>
          <p:cNvSpPr/>
          <p:nvPr/>
        </p:nvSpPr>
        <p:spPr>
          <a:xfrm>
            <a:off x="6423044" y="3610002"/>
            <a:ext cx="5320464" cy="888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Birden fazla stil ekleneceği zaman, stil özelliklerinin arasına ; (noktalı virgül) konulur.</a:t>
            </a:r>
          </a:p>
        </p:txBody>
      </p:sp>
      <p:sp>
        <p:nvSpPr>
          <p:cNvPr id="28" name="Rounded Rectangle 27"/>
          <p:cNvSpPr/>
          <p:nvPr/>
        </p:nvSpPr>
        <p:spPr>
          <a:xfrm>
            <a:off x="6423044" y="5649405"/>
            <a:ext cx="5320464" cy="999589"/>
          </a:xfrm>
          <a:prstGeom prst="roundRect">
            <a:avLst/>
          </a:prstGeom>
        </p:spPr>
        <p:style>
          <a:lnRef idx="2">
            <a:schemeClr val="accent1"/>
          </a:lnRef>
          <a:fillRef idx="1">
            <a:schemeClr val="lt1"/>
          </a:fillRef>
          <a:effectRef idx="0">
            <a:schemeClr val="accent1"/>
          </a:effectRef>
          <a:fontRef idx="minor">
            <a:schemeClr val="dk1"/>
          </a:fontRef>
        </p:style>
        <p:txBody>
          <a:bodyPr lIns="288000" rtlCol="0" anchor="ctr"/>
          <a:lstStyle/>
          <a:p>
            <a:pPr algn="r"/>
            <a:r>
              <a:rPr lang="tr-TR" dirty="0"/>
              <a:t>İnline stiller sadece bulundukları tagın içinde etkilidirler.</a:t>
            </a:r>
          </a:p>
        </p:txBody>
      </p:sp>
      <p:sp>
        <p:nvSpPr>
          <p:cNvPr id="29" name="Explosion 1 28"/>
          <p:cNvSpPr/>
          <p:nvPr/>
        </p:nvSpPr>
        <p:spPr>
          <a:xfrm>
            <a:off x="6013903" y="5248501"/>
            <a:ext cx="1096581" cy="116437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21450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build="p"/>
      <p:bldP spid="12" grpId="0" animBg="1"/>
      <p:bldP spid="13" grpId="0"/>
      <p:bldP spid="20" grpId="0"/>
      <p:bldP spid="25" grpId="0"/>
      <p:bldP spid="26"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 xmlns:a16="http://schemas.microsoft.com/office/drawing/2014/main" id="{EFC00CAC-F77C-49A2-9ECD-3BA05BB965F2}"/>
              </a:ext>
            </a:extLst>
          </p:cNvPr>
          <p:cNvSpPr>
            <a:spLocks noGrp="1"/>
          </p:cNvSpPr>
          <p:nvPr>
            <p:ph type="body" idx="10"/>
          </p:nvPr>
        </p:nvSpPr>
        <p:spPr/>
        <p:txBody>
          <a:bodyPr>
            <a:normAutofit lnSpcReduction="10000"/>
          </a:bodyPr>
          <a:lstStyle/>
          <a:p>
            <a:r>
              <a:rPr lang="tr-TR" dirty="0"/>
              <a:t>Temel CSS özellikleri</a:t>
            </a:r>
          </a:p>
        </p:txBody>
      </p:sp>
      <p:sp>
        <p:nvSpPr>
          <p:cNvPr id="4" name="Pentagon 3"/>
          <p:cNvSpPr/>
          <p:nvPr/>
        </p:nvSpPr>
        <p:spPr>
          <a:xfrm>
            <a:off x="483326" y="1998617"/>
            <a:ext cx="1711234" cy="47026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font-size</a:t>
            </a:r>
          </a:p>
        </p:txBody>
      </p:sp>
      <p:sp>
        <p:nvSpPr>
          <p:cNvPr id="5" name="TextBox 4"/>
          <p:cNvSpPr txBox="1"/>
          <p:nvPr/>
        </p:nvSpPr>
        <p:spPr>
          <a:xfrm>
            <a:off x="2390503" y="1883491"/>
            <a:ext cx="5296643" cy="369332"/>
          </a:xfrm>
          <a:prstGeom prst="rect">
            <a:avLst/>
          </a:prstGeom>
          <a:noFill/>
        </p:spPr>
        <p:txBody>
          <a:bodyPr wrap="none" rtlCol="0">
            <a:spAutoFit/>
          </a:bodyPr>
          <a:lstStyle/>
          <a:p>
            <a:r>
              <a:rPr lang="tr-TR" dirty="0"/>
              <a:t>Yazının büyüklüğünü değiştirmek için kullanılır. </a:t>
            </a:r>
          </a:p>
        </p:txBody>
      </p:sp>
      <p:sp>
        <p:nvSpPr>
          <p:cNvPr id="8" name="TextBox 7"/>
          <p:cNvSpPr txBox="1"/>
          <p:nvPr/>
        </p:nvSpPr>
        <p:spPr>
          <a:xfrm>
            <a:off x="2446788" y="2391324"/>
            <a:ext cx="776687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dirty="0">
                <a:latin typeface="Courier New" panose="02070309020205020404" pitchFamily="49" charset="0"/>
                <a:cs typeface="Courier New" panose="02070309020205020404" pitchFamily="49" charset="0"/>
              </a:rPr>
              <a:t>&lt;a href="sayfa1.html" style="font-size: 20px"&gt;click&lt;/a&gt;</a:t>
            </a:r>
          </a:p>
        </p:txBody>
      </p:sp>
      <p:sp>
        <p:nvSpPr>
          <p:cNvPr id="11" name="Pentagon 10"/>
          <p:cNvSpPr/>
          <p:nvPr/>
        </p:nvSpPr>
        <p:spPr>
          <a:xfrm>
            <a:off x="483326" y="4046553"/>
            <a:ext cx="1711234" cy="4727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text-align</a:t>
            </a:r>
          </a:p>
        </p:txBody>
      </p:sp>
      <p:sp>
        <p:nvSpPr>
          <p:cNvPr id="12" name="TextBox 11"/>
          <p:cNvSpPr txBox="1"/>
          <p:nvPr/>
        </p:nvSpPr>
        <p:spPr>
          <a:xfrm>
            <a:off x="2390503" y="4046553"/>
            <a:ext cx="9222377" cy="646331"/>
          </a:xfrm>
          <a:prstGeom prst="rect">
            <a:avLst/>
          </a:prstGeom>
          <a:noFill/>
        </p:spPr>
        <p:txBody>
          <a:bodyPr wrap="square" rtlCol="0">
            <a:spAutoFit/>
          </a:bodyPr>
          <a:lstStyle/>
          <a:p>
            <a:r>
              <a:rPr lang="tr-TR" dirty="0"/>
              <a:t>Yazının bulunduğu tag içindeki yataydaki hizasını belirlemek için kullanılır. Kullanılabilecek değerler: left, right, center, justify</a:t>
            </a:r>
          </a:p>
        </p:txBody>
      </p:sp>
      <p:sp>
        <p:nvSpPr>
          <p:cNvPr id="13" name="TextBox 12"/>
          <p:cNvSpPr txBox="1"/>
          <p:nvPr/>
        </p:nvSpPr>
        <p:spPr>
          <a:xfrm>
            <a:off x="2446788" y="4798751"/>
            <a:ext cx="804258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dirty="0">
                <a:latin typeface="Courier New" panose="02070309020205020404" pitchFamily="49" charset="0"/>
                <a:cs typeface="Courier New" panose="02070309020205020404" pitchFamily="49" charset="0"/>
              </a:rPr>
              <a:t>&lt;div </a:t>
            </a:r>
            <a:r>
              <a:rPr lang="tr-TR" dirty="0" err="1">
                <a:latin typeface="Courier New" panose="02070309020205020404" pitchFamily="49" charset="0"/>
                <a:cs typeface="Courier New" panose="02070309020205020404" pitchFamily="49" charset="0"/>
              </a:rPr>
              <a:t>style</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text-align:center</a:t>
            </a:r>
            <a:r>
              <a:rPr lang="tr-TR" dirty="0">
                <a:latin typeface="Courier New" panose="02070309020205020404" pitchFamily="49" charset="0"/>
                <a:cs typeface="Courier New" panose="02070309020205020404" pitchFamily="49" charset="0"/>
              </a:rPr>
              <a:t>"&gt;Sitemize hoşgeldiniz&lt;/div&gt;</a:t>
            </a:r>
          </a:p>
        </p:txBody>
      </p:sp>
    </p:spTree>
    <p:extLst>
      <p:ext uri="{BB962C8B-B14F-4D97-AF65-F5344CB8AC3E}">
        <p14:creationId xmlns:p14="http://schemas.microsoft.com/office/powerpoint/2010/main" val="140534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11" grpId="0" animBg="1"/>
      <p:bldP spid="12"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 xmlns:a16="http://schemas.microsoft.com/office/drawing/2014/main" id="{E93F82F6-0912-4FA9-81A3-7DD3319784C6}"/>
              </a:ext>
            </a:extLst>
          </p:cNvPr>
          <p:cNvSpPr>
            <a:spLocks noGrp="1"/>
          </p:cNvSpPr>
          <p:nvPr>
            <p:ph type="body" idx="10"/>
          </p:nvPr>
        </p:nvSpPr>
        <p:spPr/>
        <p:txBody>
          <a:bodyPr>
            <a:normAutofit lnSpcReduction="10000"/>
          </a:bodyPr>
          <a:lstStyle/>
          <a:p>
            <a:r>
              <a:rPr lang="tr-TR" dirty="0"/>
              <a:t>Temel CSS özellikleri</a:t>
            </a:r>
          </a:p>
        </p:txBody>
      </p:sp>
      <p:sp>
        <p:nvSpPr>
          <p:cNvPr id="6" name="Pentagon 5"/>
          <p:cNvSpPr/>
          <p:nvPr/>
        </p:nvSpPr>
        <p:spPr>
          <a:xfrm>
            <a:off x="600892" y="1631251"/>
            <a:ext cx="2469853"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color</a:t>
            </a:r>
          </a:p>
        </p:txBody>
      </p:sp>
      <p:sp>
        <p:nvSpPr>
          <p:cNvPr id="7" name="TextBox 6"/>
          <p:cNvSpPr txBox="1"/>
          <p:nvPr/>
        </p:nvSpPr>
        <p:spPr>
          <a:xfrm>
            <a:off x="3230959" y="1584415"/>
            <a:ext cx="7983106" cy="923330"/>
          </a:xfrm>
          <a:prstGeom prst="rect">
            <a:avLst/>
          </a:prstGeom>
          <a:noFill/>
        </p:spPr>
        <p:txBody>
          <a:bodyPr wrap="square" rtlCol="0">
            <a:spAutoFit/>
          </a:bodyPr>
          <a:lstStyle/>
          <a:p>
            <a:r>
              <a:rPr lang="tr-TR" dirty="0"/>
              <a:t>Yazının rengini değiştirmek için kullanılır. Kullanılabilecek değerler: hazır renk tanımları( red, green, yellow ...), hexadecimal system (#12AF45), rgb, rgba</a:t>
            </a:r>
          </a:p>
        </p:txBody>
      </p:sp>
      <p:sp>
        <p:nvSpPr>
          <p:cNvPr id="10" name="TextBox 9"/>
          <p:cNvSpPr txBox="1"/>
          <p:nvPr/>
        </p:nvSpPr>
        <p:spPr>
          <a:xfrm>
            <a:off x="3230959" y="2645603"/>
            <a:ext cx="514756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dirty="0">
                <a:latin typeface="Courier New" panose="02070309020205020404" pitchFamily="49" charset="0"/>
                <a:cs typeface="Courier New" panose="02070309020205020404" pitchFamily="49" charset="0"/>
              </a:rPr>
              <a:t>&lt;p style="color:#1255FA"&gt;Merhaba&lt;/p&gt;</a:t>
            </a:r>
          </a:p>
        </p:txBody>
      </p:sp>
      <p:sp>
        <p:nvSpPr>
          <p:cNvPr id="14" name="Pentagon 13"/>
          <p:cNvSpPr/>
          <p:nvPr/>
        </p:nvSpPr>
        <p:spPr>
          <a:xfrm>
            <a:off x="600892" y="4106187"/>
            <a:ext cx="2469853"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background-color</a:t>
            </a:r>
          </a:p>
        </p:txBody>
      </p:sp>
      <p:sp>
        <p:nvSpPr>
          <p:cNvPr id="15" name="TextBox 14"/>
          <p:cNvSpPr txBox="1"/>
          <p:nvPr/>
        </p:nvSpPr>
        <p:spPr>
          <a:xfrm>
            <a:off x="3230959" y="4106187"/>
            <a:ext cx="8499487" cy="646331"/>
          </a:xfrm>
          <a:prstGeom prst="rect">
            <a:avLst/>
          </a:prstGeom>
          <a:noFill/>
        </p:spPr>
        <p:txBody>
          <a:bodyPr wrap="square" rtlCol="0">
            <a:spAutoFit/>
          </a:bodyPr>
          <a:lstStyle/>
          <a:p>
            <a:r>
              <a:rPr lang="tr-TR" dirty="0"/>
              <a:t>Html elemanının zemin rengini değiştirmek için kullanılır. Kullanılabilecek değerler color ile aynıdır.</a:t>
            </a:r>
          </a:p>
        </p:txBody>
      </p:sp>
      <p:sp>
        <p:nvSpPr>
          <p:cNvPr id="16" name="TextBox 15"/>
          <p:cNvSpPr txBox="1"/>
          <p:nvPr/>
        </p:nvSpPr>
        <p:spPr>
          <a:xfrm>
            <a:off x="3306216" y="4866683"/>
            <a:ext cx="666400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tr-TR" dirty="0">
                <a:latin typeface="Courier New" panose="02070309020205020404" pitchFamily="49" charset="0"/>
                <a:cs typeface="Courier New" panose="02070309020205020404" pitchFamily="49" charset="0"/>
              </a:rPr>
              <a:t>&lt;p style="background-color:#1255FA"&gt;Merhaba&lt;/p&gt;</a:t>
            </a:r>
          </a:p>
        </p:txBody>
      </p:sp>
    </p:spTree>
    <p:extLst>
      <p:ext uri="{BB962C8B-B14F-4D97-AF65-F5344CB8AC3E}">
        <p14:creationId xmlns:p14="http://schemas.microsoft.com/office/powerpoint/2010/main" val="148010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4" grpId="0" animBg="1"/>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661669" y="1778958"/>
            <a:ext cx="10986046" cy="2285041"/>
          </a:xfrm>
        </p:spPr>
        <p:txBody>
          <a:bodyPr anchor="t"/>
          <a:lstStyle/>
          <a:p>
            <a:pPr marL="0" indent="0">
              <a:buNone/>
            </a:pPr>
            <a:r>
              <a:rPr lang="tr-TR" sz="2400" dirty="0"/>
              <a:t>Site içindeki tüm sayfalarda etkili olabilecek site tanımlaması yapmak için harici stil sayfaları kullanılır.</a:t>
            </a:r>
          </a:p>
          <a:p>
            <a:pPr>
              <a:buFont typeface="Arial" panose="020B0604020202020204" pitchFamily="34" charset="0"/>
              <a:buChar char="•"/>
            </a:pPr>
            <a:r>
              <a:rPr lang="tr-TR" dirty="0"/>
              <a:t>Bunun için css uzantılı bir dosya oluşturulup tük stil işlemleri bunun içinde yapılır.</a:t>
            </a:r>
          </a:p>
          <a:p>
            <a:pPr>
              <a:buFont typeface="Arial" panose="020B0604020202020204" pitchFamily="34" charset="0"/>
              <a:buChar char="•"/>
            </a:pPr>
            <a:r>
              <a:rPr lang="tr-TR" dirty="0"/>
              <a:t>Oluşturulan bu stil dosyası ile web sayfaları &lt;link&gt; komutu ile ilişkilendirilir. &lt;link&gt; tagı head tagı içinde tanımlanır.</a:t>
            </a:r>
          </a:p>
        </p:txBody>
      </p:sp>
      <p:sp>
        <p:nvSpPr>
          <p:cNvPr id="8" name="Metin Yer Tutucusu 7">
            <a:extLst>
              <a:ext uri="{FF2B5EF4-FFF2-40B4-BE49-F238E27FC236}">
                <a16:creationId xmlns="" xmlns:a16="http://schemas.microsoft.com/office/drawing/2014/main" id="{3AE1B23C-1430-467C-9405-AE7112EBB5B0}"/>
              </a:ext>
            </a:extLst>
          </p:cNvPr>
          <p:cNvSpPr>
            <a:spLocks noGrp="1"/>
          </p:cNvSpPr>
          <p:nvPr>
            <p:ph type="body" idx="10"/>
          </p:nvPr>
        </p:nvSpPr>
        <p:spPr/>
        <p:txBody>
          <a:bodyPr>
            <a:normAutofit lnSpcReduction="10000"/>
          </a:bodyPr>
          <a:lstStyle/>
          <a:p>
            <a:r>
              <a:rPr lang="tr-TR" dirty="0"/>
              <a:t>Sayfa seviyesinde </a:t>
            </a:r>
            <a:r>
              <a:rPr lang="tr-TR" dirty="0" err="1"/>
              <a:t>style</a:t>
            </a:r>
            <a:r>
              <a:rPr lang="tr-TR" dirty="0"/>
              <a:t> (</a:t>
            </a:r>
            <a:r>
              <a:rPr lang="tr-TR" dirty="0" err="1"/>
              <a:t>external</a:t>
            </a:r>
            <a:r>
              <a:rPr lang="tr-TR" dirty="0"/>
              <a:t>)</a:t>
            </a:r>
          </a:p>
        </p:txBody>
      </p:sp>
      <p:sp>
        <p:nvSpPr>
          <p:cNvPr id="9" name="Metin kutusu 8">
            <a:extLst>
              <a:ext uri="{FF2B5EF4-FFF2-40B4-BE49-F238E27FC236}">
                <a16:creationId xmlns="" xmlns:a16="http://schemas.microsoft.com/office/drawing/2014/main" id="{9D0B1010-A1CE-4D37-BF03-C2756C060ED2}"/>
              </a:ext>
            </a:extLst>
          </p:cNvPr>
          <p:cNvSpPr txBox="1"/>
          <p:nvPr/>
        </p:nvSpPr>
        <p:spPr>
          <a:xfrm>
            <a:off x="864869" y="4243302"/>
            <a:ext cx="8991289" cy="510778"/>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tr-TR" sz="2400" dirty="0">
                <a:latin typeface="Courier New" panose="02070309020205020404" pitchFamily="49" charset="0"/>
                <a:cs typeface="Courier New" panose="02070309020205020404" pitchFamily="49" charset="0"/>
              </a:rPr>
              <a:t>&lt;link </a:t>
            </a:r>
            <a:r>
              <a:rPr lang="tr-TR" sz="2400" dirty="0" err="1">
                <a:latin typeface="Courier New" panose="02070309020205020404" pitchFamily="49" charset="0"/>
                <a:cs typeface="Courier New" panose="02070309020205020404" pitchFamily="49" charset="0"/>
              </a:rPr>
              <a:t>href</a:t>
            </a:r>
            <a:r>
              <a:rPr lang="tr-TR" sz="2400" dirty="0">
                <a:latin typeface="Courier New" panose="02070309020205020404" pitchFamily="49" charset="0"/>
                <a:cs typeface="Courier New" panose="02070309020205020404" pitchFamily="49" charset="0"/>
              </a:rPr>
              <a:t>="</a:t>
            </a:r>
            <a:r>
              <a:rPr lang="tr-TR" sz="2400" dirty="0" err="1">
                <a:latin typeface="Courier New" panose="02070309020205020404" pitchFamily="49" charset="0"/>
                <a:cs typeface="Courier New" panose="02070309020205020404" pitchFamily="49" charset="0"/>
              </a:rPr>
              <a:t>css</a:t>
            </a:r>
            <a:r>
              <a:rPr lang="tr-TR" sz="2400" dirty="0">
                <a:latin typeface="Courier New" panose="02070309020205020404" pitchFamily="49" charset="0"/>
                <a:cs typeface="Courier New" panose="02070309020205020404" pitchFamily="49" charset="0"/>
              </a:rPr>
              <a:t>/stil.css" </a:t>
            </a:r>
            <a:r>
              <a:rPr lang="tr-TR" sz="2400" dirty="0" err="1">
                <a:latin typeface="Courier New" panose="02070309020205020404" pitchFamily="49" charset="0"/>
                <a:cs typeface="Courier New" panose="02070309020205020404" pitchFamily="49" charset="0"/>
              </a:rPr>
              <a:t>rel</a:t>
            </a:r>
            <a:r>
              <a:rPr lang="tr-TR" sz="2400" dirty="0">
                <a:latin typeface="Courier New" panose="02070309020205020404" pitchFamily="49" charset="0"/>
                <a:cs typeface="Courier New" panose="02070309020205020404" pitchFamily="49" charset="0"/>
              </a:rPr>
              <a:t>="</a:t>
            </a:r>
            <a:r>
              <a:rPr lang="tr-TR" sz="2400" dirty="0" err="1">
                <a:latin typeface="Courier New" panose="02070309020205020404" pitchFamily="49" charset="0"/>
                <a:cs typeface="Courier New" panose="02070309020205020404" pitchFamily="49" charset="0"/>
              </a:rPr>
              <a:t>stylesheet</a:t>
            </a:r>
            <a:r>
              <a:rPr lang="tr-TR" sz="2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2420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 xmlns:a16="http://schemas.microsoft.com/office/drawing/2014/main" id="{E38D631D-F4B1-44C4-929D-54BBA57A6746}"/>
              </a:ext>
            </a:extLst>
          </p:cNvPr>
          <p:cNvSpPr>
            <a:spLocks noGrp="1"/>
          </p:cNvSpPr>
          <p:nvPr>
            <p:ph type="body" idx="10"/>
          </p:nvPr>
        </p:nvSpPr>
        <p:spPr/>
        <p:txBody>
          <a:bodyPr>
            <a:normAutofit lnSpcReduction="10000"/>
          </a:bodyPr>
          <a:lstStyle/>
          <a:p>
            <a:r>
              <a:rPr lang="tr-TR" dirty="0"/>
              <a:t>Seçiciler (</a:t>
            </a:r>
            <a:r>
              <a:rPr lang="tr-TR" dirty="0" err="1"/>
              <a:t>Selectors</a:t>
            </a:r>
            <a:r>
              <a:rPr lang="tr-TR" dirty="0"/>
              <a:t>)</a:t>
            </a:r>
          </a:p>
        </p:txBody>
      </p:sp>
      <p:sp>
        <p:nvSpPr>
          <p:cNvPr id="5" name="Content Placeholder 4"/>
          <p:cNvSpPr>
            <a:spLocks noGrp="1"/>
          </p:cNvSpPr>
          <p:nvPr>
            <p:ph sz="quarter" idx="11"/>
          </p:nvPr>
        </p:nvSpPr>
        <p:spPr>
          <a:xfrm>
            <a:off x="815109" y="1673777"/>
            <a:ext cx="10986046" cy="776223"/>
          </a:xfrm>
        </p:spPr>
        <p:txBody>
          <a:bodyPr anchor="t"/>
          <a:lstStyle/>
          <a:p>
            <a:pPr marL="0" indent="0">
              <a:buNone/>
            </a:pPr>
            <a:r>
              <a:rPr lang="tr-TR" dirty="0"/>
              <a:t>Sadece istenilen belli html elemanlarına stil uygulamak için </a:t>
            </a:r>
            <a:r>
              <a:rPr lang="tr-TR" dirty="0" err="1"/>
              <a:t>selector</a:t>
            </a:r>
            <a:r>
              <a:rPr lang="tr-TR" dirty="0"/>
              <a:t> </a:t>
            </a:r>
            <a:r>
              <a:rPr lang="tr-TR" dirty="0" err="1"/>
              <a:t>ler</a:t>
            </a:r>
            <a:r>
              <a:rPr lang="tr-TR"/>
              <a:t> kullanılır</a:t>
            </a:r>
            <a:endParaRPr lang="tr-TR" dirty="0"/>
          </a:p>
          <a:p>
            <a:pPr marL="0" indent="0">
              <a:buNone/>
            </a:pPr>
            <a:endParaRPr lang="tr-TR" dirty="0"/>
          </a:p>
        </p:txBody>
      </p:sp>
      <p:sp>
        <p:nvSpPr>
          <p:cNvPr id="6" name="Flowchart: Delay 5"/>
          <p:cNvSpPr/>
          <p:nvPr/>
        </p:nvSpPr>
        <p:spPr>
          <a:xfrm>
            <a:off x="936278" y="2547258"/>
            <a:ext cx="579782" cy="50945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latin typeface="Arial Black" panose="020B0A04020102020204" pitchFamily="34" charset="0"/>
              </a:rPr>
              <a:t>1</a:t>
            </a:r>
          </a:p>
        </p:txBody>
      </p:sp>
      <p:sp>
        <p:nvSpPr>
          <p:cNvPr id="7" name="TextBox 6"/>
          <p:cNvSpPr txBox="1"/>
          <p:nvPr/>
        </p:nvSpPr>
        <p:spPr>
          <a:xfrm>
            <a:off x="1633626" y="2617317"/>
            <a:ext cx="7053174" cy="369332"/>
          </a:xfrm>
          <a:prstGeom prst="rect">
            <a:avLst/>
          </a:prstGeom>
          <a:noFill/>
        </p:spPr>
        <p:txBody>
          <a:bodyPr wrap="square" rtlCol="0">
            <a:spAutoFit/>
          </a:bodyPr>
          <a:lstStyle/>
          <a:p>
            <a:r>
              <a:rPr lang="tr-TR" dirty="0"/>
              <a:t>Tüm html elemanlarını seçmek için * işareti kullanılır. </a:t>
            </a:r>
          </a:p>
        </p:txBody>
      </p:sp>
      <p:sp>
        <p:nvSpPr>
          <p:cNvPr id="8" name="TextBox 7"/>
          <p:cNvSpPr txBox="1"/>
          <p:nvPr/>
        </p:nvSpPr>
        <p:spPr>
          <a:xfrm>
            <a:off x="1729160" y="3056709"/>
            <a:ext cx="57077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 {</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text-align: center;</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color: blue;</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a:t>
            </a:r>
          </a:p>
        </p:txBody>
      </p:sp>
      <p:sp>
        <p:nvSpPr>
          <p:cNvPr id="9" name="Flowchart: Delay 8"/>
          <p:cNvSpPr/>
          <p:nvPr/>
        </p:nvSpPr>
        <p:spPr>
          <a:xfrm>
            <a:off x="936278" y="4623790"/>
            <a:ext cx="579782" cy="50945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latin typeface="Arial Black" panose="020B0A04020102020204" pitchFamily="34" charset="0"/>
              </a:rPr>
              <a:t>2</a:t>
            </a:r>
          </a:p>
        </p:txBody>
      </p:sp>
      <p:sp>
        <p:nvSpPr>
          <p:cNvPr id="10" name="TextBox 9"/>
          <p:cNvSpPr txBox="1"/>
          <p:nvPr/>
        </p:nvSpPr>
        <p:spPr>
          <a:xfrm>
            <a:off x="1633625" y="4693849"/>
            <a:ext cx="9012603" cy="369332"/>
          </a:xfrm>
          <a:prstGeom prst="rect">
            <a:avLst/>
          </a:prstGeom>
          <a:noFill/>
        </p:spPr>
        <p:txBody>
          <a:bodyPr wrap="square" rtlCol="0">
            <a:spAutoFit/>
          </a:bodyPr>
          <a:lstStyle/>
          <a:p>
            <a:r>
              <a:rPr lang="tr-TR" dirty="0"/>
              <a:t>Belli türdeki html elemanlarını seçmek için elemanın ismi seçici olarak kullanılır.</a:t>
            </a:r>
          </a:p>
        </p:txBody>
      </p:sp>
      <p:sp>
        <p:nvSpPr>
          <p:cNvPr id="11" name="TextBox 10"/>
          <p:cNvSpPr txBox="1"/>
          <p:nvPr/>
        </p:nvSpPr>
        <p:spPr>
          <a:xfrm>
            <a:off x="1729160" y="5160439"/>
            <a:ext cx="57077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h1 {</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text-align: right;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font-weight: 300;</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5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p:bldP spid="8" grpId="0" animBg="1"/>
      <p:bldP spid="9" grpId="0" animBg="1"/>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 xmlns:a16="http://schemas.microsoft.com/office/drawing/2014/main" id="{F2094CB6-75E6-4C94-A9AF-5054AE1F6974}"/>
              </a:ext>
            </a:extLst>
          </p:cNvPr>
          <p:cNvSpPr>
            <a:spLocks noGrp="1"/>
          </p:cNvSpPr>
          <p:nvPr>
            <p:ph type="body" idx="10"/>
          </p:nvPr>
        </p:nvSpPr>
        <p:spPr/>
        <p:txBody>
          <a:bodyPr>
            <a:normAutofit lnSpcReduction="10000"/>
          </a:bodyPr>
          <a:lstStyle/>
          <a:p>
            <a:r>
              <a:rPr lang="tr-TR" dirty="0"/>
              <a:t>Seçiciler (</a:t>
            </a:r>
            <a:r>
              <a:rPr lang="tr-TR" dirty="0" err="1"/>
              <a:t>Selectors</a:t>
            </a:r>
            <a:r>
              <a:rPr lang="tr-TR" dirty="0"/>
              <a:t>)</a:t>
            </a:r>
          </a:p>
        </p:txBody>
      </p:sp>
      <p:sp>
        <p:nvSpPr>
          <p:cNvPr id="6" name="Flowchart: Delay 5"/>
          <p:cNvSpPr/>
          <p:nvPr/>
        </p:nvSpPr>
        <p:spPr>
          <a:xfrm>
            <a:off x="936278" y="1737361"/>
            <a:ext cx="579782" cy="50945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latin typeface="Arial Black" panose="020B0A04020102020204" pitchFamily="34" charset="0"/>
              </a:rPr>
              <a:t>3</a:t>
            </a:r>
          </a:p>
        </p:txBody>
      </p:sp>
      <p:sp>
        <p:nvSpPr>
          <p:cNvPr id="7" name="TextBox 6"/>
          <p:cNvSpPr txBox="1"/>
          <p:nvPr/>
        </p:nvSpPr>
        <p:spPr>
          <a:xfrm>
            <a:off x="1633626" y="1807420"/>
            <a:ext cx="7053174" cy="369332"/>
          </a:xfrm>
          <a:prstGeom prst="rect">
            <a:avLst/>
          </a:prstGeom>
          <a:noFill/>
        </p:spPr>
        <p:txBody>
          <a:bodyPr wrap="square" rtlCol="0">
            <a:spAutoFit/>
          </a:bodyPr>
          <a:lstStyle/>
          <a:p>
            <a:r>
              <a:rPr lang="tr-TR" dirty="0"/>
              <a:t>Bazı html elemanlarını seçmek için class tanımlaması yapılır.</a:t>
            </a:r>
          </a:p>
        </p:txBody>
      </p:sp>
      <p:sp>
        <p:nvSpPr>
          <p:cNvPr id="8" name="TextBox 7"/>
          <p:cNvSpPr txBox="1"/>
          <p:nvPr/>
        </p:nvSpPr>
        <p:spPr>
          <a:xfrm>
            <a:off x="1633626" y="2826232"/>
            <a:ext cx="4009528" cy="1471511"/>
          </a:xfrm>
          <a:prstGeom prst="rect">
            <a:avLst/>
          </a:prstGeom>
        </p:spPr>
        <p:style>
          <a:lnRef idx="2">
            <a:schemeClr val="dk1"/>
          </a:lnRef>
          <a:fillRef idx="1">
            <a:schemeClr val="lt1"/>
          </a:fillRef>
          <a:effectRef idx="0">
            <a:schemeClr val="dk1"/>
          </a:effectRef>
          <a:fontRef idx="minor">
            <a:schemeClr val="dk1"/>
          </a:fontRef>
        </p:style>
        <p:txBody>
          <a:bodyPr wrap="square" lIns="180000" tIns="180000" rIns="180000" bIns="180000" rtlCol="0">
            <a:spAutoFit/>
          </a:bodyPr>
          <a:lstStyle/>
          <a:p>
            <a:r>
              <a:rPr lang="tr-TR" dirty="0">
                <a:latin typeface="Courier New" panose="02070309020205020404" pitchFamily="49" charset="0"/>
                <a:cs typeface="Courier New" panose="02070309020205020404" pitchFamily="49" charset="0"/>
              </a:rPr>
              <a:t>.ortala {</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text-align: center;</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  color: blue;</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a:t>
            </a:r>
          </a:p>
        </p:txBody>
      </p:sp>
      <p:sp>
        <p:nvSpPr>
          <p:cNvPr id="12" name="Rectangle 11"/>
          <p:cNvSpPr/>
          <p:nvPr/>
        </p:nvSpPr>
        <p:spPr>
          <a:xfrm>
            <a:off x="1633626" y="2534194"/>
            <a:ext cx="4009528" cy="29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r>
              <a:rPr lang="tr-TR" dirty="0"/>
              <a:t>CSS</a:t>
            </a:r>
          </a:p>
        </p:txBody>
      </p:sp>
      <p:sp>
        <p:nvSpPr>
          <p:cNvPr id="13" name="TextBox 12"/>
          <p:cNvSpPr txBox="1"/>
          <p:nvPr/>
        </p:nvSpPr>
        <p:spPr>
          <a:xfrm>
            <a:off x="6162083" y="2826232"/>
            <a:ext cx="4340454" cy="640515"/>
          </a:xfrm>
          <a:prstGeom prst="rect">
            <a:avLst/>
          </a:prstGeom>
        </p:spPr>
        <p:style>
          <a:lnRef idx="2">
            <a:schemeClr val="dk1"/>
          </a:lnRef>
          <a:fillRef idx="1">
            <a:schemeClr val="lt1"/>
          </a:fillRef>
          <a:effectRef idx="0">
            <a:schemeClr val="dk1"/>
          </a:effectRef>
          <a:fontRef idx="minor">
            <a:schemeClr val="dk1"/>
          </a:fontRef>
        </p:style>
        <p:txBody>
          <a:bodyPr wrap="square" lIns="180000" tIns="180000" rIns="180000" bIns="180000" rtlCol="0">
            <a:spAutoFit/>
          </a:bodyPr>
          <a:lstStyle/>
          <a:p>
            <a:r>
              <a:rPr lang="tr-TR" dirty="0">
                <a:latin typeface="Courier New" panose="02070309020205020404" pitchFamily="49" charset="0"/>
                <a:cs typeface="Courier New" panose="02070309020205020404" pitchFamily="49" charset="0"/>
              </a:rPr>
              <a:t>&lt;p class="ortala"&gt;Merhaba&lt;/p&gt;</a:t>
            </a:r>
          </a:p>
        </p:txBody>
      </p:sp>
      <p:sp>
        <p:nvSpPr>
          <p:cNvPr id="14" name="Rectangle 13"/>
          <p:cNvSpPr/>
          <p:nvPr/>
        </p:nvSpPr>
        <p:spPr>
          <a:xfrm>
            <a:off x="6162083" y="2534194"/>
            <a:ext cx="4340454" cy="29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r>
              <a:rPr lang="tr-TR" dirty="0"/>
              <a:t>HTML</a:t>
            </a:r>
          </a:p>
        </p:txBody>
      </p:sp>
    </p:spTree>
    <p:extLst>
      <p:ext uri="{BB962C8B-B14F-4D97-AF65-F5344CB8AC3E}">
        <p14:creationId xmlns:p14="http://schemas.microsoft.com/office/powerpoint/2010/main" val="233892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 xmlns:a16="http://schemas.microsoft.com/office/drawing/2014/main" id="{A3D18601-C11D-4635-A407-9A7BF4F2B666}"/>
              </a:ext>
            </a:extLst>
          </p:cNvPr>
          <p:cNvSpPr>
            <a:spLocks noGrp="1"/>
          </p:cNvSpPr>
          <p:nvPr>
            <p:ph type="body" idx="10"/>
          </p:nvPr>
        </p:nvSpPr>
        <p:spPr/>
        <p:txBody>
          <a:bodyPr>
            <a:normAutofit lnSpcReduction="10000"/>
          </a:bodyPr>
          <a:lstStyle/>
          <a:p>
            <a:r>
              <a:rPr lang="tr-TR" dirty="0"/>
              <a:t>Metin Stilleri</a:t>
            </a:r>
          </a:p>
        </p:txBody>
      </p:sp>
      <p:sp>
        <p:nvSpPr>
          <p:cNvPr id="7" name="Pentagon 6"/>
          <p:cNvSpPr/>
          <p:nvPr/>
        </p:nvSpPr>
        <p:spPr>
          <a:xfrm>
            <a:off x="600892" y="1682994"/>
            <a:ext cx="1711234"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text-decoration</a:t>
            </a:r>
            <a:endParaRPr lang="tr-TR" dirty="0"/>
          </a:p>
        </p:txBody>
      </p:sp>
      <p:sp>
        <p:nvSpPr>
          <p:cNvPr id="8" name="TextBox 7"/>
          <p:cNvSpPr txBox="1"/>
          <p:nvPr/>
        </p:nvSpPr>
        <p:spPr>
          <a:xfrm>
            <a:off x="2495006" y="1611670"/>
            <a:ext cx="9222377" cy="646331"/>
          </a:xfrm>
          <a:prstGeom prst="rect">
            <a:avLst/>
          </a:prstGeom>
          <a:noFill/>
        </p:spPr>
        <p:txBody>
          <a:bodyPr wrap="square" rtlCol="0">
            <a:spAutoFit/>
          </a:bodyPr>
          <a:lstStyle/>
          <a:p>
            <a:r>
              <a:rPr lang="tr-TR" dirty="0"/>
              <a:t>Metnin altına, üstüne veya üzerine çizgi çekmek için kullanılır. Alabileceği değerler underline, overline, line-through, none</a:t>
            </a:r>
          </a:p>
        </p:txBody>
      </p:sp>
      <p:sp>
        <p:nvSpPr>
          <p:cNvPr id="15" name="TextBox 14"/>
          <p:cNvSpPr txBox="1"/>
          <p:nvPr/>
        </p:nvSpPr>
        <p:spPr>
          <a:xfrm>
            <a:off x="2534194" y="2298320"/>
            <a:ext cx="480713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a{</a:t>
            </a:r>
          </a:p>
          <a:p>
            <a:r>
              <a:rPr lang="tr-TR" dirty="0">
                <a:latin typeface="Courier New" panose="02070309020205020404" pitchFamily="49" charset="0"/>
                <a:cs typeface="Courier New" panose="02070309020205020404" pitchFamily="49" charset="0"/>
              </a:rPr>
              <a:t>	text-decoration: none;</a:t>
            </a:r>
          </a:p>
          <a:p>
            <a:r>
              <a:rPr lang="tr-TR" dirty="0">
                <a:latin typeface="Courier New" panose="02070309020205020404" pitchFamily="49" charset="0"/>
                <a:cs typeface="Courier New" panose="02070309020205020404" pitchFamily="49" charset="0"/>
              </a:rPr>
              <a:t>}</a:t>
            </a:r>
          </a:p>
        </p:txBody>
      </p:sp>
      <p:sp>
        <p:nvSpPr>
          <p:cNvPr id="19" name="Pentagon 18"/>
          <p:cNvSpPr/>
          <p:nvPr/>
        </p:nvSpPr>
        <p:spPr>
          <a:xfrm>
            <a:off x="522513" y="3636412"/>
            <a:ext cx="1711234"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font-style</a:t>
            </a:r>
          </a:p>
        </p:txBody>
      </p:sp>
      <p:sp>
        <p:nvSpPr>
          <p:cNvPr id="20" name="TextBox 19"/>
          <p:cNvSpPr txBox="1"/>
          <p:nvPr/>
        </p:nvSpPr>
        <p:spPr>
          <a:xfrm>
            <a:off x="2442753" y="3703588"/>
            <a:ext cx="9222377" cy="369332"/>
          </a:xfrm>
          <a:prstGeom prst="rect">
            <a:avLst/>
          </a:prstGeom>
          <a:noFill/>
        </p:spPr>
        <p:txBody>
          <a:bodyPr wrap="square" rtlCol="0">
            <a:spAutoFit/>
          </a:bodyPr>
          <a:lstStyle/>
          <a:p>
            <a:r>
              <a:rPr lang="tr-TR" dirty="0"/>
              <a:t>Yazıyı italik hale getirmek için kullanılır. Alabileceği değerler normal, italic</a:t>
            </a:r>
          </a:p>
        </p:txBody>
      </p:sp>
      <p:sp>
        <p:nvSpPr>
          <p:cNvPr id="21" name="TextBox 20"/>
          <p:cNvSpPr txBox="1"/>
          <p:nvPr/>
        </p:nvSpPr>
        <p:spPr>
          <a:xfrm>
            <a:off x="2534194" y="4101728"/>
            <a:ext cx="68449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font-style : italic;</a:t>
            </a:r>
          </a:p>
        </p:txBody>
      </p:sp>
      <p:sp>
        <p:nvSpPr>
          <p:cNvPr id="16" name="Pentagon 15"/>
          <p:cNvSpPr/>
          <p:nvPr/>
        </p:nvSpPr>
        <p:spPr>
          <a:xfrm>
            <a:off x="522513" y="5081999"/>
            <a:ext cx="1711234" cy="5036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font-weight</a:t>
            </a:r>
          </a:p>
        </p:txBody>
      </p:sp>
      <p:sp>
        <p:nvSpPr>
          <p:cNvPr id="17" name="TextBox 16"/>
          <p:cNvSpPr txBox="1"/>
          <p:nvPr/>
        </p:nvSpPr>
        <p:spPr>
          <a:xfrm>
            <a:off x="2442753" y="5149175"/>
            <a:ext cx="9670868" cy="369332"/>
          </a:xfrm>
          <a:prstGeom prst="rect">
            <a:avLst/>
          </a:prstGeom>
          <a:noFill/>
        </p:spPr>
        <p:txBody>
          <a:bodyPr wrap="square" rtlCol="0">
            <a:spAutoFit/>
          </a:bodyPr>
          <a:lstStyle/>
          <a:p>
            <a:r>
              <a:rPr lang="tr-TR" dirty="0"/>
              <a:t>Yazıyı kalınlaştırmak için kullanılır. Alabileceği değerler 100 – 900, bold, bolder, lighter</a:t>
            </a:r>
          </a:p>
        </p:txBody>
      </p:sp>
      <p:sp>
        <p:nvSpPr>
          <p:cNvPr id="18" name="TextBox 17"/>
          <p:cNvSpPr txBox="1"/>
          <p:nvPr/>
        </p:nvSpPr>
        <p:spPr>
          <a:xfrm>
            <a:off x="2534194" y="5547315"/>
            <a:ext cx="68449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latin typeface="Courier New" panose="02070309020205020404" pitchFamily="49" charset="0"/>
                <a:cs typeface="Courier New" panose="02070309020205020404" pitchFamily="49" charset="0"/>
              </a:rPr>
              <a:t>font-weight : 500;</a:t>
            </a:r>
          </a:p>
        </p:txBody>
      </p:sp>
    </p:spTree>
    <p:extLst>
      <p:ext uri="{BB962C8B-B14F-4D97-AF65-F5344CB8AC3E}">
        <p14:creationId xmlns:p14="http://schemas.microsoft.com/office/powerpoint/2010/main" val="2886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5" grpId="0" animBg="1"/>
      <p:bldP spid="19" grpId="0" animBg="1"/>
      <p:bldP spid="20" grpId="0"/>
      <p:bldP spid="21" grpId="0" animBg="1"/>
      <p:bldP spid="16" grpId="0" animBg="1"/>
      <p:bldP spid="17" grpId="0"/>
      <p:bldP spid="1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4">
      <a:dk1>
        <a:sysClr val="windowText" lastClr="000000"/>
      </a:dk1>
      <a:lt1>
        <a:sysClr val="window" lastClr="FFFFFF"/>
      </a:lt1>
      <a:dk2>
        <a:srgbClr val="212121"/>
      </a:dk2>
      <a:lt2>
        <a:srgbClr val="636363"/>
      </a:lt2>
      <a:accent1>
        <a:srgbClr val="3F3F3F"/>
      </a:accent1>
      <a:accent2>
        <a:srgbClr val="00E700"/>
      </a:accent2>
      <a:accent3>
        <a:srgbClr val="00E700"/>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Presentation1" id="{B31C1C1F-7BF2-479E-8FB5-8EC9800FF15F}" vid="{B6D48987-726F-4EBC-A8AB-47012741FAA9}"/>
    </a:ext>
  </a:extLst>
</a:theme>
</file>

<file path=docProps/app.xml><?xml version="1.0" encoding="utf-8"?>
<Properties xmlns="http://schemas.openxmlformats.org/officeDocument/2006/extended-properties" xmlns:vt="http://schemas.openxmlformats.org/officeDocument/2006/docPropsVTypes">
  <Template>Template</Template>
  <TotalTime>12967</TotalTime>
  <Words>829</Words>
  <Application>Microsoft Office PowerPoint</Application>
  <PresentationFormat>Özel</PresentationFormat>
  <Paragraphs>219</Paragraphs>
  <Slides>21</Slides>
  <Notes>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Quotable</vt:lpstr>
      <vt:lpstr>PowerPoint Sunusu</vt:lpstr>
      <vt:lpstr>CSS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&amp; SEO</dc:title>
  <dc:creator>yusuf</dc:creator>
  <cp:lastModifiedBy>kullanıcı</cp:lastModifiedBy>
  <cp:revision>828</cp:revision>
  <dcterms:created xsi:type="dcterms:W3CDTF">2021-02-20T13:06:31Z</dcterms:created>
  <dcterms:modified xsi:type="dcterms:W3CDTF">2022-05-06T20:25:35Z</dcterms:modified>
</cp:coreProperties>
</file>