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5199975" cy="359997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384">
          <p15:clr>
            <a:srgbClr val="A4A3A4"/>
          </p15:clr>
        </p15:guide>
        <p15:guide id="2" pos="793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iG0z9Fka6kaCowyJjmPWxfCkPg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93441" autoAdjust="0"/>
  </p:normalViewPr>
  <p:slideViewPr>
    <p:cSldViewPr snapToGrid="0">
      <p:cViewPr>
        <p:scale>
          <a:sx n="18" d="100"/>
          <a:sy n="18" d="100"/>
        </p:scale>
        <p:origin x="3822" y="192"/>
      </p:cViewPr>
      <p:guideLst>
        <p:guide orient="horz" pos="11384"/>
        <p:guide pos="7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90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89998" y="11183258"/>
            <a:ext cx="21419979" cy="771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779997" y="20399854"/>
            <a:ext cx="17639983" cy="91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lvl="0" algn="ctr">
              <a:spcBef>
                <a:spcPts val="2440"/>
              </a:spcBef>
              <a:spcAft>
                <a:spcPts val="0"/>
              </a:spcAft>
              <a:buClr>
                <a:srgbClr val="888888"/>
              </a:buClr>
              <a:buSzPts val="12199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40"/>
              </a:spcBef>
              <a:spcAft>
                <a:spcPts val="0"/>
              </a:spcAft>
              <a:buClr>
                <a:srgbClr val="888888"/>
              </a:buClr>
              <a:buSzPts val="10699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199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699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699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699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699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699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699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5746761" y="13964886"/>
            <a:ext cx="30716443" cy="566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-5803229" y="8504892"/>
            <a:ext cx="30716443" cy="165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990624" y="23133169"/>
            <a:ext cx="21419979" cy="714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98"/>
              <a:buFont typeface="Calibri"/>
              <a:buNone/>
              <a:defRPr sz="15298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1990624" y="15258234"/>
            <a:ext cx="21419979" cy="787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b" anchorCtr="0">
            <a:normAutofit/>
          </a:bodyPr>
          <a:lstStyle>
            <a:lvl1pPr marL="457200" lvl="0" indent="-228600" algn="l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699"/>
              <a:buNone/>
              <a:defRPr sz="7699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899"/>
              <a:buNone/>
              <a:defRPr sz="68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099"/>
              <a:buNone/>
              <a:defRPr sz="609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399"/>
              <a:buNone/>
              <a:defRPr sz="5399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399"/>
              <a:buNone/>
              <a:defRPr sz="5399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399"/>
              <a:buNone/>
              <a:defRPr sz="5399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399"/>
              <a:buNone/>
              <a:defRPr sz="5399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399"/>
              <a:buNone/>
              <a:defRPr sz="5399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399"/>
              <a:buNone/>
              <a:defRPr sz="539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259999" y="1441661"/>
            <a:ext cx="22679978" cy="599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260004" y="8399942"/>
            <a:ext cx="11129989" cy="2375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lvl="0" indent="-907986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699"/>
              <a:buChar char="•"/>
              <a:defRPr sz="10699"/>
            </a:lvl1pPr>
            <a:lvl2pPr marL="914400" lvl="1" indent="-812736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199"/>
              <a:buChar char="–"/>
              <a:defRPr sz="9199"/>
            </a:lvl2pPr>
            <a:lvl3pPr marL="1371600" lvl="2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•"/>
              <a:defRPr sz="7699"/>
            </a:lvl3pPr>
            <a:lvl4pPr marL="1828800" lvl="3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–"/>
              <a:defRPr sz="6899"/>
            </a:lvl4pPr>
            <a:lvl5pPr marL="2286000" lvl="4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»"/>
              <a:defRPr sz="6899"/>
            </a:lvl5pPr>
            <a:lvl6pPr marL="2743200" lvl="5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6pPr>
            <a:lvl7pPr marL="3200400" lvl="6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7pPr>
            <a:lvl8pPr marL="3657600" lvl="7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8pPr>
            <a:lvl9pPr marL="4114800" lvl="8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12809991" y="8399942"/>
            <a:ext cx="11129989" cy="2375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lvl="0" indent="-907986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699"/>
              <a:buChar char="•"/>
              <a:defRPr sz="10699"/>
            </a:lvl1pPr>
            <a:lvl2pPr marL="914400" lvl="1" indent="-812736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199"/>
              <a:buChar char="–"/>
              <a:defRPr sz="9199"/>
            </a:lvl2pPr>
            <a:lvl3pPr marL="1371600" lvl="2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•"/>
              <a:defRPr sz="7699"/>
            </a:lvl3pPr>
            <a:lvl4pPr marL="1828800" lvl="3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–"/>
              <a:defRPr sz="6899"/>
            </a:lvl4pPr>
            <a:lvl5pPr marL="2286000" lvl="4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»"/>
              <a:defRPr sz="6899"/>
            </a:lvl5pPr>
            <a:lvl6pPr marL="2743200" lvl="5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6pPr>
            <a:lvl7pPr marL="3200400" lvl="6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7pPr>
            <a:lvl8pPr marL="3657600" lvl="7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8pPr>
            <a:lvl9pPr marL="4114800" lvl="8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259999" y="1441661"/>
            <a:ext cx="22679978" cy="599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259999" y="8058280"/>
            <a:ext cx="11134365" cy="335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b" anchorCtr="0">
            <a:normAutofit/>
          </a:bodyPr>
          <a:lstStyle>
            <a:lvl1pPr marL="457200" lvl="0" indent="-2286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199"/>
              <a:buNone/>
              <a:defRPr sz="9199" b="1"/>
            </a:lvl1pPr>
            <a:lvl2pPr marL="914400" lvl="1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None/>
              <a:defRPr sz="7699" b="1"/>
            </a:lvl2pPr>
            <a:lvl3pPr marL="1371600" lvl="2" indent="-22860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None/>
              <a:defRPr sz="6899" b="1"/>
            </a:lvl3pPr>
            <a:lvl4pPr marL="1828800" lvl="3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4pPr>
            <a:lvl5pPr marL="2286000" lvl="4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5pPr>
            <a:lvl6pPr marL="2743200" lvl="5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6pPr>
            <a:lvl7pPr marL="3200400" lvl="6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7pPr>
            <a:lvl8pPr marL="3657600" lvl="7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8pPr>
            <a:lvl9pPr marL="4114800" lvl="8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1259999" y="11416589"/>
            <a:ext cx="11134365" cy="2074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lvl="0" indent="-812736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199"/>
              <a:buChar char="•"/>
              <a:defRPr sz="9199"/>
            </a:lvl1pPr>
            <a:lvl2pPr marL="914400" lvl="1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–"/>
              <a:defRPr sz="7699"/>
            </a:lvl2pPr>
            <a:lvl3pPr marL="1371600" lvl="2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3pPr>
            <a:lvl4pPr marL="1828800" lvl="3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–"/>
              <a:defRPr sz="6099"/>
            </a:lvl4pPr>
            <a:lvl5pPr marL="2286000" lvl="4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»"/>
              <a:defRPr sz="6099"/>
            </a:lvl5pPr>
            <a:lvl6pPr marL="2743200" lvl="5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•"/>
              <a:defRPr sz="6099"/>
            </a:lvl6pPr>
            <a:lvl7pPr marL="3200400" lvl="6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•"/>
              <a:defRPr sz="6099"/>
            </a:lvl7pPr>
            <a:lvl8pPr marL="3657600" lvl="7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•"/>
              <a:defRPr sz="6099"/>
            </a:lvl8pPr>
            <a:lvl9pPr marL="4114800" lvl="8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•"/>
              <a:defRPr sz="6099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12801241" y="8058280"/>
            <a:ext cx="11138739" cy="335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b" anchorCtr="0">
            <a:normAutofit/>
          </a:bodyPr>
          <a:lstStyle>
            <a:lvl1pPr marL="457200" lvl="0" indent="-22860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199"/>
              <a:buNone/>
              <a:defRPr sz="9199" b="1"/>
            </a:lvl1pPr>
            <a:lvl2pPr marL="914400" lvl="1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None/>
              <a:defRPr sz="7699" b="1"/>
            </a:lvl2pPr>
            <a:lvl3pPr marL="1371600" lvl="2" indent="-22860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None/>
              <a:defRPr sz="6899" b="1"/>
            </a:lvl3pPr>
            <a:lvl4pPr marL="1828800" lvl="3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4pPr>
            <a:lvl5pPr marL="2286000" lvl="4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5pPr>
            <a:lvl6pPr marL="2743200" lvl="5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6pPr>
            <a:lvl7pPr marL="3200400" lvl="6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7pPr>
            <a:lvl8pPr marL="3657600" lvl="7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8pPr>
            <a:lvl9pPr marL="4114800" lvl="8" indent="-228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None/>
              <a:defRPr sz="6099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12801241" y="11416589"/>
            <a:ext cx="11138739" cy="2074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lvl="0" indent="-812736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199"/>
              <a:buChar char="•"/>
              <a:defRPr sz="9199"/>
            </a:lvl1pPr>
            <a:lvl2pPr marL="914400" lvl="1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–"/>
              <a:defRPr sz="7699"/>
            </a:lvl2pPr>
            <a:lvl3pPr marL="1371600" lvl="2" indent="-666686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899"/>
              <a:buChar char="•"/>
              <a:defRPr sz="6899"/>
            </a:lvl3pPr>
            <a:lvl4pPr marL="1828800" lvl="3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–"/>
              <a:defRPr sz="6099"/>
            </a:lvl4pPr>
            <a:lvl5pPr marL="2286000" lvl="4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»"/>
              <a:defRPr sz="6099"/>
            </a:lvl5pPr>
            <a:lvl6pPr marL="2743200" lvl="5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•"/>
              <a:defRPr sz="6099"/>
            </a:lvl6pPr>
            <a:lvl7pPr marL="3200400" lvl="6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•"/>
              <a:defRPr sz="6099"/>
            </a:lvl7pPr>
            <a:lvl8pPr marL="3657600" lvl="7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•"/>
              <a:defRPr sz="6099"/>
            </a:lvl8pPr>
            <a:lvl9pPr marL="4114800" lvl="8" indent="-615886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099"/>
              <a:buChar char="•"/>
              <a:defRPr sz="6099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259999" y="1441661"/>
            <a:ext cx="22679978" cy="599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60005" y="1433327"/>
            <a:ext cx="8290618" cy="609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99"/>
              <a:buFont typeface="Calibri"/>
              <a:buNone/>
              <a:defRPr sz="769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852493" y="1433330"/>
            <a:ext cx="14087486" cy="3072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lvl="0" indent="-1003236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199"/>
              <a:buChar char="•"/>
              <a:defRPr sz="12199"/>
            </a:lvl1pPr>
            <a:lvl2pPr marL="914400" lvl="1" indent="-907986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699"/>
              <a:buChar char="–"/>
              <a:defRPr sz="10699"/>
            </a:lvl2pPr>
            <a:lvl3pPr marL="1371600" lvl="2" indent="-812736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199"/>
              <a:buChar char="•"/>
              <a:defRPr sz="9199"/>
            </a:lvl3pPr>
            <a:lvl4pPr marL="1828800" lvl="3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–"/>
              <a:defRPr sz="7699"/>
            </a:lvl4pPr>
            <a:lvl5pPr marL="2286000" lvl="4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»"/>
              <a:defRPr sz="7699"/>
            </a:lvl5pPr>
            <a:lvl6pPr marL="2743200" lvl="5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•"/>
              <a:defRPr sz="7699"/>
            </a:lvl6pPr>
            <a:lvl7pPr marL="3200400" lvl="6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•"/>
              <a:defRPr sz="7699"/>
            </a:lvl7pPr>
            <a:lvl8pPr marL="3657600" lvl="7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•"/>
              <a:defRPr sz="7699"/>
            </a:lvl8pPr>
            <a:lvl9pPr marL="4114800" lvl="8" indent="-717486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Char char="•"/>
              <a:defRPr sz="7699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60005" y="7533283"/>
            <a:ext cx="8290618" cy="2462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lvl="0" indent="-228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None/>
              <a:defRPr sz="5399"/>
            </a:lvl1pPr>
            <a:lvl2pPr marL="914400" lvl="1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marL="1828800" lvl="3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4pPr>
            <a:lvl5pPr marL="2286000" lvl="4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5pPr>
            <a:lvl6pPr marL="2743200" lvl="5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6pPr>
            <a:lvl7pPr marL="3200400" lvl="6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7pPr>
            <a:lvl8pPr marL="3657600" lvl="7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8pPr>
            <a:lvl9pPr marL="4114800" lvl="8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939372" y="25199820"/>
            <a:ext cx="15119985" cy="297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99"/>
              <a:buFont typeface="Calibri"/>
              <a:buNone/>
              <a:defRPr sz="769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939372" y="3216643"/>
            <a:ext cx="15119985" cy="2159984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939372" y="28174797"/>
            <a:ext cx="15119985" cy="422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lvl="0" indent="-228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None/>
              <a:defRPr sz="5399"/>
            </a:lvl1pPr>
            <a:lvl2pPr marL="914400" lvl="1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marL="1828800" lvl="3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4pPr>
            <a:lvl5pPr marL="2286000" lvl="4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5pPr>
            <a:lvl6pPr marL="2743200" lvl="5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6pPr>
            <a:lvl7pPr marL="3200400" lvl="6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7pPr>
            <a:lvl8pPr marL="3657600" lvl="7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8pPr>
            <a:lvl9pPr marL="4114800" lvl="8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59999" y="1441661"/>
            <a:ext cx="22679978" cy="599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20906" y="8939034"/>
            <a:ext cx="23758163" cy="2267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59999" y="1441661"/>
            <a:ext cx="22679978" cy="599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8"/>
              <a:buFont typeface="Calibri"/>
              <a:buNone/>
              <a:defRPr sz="16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59999" y="8399942"/>
            <a:ext cx="22679978" cy="2375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t" anchorCtr="0">
            <a:normAutofit/>
          </a:bodyPr>
          <a:lstStyle>
            <a:lvl1pPr marL="457200" marR="0" lvl="0" indent="-1003236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199"/>
              <a:buFont typeface="Arial"/>
              <a:buChar char="•"/>
              <a:defRPr sz="12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07986" algn="l" rtl="0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699"/>
              <a:buFont typeface="Arial"/>
              <a:buChar char="–"/>
              <a:defRPr sz="106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12736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199"/>
              <a:buFont typeface="Arial"/>
              <a:buChar char="•"/>
              <a:defRPr sz="91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7486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Font typeface="Arial"/>
              <a:buChar char="–"/>
              <a:defRPr sz="76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7486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Font typeface="Arial"/>
              <a:buChar char="»"/>
              <a:defRPr sz="76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7486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Font typeface="Arial"/>
              <a:buChar char="•"/>
              <a:defRPr sz="76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7486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Font typeface="Arial"/>
              <a:buChar char="•"/>
              <a:defRPr sz="76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7486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Font typeface="Arial"/>
              <a:buChar char="•"/>
              <a:defRPr sz="76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7486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9"/>
              <a:buFont typeface="Arial"/>
              <a:buChar char="•"/>
              <a:defRPr sz="76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60000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609991" y="33366427"/>
            <a:ext cx="7979993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8059983" y="33366427"/>
            <a:ext cx="5879994" cy="191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nur.mustafaoglu@sabanciuniv.edu" TargetMode="External"/><Relationship Id="rId7" Type="http://schemas.openxmlformats.org/officeDocument/2006/relationships/hyperlink" Target="https://github.com/AndreMiras/pycaw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developers.google.com/mediapipe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011986" y="4205924"/>
            <a:ext cx="227985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r-TR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Melih Yıldız, Hüseyin Murat Ünlü, Rıza Kemal Belli, Yunus Kılıç, Advisor: Fevzi Aytaç Durmaz</a:t>
            </a:r>
            <a:endParaRPr kumimoji="0" lang="tr-TR" sz="3600" b="0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r-TR" sz="3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Faculty</a:t>
            </a:r>
            <a:r>
              <a:rPr kumimoji="0" lang="tr-TR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 of </a:t>
            </a:r>
            <a:r>
              <a:rPr kumimoji="0" lang="tr-TR" sz="3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Engineering</a:t>
            </a:r>
            <a:r>
              <a:rPr kumimoji="0" lang="tr-TR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kumimoji="0" lang="tr-TR" sz="3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and</a:t>
            </a:r>
            <a:r>
              <a:rPr kumimoji="0" lang="tr-TR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 Natural </a:t>
            </a:r>
            <a:r>
              <a:rPr kumimoji="0" lang="tr-TR" sz="3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Sciences</a:t>
            </a:r>
            <a:r>
              <a:rPr kumimoji="0" lang="tr-TR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, Istinye </a:t>
            </a:r>
            <a:r>
              <a:rPr kumimoji="0" lang="tr-TR" sz="3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University</a:t>
            </a:r>
            <a:r>
              <a:rPr kumimoji="0" lang="tr-TR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kumimoji="0" lang="tr-TR" sz="3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Istanbul</a:t>
            </a:r>
            <a:r>
              <a:rPr kumimoji="0" lang="tr-TR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kumimoji="0" lang="tr-TR" sz="3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Calibri"/>
                <a:cs typeface="Calibri"/>
                <a:sym typeface="Calibri"/>
              </a:rPr>
              <a:t>Turkiye</a:t>
            </a:r>
            <a:endParaRPr kumimoji="0" lang="tr-TR" sz="3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tr-TR" sz="8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</a:br>
            <a:endParaRPr sz="3200" i="1" dirty="0">
              <a:solidFill>
                <a:schemeClr val="dk1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3275" y="2438039"/>
            <a:ext cx="25196700" cy="17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800"/>
              <a:buFont typeface="Calibri"/>
              <a:buNone/>
            </a:pPr>
            <a:r>
              <a:rPr lang="en-US" sz="6000" b="1" i="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AI-Powered Hand Gesture Recognition</a:t>
            </a:r>
            <a:br>
              <a:rPr lang="en-US" sz="6000" b="1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US" sz="6000" b="1" i="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Interface</a:t>
            </a:r>
            <a:endParaRPr lang="en-US" sz="60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0246" y="8496590"/>
            <a:ext cx="11878429" cy="467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49592" y="34876397"/>
            <a:ext cx="1235892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This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research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was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supported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by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the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financial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support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from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TUBITAK-NIMAD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bilateral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grant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, Project #121N158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For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further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questions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please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dirty="0" err="1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contact</a:t>
            </a:r>
            <a:r>
              <a:rPr lang="tr-TR" sz="20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tr-TR" sz="2000" i="1" dirty="0">
                <a:solidFill>
                  <a:schemeClr val="dk1"/>
                </a:solidFill>
                <a:uFill>
                  <a:noFill/>
                </a:uFill>
                <a:latin typeface="Aptos" panose="020B0004020202020204" pitchFamily="34" charset="0"/>
                <a:ea typeface="Calibri"/>
                <a:cs typeface="Calibri"/>
                <a:sym typeface="Calibri"/>
                <a:hlinkClick r:id="rId3"/>
              </a:rPr>
              <a:t>nur.mustafaoglu@sabanciuniv.edu</a:t>
            </a:r>
            <a:endParaRPr lang="tr-TR" sz="2000" i="1" dirty="0">
              <a:solidFill>
                <a:schemeClr val="dk1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2690483" y="25833449"/>
            <a:ext cx="11887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b="1" dirty="0">
                <a:solidFill>
                  <a:srgbClr val="C00000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CONCLUSION</a:t>
            </a:r>
            <a:endParaRPr sz="4800" b="1" dirty="0">
              <a:solidFill>
                <a:srgbClr val="C00000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628961" y="7399146"/>
            <a:ext cx="1188720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In this project, we developed a real-time hand gesture recognition system powered by artificial intelligence. The system detects hand landmarks via webcam and classifies gestures using a machine learning model. The aim is to allow users to control media applications (e.g., play/pause, volume) without physical contact, enhancing accessibility and user interaction in smart environments.</a:t>
            </a:r>
            <a:endParaRPr lang="en-US" sz="2800" dirty="0">
              <a:solidFill>
                <a:schemeClr val="dk1"/>
              </a:solidFill>
              <a:latin typeface="Aptos" panose="020B000402020202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E1494F-FBE0-2156-5330-5BE844BC44C2}"/>
              </a:ext>
            </a:extLst>
          </p:cNvPr>
          <p:cNvGrpSpPr/>
          <p:nvPr/>
        </p:nvGrpSpPr>
        <p:grpSpPr>
          <a:xfrm>
            <a:off x="-31724" y="0"/>
            <a:ext cx="25231136" cy="36032597"/>
            <a:chOff x="-31724" y="0"/>
            <a:chExt cx="25231136" cy="36032597"/>
          </a:xfrm>
        </p:grpSpPr>
        <p:sp>
          <p:nvSpPr>
            <p:cNvPr id="93" name="Google Shape;93;p1"/>
            <p:cNvSpPr/>
            <p:nvPr/>
          </p:nvSpPr>
          <p:spPr>
            <a:xfrm>
              <a:off x="0" y="34541650"/>
              <a:ext cx="25105800" cy="1482900"/>
            </a:xfrm>
            <a:prstGeom prst="rect">
              <a:avLst/>
            </a:prstGeom>
            <a:solidFill>
              <a:srgbClr val="C00000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54" y="0"/>
              <a:ext cx="25196667" cy="359952"/>
            </a:xfrm>
            <a:prstGeom prst="rect">
              <a:avLst/>
            </a:prstGeom>
            <a:solidFill>
              <a:srgbClr val="C00000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898">
                <a:solidFill>
                  <a:schemeClr val="lt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4954612" y="5237"/>
              <a:ext cx="244800" cy="36027360"/>
            </a:xfrm>
            <a:prstGeom prst="rect">
              <a:avLst/>
            </a:prstGeom>
            <a:solidFill>
              <a:srgbClr val="C00000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898">
                <a:solidFill>
                  <a:schemeClr val="lt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-31724" y="1172"/>
              <a:ext cx="246888" cy="36023378"/>
            </a:xfrm>
            <a:prstGeom prst="rect">
              <a:avLst/>
            </a:prstGeom>
            <a:solidFill>
              <a:srgbClr val="C00000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898">
                <a:solidFill>
                  <a:schemeClr val="lt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"/>
          <p:cNvSpPr/>
          <p:nvPr/>
        </p:nvSpPr>
        <p:spPr>
          <a:xfrm>
            <a:off x="653233" y="16667589"/>
            <a:ext cx="11887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b="1" dirty="0">
                <a:solidFill>
                  <a:srgbClr val="C00000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RESULTS</a:t>
            </a:r>
            <a:endParaRPr sz="4800" b="1" dirty="0">
              <a:solidFill>
                <a:srgbClr val="C00000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728404" y="10279682"/>
            <a:ext cx="11887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b="1" dirty="0">
                <a:solidFill>
                  <a:srgbClr val="C00000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METHODS</a:t>
            </a:r>
            <a:endParaRPr sz="4800" b="1" dirty="0">
              <a:solidFill>
                <a:srgbClr val="C00000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1;p1">
            <a:extLst>
              <a:ext uri="{FF2B5EF4-FFF2-40B4-BE49-F238E27FC236}">
                <a16:creationId xmlns:a16="http://schemas.microsoft.com/office/drawing/2014/main" id="{0A401662-3C8E-3183-7869-179D4C185056}"/>
              </a:ext>
            </a:extLst>
          </p:cNvPr>
          <p:cNvSpPr/>
          <p:nvPr/>
        </p:nvSpPr>
        <p:spPr>
          <a:xfrm>
            <a:off x="12742552" y="31617489"/>
            <a:ext cx="11887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b="1" dirty="0">
                <a:solidFill>
                  <a:srgbClr val="C00000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REFERENCES</a:t>
            </a:r>
            <a:endParaRPr sz="4800" b="1" dirty="0">
              <a:solidFill>
                <a:srgbClr val="C00000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909FD-7B1D-1B92-10F5-7B2E9C99C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116" b="31866"/>
          <a:stretch/>
        </p:blipFill>
        <p:spPr>
          <a:xfrm>
            <a:off x="18014773" y="406211"/>
            <a:ext cx="6806761" cy="19933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D4ED2F4-BCEC-056E-0A24-90A895C49C0A}"/>
              </a:ext>
            </a:extLst>
          </p:cNvPr>
          <p:cNvSpPr txBox="1"/>
          <p:nvPr/>
        </p:nvSpPr>
        <p:spPr>
          <a:xfrm>
            <a:off x="12880495" y="32337489"/>
            <a:ext cx="11887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tr-TR" sz="3200" dirty="0">
                <a:hlinkClick r:id="rId5"/>
              </a:rPr>
              <a:t>https://developers.google.com/mediapipe</a:t>
            </a:r>
            <a:endParaRPr lang="tr-TR" sz="3200" dirty="0"/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tr-TR" sz="3200" dirty="0">
                <a:hlinkClick r:id="rId6"/>
              </a:rPr>
              <a:t>https://www.tensorflow.org/</a:t>
            </a:r>
            <a:endParaRPr lang="tr-TR" sz="3200" dirty="0"/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tr-TR" sz="3200" dirty="0">
                <a:hlinkClick r:id="rId7"/>
              </a:rPr>
              <a:t>https://github.com/AndreMiras/pycaw</a:t>
            </a:r>
            <a:endParaRPr lang="tr-TR" sz="3200" dirty="0"/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lang="tr-TR" sz="3200" dirty="0"/>
              <a:t>https://docs.opencv.org/</a:t>
            </a: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2B5CA587-0DE4-B050-7333-6D8B19944450}"/>
              </a:ext>
            </a:extLst>
          </p:cNvPr>
          <p:cNvSpPr txBox="1"/>
          <p:nvPr/>
        </p:nvSpPr>
        <p:spPr>
          <a:xfrm>
            <a:off x="12880495" y="30302178"/>
            <a:ext cx="116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project was developed as part of the AI coursework at </a:t>
            </a:r>
            <a:r>
              <a:rPr lang="en-US" sz="2800" dirty="0" err="1"/>
              <a:t>Istinye</a:t>
            </a:r>
            <a:r>
              <a:rPr lang="en-US" sz="2800" dirty="0"/>
              <a:t> University. We would like to thank our instructor for guidance and support.</a:t>
            </a:r>
            <a:endParaRPr lang="tr-TR" sz="2800" dirty="0">
              <a:solidFill>
                <a:schemeClr val="dk1"/>
              </a:solidFill>
              <a:latin typeface="Aptos" panose="020B0004020202020204" pitchFamily="34" charset="0"/>
              <a:cs typeface="Calibri"/>
              <a:sym typeface="Calibri"/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05CDD1FD-F2C5-BB4D-E621-707327A36AD8}"/>
              </a:ext>
            </a:extLst>
          </p:cNvPr>
          <p:cNvSpPr txBox="1"/>
          <p:nvPr/>
        </p:nvSpPr>
        <p:spPr>
          <a:xfrm>
            <a:off x="15098060" y="29262320"/>
            <a:ext cx="717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C00000"/>
                </a:solidFill>
                <a:latin typeface="Aptos" panose="020B0004020202020204" pitchFamily="34" charset="0"/>
                <a:cs typeface="Calibri"/>
                <a:sym typeface="Calibri"/>
              </a:rPr>
              <a:t>ACKNOWLEDGEMENTS</a:t>
            </a:r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5C5ACFF0-FE78-58F1-AA0A-26B795E52364}"/>
              </a:ext>
            </a:extLst>
          </p:cNvPr>
          <p:cNvSpPr/>
          <p:nvPr/>
        </p:nvSpPr>
        <p:spPr>
          <a:xfrm>
            <a:off x="628961" y="6433315"/>
            <a:ext cx="11887200" cy="76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b="1" dirty="0">
                <a:solidFill>
                  <a:srgbClr val="C00000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INTRODUCTION</a:t>
            </a:r>
            <a:endParaRPr sz="4800" b="1" dirty="0">
              <a:solidFill>
                <a:srgbClr val="C00000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9D6551F-5638-A7E0-2717-21FDEB5D2505}"/>
              </a:ext>
            </a:extLst>
          </p:cNvPr>
          <p:cNvSpPr txBox="1"/>
          <p:nvPr/>
        </p:nvSpPr>
        <p:spPr>
          <a:xfrm>
            <a:off x="12843094" y="26784500"/>
            <a:ext cx="11581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study demonstrates the successful use of AI and computer vision for gesture-based media control. The system offers a contactless and intuitive interface, showing potential for smart home applications and assistive technologies. Future improvements may include multi-hand support, more gesture classes, and a mobile app version.</a:t>
            </a:r>
            <a:endParaRPr lang="en-US" sz="2800" dirty="0">
              <a:latin typeface="Aptos" panose="020B0004020202020204" pitchFamily="34" charset="0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FDAB0A-363F-E4FF-CA17-5B2FDB64DCA7}"/>
              </a:ext>
            </a:extLst>
          </p:cNvPr>
          <p:cNvSpPr txBox="1"/>
          <p:nvPr/>
        </p:nvSpPr>
        <p:spPr>
          <a:xfrm>
            <a:off x="12929829" y="12636952"/>
            <a:ext cx="11294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ptos" panose="020B0004020202020204" pitchFamily="34" charset="0"/>
              </a:rPr>
              <a:t>Fig.3. </a:t>
            </a:r>
            <a:r>
              <a:rPr lang="tr-TR" sz="2200" b="1" dirty="0" err="1">
                <a:latin typeface="Aptos" panose="020B0004020202020204" pitchFamily="34" charset="0"/>
              </a:rPr>
              <a:t>We</a:t>
            </a:r>
            <a:r>
              <a:rPr lang="tr-TR" sz="2200" b="1" dirty="0">
                <a:latin typeface="Aptos" panose="020B0004020202020204" pitchFamily="34" charset="0"/>
              </a:rPr>
              <a:t> </a:t>
            </a:r>
            <a:r>
              <a:rPr lang="tr-TR" sz="2200" b="1" dirty="0" err="1">
                <a:latin typeface="Aptos" panose="020B0004020202020204" pitchFamily="34" charset="0"/>
              </a:rPr>
              <a:t>started</a:t>
            </a:r>
            <a:r>
              <a:rPr lang="tr-TR" sz="2200" b="1" dirty="0">
                <a:latin typeface="Aptos" panose="020B0004020202020204" pitchFamily="34" charset="0"/>
              </a:rPr>
              <a:t> </a:t>
            </a:r>
            <a:r>
              <a:rPr lang="tr-TR" sz="2200" b="1" dirty="0" err="1">
                <a:latin typeface="Aptos" panose="020B0004020202020204" pitchFamily="34" charset="0"/>
              </a:rPr>
              <a:t>to</a:t>
            </a:r>
            <a:r>
              <a:rPr lang="tr-TR" sz="2200" b="1" dirty="0">
                <a:latin typeface="Aptos" panose="020B0004020202020204" pitchFamily="34" charset="0"/>
              </a:rPr>
              <a:t> video </a:t>
            </a:r>
            <a:r>
              <a:rPr lang="tr-TR" sz="2200" b="1" dirty="0" err="1">
                <a:latin typeface="Aptos" panose="020B0004020202020204" pitchFamily="34" charset="0"/>
              </a:rPr>
              <a:t>with</a:t>
            </a:r>
            <a:r>
              <a:rPr lang="tr-TR" sz="2200" b="1" dirty="0">
                <a:latin typeface="Aptos" panose="020B0004020202020204" pitchFamily="34" charset="0"/>
              </a:rPr>
              <a:t> </a:t>
            </a:r>
            <a:r>
              <a:rPr lang="tr-TR" sz="2200" b="1" dirty="0" err="1">
                <a:latin typeface="Aptos" panose="020B0004020202020204" pitchFamily="34" charset="0"/>
              </a:rPr>
              <a:t>this</a:t>
            </a:r>
            <a:r>
              <a:rPr lang="tr-TR" sz="2200" b="1" dirty="0">
                <a:latin typeface="Aptos" panose="020B0004020202020204" pitchFamily="34" charset="0"/>
              </a:rPr>
              <a:t> </a:t>
            </a:r>
            <a:r>
              <a:rPr lang="tr-TR" sz="2200" b="1" dirty="0" err="1">
                <a:latin typeface="Aptos" panose="020B0004020202020204" pitchFamily="34" charset="0"/>
              </a:rPr>
              <a:t>hand</a:t>
            </a:r>
            <a:r>
              <a:rPr lang="tr-TR" sz="2200" b="1" dirty="0">
                <a:latin typeface="Aptos" panose="020B0004020202020204" pitchFamily="34" charset="0"/>
              </a:rPr>
              <a:t> </a:t>
            </a:r>
            <a:r>
              <a:rPr lang="tr-TR" sz="2200" b="1" dirty="0" err="1">
                <a:latin typeface="Aptos" panose="020B0004020202020204" pitchFamily="34" charset="0"/>
              </a:rPr>
              <a:t>gesture</a:t>
            </a:r>
            <a:r>
              <a:rPr lang="tr-TR" sz="2200" b="1" dirty="0">
                <a:latin typeface="Aptos" panose="020B0004020202020204" pitchFamily="34" charset="0"/>
              </a:rPr>
              <a:t> in video </a:t>
            </a:r>
            <a:r>
              <a:rPr lang="tr-TR" sz="2200" b="1" dirty="0" err="1">
                <a:latin typeface="Aptos" panose="020B0004020202020204" pitchFamily="34" charset="0"/>
              </a:rPr>
              <a:t>mode</a:t>
            </a:r>
            <a:r>
              <a:rPr lang="tr-TR" sz="2200" b="1" dirty="0">
                <a:latin typeface="Aptos" panose="020B0004020202020204" pitchFamily="34" charset="0"/>
              </a:rPr>
              <a:t>.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302F8C42-8A65-D015-BB95-70EE069D95DD}"/>
              </a:ext>
            </a:extLst>
          </p:cNvPr>
          <p:cNvSpPr txBox="1"/>
          <p:nvPr/>
        </p:nvSpPr>
        <p:spPr>
          <a:xfrm>
            <a:off x="191491" y="27443196"/>
            <a:ext cx="12122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>
                <a:latin typeface="Aptos" panose="020B0004020202020204" pitchFamily="34" charset="0"/>
              </a:rPr>
              <a:t>Fig.1</a:t>
            </a:r>
            <a:r>
              <a:rPr lang="tr-TR" sz="2200" dirty="0">
                <a:latin typeface="Aptos" panose="020B0004020202020204" pitchFamily="34" charset="0"/>
              </a:rPr>
              <a:t>. </a:t>
            </a:r>
            <a:r>
              <a:rPr lang="tr-TR" sz="2200" b="1" dirty="0" err="1">
                <a:latin typeface="Aptos" panose="020B0004020202020204" pitchFamily="34" charset="0"/>
              </a:rPr>
              <a:t>System</a:t>
            </a:r>
            <a:r>
              <a:rPr lang="tr-TR" sz="2200" b="1" dirty="0">
                <a:latin typeface="Aptos" panose="020B0004020202020204" pitchFamily="34" charset="0"/>
              </a:rPr>
              <a:t> </a:t>
            </a:r>
            <a:r>
              <a:rPr lang="tr-TR" sz="2200" b="1" dirty="0" err="1">
                <a:latin typeface="Aptos" panose="020B0004020202020204" pitchFamily="34" charset="0"/>
              </a:rPr>
              <a:t>Interface</a:t>
            </a:r>
            <a:endParaRPr lang="tr-TR" sz="2200" b="1" dirty="0">
              <a:latin typeface="Aptos" panose="020B0004020202020204" pitchFamily="34" charset="0"/>
            </a:endParaRP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B6EBA989-1AB9-077D-94D6-B57B0EE0943B}"/>
              </a:ext>
            </a:extLst>
          </p:cNvPr>
          <p:cNvSpPr txBox="1"/>
          <p:nvPr/>
        </p:nvSpPr>
        <p:spPr>
          <a:xfrm>
            <a:off x="14932702" y="25082688"/>
            <a:ext cx="7378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ptos" panose="020B0004020202020204" pitchFamily="34" charset="0"/>
              </a:rPr>
              <a:t>Fig.</a:t>
            </a:r>
            <a:r>
              <a:rPr lang="tr-TR" sz="2200" b="1" dirty="0">
                <a:latin typeface="Aptos" panose="020B0004020202020204" pitchFamily="34" charset="0"/>
              </a:rPr>
              <a:t>5</a:t>
            </a:r>
            <a:r>
              <a:rPr lang="en-US" sz="2200" b="1" dirty="0">
                <a:latin typeface="Aptos" panose="020B0004020202020204" pitchFamily="34" charset="0"/>
              </a:rPr>
              <a:t>. Our coordinate-based database.</a:t>
            </a:r>
            <a:endParaRPr lang="tr-TR" sz="2200" dirty="0">
              <a:latin typeface="Aptos" panose="020B000402020202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E12EEFE-8659-C19E-FE95-34CF3AC5E5B1}"/>
              </a:ext>
            </a:extLst>
          </p:cNvPr>
          <p:cNvSpPr txBox="1"/>
          <p:nvPr/>
        </p:nvSpPr>
        <p:spPr>
          <a:xfrm>
            <a:off x="141555" y="33641250"/>
            <a:ext cx="1245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ptos" panose="020B0004020202020204" pitchFamily="34" charset="0"/>
              </a:rPr>
              <a:t>Fig.</a:t>
            </a:r>
            <a:r>
              <a:rPr lang="tr-TR" sz="2200" b="1" dirty="0">
                <a:latin typeface="Aptos" panose="020B0004020202020204" pitchFamily="34" charset="0"/>
              </a:rPr>
              <a:t>2</a:t>
            </a:r>
            <a:r>
              <a:rPr lang="en-US" sz="2200" b="1" dirty="0">
                <a:latin typeface="Aptos" panose="020B0004020202020204" pitchFamily="34" charset="0"/>
              </a:rPr>
              <a:t>.</a:t>
            </a:r>
            <a:r>
              <a:rPr lang="tr-TR" sz="2200" b="1" dirty="0" err="1">
                <a:latin typeface="Aptos" panose="020B0004020202020204" pitchFamily="34" charset="0"/>
              </a:rPr>
              <a:t>Dataset</a:t>
            </a:r>
            <a:r>
              <a:rPr lang="tr-TR" sz="2200" b="1" dirty="0">
                <a:latin typeface="Aptos" panose="020B0004020202020204" pitchFamily="34" charset="0"/>
              </a:rPr>
              <a:t> </a:t>
            </a:r>
            <a:r>
              <a:rPr lang="tr-TR" sz="2200" b="1" dirty="0" err="1">
                <a:latin typeface="Aptos" panose="020B0004020202020204" pitchFamily="34" charset="0"/>
              </a:rPr>
              <a:t>accuracy</a:t>
            </a:r>
            <a:r>
              <a:rPr lang="tr-TR" sz="2200" b="1" dirty="0">
                <a:latin typeface="Aptos" panose="020B0004020202020204" pitchFamily="34" charset="0"/>
              </a:rPr>
              <a:t> rate</a:t>
            </a:r>
            <a:r>
              <a:rPr lang="en-US" sz="2200" dirty="0">
                <a:latin typeface="Aptos" panose="020B0004020202020204" pitchFamily="34" charset="0"/>
              </a:rPr>
              <a:t>.</a:t>
            </a:r>
            <a:endParaRPr lang="tr-TR" sz="2200" dirty="0">
              <a:latin typeface="Aptos" panose="020B00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B11B40B-4B19-5461-3FF6-62EAC8BA4E65}"/>
              </a:ext>
            </a:extLst>
          </p:cNvPr>
          <p:cNvSpPr txBox="1"/>
          <p:nvPr/>
        </p:nvSpPr>
        <p:spPr>
          <a:xfrm>
            <a:off x="14932701" y="18640436"/>
            <a:ext cx="7378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ptos" panose="020B0004020202020204" pitchFamily="34" charset="0"/>
              </a:rPr>
              <a:t>Fig.</a:t>
            </a:r>
            <a:r>
              <a:rPr lang="tr-TR" sz="2200" b="1" dirty="0">
                <a:latin typeface="Aptos" panose="020B0004020202020204" pitchFamily="34" charset="0"/>
              </a:rPr>
              <a:t>4</a:t>
            </a:r>
            <a:r>
              <a:rPr lang="en-US" sz="2200" b="1" dirty="0">
                <a:latin typeface="Aptos" panose="020B0004020202020204" pitchFamily="34" charset="0"/>
              </a:rPr>
              <a:t>. </a:t>
            </a:r>
            <a:r>
              <a:rPr lang="tr-TR" sz="2200" b="1" dirty="0" err="1">
                <a:latin typeface="Aptos" panose="020B0004020202020204" pitchFamily="34" charset="0"/>
              </a:rPr>
              <a:t>Mediapipe</a:t>
            </a:r>
            <a:r>
              <a:rPr lang="tr-TR" sz="2200" b="1" dirty="0">
                <a:latin typeface="Aptos" panose="020B0004020202020204" pitchFamily="34" charset="0"/>
              </a:rPr>
              <a:t> </a:t>
            </a:r>
            <a:r>
              <a:rPr lang="tr-TR" sz="2200" b="1" dirty="0" err="1">
                <a:latin typeface="Aptos" panose="020B0004020202020204" pitchFamily="34" charset="0"/>
              </a:rPr>
              <a:t>hand</a:t>
            </a:r>
            <a:r>
              <a:rPr lang="tr-TR" sz="2200" b="1" dirty="0">
                <a:latin typeface="Aptos" panose="020B0004020202020204" pitchFamily="34" charset="0"/>
              </a:rPr>
              <a:t> </a:t>
            </a:r>
            <a:r>
              <a:rPr lang="tr-TR" sz="2200" b="1" dirty="0" err="1">
                <a:latin typeface="Aptos" panose="020B0004020202020204" pitchFamily="34" charset="0"/>
              </a:rPr>
              <a:t>landmarks</a:t>
            </a:r>
            <a:r>
              <a:rPr lang="en-US" sz="2200" dirty="0">
                <a:latin typeface="Aptos" panose="020B0004020202020204" pitchFamily="34" charset="0"/>
              </a:rPr>
              <a:t>.</a:t>
            </a:r>
            <a:endParaRPr lang="tr-TR" sz="2200" dirty="0">
              <a:latin typeface="Aptos" panose="020B0004020202020204" pitchFamily="34" charset="0"/>
            </a:endParaRPr>
          </a:p>
        </p:txBody>
      </p:sp>
      <p:sp>
        <p:nvSpPr>
          <p:cNvPr id="4" name="Google Shape;105;p1">
            <a:extLst>
              <a:ext uri="{FF2B5EF4-FFF2-40B4-BE49-F238E27FC236}">
                <a16:creationId xmlns:a16="http://schemas.microsoft.com/office/drawing/2014/main" id="{8195F62A-19BA-4E74-E3AD-84FDD4595F79}"/>
              </a:ext>
            </a:extLst>
          </p:cNvPr>
          <p:cNvSpPr txBox="1"/>
          <p:nvPr/>
        </p:nvSpPr>
        <p:spPr>
          <a:xfrm>
            <a:off x="690449" y="11147750"/>
            <a:ext cx="11887200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800" dirty="0"/>
              <a:t>- </a:t>
            </a:r>
            <a:r>
              <a:rPr lang="en-US" sz="2800" dirty="0"/>
              <a:t>A dataset of hand gestures was collected using the webcam and </a:t>
            </a:r>
            <a:r>
              <a:rPr lang="tr-TR" sz="2800" dirty="0"/>
              <a:t>         </a:t>
            </a:r>
            <a:r>
              <a:rPr lang="en-US" sz="2800" dirty="0" err="1"/>
              <a:t>MediaPipe</a:t>
            </a:r>
            <a:r>
              <a:rPr lang="en-US" sz="2800" dirty="0"/>
              <a:t> Hands framework</a:t>
            </a:r>
            <a:endParaRPr lang="tr-TR" sz="2800" dirty="0"/>
          </a:p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800" dirty="0"/>
              <a:t>- </a:t>
            </a:r>
            <a:r>
              <a:rPr lang="en-US" sz="2800" dirty="0"/>
              <a:t>Landmark coordinates (x, y, z) of 21 </a:t>
            </a:r>
            <a:r>
              <a:rPr lang="en-US" sz="2800" dirty="0" err="1"/>
              <a:t>keypoints</a:t>
            </a:r>
            <a:r>
              <a:rPr lang="en-US" sz="2800" dirty="0"/>
              <a:t> were extracted.</a:t>
            </a:r>
            <a:endParaRPr lang="tr-TR" sz="2800" dirty="0"/>
          </a:p>
          <a:p>
            <a:pPr marR="0" lvl="0" algn="just" rtl="0">
              <a:spcBef>
                <a:spcPts val="600"/>
              </a:spcBef>
              <a:spcAft>
                <a:spcPts val="600"/>
              </a:spcAft>
            </a:pPr>
            <a:r>
              <a:rPr lang="tr-TR" sz="2800" dirty="0"/>
              <a:t>- </a:t>
            </a:r>
            <a:r>
              <a:rPr lang="en-US" sz="2800" dirty="0"/>
              <a:t>Data was preprocessed, normalized, and split into training and test sets.</a:t>
            </a:r>
            <a:endParaRPr lang="tr-TR" sz="2800" dirty="0"/>
          </a:p>
          <a:p>
            <a:pPr marR="0" lvl="0" algn="just" rtl="0">
              <a:spcBef>
                <a:spcPts val="600"/>
              </a:spcBef>
              <a:spcAft>
                <a:spcPts val="600"/>
              </a:spcAft>
            </a:pPr>
            <a:r>
              <a:rPr lang="tr-TR" sz="2800" dirty="0"/>
              <a:t>- </a:t>
            </a:r>
            <a:r>
              <a:rPr lang="en-US" sz="2800" dirty="0"/>
              <a:t>A neural network model was trained using TensorFlow/</a:t>
            </a:r>
            <a:r>
              <a:rPr lang="en-US" sz="2800" dirty="0" err="1"/>
              <a:t>Keras</a:t>
            </a:r>
            <a:r>
              <a:rPr lang="en-US" sz="2800" dirty="0"/>
              <a:t> to classify </a:t>
            </a:r>
            <a:r>
              <a:rPr lang="tr-TR" sz="2800" dirty="0"/>
              <a:t> </a:t>
            </a:r>
            <a:r>
              <a:rPr lang="en-US" sz="2800" dirty="0"/>
              <a:t>gestures.</a:t>
            </a:r>
            <a:endParaRPr lang="tr-TR" sz="2800" dirty="0"/>
          </a:p>
          <a:p>
            <a:pPr marR="0" lvl="0" algn="just" rtl="0">
              <a:spcBef>
                <a:spcPts val="600"/>
              </a:spcBef>
              <a:spcAft>
                <a:spcPts val="600"/>
              </a:spcAft>
            </a:pPr>
            <a:r>
              <a:rPr lang="tr-TR" sz="2800" dirty="0"/>
              <a:t>- </a:t>
            </a:r>
            <a:r>
              <a:rPr lang="en-US" sz="2800" dirty="0"/>
              <a:t>The system was integrated with media control libraries for real-time interaction.</a:t>
            </a:r>
            <a:endParaRPr lang="tr-TR" sz="2800" dirty="0"/>
          </a:p>
          <a:p>
            <a:pPr marR="0" lvl="0" algn="just" rtl="0">
              <a:spcBef>
                <a:spcPts val="600"/>
              </a:spcBef>
              <a:spcAft>
                <a:spcPts val="600"/>
              </a:spcAft>
            </a:pPr>
            <a:r>
              <a:rPr lang="tr-TR" sz="2800" dirty="0">
                <a:solidFill>
                  <a:schemeClr val="dk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- </a:t>
            </a:r>
            <a:r>
              <a:rPr lang="en-US" sz="2800" dirty="0"/>
              <a:t>A simple user interface was developed using </a:t>
            </a:r>
            <a:r>
              <a:rPr lang="en-US" sz="2800" dirty="0" err="1"/>
              <a:t>Streamlit</a:t>
            </a:r>
            <a:r>
              <a:rPr lang="en-US" sz="2800" dirty="0"/>
              <a:t>, allowing users to select video</a:t>
            </a:r>
            <a:r>
              <a:rPr lang="tr-TR" sz="2800" dirty="0"/>
              <a:t> </a:t>
            </a:r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presentation</a:t>
            </a:r>
            <a:r>
              <a:rPr lang="tr-TR" sz="2800" dirty="0"/>
              <a:t> </a:t>
            </a:r>
            <a:r>
              <a:rPr lang="tr-TR" sz="2800" dirty="0" err="1"/>
              <a:t>mode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en-US" sz="2800" dirty="0"/>
              <a:t>control with hand gestures in real-time.</a:t>
            </a:r>
            <a:endParaRPr lang="en-US" sz="2800" dirty="0">
              <a:solidFill>
                <a:schemeClr val="dk1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3A7567E-77E5-841C-2459-FE8C136CFA8E}"/>
              </a:ext>
            </a:extLst>
          </p:cNvPr>
          <p:cNvSpPr txBox="1"/>
          <p:nvPr/>
        </p:nvSpPr>
        <p:spPr>
          <a:xfrm>
            <a:off x="697686" y="17574324"/>
            <a:ext cx="118872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- </a:t>
            </a:r>
            <a:r>
              <a:rPr lang="en-US" sz="2800" dirty="0"/>
              <a:t>The system achieved over 95% accuracy in gesture classification.</a:t>
            </a:r>
            <a:endParaRPr lang="tr-TR" sz="2800" dirty="0"/>
          </a:p>
          <a:p>
            <a:r>
              <a:rPr lang="tr-TR" sz="2800" dirty="0"/>
              <a:t>- </a:t>
            </a:r>
            <a:r>
              <a:rPr lang="en-US" sz="2800" dirty="0"/>
              <a:t>On-screen feedback was displayed upon gesture detection.</a:t>
            </a:r>
            <a:endParaRPr lang="tr-TR" sz="2800" dirty="0"/>
          </a:p>
          <a:p>
            <a:r>
              <a:rPr lang="tr-TR" sz="2800" dirty="0"/>
              <a:t>- S</a:t>
            </a:r>
            <a:r>
              <a:rPr lang="en-US" sz="2800" dirty="0" err="1"/>
              <a:t>ystem</a:t>
            </a:r>
            <a:r>
              <a:rPr lang="en-US" sz="2800" dirty="0"/>
              <a:t> actions such as play/pause, volume up/down </a:t>
            </a:r>
            <a:r>
              <a:rPr lang="tr-TR" sz="2800" dirty="0" err="1"/>
              <a:t>were</a:t>
            </a:r>
            <a:r>
              <a:rPr lang="tr-TR" sz="2800" dirty="0"/>
              <a:t> </a:t>
            </a:r>
            <a:r>
              <a:rPr lang="tr-TR" sz="2800" dirty="0" err="1"/>
              <a:t>triggered</a:t>
            </a:r>
            <a:r>
              <a:rPr lang="tr-TR" sz="2800" dirty="0"/>
              <a:t> </a:t>
            </a:r>
            <a:r>
              <a:rPr lang="tr-TR" sz="2800" dirty="0" err="1"/>
              <a:t>successfully</a:t>
            </a:r>
            <a:r>
              <a:rPr lang="tr-TR" sz="2800" dirty="0"/>
              <a:t>.</a:t>
            </a:r>
          </a:p>
          <a:p>
            <a:r>
              <a:rPr lang="tr-TR" sz="2800" dirty="0"/>
              <a:t>- </a:t>
            </a:r>
            <a:r>
              <a:rPr lang="en-US" sz="2800" dirty="0"/>
              <a:t>Challenges included lighting variations and hand position diversity.</a:t>
            </a:r>
            <a:endParaRPr lang="tr-TR" sz="2800" dirty="0"/>
          </a:p>
          <a:p>
            <a:r>
              <a:rPr lang="tr-TR" sz="2800" dirty="0"/>
              <a:t>- S</a:t>
            </a:r>
            <a:r>
              <a:rPr lang="en-US" sz="2800" dirty="0" err="1"/>
              <a:t>ystem</a:t>
            </a:r>
            <a:r>
              <a:rPr lang="en-US" sz="2800" dirty="0"/>
              <a:t> was successfully implemented and tested across three different modes: </a:t>
            </a:r>
            <a:r>
              <a:rPr lang="en-US" sz="2800" b="1" dirty="0"/>
              <a:t>Media Mode</a:t>
            </a:r>
            <a:r>
              <a:rPr lang="en-US" sz="2800" dirty="0"/>
              <a:t>, </a:t>
            </a:r>
            <a:r>
              <a:rPr lang="en-US" sz="2800" b="1" dirty="0"/>
              <a:t>Computer Mode</a:t>
            </a:r>
            <a:r>
              <a:rPr lang="en-US" sz="2800" dirty="0"/>
              <a:t>, and </a:t>
            </a:r>
            <a:r>
              <a:rPr lang="en-US" sz="2800" b="1" dirty="0"/>
              <a:t>Presentation Mode</a:t>
            </a:r>
            <a:r>
              <a:rPr lang="en-US" sz="2800" dirty="0"/>
              <a:t>.</a:t>
            </a:r>
            <a:endParaRPr lang="tr-TR" sz="2800" dirty="0"/>
          </a:p>
          <a:p>
            <a:endParaRPr lang="tr-TR" dirty="0"/>
          </a:p>
        </p:txBody>
      </p:sp>
      <p:pic>
        <p:nvPicPr>
          <p:cNvPr id="33" name="Resim 32" descr="metin, ekran görüntüsü, yazılım, multimedya yazılım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08947B2-0DF3-92CE-4BB0-133F72FA57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61" y="20879207"/>
            <a:ext cx="11660320" cy="637265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B554D525-9287-927E-5CB3-636041BA08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233" y="28450493"/>
            <a:ext cx="11660320" cy="4724023"/>
          </a:xfrm>
          <a:prstGeom prst="rect">
            <a:avLst/>
          </a:prstGeom>
        </p:spPr>
      </p:pic>
      <p:pic>
        <p:nvPicPr>
          <p:cNvPr id="37" name="Resim 36" descr="ekran görüntüsü, multimedya yazılımı, grafik yazılımı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7813174-0A6C-0859-4F24-DBC45C5A77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10422" y="6442364"/>
            <a:ext cx="11360592" cy="6052530"/>
          </a:xfrm>
          <a:prstGeom prst="rect">
            <a:avLst/>
          </a:prstGeom>
        </p:spPr>
      </p:pic>
      <p:pic>
        <p:nvPicPr>
          <p:cNvPr id="39" name="Resim 38" descr="ekran görüntüsü, metin, yazılım, multimedya yazılım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03D8AEB-2B4E-B7C4-7CCA-C946E57A10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85002" y="19306080"/>
            <a:ext cx="11294325" cy="557807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F4953627-7DAF-4F89-DB26-E3D4CD4119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6814" y="13239124"/>
            <a:ext cx="9410700" cy="50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9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472</Words>
  <Application>Microsoft Office PowerPoint</Application>
  <PresentationFormat>Özel</PresentationFormat>
  <Paragraphs>36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Ofis Teması</vt:lpstr>
      <vt:lpstr>AI-Powered Hand Gesture Recognition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Mesenchymal Stem Cells’ Neuronal Differentiation and Their Functional Assessment with Multielectrode Array</dc:title>
  <dc:creator>Gülşah SEVİMLİ</dc:creator>
  <cp:lastModifiedBy>Melih Yıldız</cp:lastModifiedBy>
  <cp:revision>96</cp:revision>
  <dcterms:created xsi:type="dcterms:W3CDTF">2019-09-18T07:22:57Z</dcterms:created>
  <dcterms:modified xsi:type="dcterms:W3CDTF">2025-05-26T15:28:38Z</dcterms:modified>
</cp:coreProperties>
</file>