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8"/>
  </p:notesMasterIdLst>
  <p:sldIdLst>
    <p:sldId id="295" r:id="rId3"/>
    <p:sldId id="331" r:id="rId4"/>
    <p:sldId id="332" r:id="rId5"/>
    <p:sldId id="258" r:id="rId6"/>
    <p:sldId id="265" r:id="rId7"/>
    <p:sldId id="263" r:id="rId8"/>
    <p:sldId id="307" r:id="rId9"/>
    <p:sldId id="308" r:id="rId10"/>
    <p:sldId id="268" r:id="rId11"/>
    <p:sldId id="309" r:id="rId12"/>
    <p:sldId id="310" r:id="rId13"/>
    <p:sldId id="270" r:id="rId14"/>
    <p:sldId id="330" r:id="rId15"/>
    <p:sldId id="273" r:id="rId16"/>
    <p:sldId id="311" r:id="rId17"/>
    <p:sldId id="312" r:id="rId18"/>
    <p:sldId id="313" r:id="rId19"/>
    <p:sldId id="314" r:id="rId20"/>
    <p:sldId id="315" r:id="rId21"/>
    <p:sldId id="316" r:id="rId22"/>
    <p:sldId id="334" r:id="rId23"/>
    <p:sldId id="333" r:id="rId24"/>
    <p:sldId id="317" r:id="rId25"/>
    <p:sldId id="318" r:id="rId26"/>
    <p:sldId id="319" r:id="rId27"/>
    <p:sldId id="32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422" autoAdjust="0"/>
  </p:normalViewPr>
  <p:slideViewPr>
    <p:cSldViewPr snapToGrid="0">
      <p:cViewPr varScale="1">
        <p:scale>
          <a:sx n="72" d="100"/>
          <a:sy n="72" d="100"/>
        </p:scale>
        <p:origin x="11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30480-11AB-4B70-A3CF-CE212B6F0FDF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E6EDC-8FF8-46FC-B242-DA14B8960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1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972C06-107B-96DA-0EC7-BA40C7933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455ADF-4EB7-4705-940E-096E4A364C4F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A4A4592-7DA8-FF42-137A-467F42825A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18B470D-2D25-B26C-47C1-AF4C2AA17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5B5668-5C69-F0C8-66EC-C2999E1E5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CB9997-1A74-468B-8158-3D665556FFF6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0B855EB9-D4DF-832F-2D73-DF669D102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3802024-4AFB-6193-2B00-F701913DD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IN instruction has the following advantages: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1. </a:t>
            </a:r>
            <a:r>
              <a:rPr lang="en-US" sz="1800" b="0" i="0" u="none" strike="noStrike" baseline="0" dirty="0">
                <a:solidFill>
                  <a:srgbClr val="1E1E1E"/>
                </a:solidFill>
                <a:latin typeface="Times New Roman" panose="02020603050405020304" pitchFamily="18" charset="0"/>
              </a:rPr>
              <a:t>The CPU executes the IN instruction faster than LDS. The IN instruction lasts 1 machine cycle, whereas LDS lasts 2 machine cycles.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2. The IN is a 2-byte instruction, whereas LDS is a 4-byte instruction. This means that the IN instruction occupies less code memory.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3. When we use the IN instruction, we can use the names of the I/O registers instead of their addresses.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4. The IN instruction is available in all of the AVRs, whereas LDS is not implemented in some of the AVRs.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63B657-E560-8C01-3022-2EDB4FCDFA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E1236A-DD5A-46F6-AE24-49F05832BF05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12CF7FE-4095-9BDC-1D24-65D6C2F72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9D3ABB0-FD30-3303-65DD-450B77A8B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38DEECE-362D-0B32-1F29-CE4EDBB9E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0EA213-4E17-45FF-BD30-0BAB1483D387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51BA1C0E-CAA7-7815-E0C0-B75AF05AF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420ABDB-C238-28F6-A763-7B2DA5F5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BC1D3F-0E8C-1B81-B968-6A54A01B7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292CDE-6825-4AFC-8752-1A4A3477C527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285BC39-376A-012C-8BED-D204F5992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1151D45-5AE5-3061-E060-3009601D8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6D36EC-A067-9D94-30DC-F6B0260211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960328-0906-478F-87A9-6C9579019DC9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8913A37C-42E8-0EE3-DC60-8E1539C4B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EDDAA6AA-E01C-40AB-DC2D-DA6DED88D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F76A7B-6106-440D-B958-DD039E27F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501614-6E41-4A45-9915-7BB44C1A8CB1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56A08A2-377D-BB59-5A3A-1BAA4969D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5C5AE49-7AAA-6791-43EC-F5E756E27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A04DE9-D4DB-2389-B7F4-EA84DCB0F2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5E8E61-9AAF-48A7-BA61-133C22DDC502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6BF0BBB-8562-E91F-8FB4-C96CF5D1B9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4D53C23-8B5C-F4E3-3166-9D9837B2CD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81C1A1-F871-8CE1-7F40-F8147D1D84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B9B9EB-E264-4465-B087-1AEDD9F05FD9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4AF6B85-992E-EAA8-2980-802D6343DD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0D7A7E4-A806-7776-C2DE-02526A0B9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56D8DC-333F-A0F9-1E01-7A1B28236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78A719-7921-46A9-8A83-B43ABC51B370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15A5AA0F-2D5F-5F5F-59F2-C32BDF8D0E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6A0F934-3623-F0CF-A37C-2BE859CCB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4E9E6C-246C-95D6-7232-62BB680CC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CE022B-BA8B-4260-8268-8024594F82BD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BE9D18A-DF6F-A86C-8C39-4AF90DA07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ED306AF-51B0-B1CD-19FF-5DDF18568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17B60B-E35E-1DD4-A198-1F96B9DC1F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64AEBA-A531-400B-835D-3AF80A2CD145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E5EDD2CC-6285-3281-E1E0-962C1746E2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43A30FA-B601-DEC3-DE37-8C0744AFE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50C416-F34D-EBC8-D884-428E44D119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8666F4-73F7-4F69-9F25-B451DBF32BAA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B81D75A8-92A8-0527-0A25-FEA958AFA8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3CCD49C-E57A-255D-C9C2-8ED2AA860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A81CF5-D934-A2DC-D9FF-B0F3B5C2E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7BA4CF-53DC-42CA-943C-92C7D13C8A2F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57734EA-C173-9AA1-21B7-C6ED35C70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6B037F53-CF8D-63E0-EA30-80D3130ED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1006E2C-5210-9078-506F-3AF6B3EA2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96E866-A283-4BFD-93EC-3CBF697C797D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43DE3066-A295-263C-B5F5-EBE487FC1D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C9928548-1B65-0078-7A81-D057CF5BB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AC1EC8D-3683-AE67-AE7A-61F32A98C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DFBF99-AD0B-4EA7-A3DB-3A145262DDDF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4323431-762B-3FAC-2DB4-585280FA7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1E47A011-8326-541E-5FE9-FEEA690ACD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9F02A79-7A86-E1D8-BC3A-6F07DB7D7F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376A71-3232-48F7-B30A-119BF2A0FE77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43ECB6ED-F763-476E-6DAF-259091B88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EFC80CA0-AE16-D80A-227E-C17D9E2E5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811B1F3-B0D0-E3CE-2A09-6839DA503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AA1B55-35AA-4262-B600-201D7762E406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9189516-FB84-C14A-679B-8A72194A5E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7AB4642E-E6E0-BFDF-64FF-B67984AFB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143E8E-48DB-53D8-62DA-3BEF4032A3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5AE275-2710-433E-80BB-F64DC3A972A9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92EC868-8BB4-C48E-FA3D-877037804D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96967F9-C4CB-ABEE-836A-4D0D52930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4A4E0E-710B-BA77-9ED6-15FE62FE0F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902EA-C13A-4D4E-B544-6BA83D5A3301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1E0C291-D787-857B-A923-8903002A6B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09B68D4-A412-2FE2-4848-433A845AD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CCC3676-0E27-CB39-2F48-1420E4DC5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DB809A-BB03-45EA-9244-BE38B03A937B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E53CDB19-BAC4-899B-8E46-5C876D87B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38EBB9CB-417F-3816-C855-E7D937C95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DF1C28-6762-1083-BE8A-A3E21D5CD2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29048F-F5EB-4994-9741-441F908A5F44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7FD61A3-DC1A-542C-B037-B5C8416714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45A9B110-E504-9758-98D8-8A6874D7C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2B484E-DE45-86F1-6555-B291F03BE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F1854C-76F5-480F-8BBC-7B9E0CF9B6EA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B769F96B-5758-8BF8-E036-18427A34B1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CFD1681-0FFA-0CDC-331D-9C2C8CE01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5D055CA-0D0A-B95F-47A0-5D19D719B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270C6-3262-40C1-A7CA-847D93F1988B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FAE4BA70-E17D-488A-60D3-6EA2CFB7A7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ED917273-C6B5-32A3-62A2-F26C02924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B57009-3B5F-6CC8-1E75-B6CF56C8AE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A3CE1A-F704-4C8C-A19C-16B440748956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AAE47A-59BB-5913-F18E-EF6621EF8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FBD0AFAA-2228-9773-FA2C-B2772D3E5B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F1E9CA-4F50-3614-8A9E-C91D855FD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6CF3B9-C9FA-4776-9E73-8A7680362F36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311B07-22D6-33CA-6B76-E52FFBCC8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4AC0599-BA30-CD94-823B-0BCBA1E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BE5586-68D0-DE3D-4E2A-4FB0E2B11B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92B23B-FFE9-4B4B-936F-40BF77956555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7B1C4BE8-1FB6-D6D6-BEBF-334982CA5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3861981-0EF7-CE8F-2B7A-1EF5D6032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10E52E-D2F9-5EBF-EF72-8BFFB7C3B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B8872C-1BE4-4997-B97C-A9353D6E1ABE}" type="slidenum">
              <a:rPr kumimoji="0" lang="fa-I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E4F4295-CC99-FE71-912F-24D60BDB57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C9F597D-CB7F-9BF3-78DE-CA58323DE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6374E7-148A-A852-50E6-A9939C8BA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ADAE1AE-E59A-1C3A-E1AD-5954FABF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8C917DF-31D3-6DD7-9559-DF67FF2F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695DE6-3382-9090-DED3-C02A49A4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6597B64-BACE-BD6F-2F03-8E456999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1BD2CC-901A-6CCD-34D0-BEBC9D47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6AA72E-8933-955C-82E3-AC9242A62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B13798-3643-B18B-8C2D-A968BA7C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B007952-B511-7D23-0985-43EBA1DF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AA38B7-89BD-BFE6-08B8-F6EC57FAF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8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0963248-BBC7-67A4-5B88-7DFA16315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245B28A-5DEA-2E24-FC20-E7735077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570A26-833E-7484-A6C0-CC8244D5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377AB4A-F4F9-F512-AD89-CD293C6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14DDE8-B18C-C041-DACD-5897C563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01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2528B-115D-11B3-5E68-12C6EBC05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DE09591-0B3D-9927-B61E-094B3E91D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A2607F-BFBF-D5AE-A09D-AAEEA2299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13FDD2B-DFEE-2719-4C6A-79DBAB2B3C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D26405-4B8F-475E-8411-C423A51989EE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570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23F198-FF95-B94F-A66C-C37C82B1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F94126-DF75-60D1-FD32-356F110BD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692870E-E102-531F-DAF7-C7F3BD497B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1E3F557-1CC4-D479-E39F-78BA02A7B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2B0A91-6F4B-444B-9F34-C45708FD9471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108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F93476-FF26-636E-3981-E5F9EC94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75BE0A-4C09-86A9-9B75-CFE552E52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BE9AFB-E1BF-E5C2-02C1-2ADF8D5574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2C2DEA1-8C85-21D3-746E-E97842307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EA09766-42FF-4188-BCEE-BC318B052998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434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101DC9-5B66-28D9-4313-911D205F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0AEBF-6103-329B-2177-84756FCCE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77914"/>
            <a:ext cx="5461000" cy="53816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E530F61-12CD-2E32-A340-7F1698CE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3800" y="1077914"/>
            <a:ext cx="5463117" cy="5381625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EB5B23-F4A5-A488-4D78-564DBC2DD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7F2DA70-7B08-AAB6-7AA4-94A2EF86C0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477E43-1575-44A4-92DC-354F473A4BB7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361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36AF6-1D2C-4DF5-91B3-23A85870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ED504F4-F490-2778-20ED-48A6ED8E2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B3ABE0-5AA1-3B65-44D1-BCE264959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9C08DD5-A117-627F-C8F4-051F8FDFF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94703B7-3E91-E0C0-C487-26818E5A6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E232AA8F-FC4A-785F-1D9B-4DCA53EFC4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AE80AC6F-9577-4041-7E57-B71405080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0D1400-3A94-43C7-9448-F06A03CC53A9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265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DEF4A5-0E75-7E5B-B2D4-81D5305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C6BB6C-389E-C7C2-531E-E906CAC9EF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2489E0-F4D2-8380-A6DD-E133D63DE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922C40-D966-4A44-8BF0-FD0B25BB8E15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49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67620C4-A20C-5015-F60E-88EA2931B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203F8235-B1DC-570D-16D5-717D31AD2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9567F-114C-436E-A711-84BD19B5FD16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729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EE933-DFA9-B8B9-40FE-42BB45A8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F795427-8656-B627-0B49-08D1BBA4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61B7FEF-7EAE-C9DA-E555-5E0CDF853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24C107-E22B-1F78-4611-8FEBF9FE8B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42DF823-F59C-D0D5-CCA0-82EF743FB2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0D6A24-1160-401B-86E7-03CE60B3A609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50026-62E4-AC0B-061C-168A7392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590097-6BC1-EBCA-FFD3-F10574EC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AB220B-335B-DADC-2B14-F382B1FC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00E9F7-E5F7-F1AE-BE84-0F47EA54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83F9D0-9132-6872-C86E-AFA0E365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2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F2A915-A733-6748-E59F-CFD5AF22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98B677-A055-F281-1BCB-A75FADD77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20D17F7-41F4-A71A-7C1D-1E4AE7129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D160809-767C-1188-71CA-97D52912F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0C6AA36-11A1-0731-07B1-DFEF1F00B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12089E-8449-421E-AB9D-288AE61426AB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16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1DAD86-02BE-3FCF-9ED9-58D7BA61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500CB9A-5BA8-A2C8-6B2D-3F84413B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92EEAF7-6177-1705-7D20-307E9C28AA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201C357-FF83-4280-F33A-70A11574CE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CAA8AA-369E-4B0E-83A1-40E0B9F77D76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355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5797A9E-164B-9913-2464-AF4452338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595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CD90ABC-55A4-AD94-A15D-68EDA5F3F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595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BA9041C-D455-B7C3-815B-56B375B0C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0CB1DD5-85C5-ED33-787A-BA3C4C6390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E2593F-57FE-4FEE-81D3-61DAFE1D453E}" type="slidenum">
              <a:rPr lang="fa-IR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10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170769-5195-93F6-C8B0-B25FF388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25A750-F65A-F341-270B-BEABB3EE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C85CEC-53E4-7E8C-963B-A2EBC879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CA2A6E3-64C5-2E61-0F4E-66139A07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FA2949-0260-903C-C647-566E0B36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2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91EB60-69C2-F761-DEF9-70F61C4D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9B5A1A-530F-DE1C-A4C8-2EFAC1762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57F4051-F15B-A6F4-DF80-D483A8C69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D6E90A-186C-6583-1B26-35815DA2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D1D901-8D07-54B4-ECF3-A771A121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CE4CAEE-80FF-1510-7F3D-4106BA82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DBBC4B-8BDC-01CB-6FBE-DAA99D88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FEDFCE5-D671-52D5-B180-C4ED16604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D7E88DF-D680-CAA5-F5EA-F227CABF8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970BD0D-89E3-0605-2F82-7834F2A35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45DBB1-160C-4BB9-8B32-0FB56EF97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640B483-D3A7-2A49-DBFF-CA12B243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392226C-7132-2465-BFF0-13690F2D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2B11F3-0265-F72D-E9AE-9053B7A5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2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E83922-C926-48EC-1C70-F6896AE5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79BCF9-056D-73AA-3060-2C4AD526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068627-20D6-CF23-E143-C9653E27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E144C-1630-8172-072F-0B2F6EF4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80A519B-3FEF-A382-DDFD-8ABB53A5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D747EDE-5EDE-302A-4238-1A0B374A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C010558-D466-A757-3560-2A97CD86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073F88-A491-7DF4-713B-AE92AD0C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5F4ACC-FE72-6614-F074-75F0A055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BD6B4E-C513-F38B-3C44-DAF891FC2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8EE4657-BBA2-6414-C705-CF675D67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EE8CDF-64EF-F1C7-3976-B61EE388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A8967C7-40CC-BA36-1E64-6520CF7C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2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CF7E63-8224-BCE6-940A-F111A8D3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FF323E7-C010-10A8-C592-278F9B83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E34585E-D3F4-4EF6-82D8-DE40C9A6E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80C462-60FD-39B9-A014-ABD6774D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CA2840-72A6-4412-3D3D-8CBFFDCE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96E3B7-A9FE-6B54-BF30-82896506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2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3F9258F-2CDA-FA79-C56E-988A5E66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CD83C-4E70-EC3C-BBA5-A476BE804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FE94AD-6197-3C9F-A1B8-0145E2B18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3E37E-4269-48EB-8328-5183B04D3686}" type="datetimeFigureOut">
              <a:rPr lang="en-US" smtClean="0"/>
              <a:t>3/17/2024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B4DBC7-4679-AB93-4DCE-F76861BA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3DEF3E-A7B1-B8F9-3EBC-40A904D88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A6B9C-E9C0-44D5-B99A-E5FE79FC8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0649451-64B7-B38E-3F26-B44B85684F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34150"/>
            <a:ext cx="12192000" cy="323850"/>
          </a:xfrm>
          <a:prstGeom prst="rect">
            <a:avLst/>
          </a:prstGeom>
          <a:gradFill rotWithShape="1">
            <a:gsLst>
              <a:gs pos="0">
                <a:srgbClr val="009900">
                  <a:gamma/>
                  <a:shade val="46275"/>
                  <a:invGamma/>
                </a:srgbClr>
              </a:gs>
              <a:gs pos="50000">
                <a:srgbClr val="009900"/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9E65DA2-6A6E-CAD7-75B4-F883B5922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865188"/>
          </a:xfrm>
          <a:prstGeom prst="rect">
            <a:avLst/>
          </a:prstGeom>
          <a:gradFill rotWithShape="1">
            <a:gsLst>
              <a:gs pos="0">
                <a:srgbClr val="009900">
                  <a:alpha val="82001"/>
                </a:srgbClr>
              </a:gs>
              <a:gs pos="100000">
                <a:srgbClr val="0099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9900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827803-F5BF-4D49-0612-6E7D2DB48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7914"/>
            <a:ext cx="11127317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CD8CA31-D907-633D-BA20-1E8294B32C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386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E9071D6-D2B6-AAE4-DD8F-9BC6209EB9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553200"/>
            <a:ext cx="284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654F36A6-EBA4-4629-A398-7A136EAC0BF3}" type="slidenum">
              <a:rPr lang="fa-IR" altLang="en-US"/>
              <a:pPr/>
              <a:t>‹#›</a:t>
            </a:fld>
            <a:endParaRPr lang="en-US" altLang="en-US"/>
          </a:p>
        </p:txBody>
      </p:sp>
      <p:pic>
        <p:nvPicPr>
          <p:cNvPr id="5129" name="Picture 9">
            <a:extLst>
              <a:ext uri="{FF2B5EF4-FFF2-40B4-BE49-F238E27FC236}">
                <a16:creationId xmlns:a16="http://schemas.microsoft.com/office/drawing/2014/main" id="{AB1712E5-7A42-E829-09AD-D4CEEF2A3D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484" y="6537326"/>
            <a:ext cx="872067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0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n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SzPct val="55000"/>
        <a:buFont typeface="Wingdings" panose="05000000000000000000" pitchFamily="2" charset="2"/>
        <a:buChar char="n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CC00"/>
        </a:buClr>
        <a:buSzPct val="50000"/>
        <a:buFont typeface="Wingdings" panose="05000000000000000000" pitchFamily="2" charset="2"/>
        <a:buChar char="n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4E3E258-DDFA-01B3-3427-4FF2114EE9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US" altLang="en-US" sz="4400" dirty="0"/>
              <a:t>Introduction to Assembly</a:t>
            </a:r>
            <a:br>
              <a:rPr lang="en-US" altLang="en-US" sz="4400" dirty="0"/>
            </a:br>
            <a:r>
              <a:rPr lang="en-US" altLang="en-US" sz="3600" dirty="0"/>
              <a:t>Chapter 2</a:t>
            </a:r>
            <a:endParaRPr lang="en-US" sz="4400"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D4E009B6-DD67-56C7-8299-7F5AB9E1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47694" y="643467"/>
            <a:ext cx="4259397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 descr="dikdörtgen, kare, kalıp, desen, düze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58CA34D6-2B2D-3FF7-5AA1-C623E1FCF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9" y="0"/>
            <a:ext cx="2504599" cy="24111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D6886F2C-3855-DDC4-5C99-62729F8AE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FC208A4-77DA-4D69-9F21-97DE580A0F1B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EABA64F-D94C-D500-B57E-B4A53937A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Some simple instructions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2. Arithmetic calculation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F9F5988-B994-C09A-3ABC-AAE9C04B1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077914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/>
              <a:t>SUB Rd,Rs</a:t>
            </a:r>
          </a:p>
          <a:p>
            <a:pPr marL="876300" lvl="1" indent="-419100"/>
            <a:r>
              <a:rPr lang="en-US" altLang="en-US"/>
              <a:t>Rd = Rd - Rs</a:t>
            </a:r>
          </a:p>
          <a:p>
            <a:pPr marL="457200" indent="-457200"/>
            <a:r>
              <a:rPr lang="en-US" altLang="en-US"/>
              <a:t>Example:</a:t>
            </a:r>
          </a:p>
          <a:p>
            <a:pPr marL="876300" lvl="1" indent="-419100"/>
            <a:r>
              <a:rPr lang="en-US" altLang="en-US"/>
              <a:t>SUB R25, R9</a:t>
            </a:r>
          </a:p>
          <a:p>
            <a:pPr marL="1295400" lvl="2" indent="-381000"/>
            <a:r>
              <a:rPr lang="en-US" altLang="en-US"/>
              <a:t>R25 = R25 - R9</a:t>
            </a:r>
          </a:p>
          <a:p>
            <a:pPr marL="876300" lvl="1" indent="-419100"/>
            <a:r>
              <a:rPr lang="en-US" altLang="en-US"/>
              <a:t>SUB R17,R30</a:t>
            </a:r>
          </a:p>
          <a:p>
            <a:pPr marL="1295400" lvl="2" indent="-381000"/>
            <a:r>
              <a:rPr lang="en-US" altLang="en-US"/>
              <a:t>R17 = R17 - R30</a:t>
            </a:r>
          </a:p>
        </p:txBody>
      </p:sp>
      <p:grpSp>
        <p:nvGrpSpPr>
          <p:cNvPr id="24673" name="Group 97">
            <a:extLst>
              <a:ext uri="{FF2B5EF4-FFF2-40B4-BE49-F238E27FC236}">
                <a16:creationId xmlns:a16="http://schemas.microsoft.com/office/drawing/2014/main" id="{3475CA6A-008C-6E37-12FC-603BEA834EAD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894014"/>
            <a:ext cx="3683000" cy="3578225"/>
            <a:chOff x="3296" y="1823"/>
            <a:chExt cx="2320" cy="2254"/>
          </a:xfrm>
        </p:grpSpPr>
        <p:sp>
          <p:nvSpPr>
            <p:cNvPr id="24674" name="Rectangle 98">
              <a:extLst>
                <a:ext uri="{FF2B5EF4-FFF2-40B4-BE49-F238E27FC236}">
                  <a16:creationId xmlns:a16="http://schemas.microsoft.com/office/drawing/2014/main" id="{9CCCAF4D-46BC-0146-C358-7948DD10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4675" name="Rectangle 99">
              <a:extLst>
                <a:ext uri="{FF2B5EF4-FFF2-40B4-BE49-F238E27FC236}">
                  <a16:creationId xmlns:a16="http://schemas.microsoft.com/office/drawing/2014/main" id="{C007BF7B-4B8F-E913-5915-D36CE70AF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4676" name="Rectangle 100">
              <a:extLst>
                <a:ext uri="{FF2B5EF4-FFF2-40B4-BE49-F238E27FC236}">
                  <a16:creationId xmlns:a16="http://schemas.microsoft.com/office/drawing/2014/main" id="{949FF4FB-ADEF-DD08-B5B6-7C04942E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24677" name="Rectangle 101">
              <a:extLst>
                <a:ext uri="{FF2B5EF4-FFF2-40B4-BE49-F238E27FC236}">
                  <a16:creationId xmlns:a16="http://schemas.microsoft.com/office/drawing/2014/main" id="{D81672BE-ABEC-86D4-EAE7-44BB6399B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78" name="Text Box 102">
              <a:extLst>
                <a:ext uri="{FF2B5EF4-FFF2-40B4-BE49-F238E27FC236}">
                  <a16:creationId xmlns:a16="http://schemas.microsoft.com/office/drawing/2014/main" id="{E801FC38-652E-516E-CD99-1C5B73AD3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24679" name="Group 103">
              <a:extLst>
                <a:ext uri="{FF2B5EF4-FFF2-40B4-BE49-F238E27FC236}">
                  <a16:creationId xmlns:a16="http://schemas.microsoft.com/office/drawing/2014/main" id="{B1073C55-E272-EA7F-9F0F-B66C8AFEC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4680" name="Rectangle 104">
                <a:extLst>
                  <a:ext uri="{FF2B5EF4-FFF2-40B4-BE49-F238E27FC236}">
                    <a16:creationId xmlns:a16="http://schemas.microsoft.com/office/drawing/2014/main" id="{EA3381A7-BC6B-348C-1527-77A021279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4681" name="Rectangle 105">
                <a:extLst>
                  <a:ext uri="{FF2B5EF4-FFF2-40B4-BE49-F238E27FC236}">
                    <a16:creationId xmlns:a16="http://schemas.microsoft.com/office/drawing/2014/main" id="{9C9EF866-398A-A920-68D4-A85E5503B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24682" name="Rectangle 106">
                <a:extLst>
                  <a:ext uri="{FF2B5EF4-FFF2-40B4-BE49-F238E27FC236}">
                    <a16:creationId xmlns:a16="http://schemas.microsoft.com/office/drawing/2014/main" id="{BB38F83A-5B01-1109-2169-B507131E3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24683" name="Rectangle 107">
                <a:extLst>
                  <a:ext uri="{FF2B5EF4-FFF2-40B4-BE49-F238E27FC236}">
                    <a16:creationId xmlns:a16="http://schemas.microsoft.com/office/drawing/2014/main" id="{25217754-6AED-52F6-2A7D-415DB5A67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4684" name="Line 108">
                <a:extLst>
                  <a:ext uri="{FF2B5EF4-FFF2-40B4-BE49-F238E27FC236}">
                    <a16:creationId xmlns:a16="http://schemas.microsoft.com/office/drawing/2014/main" id="{1249A957-5157-B30B-3B06-532ED1ED1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5" name="Line 109">
                <a:extLst>
                  <a:ext uri="{FF2B5EF4-FFF2-40B4-BE49-F238E27FC236}">
                    <a16:creationId xmlns:a16="http://schemas.microsoft.com/office/drawing/2014/main" id="{EEB51656-8ACA-8B14-DB04-EB28D7AE7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86" name="Line 110">
                <a:extLst>
                  <a:ext uri="{FF2B5EF4-FFF2-40B4-BE49-F238E27FC236}">
                    <a16:creationId xmlns:a16="http://schemas.microsoft.com/office/drawing/2014/main" id="{0447A597-6D7C-E0B5-17CA-996CE361D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687" name="Group 111">
                <a:extLst>
                  <a:ext uri="{FF2B5EF4-FFF2-40B4-BE49-F238E27FC236}">
                    <a16:creationId xmlns:a16="http://schemas.microsoft.com/office/drawing/2014/main" id="{596758BA-84B2-627F-8BF2-E3615E348A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4688" name="Rectangle 112">
                  <a:extLst>
                    <a:ext uri="{FF2B5EF4-FFF2-40B4-BE49-F238E27FC236}">
                      <a16:creationId xmlns:a16="http://schemas.microsoft.com/office/drawing/2014/main" id="{D6797A5B-B1C0-CEFC-1CCC-EE9CA185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89" name="Text Box 113">
                  <a:extLst>
                    <a:ext uri="{FF2B5EF4-FFF2-40B4-BE49-F238E27FC236}">
                      <a16:creationId xmlns:a16="http://schemas.microsoft.com/office/drawing/2014/main" id="{97B1CA19-669B-45B7-1DDD-281A5BC49A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4690" name="Rectangle 114">
                <a:extLst>
                  <a:ext uri="{FF2B5EF4-FFF2-40B4-BE49-F238E27FC236}">
                    <a16:creationId xmlns:a16="http://schemas.microsoft.com/office/drawing/2014/main" id="{58E81EF8-8D51-B5BA-9716-5D18D9FFE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24691" name="Rectangle 115">
                <a:extLst>
                  <a:ext uri="{FF2B5EF4-FFF2-40B4-BE49-F238E27FC236}">
                    <a16:creationId xmlns:a16="http://schemas.microsoft.com/office/drawing/2014/main" id="{BFC91D9C-47FE-573F-AF10-CC93A381D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24692" name="Group 116">
                <a:extLst>
                  <a:ext uri="{FF2B5EF4-FFF2-40B4-BE49-F238E27FC236}">
                    <a16:creationId xmlns:a16="http://schemas.microsoft.com/office/drawing/2014/main" id="{32BD0F19-CC5E-5E37-AFAF-8310C4E633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4693" name="Rectangle 117">
                  <a:extLst>
                    <a:ext uri="{FF2B5EF4-FFF2-40B4-BE49-F238E27FC236}">
                      <a16:creationId xmlns:a16="http://schemas.microsoft.com/office/drawing/2014/main" id="{799899F8-9671-B55B-9D56-901806306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694" name="Text Box 118">
                  <a:extLst>
                    <a:ext uri="{FF2B5EF4-FFF2-40B4-BE49-F238E27FC236}">
                      <a16:creationId xmlns:a16="http://schemas.microsoft.com/office/drawing/2014/main" id="{CC10474C-0DFC-C001-2EB3-B0A11D59D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4695" name="Rectangle 119">
                <a:extLst>
                  <a:ext uri="{FF2B5EF4-FFF2-40B4-BE49-F238E27FC236}">
                    <a16:creationId xmlns:a16="http://schemas.microsoft.com/office/drawing/2014/main" id="{37422C34-8BB4-6851-60B3-13A216DBF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24696" name="Rectangle 120">
                <a:extLst>
                  <a:ext uri="{FF2B5EF4-FFF2-40B4-BE49-F238E27FC236}">
                    <a16:creationId xmlns:a16="http://schemas.microsoft.com/office/drawing/2014/main" id="{B623D5EE-0DD1-08FB-9494-C822F215B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24697" name="Rectangle 121">
              <a:extLst>
                <a:ext uri="{FF2B5EF4-FFF2-40B4-BE49-F238E27FC236}">
                  <a16:creationId xmlns:a16="http://schemas.microsoft.com/office/drawing/2014/main" id="{78BE6F74-B8AA-4C81-F344-17D081764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98" name="Rectangle 122">
              <a:extLst>
                <a:ext uri="{FF2B5EF4-FFF2-40B4-BE49-F238E27FC236}">
                  <a16:creationId xmlns:a16="http://schemas.microsoft.com/office/drawing/2014/main" id="{A62A7990-C049-1642-8AC7-AED8898F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24699" name="Text Box 123">
              <a:extLst>
                <a:ext uri="{FF2B5EF4-FFF2-40B4-BE49-F238E27FC236}">
                  <a16:creationId xmlns:a16="http://schemas.microsoft.com/office/drawing/2014/main" id="{0D16CAF7-4099-F4EC-2CEE-6ABEFC39E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24700" name="Text Box 124">
              <a:extLst>
                <a:ext uri="{FF2B5EF4-FFF2-40B4-BE49-F238E27FC236}">
                  <a16:creationId xmlns:a16="http://schemas.microsoft.com/office/drawing/2014/main" id="{1E4CF4D4-7CEA-51E2-EB67-31237E564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701" name="Rectangle 125">
              <a:extLst>
                <a:ext uri="{FF2B5EF4-FFF2-40B4-BE49-F238E27FC236}">
                  <a16:creationId xmlns:a16="http://schemas.microsoft.com/office/drawing/2014/main" id="{FEFC1081-C9EF-360E-CB59-334E06A23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4702" name="Group 126">
              <a:extLst>
                <a:ext uri="{FF2B5EF4-FFF2-40B4-BE49-F238E27FC236}">
                  <a16:creationId xmlns:a16="http://schemas.microsoft.com/office/drawing/2014/main" id="{9848B494-611D-FF72-0D6B-279804EA64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4703" name="Text Box 127">
                <a:extLst>
                  <a:ext uri="{FF2B5EF4-FFF2-40B4-BE49-F238E27FC236}">
                    <a16:creationId xmlns:a16="http://schemas.microsoft.com/office/drawing/2014/main" id="{7F6811E9-F5CC-9F12-F14D-9F71D73F6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24704" name="Group 128">
                <a:extLst>
                  <a:ext uri="{FF2B5EF4-FFF2-40B4-BE49-F238E27FC236}">
                    <a16:creationId xmlns:a16="http://schemas.microsoft.com/office/drawing/2014/main" id="{9F384E8C-8336-6740-691E-767A86DA4C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4705" name="Rectangle 129">
                  <a:extLst>
                    <a:ext uri="{FF2B5EF4-FFF2-40B4-BE49-F238E27FC236}">
                      <a16:creationId xmlns:a16="http://schemas.microsoft.com/office/drawing/2014/main" id="{1188BB61-6F7D-4056-3D6C-55146A171B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06" name="Line 130">
                  <a:extLst>
                    <a:ext uri="{FF2B5EF4-FFF2-40B4-BE49-F238E27FC236}">
                      <a16:creationId xmlns:a16="http://schemas.microsoft.com/office/drawing/2014/main" id="{41168A1D-B620-2C42-91F1-1B5B295237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07" name="Line 131">
                  <a:extLst>
                    <a:ext uri="{FF2B5EF4-FFF2-40B4-BE49-F238E27FC236}">
                      <a16:creationId xmlns:a16="http://schemas.microsoft.com/office/drawing/2014/main" id="{85DE4755-00F8-935F-72BC-2F37885574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08" name="Line 132">
                  <a:extLst>
                    <a:ext uri="{FF2B5EF4-FFF2-40B4-BE49-F238E27FC236}">
                      <a16:creationId xmlns:a16="http://schemas.microsoft.com/office/drawing/2014/main" id="{69D61F01-8A8D-620B-2125-63D610AE7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09" name="Line 133">
                  <a:extLst>
                    <a:ext uri="{FF2B5EF4-FFF2-40B4-BE49-F238E27FC236}">
                      <a16:creationId xmlns:a16="http://schemas.microsoft.com/office/drawing/2014/main" id="{F9100EE6-0CE8-C502-7247-64A9D17F8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10" name="Line 134">
                  <a:extLst>
                    <a:ext uri="{FF2B5EF4-FFF2-40B4-BE49-F238E27FC236}">
                      <a16:creationId xmlns:a16="http://schemas.microsoft.com/office/drawing/2014/main" id="{2B5BBFA0-F2B3-BA93-74B4-8C4DC5AAE1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11" name="Line 135">
                  <a:extLst>
                    <a:ext uri="{FF2B5EF4-FFF2-40B4-BE49-F238E27FC236}">
                      <a16:creationId xmlns:a16="http://schemas.microsoft.com/office/drawing/2014/main" id="{11F009E0-E697-BBED-5225-F4A79D260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12" name="Line 136">
                  <a:extLst>
                    <a:ext uri="{FF2B5EF4-FFF2-40B4-BE49-F238E27FC236}">
                      <a16:creationId xmlns:a16="http://schemas.microsoft.com/office/drawing/2014/main" id="{5CEB3783-45CF-011D-B926-6D045CB30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713" name="Text Box 137">
                  <a:extLst>
                    <a:ext uri="{FF2B5EF4-FFF2-40B4-BE49-F238E27FC236}">
                      <a16:creationId xmlns:a16="http://schemas.microsoft.com/office/drawing/2014/main" id="{C5F5EB48-C471-1BC9-1953-5608A7285B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4714" name="Text Box 138">
                  <a:extLst>
                    <a:ext uri="{FF2B5EF4-FFF2-40B4-BE49-F238E27FC236}">
                      <a16:creationId xmlns:a16="http://schemas.microsoft.com/office/drawing/2014/main" id="{2B7488C1-C03E-4673-93A6-3F9A5D2433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4715" name="Text Box 139">
                  <a:extLst>
                    <a:ext uri="{FF2B5EF4-FFF2-40B4-BE49-F238E27FC236}">
                      <a16:creationId xmlns:a16="http://schemas.microsoft.com/office/drawing/2014/main" id="{51A0D9CC-15D5-8F27-4226-F8E40E503A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4716" name="Text Box 140">
                  <a:extLst>
                    <a:ext uri="{FF2B5EF4-FFF2-40B4-BE49-F238E27FC236}">
                      <a16:creationId xmlns:a16="http://schemas.microsoft.com/office/drawing/2014/main" id="{711611AB-5BA7-8D6D-5153-CAA0DE0868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4717" name="Text Box 141">
                  <a:extLst>
                    <a:ext uri="{FF2B5EF4-FFF2-40B4-BE49-F238E27FC236}">
                      <a16:creationId xmlns:a16="http://schemas.microsoft.com/office/drawing/2014/main" id="{10199D9D-B126-4278-8625-A689753B6C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24718" name="Text Box 142">
                  <a:extLst>
                    <a:ext uri="{FF2B5EF4-FFF2-40B4-BE49-F238E27FC236}">
                      <a16:creationId xmlns:a16="http://schemas.microsoft.com/office/drawing/2014/main" id="{8BC62027-ADC5-7B3A-4DE6-2D77569EA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4719" name="Text Box 143">
                  <a:extLst>
                    <a:ext uri="{FF2B5EF4-FFF2-40B4-BE49-F238E27FC236}">
                      <a16:creationId xmlns:a16="http://schemas.microsoft.com/office/drawing/2014/main" id="{55BB7D9D-0B2A-E197-4BCF-5B3D029F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4720" name="Text Box 144">
                  <a:extLst>
                    <a:ext uri="{FF2B5EF4-FFF2-40B4-BE49-F238E27FC236}">
                      <a16:creationId xmlns:a16="http://schemas.microsoft.com/office/drawing/2014/main" id="{71FB8BD9-F39E-FBA4-D2D6-BCFF437D9B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CDC7F0C-B04F-AE86-098C-17544546AD8C}"/>
              </a:ext>
            </a:extLst>
          </p:cNvPr>
          <p:cNvCxnSpPr>
            <a:cxnSpLocks/>
          </p:cNvCxnSpPr>
          <p:nvPr/>
        </p:nvCxnSpPr>
        <p:spPr>
          <a:xfrm flipH="1">
            <a:off x="4508829" y="2567030"/>
            <a:ext cx="4267435" cy="21160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B870A0F-AE5F-B18C-06D2-CEC23498D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C7DC37-4A6B-41D7-86DE-2D48C4A55A42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006BD0D-409B-5CC7-EA81-023305D565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Some simple instructions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2. Arithmetic calculation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ABB4B12-6E1D-2A7D-3E1B-C2F8CFCD0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077914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 dirty="0"/>
              <a:t>INC Rd</a:t>
            </a:r>
          </a:p>
          <a:p>
            <a:pPr marL="876300" lvl="1" indent="-419100"/>
            <a:r>
              <a:rPr lang="en-US" altLang="en-US" dirty="0"/>
              <a:t>Rd = Rd + 1</a:t>
            </a:r>
          </a:p>
          <a:p>
            <a:pPr marL="457200" indent="-457200"/>
            <a:r>
              <a:rPr lang="en-US" altLang="en-US" dirty="0"/>
              <a:t>Example:</a:t>
            </a:r>
          </a:p>
          <a:p>
            <a:pPr marL="876300" lvl="1" indent="-419100"/>
            <a:r>
              <a:rPr lang="en-US" altLang="en-US" dirty="0"/>
              <a:t>INC R25</a:t>
            </a:r>
          </a:p>
          <a:p>
            <a:pPr marL="1295400" lvl="2" indent="-381000"/>
            <a:r>
              <a:rPr lang="en-US" altLang="en-US" dirty="0"/>
              <a:t>R25 = R25 + 1</a:t>
            </a:r>
          </a:p>
          <a:p>
            <a:pPr marL="876300" lvl="1" indent="-419100"/>
            <a:endParaRPr lang="en-US" altLang="en-US" dirty="0"/>
          </a:p>
          <a:p>
            <a:pPr marL="457200" indent="-457200"/>
            <a:r>
              <a:rPr lang="en-US" altLang="en-US" dirty="0"/>
              <a:t>DEC Rd</a:t>
            </a:r>
          </a:p>
          <a:p>
            <a:pPr marL="876300" lvl="1" indent="-419100"/>
            <a:r>
              <a:rPr lang="en-US" altLang="en-US" dirty="0"/>
              <a:t>Rd = Rd - 1</a:t>
            </a:r>
          </a:p>
          <a:p>
            <a:pPr marL="457200" indent="-457200"/>
            <a:r>
              <a:rPr lang="en-US" altLang="en-US" dirty="0"/>
              <a:t>Example:</a:t>
            </a:r>
          </a:p>
          <a:p>
            <a:pPr marL="876300" lvl="1" indent="-419100"/>
            <a:r>
              <a:rPr lang="en-US" altLang="en-US" dirty="0"/>
              <a:t>DEC R23</a:t>
            </a:r>
          </a:p>
          <a:p>
            <a:pPr marL="1295400" lvl="2" indent="-381000"/>
            <a:r>
              <a:rPr lang="en-US" altLang="en-US" dirty="0"/>
              <a:t>R23 = R23 - 1</a:t>
            </a:r>
          </a:p>
        </p:txBody>
      </p:sp>
      <p:grpSp>
        <p:nvGrpSpPr>
          <p:cNvPr id="26678" name="Group 54">
            <a:extLst>
              <a:ext uri="{FF2B5EF4-FFF2-40B4-BE49-F238E27FC236}">
                <a16:creationId xmlns:a16="http://schemas.microsoft.com/office/drawing/2014/main" id="{77B2A30A-B698-2E3D-51E0-61013CAB3BC6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894014"/>
            <a:ext cx="3683000" cy="3578225"/>
            <a:chOff x="3296" y="1823"/>
            <a:chExt cx="2320" cy="2254"/>
          </a:xfrm>
        </p:grpSpPr>
        <p:sp>
          <p:nvSpPr>
            <p:cNvPr id="26629" name="Rectangle 5">
              <a:extLst>
                <a:ext uri="{FF2B5EF4-FFF2-40B4-BE49-F238E27FC236}">
                  <a16:creationId xmlns:a16="http://schemas.microsoft.com/office/drawing/2014/main" id="{544C07AD-AA66-4415-8727-5BAC9428B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6630" name="Rectangle 6">
              <a:extLst>
                <a:ext uri="{FF2B5EF4-FFF2-40B4-BE49-F238E27FC236}">
                  <a16:creationId xmlns:a16="http://schemas.microsoft.com/office/drawing/2014/main" id="{29F3644F-C6DB-213B-C97D-1B44CBDA5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E5B5BDBE-429D-F186-FEEC-06CCBD057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96446B44-5541-A79B-A5B6-1AAF5839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0109A78D-8A26-6F6D-FE06-D4665F41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26634" name="Group 10">
              <a:extLst>
                <a:ext uri="{FF2B5EF4-FFF2-40B4-BE49-F238E27FC236}">
                  <a16:creationId xmlns:a16="http://schemas.microsoft.com/office/drawing/2014/main" id="{80895025-9BDF-F631-5077-187AC033F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6635" name="Rectangle 11">
                <a:extLst>
                  <a:ext uri="{FF2B5EF4-FFF2-40B4-BE49-F238E27FC236}">
                    <a16:creationId xmlns:a16="http://schemas.microsoft.com/office/drawing/2014/main" id="{62CD5AD9-8085-2505-6609-C6CEE6F7A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6636" name="Rectangle 12">
                <a:extLst>
                  <a:ext uri="{FF2B5EF4-FFF2-40B4-BE49-F238E27FC236}">
                    <a16:creationId xmlns:a16="http://schemas.microsoft.com/office/drawing/2014/main" id="{C588030E-4E94-6252-E792-EA9E667A1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26637" name="Rectangle 13">
                <a:extLst>
                  <a:ext uri="{FF2B5EF4-FFF2-40B4-BE49-F238E27FC236}">
                    <a16:creationId xmlns:a16="http://schemas.microsoft.com/office/drawing/2014/main" id="{BA26FBC0-2C21-D808-480E-92BB5CD0F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26638" name="Rectangle 14">
                <a:extLst>
                  <a:ext uri="{FF2B5EF4-FFF2-40B4-BE49-F238E27FC236}">
                    <a16:creationId xmlns:a16="http://schemas.microsoft.com/office/drawing/2014/main" id="{9B96E47E-A104-5E63-D9DC-061C811DF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6639" name="Line 15">
                <a:extLst>
                  <a:ext uri="{FF2B5EF4-FFF2-40B4-BE49-F238E27FC236}">
                    <a16:creationId xmlns:a16="http://schemas.microsoft.com/office/drawing/2014/main" id="{E941B510-7B8B-54B8-88A1-F3F6943517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40" name="Line 16">
                <a:extLst>
                  <a:ext uri="{FF2B5EF4-FFF2-40B4-BE49-F238E27FC236}">
                    <a16:creationId xmlns:a16="http://schemas.microsoft.com/office/drawing/2014/main" id="{7C643079-97BE-AB97-5E76-98750F8CE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41" name="Line 17">
                <a:extLst>
                  <a:ext uri="{FF2B5EF4-FFF2-40B4-BE49-F238E27FC236}">
                    <a16:creationId xmlns:a16="http://schemas.microsoft.com/office/drawing/2014/main" id="{8570FAD3-8D00-0250-B14D-9D9316BF4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6642" name="Group 18">
                <a:extLst>
                  <a:ext uri="{FF2B5EF4-FFF2-40B4-BE49-F238E27FC236}">
                    <a16:creationId xmlns:a16="http://schemas.microsoft.com/office/drawing/2014/main" id="{F9CEA426-572C-4026-AE82-974126E27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6643" name="Rectangle 19">
                  <a:extLst>
                    <a:ext uri="{FF2B5EF4-FFF2-40B4-BE49-F238E27FC236}">
                      <a16:creationId xmlns:a16="http://schemas.microsoft.com/office/drawing/2014/main" id="{84AB3381-CC14-07BE-AC29-B2204C4C8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44" name="Text Box 20">
                  <a:extLst>
                    <a:ext uri="{FF2B5EF4-FFF2-40B4-BE49-F238E27FC236}">
                      <a16:creationId xmlns:a16="http://schemas.microsoft.com/office/drawing/2014/main" id="{82C6F18D-2D89-C74A-17B1-C090A6CEF7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6645" name="Rectangle 21">
                <a:extLst>
                  <a:ext uri="{FF2B5EF4-FFF2-40B4-BE49-F238E27FC236}">
                    <a16:creationId xmlns:a16="http://schemas.microsoft.com/office/drawing/2014/main" id="{8D236A05-D484-8611-E87F-64D8C60EB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26646" name="Rectangle 22">
                <a:extLst>
                  <a:ext uri="{FF2B5EF4-FFF2-40B4-BE49-F238E27FC236}">
                    <a16:creationId xmlns:a16="http://schemas.microsoft.com/office/drawing/2014/main" id="{18D4B1D4-5284-B59A-D0A0-4919A1160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26647" name="Group 23">
                <a:extLst>
                  <a:ext uri="{FF2B5EF4-FFF2-40B4-BE49-F238E27FC236}">
                    <a16:creationId xmlns:a16="http://schemas.microsoft.com/office/drawing/2014/main" id="{1E16A27C-8052-F677-22D0-B8AC50C2B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6648" name="Rectangle 24">
                  <a:extLst>
                    <a:ext uri="{FF2B5EF4-FFF2-40B4-BE49-F238E27FC236}">
                      <a16:creationId xmlns:a16="http://schemas.microsoft.com/office/drawing/2014/main" id="{8E9D8928-9F72-E1A8-1EAA-BC727F9E7A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49" name="Text Box 25">
                  <a:extLst>
                    <a:ext uri="{FF2B5EF4-FFF2-40B4-BE49-F238E27FC236}">
                      <a16:creationId xmlns:a16="http://schemas.microsoft.com/office/drawing/2014/main" id="{AFFFB9EB-8E73-BEA9-CF48-A3A8E1442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6650" name="Rectangle 26">
                <a:extLst>
                  <a:ext uri="{FF2B5EF4-FFF2-40B4-BE49-F238E27FC236}">
                    <a16:creationId xmlns:a16="http://schemas.microsoft.com/office/drawing/2014/main" id="{F882E7E6-3EAB-AA5B-801B-116DEC671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26651" name="Rectangle 27">
                <a:extLst>
                  <a:ext uri="{FF2B5EF4-FFF2-40B4-BE49-F238E27FC236}">
                    <a16:creationId xmlns:a16="http://schemas.microsoft.com/office/drawing/2014/main" id="{472B4CE3-AE76-63B6-9939-344EBEF9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26653" name="Rectangle 29">
              <a:extLst>
                <a:ext uri="{FF2B5EF4-FFF2-40B4-BE49-F238E27FC236}">
                  <a16:creationId xmlns:a16="http://schemas.microsoft.com/office/drawing/2014/main" id="{354184B6-D6BF-3EAD-9B33-3BBAF0C2C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54" name="Rectangle 30">
              <a:extLst>
                <a:ext uri="{FF2B5EF4-FFF2-40B4-BE49-F238E27FC236}">
                  <a16:creationId xmlns:a16="http://schemas.microsoft.com/office/drawing/2014/main" id="{9B337D6B-2C22-FDAB-63E6-9937CB31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26655" name="Text Box 31">
              <a:extLst>
                <a:ext uri="{FF2B5EF4-FFF2-40B4-BE49-F238E27FC236}">
                  <a16:creationId xmlns:a16="http://schemas.microsoft.com/office/drawing/2014/main" id="{8A537750-E06E-C5CE-1D01-E902261F6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26657" name="Text Box 33">
              <a:extLst>
                <a:ext uri="{FF2B5EF4-FFF2-40B4-BE49-F238E27FC236}">
                  <a16:creationId xmlns:a16="http://schemas.microsoft.com/office/drawing/2014/main" id="{71860077-74B3-DFEC-F362-0A5672676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76" name="Rectangle 52">
              <a:extLst>
                <a:ext uri="{FF2B5EF4-FFF2-40B4-BE49-F238E27FC236}">
                  <a16:creationId xmlns:a16="http://schemas.microsoft.com/office/drawing/2014/main" id="{D1F9B325-C553-70E6-3376-9DB5CDAA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677" name="Group 53">
              <a:extLst>
                <a:ext uri="{FF2B5EF4-FFF2-40B4-BE49-F238E27FC236}">
                  <a16:creationId xmlns:a16="http://schemas.microsoft.com/office/drawing/2014/main" id="{BD024CCD-05E1-912C-892E-5629BBE4B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6656" name="Text Box 32">
                <a:extLst>
                  <a:ext uri="{FF2B5EF4-FFF2-40B4-BE49-F238E27FC236}">
                    <a16:creationId xmlns:a16="http://schemas.microsoft.com/office/drawing/2014/main" id="{3D56E17B-10F5-3C88-6019-A047B0B59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26658" name="Group 34">
                <a:extLst>
                  <a:ext uri="{FF2B5EF4-FFF2-40B4-BE49-F238E27FC236}">
                    <a16:creationId xmlns:a16="http://schemas.microsoft.com/office/drawing/2014/main" id="{7328D8BD-AA0F-53EB-B79B-5CB2EF6ED3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6659" name="Rectangle 35">
                  <a:extLst>
                    <a:ext uri="{FF2B5EF4-FFF2-40B4-BE49-F238E27FC236}">
                      <a16:creationId xmlns:a16="http://schemas.microsoft.com/office/drawing/2014/main" id="{3C131516-EBDB-1AD2-3D17-7D109A957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0" name="Line 36">
                  <a:extLst>
                    <a:ext uri="{FF2B5EF4-FFF2-40B4-BE49-F238E27FC236}">
                      <a16:creationId xmlns:a16="http://schemas.microsoft.com/office/drawing/2014/main" id="{5E3F0F2D-0DEE-AEC2-10EE-708C75E9A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1" name="Line 37">
                  <a:extLst>
                    <a:ext uri="{FF2B5EF4-FFF2-40B4-BE49-F238E27FC236}">
                      <a16:creationId xmlns:a16="http://schemas.microsoft.com/office/drawing/2014/main" id="{1BD7B2DB-FF48-AA71-693A-CB5415BA03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2" name="Line 38">
                  <a:extLst>
                    <a:ext uri="{FF2B5EF4-FFF2-40B4-BE49-F238E27FC236}">
                      <a16:creationId xmlns:a16="http://schemas.microsoft.com/office/drawing/2014/main" id="{F176FF93-7779-C8F6-8B27-B4C4F7652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3" name="Line 39">
                  <a:extLst>
                    <a:ext uri="{FF2B5EF4-FFF2-40B4-BE49-F238E27FC236}">
                      <a16:creationId xmlns:a16="http://schemas.microsoft.com/office/drawing/2014/main" id="{3230ACF1-3818-A026-626F-84E5689CB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4" name="Line 40">
                  <a:extLst>
                    <a:ext uri="{FF2B5EF4-FFF2-40B4-BE49-F238E27FC236}">
                      <a16:creationId xmlns:a16="http://schemas.microsoft.com/office/drawing/2014/main" id="{98B24499-2613-0CB1-64E7-C3BAD1EF50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5" name="Line 41">
                  <a:extLst>
                    <a:ext uri="{FF2B5EF4-FFF2-40B4-BE49-F238E27FC236}">
                      <a16:creationId xmlns:a16="http://schemas.microsoft.com/office/drawing/2014/main" id="{0FB9254C-22CA-F2FB-6668-BF345FAF5D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6" name="Line 42">
                  <a:extLst>
                    <a:ext uri="{FF2B5EF4-FFF2-40B4-BE49-F238E27FC236}">
                      <a16:creationId xmlns:a16="http://schemas.microsoft.com/office/drawing/2014/main" id="{F8D4E629-8B8D-4B35-33EF-95AAE349E1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667" name="Text Box 43">
                  <a:extLst>
                    <a:ext uri="{FF2B5EF4-FFF2-40B4-BE49-F238E27FC236}">
                      <a16:creationId xmlns:a16="http://schemas.microsoft.com/office/drawing/2014/main" id="{2A4B0AE1-D93E-2996-1FE1-7FF07D7961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6668" name="Text Box 44">
                  <a:extLst>
                    <a:ext uri="{FF2B5EF4-FFF2-40B4-BE49-F238E27FC236}">
                      <a16:creationId xmlns:a16="http://schemas.microsoft.com/office/drawing/2014/main" id="{D78CB1F7-BD73-89B4-8321-E9FACEF4AA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6669" name="Text Box 45">
                  <a:extLst>
                    <a:ext uri="{FF2B5EF4-FFF2-40B4-BE49-F238E27FC236}">
                      <a16:creationId xmlns:a16="http://schemas.microsoft.com/office/drawing/2014/main" id="{A807AD7C-FA92-135E-74D1-66998BE1A4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6670" name="Text Box 46">
                  <a:extLst>
                    <a:ext uri="{FF2B5EF4-FFF2-40B4-BE49-F238E27FC236}">
                      <a16:creationId xmlns:a16="http://schemas.microsoft.com/office/drawing/2014/main" id="{E2E01D24-33BD-FDDE-E1EC-377D3CD3F7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6671" name="Text Box 47">
                  <a:extLst>
                    <a:ext uri="{FF2B5EF4-FFF2-40B4-BE49-F238E27FC236}">
                      <a16:creationId xmlns:a16="http://schemas.microsoft.com/office/drawing/2014/main" id="{A010CEFE-E110-99D8-1266-96A223A324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26672" name="Text Box 48">
                  <a:extLst>
                    <a:ext uri="{FF2B5EF4-FFF2-40B4-BE49-F238E27FC236}">
                      <a16:creationId xmlns:a16="http://schemas.microsoft.com/office/drawing/2014/main" id="{935AAEB6-93C6-76EF-8007-7C720CE4E2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6673" name="Text Box 49">
                  <a:extLst>
                    <a:ext uri="{FF2B5EF4-FFF2-40B4-BE49-F238E27FC236}">
                      <a16:creationId xmlns:a16="http://schemas.microsoft.com/office/drawing/2014/main" id="{6000E82B-616F-98F7-25F7-2E2B4B6821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6674" name="Text Box 50">
                  <a:extLst>
                    <a:ext uri="{FF2B5EF4-FFF2-40B4-BE49-F238E27FC236}">
                      <a16:creationId xmlns:a16="http://schemas.microsoft.com/office/drawing/2014/main" id="{59179C80-1579-A1CF-294D-79A0D043CE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  <p:sp>
        <p:nvSpPr>
          <p:cNvPr id="3" name="Dikdörtgen: Köşeleri Yuvarlatılmış 2">
            <a:extLst>
              <a:ext uri="{FF2B5EF4-FFF2-40B4-BE49-F238E27FC236}">
                <a16:creationId xmlns:a16="http://schemas.microsoft.com/office/drawing/2014/main" id="{4C1CC6F4-ED0D-16D2-CB96-D307BC5538C4}"/>
              </a:ext>
            </a:extLst>
          </p:cNvPr>
          <p:cNvSpPr/>
          <p:nvPr/>
        </p:nvSpPr>
        <p:spPr>
          <a:xfrm>
            <a:off x="7597282" y="1004341"/>
            <a:ext cx="3001361" cy="16628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=20;</a:t>
            </a:r>
          </a:p>
          <a:p>
            <a:pPr algn="ctr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</a:p>
          <a:p>
            <a:pPr algn="ctr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B=12;</a:t>
            </a:r>
          </a:p>
          <a:p>
            <a:pPr algn="ctr"/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B4B4FE4D-D7BC-5F46-0125-834DB262C5F8}"/>
              </a:ext>
            </a:extLst>
          </p:cNvPr>
          <p:cNvCxnSpPr>
            <a:cxnSpLocks/>
          </p:cNvCxnSpPr>
          <p:nvPr/>
        </p:nvCxnSpPr>
        <p:spPr>
          <a:xfrm flipH="1">
            <a:off x="4731798" y="1677880"/>
            <a:ext cx="3986753" cy="1334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1CA01E7-AA9F-9697-54FB-4B77CC0D9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668C9FD-6AC7-4C6A-9A6F-84166AD51A05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2A5EC9-198E-6AA1-1809-0D34EEA7C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Address Space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E7545790-9EBE-1709-89C9-359BF7A15D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E7545790-9EBE-1709-89C9-359BF7A15D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CB29FF55-6C65-07DB-908D-75D2EA424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043239"/>
          <a:ext cx="4165600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675916" imgH="4189099" progId="Visio.Drawing.11">
                  <p:embed/>
                </p:oleObj>
              </mc:Choice>
              <mc:Fallback>
                <p:oleObj name="Visio" r:id="rId5" imgW="4675916" imgH="4189099" progId="Visio.Drawing.11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CB29FF55-6C65-07DB-908D-75D2EA424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043239"/>
                        <a:ext cx="4165600" cy="3481387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6AC22F08-7C5F-87CA-E554-F209A5BE28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6" y="1908176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364078" imgH="1500226" progId="Visio.Drawing.11">
                  <p:embed/>
                </p:oleObj>
              </mc:Choice>
              <mc:Fallback>
                <p:oleObj name="Visio" r:id="rId7" imgW="3364078" imgH="1500226" progId="Visio.Drawing.11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6AC22F08-7C5F-87CA-E554-F209A5BE2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1908176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13" name="Group 13">
            <a:extLst>
              <a:ext uri="{FF2B5EF4-FFF2-40B4-BE49-F238E27FC236}">
                <a16:creationId xmlns:a16="http://schemas.microsoft.com/office/drawing/2014/main" id="{F967B65F-24A4-6069-DB4E-8A4A3685EA13}"/>
              </a:ext>
            </a:extLst>
          </p:cNvPr>
          <p:cNvGrpSpPr>
            <a:grpSpLocks/>
          </p:cNvGrpSpPr>
          <p:nvPr/>
        </p:nvGrpSpPr>
        <p:grpSpPr bwMode="auto">
          <a:xfrm>
            <a:off x="5422900" y="4279900"/>
            <a:ext cx="4241800" cy="2019300"/>
            <a:chOff x="2376" y="2760"/>
            <a:chExt cx="2672" cy="1232"/>
          </a:xfrm>
        </p:grpSpPr>
        <p:sp>
          <p:nvSpPr>
            <p:cNvPr id="25608" name="Rectangle 8">
              <a:extLst>
                <a:ext uri="{FF2B5EF4-FFF2-40B4-BE49-F238E27FC236}">
                  <a16:creationId xmlns:a16="http://schemas.microsoft.com/office/drawing/2014/main" id="{CD192880-63DE-6F90-95D7-84FDE13F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09" name="Text Box 9">
              <a:extLst>
                <a:ext uri="{FF2B5EF4-FFF2-40B4-BE49-F238E27FC236}">
                  <a16:creationId xmlns:a16="http://schemas.microsoft.com/office/drawing/2014/main" id="{BF06B480-64FF-A2E2-A345-3E3813B0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LDS  Rd, addr      ;Rd = [addr]</a:t>
              </a:r>
            </a:p>
          </p:txBody>
        </p:sp>
        <p:sp>
          <p:nvSpPr>
            <p:cNvPr id="25610" name="Text Box 10">
              <a:extLst>
                <a:ext uri="{FF2B5EF4-FFF2-40B4-BE49-F238E27FC236}">
                  <a16:creationId xmlns:a16="http://schemas.microsoft.com/office/drawing/2014/main" id="{7D3DDAC3-305C-87E4-18CB-D9134C71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LDS  R1, 0x60</a:t>
              </a:r>
            </a:p>
          </p:txBody>
        </p:sp>
        <p:sp>
          <p:nvSpPr>
            <p:cNvPr id="25611" name="Text Box 11">
              <a:extLst>
                <a:ext uri="{FF2B5EF4-FFF2-40B4-BE49-F238E27FC236}">
                  <a16:creationId xmlns:a16="http://schemas.microsoft.com/office/drawing/2014/main" id="{D6FB6ABB-1E1D-1B63-7736-50204E67E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LDS (Load direct from data space)</a:t>
              </a:r>
            </a:p>
          </p:txBody>
        </p:sp>
        <p:sp>
          <p:nvSpPr>
            <p:cNvPr id="25612" name="Line 12">
              <a:extLst>
                <a:ext uri="{FF2B5EF4-FFF2-40B4-BE49-F238E27FC236}">
                  <a16:creationId xmlns:a16="http://schemas.microsoft.com/office/drawing/2014/main" id="{F0B55D2E-FF38-F102-91D6-11811C3D5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20" name="Group 20">
            <a:extLst>
              <a:ext uri="{FF2B5EF4-FFF2-40B4-BE49-F238E27FC236}">
                <a16:creationId xmlns:a16="http://schemas.microsoft.com/office/drawing/2014/main" id="{A092A425-A037-38F0-B4F5-B37BF373A88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4292600"/>
            <a:ext cx="4241800" cy="1993900"/>
            <a:chOff x="2424" y="4088"/>
            <a:chExt cx="2672" cy="1232"/>
          </a:xfrm>
        </p:grpSpPr>
        <p:sp>
          <p:nvSpPr>
            <p:cNvPr id="25615" name="Rectangle 15">
              <a:extLst>
                <a:ext uri="{FF2B5EF4-FFF2-40B4-BE49-F238E27FC236}">
                  <a16:creationId xmlns:a16="http://schemas.microsoft.com/office/drawing/2014/main" id="{BED06097-154E-E0F5-B506-2A5BC2D38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16" name="Text Box 16">
              <a:extLst>
                <a:ext uri="{FF2B5EF4-FFF2-40B4-BE49-F238E27FC236}">
                  <a16:creationId xmlns:a16="http://schemas.microsoft.com/office/drawing/2014/main" id="{FFA6BE20-C1BF-E8E7-934F-F2A87C8F5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STS  addr,Rd      ;[addr]=Rd</a:t>
              </a:r>
            </a:p>
          </p:txBody>
        </p:sp>
        <p:sp>
          <p:nvSpPr>
            <p:cNvPr id="25617" name="Text Box 17">
              <a:extLst>
                <a:ext uri="{FF2B5EF4-FFF2-40B4-BE49-F238E27FC236}">
                  <a16:creationId xmlns:a16="http://schemas.microsoft.com/office/drawing/2014/main" id="{7E482719-4273-C2D2-1BC2-046E30EE4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4680"/>
              <a:ext cx="2360" cy="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STS  0x60,R15	    ; [0x60] = R15</a:t>
              </a:r>
            </a:p>
          </p:txBody>
        </p:sp>
        <p:sp>
          <p:nvSpPr>
            <p:cNvPr id="25618" name="Text Box 18">
              <a:extLst>
                <a:ext uri="{FF2B5EF4-FFF2-40B4-BE49-F238E27FC236}">
                  <a16:creationId xmlns:a16="http://schemas.microsoft.com/office/drawing/2014/main" id="{F5B3F3DB-652D-D637-C8CE-56794D2CF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STS (Store direct to data space)</a:t>
              </a:r>
            </a:p>
          </p:txBody>
        </p:sp>
        <p:sp>
          <p:nvSpPr>
            <p:cNvPr id="25619" name="Line 19">
              <a:extLst>
                <a:ext uri="{FF2B5EF4-FFF2-40B4-BE49-F238E27FC236}">
                  <a16:creationId xmlns:a16="http://schemas.microsoft.com/office/drawing/2014/main" id="{98566236-E24B-614E-2023-914300CC4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628" name="Group 28">
            <a:extLst>
              <a:ext uri="{FF2B5EF4-FFF2-40B4-BE49-F238E27FC236}">
                <a16:creationId xmlns:a16="http://schemas.microsoft.com/office/drawing/2014/main" id="{87CD8D94-0A9D-9460-8B55-DCA73592CEAC}"/>
              </a:ext>
            </a:extLst>
          </p:cNvPr>
          <p:cNvGrpSpPr>
            <a:grpSpLocks/>
          </p:cNvGrpSpPr>
          <p:nvPr/>
        </p:nvGrpSpPr>
        <p:grpSpPr bwMode="auto">
          <a:xfrm>
            <a:off x="3606800" y="4330700"/>
            <a:ext cx="6896100" cy="1993900"/>
            <a:chOff x="1312" y="2728"/>
            <a:chExt cx="4344" cy="1256"/>
          </a:xfrm>
        </p:grpSpPr>
        <p:sp>
          <p:nvSpPr>
            <p:cNvPr id="25622" name="Rectangle 22">
              <a:extLst>
                <a:ext uri="{FF2B5EF4-FFF2-40B4-BE49-F238E27FC236}">
                  <a16:creationId xmlns:a16="http://schemas.microsoft.com/office/drawing/2014/main" id="{45DC4021-AA00-2717-B3F4-1C894A39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728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627" name="Group 27">
              <a:extLst>
                <a:ext uri="{FF2B5EF4-FFF2-40B4-BE49-F238E27FC236}">
                  <a16:creationId xmlns:a16="http://schemas.microsoft.com/office/drawing/2014/main" id="{69FA95FA-E816-79E1-6A5C-D81EB41771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2" y="2728"/>
              <a:ext cx="4344" cy="238"/>
              <a:chOff x="1224" y="3280"/>
              <a:chExt cx="4344" cy="238"/>
            </a:xfrm>
          </p:grpSpPr>
          <p:sp>
            <p:nvSpPr>
              <p:cNvPr id="25625" name="Text Box 25">
                <a:extLst>
                  <a:ext uri="{FF2B5EF4-FFF2-40B4-BE49-F238E27FC236}">
                    <a16:creationId xmlns:a16="http://schemas.microsoft.com/office/drawing/2014/main" id="{99C342BB-CBF8-A8CD-6E67-36EC2EC6C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4" y="3280"/>
                <a:ext cx="433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Write a program that stores 55 into location 0x80 of RAM.</a:t>
                </a:r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A8ADC00B-B8F7-A8D5-1473-000455095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4" y="3517"/>
                <a:ext cx="43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5624" name="Text Box 24">
            <a:extLst>
              <a:ext uri="{FF2B5EF4-FFF2-40B4-BE49-F238E27FC236}">
                <a16:creationId xmlns:a16="http://schemas.microsoft.com/office/drawing/2014/main" id="{2599E245-A7CF-8F66-C3B7-DCC02A857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9" y="4976814"/>
            <a:ext cx="6370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LDI  R20, 55	   ;R20 = 55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STS  0x80, R20  ;[0x80] = R20 = 55</a:t>
            </a:r>
          </a:p>
        </p:txBody>
      </p:sp>
      <p:grpSp>
        <p:nvGrpSpPr>
          <p:cNvPr id="25635" name="Group 35">
            <a:extLst>
              <a:ext uri="{FF2B5EF4-FFF2-40B4-BE49-F238E27FC236}">
                <a16:creationId xmlns:a16="http://schemas.microsoft.com/office/drawing/2014/main" id="{9B21FEC7-9BB7-6E14-128D-50B29D509697}"/>
              </a:ext>
            </a:extLst>
          </p:cNvPr>
          <p:cNvGrpSpPr>
            <a:grpSpLocks/>
          </p:cNvGrpSpPr>
          <p:nvPr/>
        </p:nvGrpSpPr>
        <p:grpSpPr bwMode="auto">
          <a:xfrm>
            <a:off x="3568700" y="4386263"/>
            <a:ext cx="6921500" cy="2055812"/>
            <a:chOff x="1136" y="4137"/>
            <a:chExt cx="4360" cy="1295"/>
          </a:xfrm>
        </p:grpSpPr>
        <p:sp>
          <p:nvSpPr>
            <p:cNvPr id="25630" name="Rectangle 30">
              <a:extLst>
                <a:ext uri="{FF2B5EF4-FFF2-40B4-BE49-F238E27FC236}">
                  <a16:creationId xmlns:a16="http://schemas.microsoft.com/office/drawing/2014/main" id="{EC941AC2-3E6B-3A70-ECCB-2BA41B8F1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4176"/>
              <a:ext cx="4344" cy="1256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2" name="Text Box 32">
              <a:extLst>
                <a:ext uri="{FF2B5EF4-FFF2-40B4-BE49-F238E27FC236}">
                  <a16:creationId xmlns:a16="http://schemas.microsoft.com/office/drawing/2014/main" id="{1C7BDBE1-4AF0-D9B5-70BE-28FEAC035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6" y="4137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Write a program that copies the contents of location 0x80 of RAM into location 0x81.</a:t>
              </a:r>
            </a:p>
          </p:txBody>
        </p:sp>
        <p:sp>
          <p:nvSpPr>
            <p:cNvPr id="25633" name="Line 33">
              <a:extLst>
                <a:ext uri="{FF2B5EF4-FFF2-40B4-BE49-F238E27FC236}">
                  <a16:creationId xmlns:a16="http://schemas.microsoft.com/office/drawing/2014/main" id="{9E3D4752-CC20-3E9D-E0D8-3B30BB6A8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448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34" name="Text Box 34">
            <a:extLst>
              <a:ext uri="{FF2B5EF4-FFF2-40B4-BE49-F238E27FC236}">
                <a16:creationId xmlns:a16="http://schemas.microsoft.com/office/drawing/2014/main" id="{3345A8B9-94E8-310B-08BF-7EC62D53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2864" y="5310189"/>
            <a:ext cx="63706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LDS  R20, 0x80	;R20 = [0x80]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STS  0x81, R20  	;[0x81] = R20 = [0x80]</a:t>
            </a:r>
          </a:p>
        </p:txBody>
      </p:sp>
      <p:grpSp>
        <p:nvGrpSpPr>
          <p:cNvPr id="25641" name="Group 41">
            <a:extLst>
              <a:ext uri="{FF2B5EF4-FFF2-40B4-BE49-F238E27FC236}">
                <a16:creationId xmlns:a16="http://schemas.microsoft.com/office/drawing/2014/main" id="{6F43DA51-9C8A-5A42-C0DD-0D6B745242E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900489"/>
            <a:ext cx="6921500" cy="2498725"/>
            <a:chOff x="360" y="4369"/>
            <a:chExt cx="4360" cy="1574"/>
          </a:xfrm>
        </p:grpSpPr>
        <p:sp>
          <p:nvSpPr>
            <p:cNvPr id="25637" name="Rectangle 37">
              <a:extLst>
                <a:ext uri="{FF2B5EF4-FFF2-40B4-BE49-F238E27FC236}">
                  <a16:creationId xmlns:a16="http://schemas.microsoft.com/office/drawing/2014/main" id="{B3FA5AA3-0AE7-3BD2-015C-D1A24C14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" y="4369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38" name="Text Box 38">
              <a:extLst>
                <a:ext uri="{FF2B5EF4-FFF2-40B4-BE49-F238E27FC236}">
                  <a16:creationId xmlns:a16="http://schemas.microsoft.com/office/drawing/2014/main" id="{250FEDAC-8092-9444-599B-688730925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4416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Add contents of location 0x90 to contents of location 0x95 and store the result in location 0x313.</a:t>
              </a:r>
            </a:p>
          </p:txBody>
        </p:sp>
        <p:sp>
          <p:nvSpPr>
            <p:cNvPr id="25639" name="Line 39">
              <a:extLst>
                <a:ext uri="{FF2B5EF4-FFF2-40B4-BE49-F238E27FC236}">
                  <a16:creationId xmlns:a16="http://schemas.microsoft.com/office/drawing/2014/main" id="{185EBB7D-6CF3-FA76-B7CC-4ADAC225B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" y="4760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40" name="Text Box 40">
            <a:extLst>
              <a:ext uri="{FF2B5EF4-FFF2-40B4-BE49-F238E27FC236}">
                <a16:creationId xmlns:a16="http://schemas.microsoft.com/office/drawing/2014/main" id="{ADCE615F-9B59-491C-C404-F2E932279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4" y="4568826"/>
            <a:ext cx="637063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LDS  R20, 0x90	;R20 = [0x90]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LDS  R21, 0x95	;R21 = [0x95]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  R20, R21		;R20 = R20 + R21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STS  0x313, R20  	;[0x313] = R20</a:t>
            </a:r>
          </a:p>
        </p:txBody>
      </p:sp>
      <p:grpSp>
        <p:nvGrpSpPr>
          <p:cNvPr id="25646" name="Group 46">
            <a:extLst>
              <a:ext uri="{FF2B5EF4-FFF2-40B4-BE49-F238E27FC236}">
                <a16:creationId xmlns:a16="http://schemas.microsoft.com/office/drawing/2014/main" id="{B2AD9334-28E9-FBB0-7CD7-10678BDE607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208463"/>
            <a:ext cx="6921500" cy="1903412"/>
            <a:chOff x="1160" y="4107"/>
            <a:chExt cx="4360" cy="1199"/>
          </a:xfrm>
        </p:grpSpPr>
        <p:sp>
          <p:nvSpPr>
            <p:cNvPr id="25643" name="Rectangle 43">
              <a:extLst>
                <a:ext uri="{FF2B5EF4-FFF2-40B4-BE49-F238E27FC236}">
                  <a16:creationId xmlns:a16="http://schemas.microsoft.com/office/drawing/2014/main" id="{BDAD9F07-54A1-C3E8-C473-45003C06F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4153"/>
              <a:ext cx="4344" cy="1153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44" name="Text Box 44">
              <a:extLst>
                <a:ext uri="{FF2B5EF4-FFF2-40B4-BE49-F238E27FC236}">
                  <a16:creationId xmlns:a16="http://schemas.microsoft.com/office/drawing/2014/main" id="{AA9E741B-CBE0-711A-6CAF-969D3A37E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4107"/>
              <a:ext cx="433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What does the following instruction do?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en-US" sz="1600" b="1" i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LDS  R20,2</a:t>
              </a:r>
            </a:p>
          </p:txBody>
        </p:sp>
        <p:sp>
          <p:nvSpPr>
            <p:cNvPr id="25645" name="Line 45">
              <a:extLst>
                <a:ext uri="{FF2B5EF4-FFF2-40B4-BE49-F238E27FC236}">
                  <a16:creationId xmlns:a16="http://schemas.microsoft.com/office/drawing/2014/main" id="{01209B2E-3E53-AA20-5D24-2651B067A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4517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647" name="Text Box 47">
            <a:extLst>
              <a:ext uri="{FF2B5EF4-FFF2-40B4-BE49-F238E27FC236}">
                <a16:creationId xmlns:a16="http://schemas.microsoft.com/office/drawing/2014/main" id="{F3C87872-A2E1-8944-12D6-98261170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0" y="5041901"/>
            <a:ext cx="67183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copies the contents of R2 into R20; as 2 is the address of R2.</a:t>
            </a:r>
          </a:p>
        </p:txBody>
      </p:sp>
      <p:sp>
        <p:nvSpPr>
          <p:cNvPr id="25652" name="Text Box 52">
            <a:extLst>
              <a:ext uri="{FF2B5EF4-FFF2-40B4-BE49-F238E27FC236}">
                <a16:creationId xmlns:a16="http://schemas.microsoft.com/office/drawing/2014/main" id="{2EF3C353-B3F9-6DC2-495A-3516A2122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4851401"/>
            <a:ext cx="4495800" cy="105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R20, 0x53	;R20 = 0x53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STS	0x5E, R20	;SPH = R20</a:t>
            </a:r>
          </a:p>
        </p:txBody>
      </p:sp>
      <p:grpSp>
        <p:nvGrpSpPr>
          <p:cNvPr id="25659" name="Group 59">
            <a:extLst>
              <a:ext uri="{FF2B5EF4-FFF2-40B4-BE49-F238E27FC236}">
                <a16:creationId xmlns:a16="http://schemas.microsoft.com/office/drawing/2014/main" id="{F809B530-E779-21F5-04E1-9A793BB557DE}"/>
              </a:ext>
            </a:extLst>
          </p:cNvPr>
          <p:cNvGrpSpPr>
            <a:grpSpLocks/>
          </p:cNvGrpSpPr>
          <p:nvPr/>
        </p:nvGrpSpPr>
        <p:grpSpPr bwMode="auto">
          <a:xfrm>
            <a:off x="1685926" y="862013"/>
            <a:ext cx="4911725" cy="3441700"/>
            <a:chOff x="5832" y="591"/>
            <a:chExt cx="3094" cy="2168"/>
          </a:xfrm>
        </p:grpSpPr>
        <p:sp>
          <p:nvSpPr>
            <p:cNvPr id="25655" name="Rectangle 55">
              <a:extLst>
                <a:ext uri="{FF2B5EF4-FFF2-40B4-BE49-F238E27FC236}">
                  <a16:creationId xmlns:a16="http://schemas.microsoft.com/office/drawing/2014/main" id="{317AE1BF-2D95-5D9A-CE9B-E27C323D1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2" y="591"/>
              <a:ext cx="3094" cy="2168"/>
            </a:xfrm>
            <a:prstGeom prst="rect">
              <a:avLst/>
            </a:prstGeom>
            <a:solidFill>
              <a:srgbClr val="F3F8C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5657" name="Object 57">
              <a:extLst>
                <a:ext uri="{FF2B5EF4-FFF2-40B4-BE49-F238E27FC236}">
                  <a16:creationId xmlns:a16="http://schemas.microsoft.com/office/drawing/2014/main" id="{12FD913F-5E6D-AB6B-F78A-9EF5F2ECB0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74" y="639"/>
            <a:ext cx="2974" cy="20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4759328" imgH="3339078" progId="Visio.Drawing.11">
                    <p:embed/>
                  </p:oleObj>
                </mc:Choice>
                <mc:Fallback>
                  <p:oleObj name="Visio" r:id="rId9" imgW="4759328" imgH="3339078" progId="Visio.Drawing.11">
                    <p:embed/>
                    <p:pic>
                      <p:nvPicPr>
                        <p:cNvPr id="25657" name="Object 57">
                          <a:extLst>
                            <a:ext uri="{FF2B5EF4-FFF2-40B4-BE49-F238E27FC236}">
                              <a16:creationId xmlns:a16="http://schemas.microsoft.com/office/drawing/2014/main" id="{12FD913F-5E6D-AB6B-F78A-9EF5F2ECB0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4" y="639"/>
                          <a:ext cx="2974" cy="20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cap="flat" cmpd="sng" algn="ctr">
                              <a:solidFill>
                                <a:schemeClr val="tx1"/>
                              </a:solidFill>
                              <a:prstDash val="solid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53" name="Group 53">
            <a:extLst>
              <a:ext uri="{FF2B5EF4-FFF2-40B4-BE49-F238E27FC236}">
                <a16:creationId xmlns:a16="http://schemas.microsoft.com/office/drawing/2014/main" id="{5C38C8EC-0E6F-5CDE-E060-F38213D60FBF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3976689"/>
            <a:ext cx="4622800" cy="2498725"/>
            <a:chOff x="1280" y="4161"/>
            <a:chExt cx="4360" cy="1574"/>
          </a:xfrm>
        </p:grpSpPr>
        <p:sp>
          <p:nvSpPr>
            <p:cNvPr id="25649" name="Rectangle 49">
              <a:extLst>
                <a:ext uri="{FF2B5EF4-FFF2-40B4-BE49-F238E27FC236}">
                  <a16:creationId xmlns:a16="http://schemas.microsoft.com/office/drawing/2014/main" id="{3C6B546B-0171-D7D7-7232-B60F2CCF6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4161"/>
              <a:ext cx="4344" cy="1574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50" name="Text Box 50">
              <a:extLst>
                <a:ext uri="{FF2B5EF4-FFF2-40B4-BE49-F238E27FC236}">
                  <a16:creationId xmlns:a16="http://schemas.microsoft.com/office/drawing/2014/main" id="{FEE69D56-C17A-CFC9-08A7-2425525D8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" y="4208"/>
              <a:ext cx="433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Store 0x53 into the SPH register. The address of SPH is 0x5E</a:t>
              </a:r>
            </a:p>
          </p:txBody>
        </p:sp>
        <p:sp>
          <p:nvSpPr>
            <p:cNvPr id="25651" name="Line 51">
              <a:extLst>
                <a:ext uri="{FF2B5EF4-FFF2-40B4-BE49-F238E27FC236}">
                  <a16:creationId xmlns:a16="http://schemas.microsoft.com/office/drawing/2014/main" id="{03628546-F424-2A42-372B-E2DE4D6A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455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5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25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5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5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4" grpId="0"/>
      <p:bldP spid="25624" grpId="1"/>
      <p:bldP spid="25634" grpId="0"/>
      <p:bldP spid="25634" grpId="1"/>
      <p:bldP spid="25640" grpId="0"/>
      <p:bldP spid="25640" grpId="1"/>
      <p:bldP spid="25647" grpId="0"/>
      <p:bldP spid="256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DFDAF-CAD1-133F-8FD2-F596518A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</a:t>
            </a:r>
          </a:p>
        </p:txBody>
      </p:sp>
      <p:pic>
        <p:nvPicPr>
          <p:cNvPr id="6" name="İçerik Yer Tutucusu 5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2DC299CE-F2DB-C9EA-EA5B-12679F87C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26" y="1251751"/>
            <a:ext cx="6082775" cy="2738344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8096998-57E2-F7CB-FAC2-DEB8610491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B0A91-6F4B-444B-9F34-C45708FD9471}" type="slidenum">
              <a:rPr lang="fa-IR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E6DDC8-D569-038A-662F-0DDBB4657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678"/>
              </p:ext>
            </p:extLst>
          </p:nvPr>
        </p:nvGraphicFramePr>
        <p:xfrm>
          <a:off x="600722" y="1374237"/>
          <a:ext cx="4165600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75916" imgH="4189099" progId="Visio.Drawing.11">
                  <p:embed/>
                </p:oleObj>
              </mc:Choice>
              <mc:Fallback>
                <p:oleObj name="Visio" r:id="rId3" imgW="4675916" imgH="4189099" progId="Visio.Drawing.11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:a16="http://schemas.microsoft.com/office/drawing/2014/main" id="{CB29FF55-6C65-07DB-908D-75D2EA424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22" y="1374237"/>
                        <a:ext cx="4165600" cy="3481387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7882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970AE4F-4C1A-5E12-90EB-60F88C7C0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DC7174-4101-4847-96D4-5CE1169DD3F6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736" name="Object 64">
            <a:extLst>
              <a:ext uri="{FF2B5EF4-FFF2-40B4-BE49-F238E27FC236}">
                <a16:creationId xmlns:a16="http://schemas.microsoft.com/office/drawing/2014/main" id="{32D62E75-294E-C496-9E76-6DAF580E8D5F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1" y="2884489"/>
          <a:ext cx="4048125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75916" imgH="4189099" progId="Visio.Drawing.11">
                  <p:embed/>
                </p:oleObj>
              </mc:Choice>
              <mc:Fallback>
                <p:oleObj name="Visio" r:id="rId3" imgW="4675916" imgH="4189099" progId="Visio.Drawing.11">
                  <p:embed/>
                  <p:pic>
                    <p:nvPicPr>
                      <p:cNvPr id="28736" name="Object 64">
                        <a:extLst>
                          <a:ext uri="{FF2B5EF4-FFF2-40B4-BE49-F238E27FC236}">
                            <a16:creationId xmlns:a16="http://schemas.microsoft.com/office/drawing/2014/main" id="{32D62E75-294E-C496-9E76-6DAF580E8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2884489"/>
                        <a:ext cx="4048125" cy="3627437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2">
            <a:extLst>
              <a:ext uri="{FF2B5EF4-FFF2-40B4-BE49-F238E27FC236}">
                <a16:creationId xmlns:a16="http://schemas.microsoft.com/office/drawing/2014/main" id="{17BA895A-29A7-946D-08C6-5699025A5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Address Space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F03BF8A1-6582-A40A-58FC-8BCBCDDD1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3" y="979488"/>
          <a:ext cx="6013450" cy="330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860341" imgH="3085795" progId="Visio.Drawing.11">
                  <p:embed/>
                </p:oleObj>
              </mc:Choice>
              <mc:Fallback>
                <p:oleObj name="Visio" r:id="rId5" imgW="4860341" imgH="3085795" progId="Visio.Drawing.11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F03BF8A1-6582-A40A-58FC-8BCBCDDD1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979488"/>
                        <a:ext cx="6013450" cy="330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4255D1D4-C26A-78FB-7D4A-6E0CCDC13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1126" y="1908176"/>
          <a:ext cx="4048125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364078" imgH="1500226" progId="Visio.Drawing.11">
                  <p:embed/>
                </p:oleObj>
              </mc:Choice>
              <mc:Fallback>
                <p:oleObj name="Visio" r:id="rId7" imgW="3364078" imgH="1500226" progId="Visio.Drawing.11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4255D1D4-C26A-78FB-7D4A-6E0CCDC13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6" y="1908176"/>
                        <a:ext cx="4048125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9" name="Group 7">
            <a:extLst>
              <a:ext uri="{FF2B5EF4-FFF2-40B4-BE49-F238E27FC236}">
                <a16:creationId xmlns:a16="http://schemas.microsoft.com/office/drawing/2014/main" id="{FC68B3F9-C578-FBFF-0F72-B6632185E7C3}"/>
              </a:ext>
            </a:extLst>
          </p:cNvPr>
          <p:cNvGrpSpPr>
            <a:grpSpLocks/>
          </p:cNvGrpSpPr>
          <p:nvPr/>
        </p:nvGrpSpPr>
        <p:grpSpPr bwMode="auto">
          <a:xfrm>
            <a:off x="5892800" y="3556000"/>
            <a:ext cx="4241800" cy="2732088"/>
            <a:chOff x="2376" y="2760"/>
            <a:chExt cx="2672" cy="1232"/>
          </a:xfrm>
        </p:grpSpPr>
        <p:sp>
          <p:nvSpPr>
            <p:cNvPr id="28680" name="Rectangle 8">
              <a:extLst>
                <a:ext uri="{FF2B5EF4-FFF2-40B4-BE49-F238E27FC236}">
                  <a16:creationId xmlns:a16="http://schemas.microsoft.com/office/drawing/2014/main" id="{E5912CDE-6EB9-9C13-30B5-6DD694DC1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760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1" name="Text Box 9">
              <a:extLst>
                <a:ext uri="{FF2B5EF4-FFF2-40B4-BE49-F238E27FC236}">
                  <a16:creationId xmlns:a16="http://schemas.microsoft.com/office/drawing/2014/main" id="{628A06B1-22EE-4349-15B1-095365078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2" y="3008"/>
              <a:ext cx="2152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 Rd,IOaddress  ;Rd = [addr]</a:t>
              </a:r>
            </a:p>
          </p:txBody>
        </p:sp>
        <p:sp>
          <p:nvSpPr>
            <p:cNvPr id="28682" name="Text Box 10">
              <a:extLst>
                <a:ext uri="{FF2B5EF4-FFF2-40B4-BE49-F238E27FC236}">
                  <a16:creationId xmlns:a16="http://schemas.microsoft.com/office/drawing/2014/main" id="{BED2E794-DA5B-7DA0-D2A3-1ABD7AFA1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3352"/>
              <a:ext cx="2272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IN  R1, 0x3F	;R1 = SREG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IN  R17,0x3E 	;R17 = SPH</a:t>
              </a:r>
            </a:p>
          </p:txBody>
        </p:sp>
        <p:sp>
          <p:nvSpPr>
            <p:cNvPr id="28683" name="Text Box 11">
              <a:extLst>
                <a:ext uri="{FF2B5EF4-FFF2-40B4-BE49-F238E27FC236}">
                  <a16:creationId xmlns:a16="http://schemas.microsoft.com/office/drawing/2014/main" id="{60C08B60-F3F7-67B8-0D11-A8DC3E389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60"/>
              <a:ext cx="2664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(IN from IO location)</a:t>
              </a:r>
            </a:p>
          </p:txBody>
        </p:sp>
        <p:sp>
          <p:nvSpPr>
            <p:cNvPr id="28684" name="Line 12">
              <a:extLst>
                <a:ext uri="{FF2B5EF4-FFF2-40B4-BE49-F238E27FC236}">
                  <a16:creationId xmlns:a16="http://schemas.microsoft.com/office/drawing/2014/main" id="{0F411582-A0B9-94A9-0CB3-F0374BF53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299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685" name="Group 13">
            <a:extLst>
              <a:ext uri="{FF2B5EF4-FFF2-40B4-BE49-F238E27FC236}">
                <a16:creationId xmlns:a16="http://schemas.microsoft.com/office/drawing/2014/main" id="{C2B7BC64-D627-624B-4254-871DFD5A2F2E}"/>
              </a:ext>
            </a:extLst>
          </p:cNvPr>
          <p:cNvGrpSpPr>
            <a:grpSpLocks/>
          </p:cNvGrpSpPr>
          <p:nvPr/>
        </p:nvGrpSpPr>
        <p:grpSpPr bwMode="auto">
          <a:xfrm>
            <a:off x="5865813" y="3729038"/>
            <a:ext cx="4241800" cy="2717800"/>
            <a:chOff x="2424" y="4088"/>
            <a:chExt cx="2672" cy="1232"/>
          </a:xfrm>
        </p:grpSpPr>
        <p:sp>
          <p:nvSpPr>
            <p:cNvPr id="28686" name="Rectangle 14">
              <a:extLst>
                <a:ext uri="{FF2B5EF4-FFF2-40B4-BE49-F238E27FC236}">
                  <a16:creationId xmlns:a16="http://schemas.microsoft.com/office/drawing/2014/main" id="{9690B707-D7AA-B42F-2E89-60EB6E6E9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4088"/>
              <a:ext cx="2672" cy="1232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87" name="Text Box 15">
              <a:extLst>
                <a:ext uri="{FF2B5EF4-FFF2-40B4-BE49-F238E27FC236}">
                  <a16:creationId xmlns:a16="http://schemas.microsoft.com/office/drawing/2014/main" id="{231BA456-DC55-4585-D347-6BD33EBEE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0" y="4336"/>
              <a:ext cx="2152" cy="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 IOAddr,Rd      ;[addr]=Rd</a:t>
              </a:r>
            </a:p>
          </p:txBody>
        </p:sp>
        <p:sp>
          <p:nvSpPr>
            <p:cNvPr id="28688" name="Text Box 16">
              <a:extLst>
                <a:ext uri="{FF2B5EF4-FFF2-40B4-BE49-F238E27FC236}">
                  <a16:creationId xmlns:a16="http://schemas.microsoft.com/office/drawing/2014/main" id="{89441C58-06CD-A0BB-0C72-E8C223209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4681"/>
              <a:ext cx="236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OUT  0x3F,R12    ;SREG = R12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OUT  0x3E,R15    ;SPH = R15</a:t>
              </a:r>
            </a:p>
          </p:txBody>
        </p:sp>
        <p:sp>
          <p:nvSpPr>
            <p:cNvPr id="28689" name="Text Box 17">
              <a:extLst>
                <a:ext uri="{FF2B5EF4-FFF2-40B4-BE49-F238E27FC236}">
                  <a16:creationId xmlns:a16="http://schemas.microsoft.com/office/drawing/2014/main" id="{C2D2B39B-053B-1848-EA3B-4401DA64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4" y="4088"/>
              <a:ext cx="26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 (OUT to I/O location)</a:t>
              </a:r>
            </a:p>
          </p:txBody>
        </p:sp>
        <p:sp>
          <p:nvSpPr>
            <p:cNvPr id="28690" name="Line 18">
              <a:extLst>
                <a:ext uri="{FF2B5EF4-FFF2-40B4-BE49-F238E27FC236}">
                  <a16:creationId xmlns:a16="http://schemas.microsoft.com/office/drawing/2014/main" id="{30EE01BE-0C0D-BB51-733B-9A382920A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4320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B9334D8F-16AB-C64F-D0B5-FE5F2A311D02}"/>
              </a:ext>
            </a:extLst>
          </p:cNvPr>
          <p:cNvGrpSpPr>
            <a:grpSpLocks/>
          </p:cNvGrpSpPr>
          <p:nvPr/>
        </p:nvGrpSpPr>
        <p:grpSpPr bwMode="auto">
          <a:xfrm>
            <a:off x="5881688" y="3616325"/>
            <a:ext cx="4254500" cy="2044700"/>
            <a:chOff x="1832" y="4100"/>
            <a:chExt cx="2680" cy="1288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B5F5265-1B95-4CC1-C229-A353922B0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4100"/>
              <a:ext cx="2672" cy="1288"/>
            </a:xfrm>
            <a:prstGeom prst="rect">
              <a:avLst/>
            </a:prstGeom>
            <a:solidFill>
              <a:srgbClr val="E4F39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23" name="Text Box 51">
              <a:extLst>
                <a:ext uri="{FF2B5EF4-FFF2-40B4-BE49-F238E27FC236}">
                  <a16:creationId xmlns:a16="http://schemas.microsoft.com/office/drawing/2014/main" id="{D396F654-8EDC-9187-33C1-93E5533AE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2" y="4500"/>
              <a:ext cx="2648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  SPH,R12    ;OUT  0x3E,R12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IN	R15,SREG  ;IN   R15,0x3F</a:t>
              </a:r>
            </a:p>
          </p:txBody>
        </p:sp>
        <p:sp>
          <p:nvSpPr>
            <p:cNvPr id="28724" name="Text Box 52">
              <a:extLst>
                <a:ext uri="{FF2B5EF4-FFF2-40B4-BE49-F238E27FC236}">
                  <a16:creationId xmlns:a16="http://schemas.microsoft.com/office/drawing/2014/main" id="{E8F32A7A-0215-0323-F8EB-6ECCD615B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0" y="4100"/>
              <a:ext cx="266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Using Names of I/O registers</a:t>
              </a:r>
            </a:p>
          </p:txBody>
        </p:sp>
        <p:sp>
          <p:nvSpPr>
            <p:cNvPr id="28725" name="Line 53">
              <a:extLst>
                <a:ext uri="{FF2B5EF4-FFF2-40B4-BE49-F238E27FC236}">
                  <a16:creationId xmlns:a16="http://schemas.microsoft.com/office/drawing/2014/main" id="{1ABC7BC9-0BEE-8ED2-866C-00F1B1C0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0" y="4422"/>
              <a:ext cx="2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15503DB5-AE53-7F6F-D190-BECA15C16BDB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3371850"/>
            <a:ext cx="6934200" cy="2947988"/>
            <a:chOff x="1192" y="4150"/>
            <a:chExt cx="4368" cy="1857"/>
          </a:xfrm>
        </p:grpSpPr>
        <p:sp>
          <p:nvSpPr>
            <p:cNvPr id="28731" name="Rectangle 59">
              <a:extLst>
                <a:ext uri="{FF2B5EF4-FFF2-40B4-BE49-F238E27FC236}">
                  <a16:creationId xmlns:a16="http://schemas.microsoft.com/office/drawing/2014/main" id="{4F586FA1-7DB0-A793-DF80-B9E4C4FA4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4150"/>
              <a:ext cx="4344" cy="1857"/>
            </a:xfrm>
            <a:prstGeom prst="rect">
              <a:avLst/>
            </a:prstGeom>
            <a:solidFill>
              <a:srgbClr val="E4F39B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32" name="Text Box 60">
              <a:extLst>
                <a:ext uri="{FF2B5EF4-FFF2-40B4-BE49-F238E27FC236}">
                  <a16:creationId xmlns:a16="http://schemas.microsoft.com/office/drawing/2014/main" id="{4FA4DAB3-DC50-3CDF-4255-E6F8F11E5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2" y="4168"/>
              <a:ext cx="433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Example: Write a program that adds the contents of the PINC I/O register to the contents of PIND and stores the result in location 0x90 of the SRAM</a:t>
              </a:r>
              <a:endParaRPr lang="en-US" altLang="en-US" sz="1600" b="1" i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733" name="Line 61">
              <a:extLst>
                <a:ext uri="{FF2B5EF4-FFF2-40B4-BE49-F238E27FC236}">
                  <a16:creationId xmlns:a16="http://schemas.microsoft.com/office/drawing/2014/main" id="{3D2C34DB-3F2E-CB82-E5CD-2536DA659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4658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734" name="Text Box 62">
            <a:extLst>
              <a:ext uri="{FF2B5EF4-FFF2-40B4-BE49-F238E27FC236}">
                <a16:creationId xmlns:a16="http://schemas.microsoft.com/office/drawing/2014/main" id="{1AF0E008-58A8-616D-46CD-709635BBE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4248150"/>
            <a:ext cx="5422900" cy="187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	R20,PINC  ;R20 = PINC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	R21,PIND  ;R21 = PIND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	R20,R21   ;R20 = R20 + R21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STS	0x90,R20  ;[0x90] =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8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  <p:bldP spid="2873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4123B28-4D69-2EB1-04A1-0597A4A36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9CE4F6-14B9-4CE6-84F8-33F530A53FA2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83B0959-97BE-D243-E3E3-881A8D896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Language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8478CC3-0608-1FD7-7AA0-139AF40FB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R0,R1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LDI R16, 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LDI R17, 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ADD R16, R17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</a:t>
            </a:r>
          </a:p>
          <a:p>
            <a:endParaRPr lang="en-US" altLang="en-US"/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A54E91D2-044B-B2CD-980C-19E827DC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9" y="1887538"/>
            <a:ext cx="3062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000011 00 0000 0001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3574EA7C-AF21-72E4-6653-43D09A72AE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9" y="2206625"/>
            <a:ext cx="784225" cy="0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8CEDC693-B562-CDAE-A12D-77803F7D3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0626" y="2206625"/>
            <a:ext cx="1363663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id="{B3722CF2-DC8D-9314-5E19-CA38D718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6" y="2149476"/>
            <a:ext cx="1019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opcode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DFAFAA25-0B1E-8762-1EDF-278341E4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6" y="2162176"/>
            <a:ext cx="1279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b="1" i="1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operand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0387FF25-FBE5-34FA-35F7-FEE74E845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976" y="5049839"/>
            <a:ext cx="30638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1110 0000 0000 0010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1110 0000 0001 0011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0000 1111 0000 0001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5C3D415-3533-2D5F-F97C-16797BBF80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0BBA9D-BE82-4E79-A6D8-54FC21DB4965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74CDCCCF-B478-81D5-B0C1-D5924FE59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Status Register (SREG)</a:t>
            </a:r>
          </a:p>
        </p:txBody>
      </p:sp>
      <p:grpSp>
        <p:nvGrpSpPr>
          <p:cNvPr id="27721" name="Group 73">
            <a:extLst>
              <a:ext uri="{FF2B5EF4-FFF2-40B4-BE49-F238E27FC236}">
                <a16:creationId xmlns:a16="http://schemas.microsoft.com/office/drawing/2014/main" id="{4F6A8F38-C639-E756-2079-928CA2CE6FC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08289"/>
            <a:ext cx="3683000" cy="3578225"/>
            <a:chOff x="288" y="1769"/>
            <a:chExt cx="2320" cy="2254"/>
          </a:xfrm>
        </p:grpSpPr>
        <p:sp>
          <p:nvSpPr>
            <p:cNvPr id="27653" name="Rectangle 5">
              <a:extLst>
                <a:ext uri="{FF2B5EF4-FFF2-40B4-BE49-F238E27FC236}">
                  <a16:creationId xmlns:a16="http://schemas.microsoft.com/office/drawing/2014/main" id="{F7D1417B-EC10-D409-7309-7298812F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69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7654" name="Rectangle 6">
              <a:extLst>
                <a:ext uri="{FF2B5EF4-FFF2-40B4-BE49-F238E27FC236}">
                  <a16:creationId xmlns:a16="http://schemas.microsoft.com/office/drawing/2014/main" id="{E3AA704A-6E18-F754-9035-76DA1D63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3149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7655" name="Rectangle 7">
              <a:extLst>
                <a:ext uri="{FF2B5EF4-FFF2-40B4-BE49-F238E27FC236}">
                  <a16:creationId xmlns:a16="http://schemas.microsoft.com/office/drawing/2014/main" id="{285C3BE7-784F-6A56-D5E6-500DCAE3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933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27656" name="Rectangle 8">
              <a:extLst>
                <a:ext uri="{FF2B5EF4-FFF2-40B4-BE49-F238E27FC236}">
                  <a16:creationId xmlns:a16="http://schemas.microsoft.com/office/drawing/2014/main" id="{C89C93C0-C6CD-C408-8D15-E2B92F298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1928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57" name="Text Box 9">
              <a:extLst>
                <a:ext uri="{FF2B5EF4-FFF2-40B4-BE49-F238E27FC236}">
                  <a16:creationId xmlns:a16="http://schemas.microsoft.com/office/drawing/2014/main" id="{D42609DC-32E8-692D-CFD1-F1BAF7EA0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6" y="3727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27658" name="Group 10">
              <a:extLst>
                <a:ext uri="{FF2B5EF4-FFF2-40B4-BE49-F238E27FC236}">
                  <a16:creationId xmlns:a16="http://schemas.microsoft.com/office/drawing/2014/main" id="{06E2BE55-4D48-9F61-6137-E256E50A5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986"/>
              <a:ext cx="516" cy="1695"/>
              <a:chOff x="4410" y="2694"/>
              <a:chExt cx="641" cy="1337"/>
            </a:xfrm>
          </p:grpSpPr>
          <p:sp>
            <p:nvSpPr>
              <p:cNvPr id="27659" name="Rectangle 11">
                <a:extLst>
                  <a:ext uri="{FF2B5EF4-FFF2-40B4-BE49-F238E27FC236}">
                    <a16:creationId xmlns:a16="http://schemas.microsoft.com/office/drawing/2014/main" id="{47740A2A-A2AE-53C6-F532-F88995892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7660" name="Rectangle 12">
                <a:extLst>
                  <a:ext uri="{FF2B5EF4-FFF2-40B4-BE49-F238E27FC236}">
                    <a16:creationId xmlns:a16="http://schemas.microsoft.com/office/drawing/2014/main" id="{90580B21-49C1-0873-A11D-7B40CEC1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27661" name="Rectangle 13">
                <a:extLst>
                  <a:ext uri="{FF2B5EF4-FFF2-40B4-BE49-F238E27FC236}">
                    <a16:creationId xmlns:a16="http://schemas.microsoft.com/office/drawing/2014/main" id="{2AFB8D87-D530-62BE-B13A-4334AE5D8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27662" name="Rectangle 14">
                <a:extLst>
                  <a:ext uri="{FF2B5EF4-FFF2-40B4-BE49-F238E27FC236}">
                    <a16:creationId xmlns:a16="http://schemas.microsoft.com/office/drawing/2014/main" id="{5DFC8112-15D0-DAB2-43FA-2728545F7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10D2E189-BF1A-DD79-6B8F-AC14634D7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43AFBD8F-C531-D6B9-690D-B0F38CFCFB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71C870A6-6130-6E32-A99E-53B184D3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7666" name="Group 18">
                <a:extLst>
                  <a:ext uri="{FF2B5EF4-FFF2-40B4-BE49-F238E27FC236}">
                    <a16:creationId xmlns:a16="http://schemas.microsoft.com/office/drawing/2014/main" id="{94CC1AC9-1BDB-E3CE-C191-36F5D4C117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7667" name="Rectangle 19">
                  <a:extLst>
                    <a:ext uri="{FF2B5EF4-FFF2-40B4-BE49-F238E27FC236}">
                      <a16:creationId xmlns:a16="http://schemas.microsoft.com/office/drawing/2014/main" id="{C58814DD-E3F2-85F0-4164-923447699C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68" name="Text Box 20">
                  <a:extLst>
                    <a:ext uri="{FF2B5EF4-FFF2-40B4-BE49-F238E27FC236}">
                      <a16:creationId xmlns:a16="http://schemas.microsoft.com/office/drawing/2014/main" id="{D904A62F-8884-6FCD-546C-91A326B996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7669" name="Rectangle 21">
                <a:extLst>
                  <a:ext uri="{FF2B5EF4-FFF2-40B4-BE49-F238E27FC236}">
                    <a16:creationId xmlns:a16="http://schemas.microsoft.com/office/drawing/2014/main" id="{D6DEDA21-C54B-6A65-898F-AD34FC445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27670" name="Rectangle 22">
                <a:extLst>
                  <a:ext uri="{FF2B5EF4-FFF2-40B4-BE49-F238E27FC236}">
                    <a16:creationId xmlns:a16="http://schemas.microsoft.com/office/drawing/2014/main" id="{2A1240AB-545A-2190-693D-B6B499BC3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27671" name="Group 23">
                <a:extLst>
                  <a:ext uri="{FF2B5EF4-FFF2-40B4-BE49-F238E27FC236}">
                    <a16:creationId xmlns:a16="http://schemas.microsoft.com/office/drawing/2014/main" id="{661AFD71-492C-122F-B921-7FB7273F0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7672" name="Rectangle 24">
                  <a:extLst>
                    <a:ext uri="{FF2B5EF4-FFF2-40B4-BE49-F238E27FC236}">
                      <a16:creationId xmlns:a16="http://schemas.microsoft.com/office/drawing/2014/main" id="{769866CC-BB92-608C-C3D2-C325160106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3" name="Text Box 25">
                  <a:extLst>
                    <a:ext uri="{FF2B5EF4-FFF2-40B4-BE49-F238E27FC236}">
                      <a16:creationId xmlns:a16="http://schemas.microsoft.com/office/drawing/2014/main" id="{E2334F67-F0D0-6E7F-4578-26B75A6E8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7674" name="Rectangle 26">
                <a:extLst>
                  <a:ext uri="{FF2B5EF4-FFF2-40B4-BE49-F238E27FC236}">
                    <a16:creationId xmlns:a16="http://schemas.microsoft.com/office/drawing/2014/main" id="{40A0830B-4B0C-2608-FB65-4441E59A0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CA930376-C200-548B-5371-EDB3E87F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27676" name="Rectangle 28">
              <a:extLst>
                <a:ext uri="{FF2B5EF4-FFF2-40B4-BE49-F238E27FC236}">
                  <a16:creationId xmlns:a16="http://schemas.microsoft.com/office/drawing/2014/main" id="{767AAA2D-A436-32CE-F69D-1193D7D0C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" y="3429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5CF77FBB-2D06-A776-8214-EABF13796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3690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17C405BB-EADF-03FB-AA61-F82AC4A5F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424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27679" name="Text Box 31">
              <a:extLst>
                <a:ext uri="{FF2B5EF4-FFF2-40B4-BE49-F238E27FC236}">
                  <a16:creationId xmlns:a16="http://schemas.microsoft.com/office/drawing/2014/main" id="{7C2CCDF9-11FF-7835-B689-6C67C9E6B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7" y="2462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80" name="Rectangle 32">
              <a:extLst>
                <a:ext uri="{FF2B5EF4-FFF2-40B4-BE49-F238E27FC236}">
                  <a16:creationId xmlns:a16="http://schemas.microsoft.com/office/drawing/2014/main" id="{C94355A8-B80B-48C3-5817-FC29F37B4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572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183DC050-D4D0-363F-D463-BA2156A3C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" y="2569"/>
              <a:ext cx="1234" cy="182"/>
              <a:chOff x="3050" y="1265"/>
              <a:chExt cx="1234" cy="182"/>
            </a:xfrm>
          </p:grpSpPr>
          <p:sp>
            <p:nvSpPr>
              <p:cNvPr id="27682" name="Text Box 34">
                <a:extLst>
                  <a:ext uri="{FF2B5EF4-FFF2-40B4-BE49-F238E27FC236}">
                    <a16:creationId xmlns:a16="http://schemas.microsoft.com/office/drawing/2014/main" id="{A6789CAB-A18A-AE53-A216-D455923C8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27683" name="Group 35">
                <a:extLst>
                  <a:ext uri="{FF2B5EF4-FFF2-40B4-BE49-F238E27FC236}">
                    <a16:creationId xmlns:a16="http://schemas.microsoft.com/office/drawing/2014/main" id="{E4DCD300-FBAB-7D93-3926-969A59D1D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7684" name="Rectangle 36">
                  <a:extLst>
                    <a:ext uri="{FF2B5EF4-FFF2-40B4-BE49-F238E27FC236}">
                      <a16:creationId xmlns:a16="http://schemas.microsoft.com/office/drawing/2014/main" id="{CD936313-56DF-2FEE-8C40-8746CAB80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5" name="Line 37">
                  <a:extLst>
                    <a:ext uri="{FF2B5EF4-FFF2-40B4-BE49-F238E27FC236}">
                      <a16:creationId xmlns:a16="http://schemas.microsoft.com/office/drawing/2014/main" id="{04513059-2A2F-8815-9550-C53D4BADB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6" name="Line 38">
                  <a:extLst>
                    <a:ext uri="{FF2B5EF4-FFF2-40B4-BE49-F238E27FC236}">
                      <a16:creationId xmlns:a16="http://schemas.microsoft.com/office/drawing/2014/main" id="{FB46733F-0EE0-0603-FE11-E99FE9FF4A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7" name="Line 39">
                  <a:extLst>
                    <a:ext uri="{FF2B5EF4-FFF2-40B4-BE49-F238E27FC236}">
                      <a16:creationId xmlns:a16="http://schemas.microsoft.com/office/drawing/2014/main" id="{E8C5A870-D4CA-E0D1-3502-1B82BA1D22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8" name="Line 40">
                  <a:extLst>
                    <a:ext uri="{FF2B5EF4-FFF2-40B4-BE49-F238E27FC236}">
                      <a16:creationId xmlns:a16="http://schemas.microsoft.com/office/drawing/2014/main" id="{F49EA66A-5450-E44D-DB9C-EF5C00F23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89" name="Line 41">
                  <a:extLst>
                    <a:ext uri="{FF2B5EF4-FFF2-40B4-BE49-F238E27FC236}">
                      <a16:creationId xmlns:a16="http://schemas.microsoft.com/office/drawing/2014/main" id="{189BABC6-9074-1E1D-84C3-6B54097A8E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0" name="Line 42">
                  <a:extLst>
                    <a:ext uri="{FF2B5EF4-FFF2-40B4-BE49-F238E27FC236}">
                      <a16:creationId xmlns:a16="http://schemas.microsoft.com/office/drawing/2014/main" id="{5955CA75-C389-3758-A57F-86DA8CD65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1" name="Line 43">
                  <a:extLst>
                    <a:ext uri="{FF2B5EF4-FFF2-40B4-BE49-F238E27FC236}">
                      <a16:creationId xmlns:a16="http://schemas.microsoft.com/office/drawing/2014/main" id="{3981FE18-7DA3-ED6B-DE2F-FD4143C772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92" name="Text Box 44">
                  <a:extLst>
                    <a:ext uri="{FF2B5EF4-FFF2-40B4-BE49-F238E27FC236}">
                      <a16:creationId xmlns:a16="http://schemas.microsoft.com/office/drawing/2014/main" id="{8B1DF24C-B800-2642-A827-E5B05B604E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150379F3-0CCC-A6B9-F314-578036591D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7694" name="Text Box 46">
                  <a:extLst>
                    <a:ext uri="{FF2B5EF4-FFF2-40B4-BE49-F238E27FC236}">
                      <a16:creationId xmlns:a16="http://schemas.microsoft.com/office/drawing/2014/main" id="{DCF5ECC5-DDAB-5A1B-0FE9-D53E9EB415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7695" name="Text Box 47">
                  <a:extLst>
                    <a:ext uri="{FF2B5EF4-FFF2-40B4-BE49-F238E27FC236}">
                      <a16:creationId xmlns:a16="http://schemas.microsoft.com/office/drawing/2014/main" id="{0D3567F8-3C3D-AF33-E2FE-511EB1C26D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7696" name="Text Box 48">
                  <a:extLst>
                    <a:ext uri="{FF2B5EF4-FFF2-40B4-BE49-F238E27FC236}">
                      <a16:creationId xmlns:a16="http://schemas.microsoft.com/office/drawing/2014/main" id="{8254B0A7-A6F7-F301-31C7-E2B8F8D9C9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27697" name="Text Box 49">
                  <a:extLst>
                    <a:ext uri="{FF2B5EF4-FFF2-40B4-BE49-F238E27FC236}">
                      <a16:creationId xmlns:a16="http://schemas.microsoft.com/office/drawing/2014/main" id="{53A138B9-2743-1CF3-DBB8-9627A1945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7698" name="Text Box 50">
                  <a:extLst>
                    <a:ext uri="{FF2B5EF4-FFF2-40B4-BE49-F238E27FC236}">
                      <a16:creationId xmlns:a16="http://schemas.microsoft.com/office/drawing/2014/main" id="{D29D05E9-1CDF-C547-7D06-99377F9622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7699" name="Text Box 51">
                  <a:extLst>
                    <a:ext uri="{FF2B5EF4-FFF2-40B4-BE49-F238E27FC236}">
                      <a16:creationId xmlns:a16="http://schemas.microsoft.com/office/drawing/2014/main" id="{B8DC71D6-DA78-EAD2-8F42-6EF8794A0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  <p:graphicFrame>
        <p:nvGraphicFramePr>
          <p:cNvPr id="27700" name="Object 52">
            <a:extLst>
              <a:ext uri="{FF2B5EF4-FFF2-40B4-BE49-F238E27FC236}">
                <a16:creationId xmlns:a16="http://schemas.microsoft.com/office/drawing/2014/main" id="{BD4405B1-EBA4-01DF-C999-0E58044201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0" y="1914525"/>
          <a:ext cx="4324350" cy="447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675916" imgH="4189099" progId="Visio.Drawing.11">
                  <p:embed/>
                </p:oleObj>
              </mc:Choice>
              <mc:Fallback>
                <p:oleObj name="Visio" r:id="rId3" imgW="4675916" imgH="4189099" progId="Visio.Drawing.11">
                  <p:embed/>
                  <p:pic>
                    <p:nvPicPr>
                      <p:cNvPr id="27700" name="Object 52">
                        <a:extLst>
                          <a:ext uri="{FF2B5EF4-FFF2-40B4-BE49-F238E27FC236}">
                            <a16:creationId xmlns:a16="http://schemas.microsoft.com/office/drawing/2014/main" id="{BD4405B1-EBA4-01DF-C999-0E58044201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914525"/>
                        <a:ext cx="4324350" cy="4471988"/>
                      </a:xfrm>
                      <a:prstGeom prst="rect">
                        <a:avLst/>
                      </a:prstGeom>
                      <a:noFill/>
                      <a:ln w="9525" algn="ctr">
                        <a:solidFill>
                          <a:srgbClr val="33CC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3" name="Text Box 55">
            <a:extLst>
              <a:ext uri="{FF2B5EF4-FFF2-40B4-BE49-F238E27FC236}">
                <a16:creationId xmlns:a16="http://schemas.microsoft.com/office/drawing/2014/main" id="{005ACA9E-5B73-AB9B-B416-E1021384D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1047750"/>
            <a:ext cx="85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SREG:</a:t>
            </a:r>
          </a:p>
        </p:txBody>
      </p:sp>
      <p:sp>
        <p:nvSpPr>
          <p:cNvPr id="27722" name="AutoShape 74">
            <a:extLst>
              <a:ext uri="{FF2B5EF4-FFF2-40B4-BE49-F238E27FC236}">
                <a16:creationId xmlns:a16="http://schemas.microsoft.com/office/drawing/2014/main" id="{2F00FB78-F916-076F-B92A-4E6814C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3676" y="1400176"/>
            <a:ext cx="752475" cy="257175"/>
          </a:xfrm>
          <a:prstGeom prst="wedgeRectCallout">
            <a:avLst>
              <a:gd name="adj1" fmla="val -87764"/>
              <a:gd name="adj2" fmla="val -121606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Carry</a:t>
            </a:r>
          </a:p>
        </p:txBody>
      </p:sp>
      <p:sp>
        <p:nvSpPr>
          <p:cNvPr id="27723" name="AutoShape 75">
            <a:extLst>
              <a:ext uri="{FF2B5EF4-FFF2-40B4-BE49-F238E27FC236}">
                <a16:creationId xmlns:a16="http://schemas.microsoft.com/office/drawing/2014/main" id="{994074EB-44FE-F763-4E4E-FA3B2894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1" y="1539876"/>
            <a:ext cx="752475" cy="257175"/>
          </a:xfrm>
          <a:prstGeom prst="wedgeRectCallout">
            <a:avLst>
              <a:gd name="adj1" fmla="val -54852"/>
              <a:gd name="adj2" fmla="val -125310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</a:t>
            </a:r>
          </a:p>
        </p:txBody>
      </p:sp>
      <p:sp>
        <p:nvSpPr>
          <p:cNvPr id="27724" name="AutoShape 76">
            <a:extLst>
              <a:ext uri="{FF2B5EF4-FFF2-40B4-BE49-F238E27FC236}">
                <a16:creationId xmlns:a16="http://schemas.microsoft.com/office/drawing/2014/main" id="{57BE801E-F28D-C23B-7F07-B6220CFE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325" y="1841501"/>
            <a:ext cx="914400" cy="257175"/>
          </a:xfrm>
          <a:prstGeom prst="wedgeRectCallout">
            <a:avLst>
              <a:gd name="adj1" fmla="val 6426"/>
              <a:gd name="adj2" fmla="val -24382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27725" name="AutoShape 77">
            <a:extLst>
              <a:ext uri="{FF2B5EF4-FFF2-40B4-BE49-F238E27FC236}">
                <a16:creationId xmlns:a16="http://schemas.microsoft.com/office/drawing/2014/main" id="{A9F6AE95-C2F8-59EC-7A38-8C5762064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1552576"/>
            <a:ext cx="914400" cy="257175"/>
          </a:xfrm>
          <a:prstGeom prst="wedgeRectCallout">
            <a:avLst>
              <a:gd name="adj1" fmla="val -5032"/>
              <a:gd name="adj2" fmla="val -136421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</a:p>
        </p:txBody>
      </p:sp>
      <p:sp>
        <p:nvSpPr>
          <p:cNvPr id="27726" name="AutoShape 78">
            <a:extLst>
              <a:ext uri="{FF2B5EF4-FFF2-40B4-BE49-F238E27FC236}">
                <a16:creationId xmlns:a16="http://schemas.microsoft.com/office/drawing/2014/main" id="{58ECF826-CC58-0901-5FFB-21F82D856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6" y="1920876"/>
            <a:ext cx="904875" cy="504825"/>
          </a:xfrm>
          <a:prstGeom prst="wedgeRectCallout">
            <a:avLst>
              <a:gd name="adj1" fmla="val -2458"/>
              <a:gd name="adj2" fmla="val -173269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N+V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27" name="Oval 79">
            <a:extLst>
              <a:ext uri="{FF2B5EF4-FFF2-40B4-BE49-F238E27FC236}">
                <a16:creationId xmlns:a16="http://schemas.microsoft.com/office/drawing/2014/main" id="{FCDB5150-B3C9-2B7E-4B9C-B84EEE76B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476" y="2228851"/>
            <a:ext cx="117475" cy="142875"/>
          </a:xfrm>
          <a:prstGeom prst="ellipse">
            <a:avLst/>
          </a:prstGeom>
          <a:solidFill>
            <a:srgbClr val="FFFFFF">
              <a:alpha val="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728" name="AutoShape 80">
            <a:extLst>
              <a:ext uri="{FF2B5EF4-FFF2-40B4-BE49-F238E27FC236}">
                <a16:creationId xmlns:a16="http://schemas.microsoft.com/office/drawing/2014/main" id="{E578D86D-7837-5522-5AD3-443BA1BC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651" y="2130426"/>
            <a:ext cx="962025" cy="257175"/>
          </a:xfrm>
          <a:prstGeom prst="wedgeRectCallout">
            <a:avLst>
              <a:gd name="adj1" fmla="val 81847"/>
              <a:gd name="adj2" fmla="val -36975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carry</a:t>
            </a:r>
          </a:p>
        </p:txBody>
      </p:sp>
      <p:sp>
        <p:nvSpPr>
          <p:cNvPr id="27729" name="AutoShape 81">
            <a:extLst>
              <a:ext uri="{FF2B5EF4-FFF2-40B4-BE49-F238E27FC236}">
                <a16:creationId xmlns:a16="http://schemas.microsoft.com/office/drawing/2014/main" id="{CA614C4F-D25F-A932-6F9D-BDF1AEA2A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3050" y="1812926"/>
            <a:ext cx="1085850" cy="257175"/>
          </a:xfrm>
          <a:prstGeom prst="wedgeRectCallout">
            <a:avLst>
              <a:gd name="adj1" fmla="val 63306"/>
              <a:gd name="adj2" fmla="val -240125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</a:p>
        </p:txBody>
      </p:sp>
      <p:sp>
        <p:nvSpPr>
          <p:cNvPr id="27730" name="AutoShape 82">
            <a:extLst>
              <a:ext uri="{FF2B5EF4-FFF2-40B4-BE49-F238E27FC236}">
                <a16:creationId xmlns:a16="http://schemas.microsoft.com/office/drawing/2014/main" id="{1163B031-2241-270C-4CE7-F1598095F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1514476"/>
            <a:ext cx="1085850" cy="276225"/>
          </a:xfrm>
          <a:prstGeom prst="wedgeRectCallout">
            <a:avLst>
              <a:gd name="adj1" fmla="val 65935"/>
              <a:gd name="adj2" fmla="val -11321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</a:t>
            </a:r>
          </a:p>
        </p:txBody>
      </p:sp>
      <p:grpSp>
        <p:nvGrpSpPr>
          <p:cNvPr id="27734" name="Group 86">
            <a:extLst>
              <a:ext uri="{FF2B5EF4-FFF2-40B4-BE49-F238E27FC236}">
                <a16:creationId xmlns:a16="http://schemas.microsoft.com/office/drawing/2014/main" id="{6BF4C522-55CB-C18E-3B4D-5427DB799C10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1036638"/>
            <a:ext cx="2921000" cy="322262"/>
            <a:chOff x="1212" y="653"/>
            <a:chExt cx="1840" cy="203"/>
          </a:xfrm>
        </p:grpSpPr>
        <p:sp>
          <p:nvSpPr>
            <p:cNvPr id="27705" name="Rectangle 57">
              <a:extLst>
                <a:ext uri="{FF2B5EF4-FFF2-40B4-BE49-F238E27FC236}">
                  <a16:creationId xmlns:a16="http://schemas.microsoft.com/office/drawing/2014/main" id="{0BE23A7A-E162-E6CE-EDC1-30998885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" y="665"/>
              <a:ext cx="1782" cy="186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06" name="Line 58">
              <a:extLst>
                <a:ext uri="{FF2B5EF4-FFF2-40B4-BE49-F238E27FC236}">
                  <a16:creationId xmlns:a16="http://schemas.microsoft.com/office/drawing/2014/main" id="{8C0FE73D-6297-0B1A-3AE8-356A140EF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1" y="661"/>
              <a:ext cx="0" cy="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07" name="Line 59">
              <a:extLst>
                <a:ext uri="{FF2B5EF4-FFF2-40B4-BE49-F238E27FC236}">
                  <a16:creationId xmlns:a16="http://schemas.microsoft.com/office/drawing/2014/main" id="{CF8C35E1-0C12-A557-259D-9FD19808E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1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08" name="Line 60">
              <a:extLst>
                <a:ext uri="{FF2B5EF4-FFF2-40B4-BE49-F238E27FC236}">
                  <a16:creationId xmlns:a16="http://schemas.microsoft.com/office/drawing/2014/main" id="{6550F139-3905-E41B-9F92-BC0C2B68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6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0" name="Line 62">
              <a:extLst>
                <a:ext uri="{FF2B5EF4-FFF2-40B4-BE49-F238E27FC236}">
                  <a16:creationId xmlns:a16="http://schemas.microsoft.com/office/drawing/2014/main" id="{73119348-876A-F0FF-395C-E8580D6EC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1" name="Line 63">
              <a:extLst>
                <a:ext uri="{FF2B5EF4-FFF2-40B4-BE49-F238E27FC236}">
                  <a16:creationId xmlns:a16="http://schemas.microsoft.com/office/drawing/2014/main" id="{DC86E508-358D-623E-E9C6-04ECE7F7A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667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2" name="Line 64">
              <a:extLst>
                <a:ext uri="{FF2B5EF4-FFF2-40B4-BE49-F238E27FC236}">
                  <a16:creationId xmlns:a16="http://schemas.microsoft.com/office/drawing/2014/main" id="{21AA2E05-B4F2-464F-32EA-C69E79C7A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1" y="667"/>
              <a:ext cx="0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5" name="Text Box 67">
              <a:extLst>
                <a:ext uri="{FF2B5EF4-FFF2-40B4-BE49-F238E27FC236}">
                  <a16:creationId xmlns:a16="http://schemas.microsoft.com/office/drawing/2014/main" id="{D6813E45-94FE-D3F0-36EE-213F91BE8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" y="658"/>
              <a:ext cx="3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27716" name="Text Box 68">
              <a:extLst>
                <a:ext uri="{FF2B5EF4-FFF2-40B4-BE49-F238E27FC236}">
                  <a16:creationId xmlns:a16="http://schemas.microsoft.com/office/drawing/2014/main" id="{3C8F400C-CB66-36B8-7472-0430A3BEF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661"/>
              <a:ext cx="312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7717" name="Text Box 69">
              <a:extLst>
                <a:ext uri="{FF2B5EF4-FFF2-40B4-BE49-F238E27FC236}">
                  <a16:creationId xmlns:a16="http://schemas.microsoft.com/office/drawing/2014/main" id="{90C7F433-B6B3-A027-FC70-AAE98C0A7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9" y="661"/>
              <a:ext cx="311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27718" name="Text Box 70">
              <a:extLst>
                <a:ext uri="{FF2B5EF4-FFF2-40B4-BE49-F238E27FC236}">
                  <a16:creationId xmlns:a16="http://schemas.microsoft.com/office/drawing/2014/main" id="{7DD99A4A-2169-EBAA-8582-6B7677FB6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653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7719" name="Text Box 71">
              <a:extLst>
                <a:ext uri="{FF2B5EF4-FFF2-40B4-BE49-F238E27FC236}">
                  <a16:creationId xmlns:a16="http://schemas.microsoft.com/office/drawing/2014/main" id="{CFF1DE6D-B4A8-85BC-0F40-D7255C3F5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" y="661"/>
              <a:ext cx="29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9194C5EE-9FE9-254D-9EAD-78BFEC389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658"/>
              <a:ext cx="31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</a:t>
              </a:r>
            </a:p>
          </p:txBody>
        </p:sp>
        <p:sp>
          <p:nvSpPr>
            <p:cNvPr id="27731" name="Rectangle 83">
              <a:extLst>
                <a:ext uri="{FF2B5EF4-FFF2-40B4-BE49-F238E27FC236}">
                  <a16:creationId xmlns:a16="http://schemas.microsoft.com/office/drawing/2014/main" id="{C0686356-9C0D-09D9-238A-F55BB52DA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" y="666"/>
              <a:ext cx="428" cy="180"/>
            </a:xfrm>
            <a:prstGeom prst="rect">
              <a:avLst/>
            </a:prstGeom>
            <a:solidFill>
              <a:srgbClr val="CC99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09" name="Line 61">
              <a:extLst>
                <a:ext uri="{FF2B5EF4-FFF2-40B4-BE49-F238E27FC236}">
                  <a16:creationId xmlns:a16="http://schemas.microsoft.com/office/drawing/2014/main" id="{7EE074E9-FDDD-1F4A-4F04-C595D8CF1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662"/>
              <a:ext cx="0" cy="1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14" name="Text Box 66">
              <a:extLst>
                <a:ext uri="{FF2B5EF4-FFF2-40B4-BE49-F238E27FC236}">
                  <a16:creationId xmlns:a16="http://schemas.microsoft.com/office/drawing/2014/main" id="{634962B3-50B4-741D-1578-21F7C03B1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663"/>
              <a:ext cx="283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7713" name="Text Box 65">
              <a:extLst>
                <a:ext uri="{FF2B5EF4-FFF2-40B4-BE49-F238E27FC236}">
                  <a16:creationId xmlns:a16="http://schemas.microsoft.com/office/drawing/2014/main" id="{380B2BC5-4309-B8DF-BCD4-9568B6EC2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663"/>
              <a:ext cx="2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</p:grpSp>
      <p:grpSp>
        <p:nvGrpSpPr>
          <p:cNvPr id="27743" name="Group 95">
            <a:extLst>
              <a:ext uri="{FF2B5EF4-FFF2-40B4-BE49-F238E27FC236}">
                <a16:creationId xmlns:a16="http://schemas.microsoft.com/office/drawing/2014/main" id="{D836B7A6-FB89-74ED-67BA-3968D0D26BD1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2432050"/>
            <a:ext cx="6934200" cy="3981450"/>
            <a:chOff x="830" y="1532"/>
            <a:chExt cx="4368" cy="2508"/>
          </a:xfrm>
        </p:grpSpPr>
        <p:grpSp>
          <p:nvGrpSpPr>
            <p:cNvPr id="27742" name="Group 94">
              <a:extLst>
                <a:ext uri="{FF2B5EF4-FFF2-40B4-BE49-F238E27FC236}">
                  <a16:creationId xmlns:a16="http://schemas.microsoft.com/office/drawing/2014/main" id="{C797ABCC-7DF8-4F82-2573-B5F9367A62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36" name="Rectangle 88">
                <a:extLst>
                  <a:ext uri="{FF2B5EF4-FFF2-40B4-BE49-F238E27FC236}">
                    <a16:creationId xmlns:a16="http://schemas.microsoft.com/office/drawing/2014/main" id="{6C0B4D8C-7484-C3D7-84F1-62479FBC7B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37" name="Text Box 89">
                <a:extLst>
                  <a:ext uri="{FF2B5EF4-FFF2-40B4-BE49-F238E27FC236}">
                    <a16:creationId xmlns:a16="http://schemas.microsoft.com/office/drawing/2014/main" id="{63D905F5-1295-9F7B-CA6D-03A9F20D3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Show the status of the C, H, and Z flags after the addition of 0x38 and 0x2F in the following instructions: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 	R16, 0x38	;R16 = 0x38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LDI	R17, 0x2F	;R17 = 0x2F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ADD	R16, R17	;add R17 to R16</a:t>
                </a:r>
              </a:p>
            </p:txBody>
          </p:sp>
        </p:grpSp>
        <p:sp>
          <p:nvSpPr>
            <p:cNvPr id="27738" name="Line 90">
              <a:extLst>
                <a:ext uri="{FF2B5EF4-FFF2-40B4-BE49-F238E27FC236}">
                  <a16:creationId xmlns:a16="http://schemas.microsoft.com/office/drawing/2014/main" id="{034159EC-91AC-084C-E106-DDEA52474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44" name="Group 96">
            <a:extLst>
              <a:ext uri="{FF2B5EF4-FFF2-40B4-BE49-F238E27FC236}">
                <a16:creationId xmlns:a16="http://schemas.microsoft.com/office/drawing/2014/main" id="{CFFB3DE5-8514-CC10-97DB-B085843EC45A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4257675"/>
            <a:ext cx="6877050" cy="1905000"/>
            <a:chOff x="856" y="2682"/>
            <a:chExt cx="4332" cy="1200"/>
          </a:xfrm>
        </p:grpSpPr>
        <p:sp>
          <p:nvSpPr>
            <p:cNvPr id="27739" name="Text Box 91">
              <a:extLst>
                <a:ext uri="{FF2B5EF4-FFF2-40B4-BE49-F238E27FC236}">
                  <a16:creationId xmlns:a16="http://schemas.microsoft.com/office/drawing/2014/main" id="{48D7547F-20C7-8063-2F46-C6E10C08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                        </a:t>
              </a:r>
              <a:r>
                <a:rPr lang="pt-BR" altLang="en-US" sz="1600" b="1" i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600" b="1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</a:t>
              </a: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$38	0011 1000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+ $2F	0010 1111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   $67	0110 0111 	R16 = 0x67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= 0 because there is no carry beyond the D7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= 1 because there is a carry from the D3 to the D4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 = 0 because the R16 (the result) has a value other than 0 after the addition.</a:t>
              </a:r>
            </a:p>
          </p:txBody>
        </p:sp>
        <p:sp>
          <p:nvSpPr>
            <p:cNvPr id="27740" name="Line 92">
              <a:extLst>
                <a:ext uri="{FF2B5EF4-FFF2-40B4-BE49-F238E27FC236}">
                  <a16:creationId xmlns:a16="http://schemas.microsoft.com/office/drawing/2014/main" id="{DBBAA122-E2FD-5B5D-8019-104AE4065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41" name="Line 93">
              <a:extLst>
                <a:ext uri="{FF2B5EF4-FFF2-40B4-BE49-F238E27FC236}">
                  <a16:creationId xmlns:a16="http://schemas.microsoft.com/office/drawing/2014/main" id="{FA57E77A-9903-957F-3E73-3E8ABA278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45" name="Group 97">
            <a:extLst>
              <a:ext uri="{FF2B5EF4-FFF2-40B4-BE49-F238E27FC236}">
                <a16:creationId xmlns:a16="http://schemas.microsoft.com/office/drawing/2014/main" id="{FC862370-91D5-F5B8-5465-760078BE1075}"/>
              </a:ext>
            </a:extLst>
          </p:cNvPr>
          <p:cNvGrpSpPr>
            <a:grpSpLocks/>
          </p:cNvGrpSpPr>
          <p:nvPr/>
        </p:nvGrpSpPr>
        <p:grpSpPr bwMode="auto">
          <a:xfrm>
            <a:off x="2816225" y="2406650"/>
            <a:ext cx="6934200" cy="3981450"/>
            <a:chOff x="830" y="1532"/>
            <a:chExt cx="4368" cy="2508"/>
          </a:xfrm>
        </p:grpSpPr>
        <p:grpSp>
          <p:nvGrpSpPr>
            <p:cNvPr id="27746" name="Group 98">
              <a:extLst>
                <a:ext uri="{FF2B5EF4-FFF2-40B4-BE49-F238E27FC236}">
                  <a16:creationId xmlns:a16="http://schemas.microsoft.com/office/drawing/2014/main" id="{D438AA23-4191-E242-6875-33F4CD3A46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47" name="Rectangle 99">
                <a:extLst>
                  <a:ext uri="{FF2B5EF4-FFF2-40B4-BE49-F238E27FC236}">
                    <a16:creationId xmlns:a16="http://schemas.microsoft.com/office/drawing/2014/main" id="{92ADB431-1AF6-9D06-78DD-5A5ED1416B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48" name="Text Box 100">
                <a:extLst>
                  <a:ext uri="{FF2B5EF4-FFF2-40B4-BE49-F238E27FC236}">
                    <a16:creationId xmlns:a16="http://schemas.microsoft.com/office/drawing/2014/main" id="{C83FF448-290D-7067-73CE-F50ADCFBE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1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Show the status of the C, H, and Z flags after the addition of 0x9C and 0x64 in the following instructions: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0x64		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ADD	R20, R21	;add R21 to R20</a:t>
                </a:r>
              </a:p>
            </p:txBody>
          </p:sp>
        </p:grpSp>
        <p:sp>
          <p:nvSpPr>
            <p:cNvPr id="27749" name="Line 101">
              <a:extLst>
                <a:ext uri="{FF2B5EF4-FFF2-40B4-BE49-F238E27FC236}">
                  <a16:creationId xmlns:a16="http://schemas.microsoft.com/office/drawing/2014/main" id="{E918230B-A9F9-47BD-BD03-E3A583115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50" name="Group 102">
            <a:extLst>
              <a:ext uri="{FF2B5EF4-FFF2-40B4-BE49-F238E27FC236}">
                <a16:creationId xmlns:a16="http://schemas.microsoft.com/office/drawing/2014/main" id="{1BBDD0F5-6CD3-26A1-9D72-0D687F5683E7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4244975"/>
            <a:ext cx="6877050" cy="1828800"/>
            <a:chOff x="856" y="2682"/>
            <a:chExt cx="4332" cy="1152"/>
          </a:xfrm>
        </p:grpSpPr>
        <p:sp>
          <p:nvSpPr>
            <p:cNvPr id="27751" name="Text Box 103">
              <a:extLst>
                <a:ext uri="{FF2B5EF4-FFF2-40B4-BE49-F238E27FC236}">
                  <a16:creationId xmlns:a16="http://schemas.microsoft.com/office/drawing/2014/main" id="{66615A2F-7FB9-A436-919F-B009BD57C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                        </a:t>
              </a:r>
              <a:r>
                <a:rPr lang="pt-BR" altLang="en-US" sz="1600" b="1" i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	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$9C	1001 1100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+  $64	0110 0100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 $100     </a:t>
              </a:r>
              <a:r>
                <a:rPr lang="en-US" altLang="en-US" b="1" i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0000 0000	R20 = 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= 1 because there is a carry beyond the D7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= 1 because there is a carry from the D3 to the D4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 = 1 because the R20 (the result) has a value 0 in it after the addition.</a:t>
              </a:r>
            </a:p>
          </p:txBody>
        </p:sp>
        <p:sp>
          <p:nvSpPr>
            <p:cNvPr id="27752" name="Line 104">
              <a:extLst>
                <a:ext uri="{FF2B5EF4-FFF2-40B4-BE49-F238E27FC236}">
                  <a16:creationId xmlns:a16="http://schemas.microsoft.com/office/drawing/2014/main" id="{95BC75B7-EB67-9165-E369-5B64F7AD1B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53" name="Line 105">
              <a:extLst>
                <a:ext uri="{FF2B5EF4-FFF2-40B4-BE49-F238E27FC236}">
                  <a16:creationId xmlns:a16="http://schemas.microsoft.com/office/drawing/2014/main" id="{6D6D153C-17FB-19A3-5E01-8FF01178E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54" name="Group 106">
            <a:extLst>
              <a:ext uri="{FF2B5EF4-FFF2-40B4-BE49-F238E27FC236}">
                <a16:creationId xmlns:a16="http://schemas.microsoft.com/office/drawing/2014/main" id="{ABD9FB34-F22E-7F9E-DEE0-7F604930473C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2355850"/>
            <a:ext cx="6934200" cy="3981450"/>
            <a:chOff x="830" y="1532"/>
            <a:chExt cx="4368" cy="2508"/>
          </a:xfrm>
        </p:grpSpPr>
        <p:grpSp>
          <p:nvGrpSpPr>
            <p:cNvPr id="27755" name="Group 107">
              <a:extLst>
                <a:ext uri="{FF2B5EF4-FFF2-40B4-BE49-F238E27FC236}">
                  <a16:creationId xmlns:a16="http://schemas.microsoft.com/office/drawing/2014/main" id="{70CD516F-FC9B-C156-AF35-CE596C4C8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56" name="Rectangle 108">
                <a:extLst>
                  <a:ext uri="{FF2B5EF4-FFF2-40B4-BE49-F238E27FC236}">
                    <a16:creationId xmlns:a16="http://schemas.microsoft.com/office/drawing/2014/main" id="{502E9810-0473-29AB-0A18-8FA67C36B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140C402B-A710-BAEE-FFEE-D743DE3CBA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Show the status of the C, H, and Z flags after the subtraction of 0x23 from 0xA5 in the following instructions: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0xA5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0x23		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pt-BR" altLang="en-US" sz="1600" b="1" i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58" name="Line 110">
              <a:extLst>
                <a:ext uri="{FF2B5EF4-FFF2-40B4-BE49-F238E27FC236}">
                  <a16:creationId xmlns:a16="http://schemas.microsoft.com/office/drawing/2014/main" id="{C0582FD3-256F-5C99-0B91-AAF264A6B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9F38A662-FA11-C8B0-C86F-EE339DCAE26F}"/>
              </a:ext>
            </a:extLst>
          </p:cNvPr>
          <p:cNvGrpSpPr>
            <a:grpSpLocks/>
          </p:cNvGrpSpPr>
          <p:nvPr/>
        </p:nvGrpSpPr>
        <p:grpSpPr bwMode="auto">
          <a:xfrm>
            <a:off x="2882900" y="4194175"/>
            <a:ext cx="6877050" cy="1828800"/>
            <a:chOff x="856" y="2682"/>
            <a:chExt cx="4332" cy="1152"/>
          </a:xfrm>
        </p:grpSpPr>
        <p:sp>
          <p:nvSpPr>
            <p:cNvPr id="27760" name="Text Box 112">
              <a:extLst>
                <a:ext uri="{FF2B5EF4-FFF2-40B4-BE49-F238E27FC236}">
                  <a16:creationId xmlns:a16="http://schemas.microsoft.com/office/drawing/2014/main" id="{F9E37DF4-DD9A-DDE6-D8E1-7658C6723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                        </a:t>
              </a: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	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$A5	1010 0101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-   $23	0010 0011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$82	1000 0010	R20 = $82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= 0 because R21 is not bigger than R20 and there is no borrow from D8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 = 0 because the R20 has a value other than 0 after the subtraction.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= 0 because there is no borrow from D4 to D3.</a:t>
              </a:r>
            </a:p>
          </p:txBody>
        </p:sp>
        <p:sp>
          <p:nvSpPr>
            <p:cNvPr id="27761" name="Line 113">
              <a:extLst>
                <a:ext uri="{FF2B5EF4-FFF2-40B4-BE49-F238E27FC236}">
                  <a16:creationId xmlns:a16="http://schemas.microsoft.com/office/drawing/2014/main" id="{0F6A6C8E-4B8F-3C1A-4085-EC575CBC5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62" name="Line 114">
              <a:extLst>
                <a:ext uri="{FF2B5EF4-FFF2-40B4-BE49-F238E27FC236}">
                  <a16:creationId xmlns:a16="http://schemas.microsoft.com/office/drawing/2014/main" id="{15418DF1-B196-73B3-B1CE-AC126948C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73" name="Group 125">
            <a:extLst>
              <a:ext uri="{FF2B5EF4-FFF2-40B4-BE49-F238E27FC236}">
                <a16:creationId xmlns:a16="http://schemas.microsoft.com/office/drawing/2014/main" id="{035A9AEF-4330-87B4-B0BC-BB4DE32DD258}"/>
              </a:ext>
            </a:extLst>
          </p:cNvPr>
          <p:cNvGrpSpPr>
            <a:grpSpLocks/>
          </p:cNvGrpSpPr>
          <p:nvPr/>
        </p:nvGrpSpPr>
        <p:grpSpPr bwMode="auto">
          <a:xfrm>
            <a:off x="2876550" y="2359025"/>
            <a:ext cx="6934200" cy="3981450"/>
            <a:chOff x="830" y="1532"/>
            <a:chExt cx="4368" cy="2508"/>
          </a:xfrm>
        </p:grpSpPr>
        <p:grpSp>
          <p:nvGrpSpPr>
            <p:cNvPr id="27774" name="Group 126">
              <a:extLst>
                <a:ext uri="{FF2B5EF4-FFF2-40B4-BE49-F238E27FC236}">
                  <a16:creationId xmlns:a16="http://schemas.microsoft.com/office/drawing/2014/main" id="{310ABE54-5336-E5C4-C5FE-1A07DF4889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75" name="Rectangle 127">
                <a:extLst>
                  <a:ext uri="{FF2B5EF4-FFF2-40B4-BE49-F238E27FC236}">
                    <a16:creationId xmlns:a16="http://schemas.microsoft.com/office/drawing/2014/main" id="{DFF335F0-FA96-81AD-2D09-AD0E3F624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76" name="Text Box 128">
                <a:extLst>
                  <a:ext uri="{FF2B5EF4-FFF2-40B4-BE49-F238E27FC236}">
                    <a16:creationId xmlns:a16="http://schemas.microsoft.com/office/drawing/2014/main" id="{B54594AB-A0CB-6759-17E7-CECD8322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Show the status of the C, H, and Z flags after the subtraction of 0x73 from 0x52 in the following instructions: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0x52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0x73		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pt-BR" altLang="en-US" sz="1600" b="1" i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77" name="Line 129">
              <a:extLst>
                <a:ext uri="{FF2B5EF4-FFF2-40B4-BE49-F238E27FC236}">
                  <a16:creationId xmlns:a16="http://schemas.microsoft.com/office/drawing/2014/main" id="{805619CC-488A-F613-2C55-31B11D6F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78" name="Group 130">
            <a:extLst>
              <a:ext uri="{FF2B5EF4-FFF2-40B4-BE49-F238E27FC236}">
                <a16:creationId xmlns:a16="http://schemas.microsoft.com/office/drawing/2014/main" id="{68076A60-4AEA-8C6A-EF58-6701C502ACAF}"/>
              </a:ext>
            </a:extLst>
          </p:cNvPr>
          <p:cNvGrpSpPr>
            <a:grpSpLocks/>
          </p:cNvGrpSpPr>
          <p:nvPr/>
        </p:nvGrpSpPr>
        <p:grpSpPr bwMode="auto">
          <a:xfrm>
            <a:off x="2879725" y="4095750"/>
            <a:ext cx="6877050" cy="1828800"/>
            <a:chOff x="856" y="2682"/>
            <a:chExt cx="4332" cy="1152"/>
          </a:xfrm>
        </p:grpSpPr>
        <p:sp>
          <p:nvSpPr>
            <p:cNvPr id="27779" name="Text Box 131">
              <a:extLst>
                <a:ext uri="{FF2B5EF4-FFF2-40B4-BE49-F238E27FC236}">
                  <a16:creationId xmlns:a16="http://schemas.microsoft.com/office/drawing/2014/main" id="{0AD2E6FD-1AD2-1095-EB79-E6ED00E28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                        </a:t>
              </a: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	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 $52	0101 0010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 -   $73	0111 0011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$DF	1101 1111	R20 = $DF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= 1 because R21 is bigger than R20 and there is a borrow from D8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 = 0 because the R20 has a value other than zero after the subtraction.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= 1 because there is a borrow from D4 to D3.</a:t>
              </a:r>
            </a:p>
          </p:txBody>
        </p:sp>
        <p:sp>
          <p:nvSpPr>
            <p:cNvPr id="27780" name="Line 132">
              <a:extLst>
                <a:ext uri="{FF2B5EF4-FFF2-40B4-BE49-F238E27FC236}">
                  <a16:creationId xmlns:a16="http://schemas.microsoft.com/office/drawing/2014/main" id="{847EEDE2-2173-5FF1-F3BC-E1C386C04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81" name="Line 133">
              <a:extLst>
                <a:ext uri="{FF2B5EF4-FFF2-40B4-BE49-F238E27FC236}">
                  <a16:creationId xmlns:a16="http://schemas.microsoft.com/office/drawing/2014/main" id="{BE6ADA88-36E5-8E4E-D149-8405B719A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64" name="Group 116">
            <a:extLst>
              <a:ext uri="{FF2B5EF4-FFF2-40B4-BE49-F238E27FC236}">
                <a16:creationId xmlns:a16="http://schemas.microsoft.com/office/drawing/2014/main" id="{BA5B8794-E26F-06DF-E9A8-69E4FF09A10A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2347913"/>
            <a:ext cx="6934200" cy="3981450"/>
            <a:chOff x="830" y="1532"/>
            <a:chExt cx="4368" cy="2508"/>
          </a:xfrm>
        </p:grpSpPr>
        <p:grpSp>
          <p:nvGrpSpPr>
            <p:cNvPr id="27765" name="Group 117">
              <a:extLst>
                <a:ext uri="{FF2B5EF4-FFF2-40B4-BE49-F238E27FC236}">
                  <a16:creationId xmlns:a16="http://schemas.microsoft.com/office/drawing/2014/main" id="{616F17F4-28EC-7944-F698-FFFA36B02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" y="1532"/>
              <a:ext cx="4368" cy="2508"/>
              <a:chOff x="1142" y="4320"/>
              <a:chExt cx="4368" cy="2788"/>
            </a:xfrm>
          </p:grpSpPr>
          <p:sp>
            <p:nvSpPr>
              <p:cNvPr id="27766" name="Rectangle 118">
                <a:extLst>
                  <a:ext uri="{FF2B5EF4-FFF2-40B4-BE49-F238E27FC236}">
                    <a16:creationId xmlns:a16="http://schemas.microsoft.com/office/drawing/2014/main" id="{843C61D1-A22F-6203-AAE9-70A8F0855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4320"/>
                <a:ext cx="4344" cy="2788"/>
              </a:xfrm>
              <a:prstGeom prst="rect">
                <a:avLst/>
              </a:prstGeom>
              <a:solidFill>
                <a:srgbClr val="E4F39B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67" name="Text Box 119">
                <a:extLst>
                  <a:ext uri="{FF2B5EF4-FFF2-40B4-BE49-F238E27FC236}">
                    <a16:creationId xmlns:a16="http://schemas.microsoft.com/office/drawing/2014/main" id="{5200D1B6-364E-7AD1-01D1-B99C7D98AB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2" y="4338"/>
                <a:ext cx="4332" cy="1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600" b="1" i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Example: Show the status of the C, H, and Z flags after the subtraction of 0x9C from 0x9C in the following instructions: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R20, 0x9C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LDI	R21, 0x9C		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pt-BR" altLang="en-US" sz="1600" b="1" i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SUB	R20, R21	;subtract R21 from R20</a:t>
                </a:r>
              </a:p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pt-BR" altLang="en-US" sz="1600" b="1" i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768" name="Line 120">
              <a:extLst>
                <a:ext uri="{FF2B5EF4-FFF2-40B4-BE49-F238E27FC236}">
                  <a16:creationId xmlns:a16="http://schemas.microsoft.com/office/drawing/2014/main" id="{B19E2C48-16BE-E9F2-8E9E-407CB12FA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612"/>
              <a:ext cx="43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69" name="Group 121">
            <a:extLst>
              <a:ext uri="{FF2B5EF4-FFF2-40B4-BE49-F238E27FC236}">
                <a16:creationId xmlns:a16="http://schemas.microsoft.com/office/drawing/2014/main" id="{0B8B4DDC-1419-962A-0B13-E138127169CF}"/>
              </a:ext>
            </a:extLst>
          </p:cNvPr>
          <p:cNvGrpSpPr>
            <a:grpSpLocks/>
          </p:cNvGrpSpPr>
          <p:nvPr/>
        </p:nvGrpSpPr>
        <p:grpSpPr bwMode="auto">
          <a:xfrm>
            <a:off x="2911475" y="4186238"/>
            <a:ext cx="6877050" cy="1828800"/>
            <a:chOff x="856" y="2682"/>
            <a:chExt cx="4332" cy="1152"/>
          </a:xfrm>
        </p:grpSpPr>
        <p:sp>
          <p:nvSpPr>
            <p:cNvPr id="27770" name="Text Box 122">
              <a:extLst>
                <a:ext uri="{FF2B5EF4-FFF2-40B4-BE49-F238E27FC236}">
                  <a16:creationId xmlns:a16="http://schemas.microsoft.com/office/drawing/2014/main" id="{89AAC344-7946-5214-7C53-7C0F1330A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" y="2682"/>
              <a:ext cx="4332" cy="1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                        </a:t>
              </a:r>
              <a:r>
                <a:rPr lang="en-US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	  	    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$9C	1001 1100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    -   $9C	1001 1100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	$00	0000 0000	R20 = $00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= 0 because R21 is not bigger than R20 and there is no borrow from D8 bit.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 = 1 because the R20 is zero after the subtraction.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 = 0 because there is no borrow from D4 to D3.</a:t>
              </a:r>
            </a:p>
          </p:txBody>
        </p:sp>
        <p:sp>
          <p:nvSpPr>
            <p:cNvPr id="27771" name="Line 123">
              <a:extLst>
                <a:ext uri="{FF2B5EF4-FFF2-40B4-BE49-F238E27FC236}">
                  <a16:creationId xmlns:a16="http://schemas.microsoft.com/office/drawing/2014/main" id="{931D3EFB-F358-5689-C095-F90AD342F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1" y="3211"/>
              <a:ext cx="2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72" name="Line 124">
              <a:extLst>
                <a:ext uri="{FF2B5EF4-FFF2-40B4-BE49-F238E27FC236}">
                  <a16:creationId xmlns:a16="http://schemas.microsoft.com/office/drawing/2014/main" id="{2DBD0148-B053-AE0D-D6AA-01B9C8781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8" y="3219"/>
              <a:ext cx="7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784" name="Group 136">
            <a:extLst>
              <a:ext uri="{FF2B5EF4-FFF2-40B4-BE49-F238E27FC236}">
                <a16:creationId xmlns:a16="http://schemas.microsoft.com/office/drawing/2014/main" id="{E2F4F05B-E2B0-E898-1E05-9ACA1F21189D}"/>
              </a:ext>
            </a:extLst>
          </p:cNvPr>
          <p:cNvGrpSpPr>
            <a:grpSpLocks/>
          </p:cNvGrpSpPr>
          <p:nvPr/>
        </p:nvGrpSpPr>
        <p:grpSpPr bwMode="auto">
          <a:xfrm>
            <a:off x="8089900" y="684213"/>
            <a:ext cx="2578100" cy="2527300"/>
            <a:chOff x="1184" y="3952"/>
            <a:chExt cx="1624" cy="1592"/>
          </a:xfrm>
        </p:grpSpPr>
        <p:sp>
          <p:nvSpPr>
            <p:cNvPr id="27783" name="Rectangle 135">
              <a:extLst>
                <a:ext uri="{FF2B5EF4-FFF2-40B4-BE49-F238E27FC236}">
                  <a16:creationId xmlns:a16="http://schemas.microsoft.com/office/drawing/2014/main" id="{1A3970B3-BA2B-C4D4-2B76-7FFCB0FEF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3952"/>
              <a:ext cx="1624" cy="1592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7782" name="Picture 134">
              <a:extLst>
                <a:ext uri="{FF2B5EF4-FFF2-40B4-BE49-F238E27FC236}">
                  <a16:creationId xmlns:a16="http://schemas.microsoft.com/office/drawing/2014/main" id="{1BCAB931-52F3-F2B3-A4E8-ECA4EBE240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4006"/>
              <a:ext cx="1506" cy="1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7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7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7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7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1268C0DC-D901-D8E0-F0DE-1C90225B5C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C140AA-888F-4E7B-B51F-C3DB75E29C45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3C51006-3E93-85E6-55A5-8F1B865F2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Assembler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45BCD57-3FD4-88FB-4148-B33229532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873125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60B8BB29-7D12-D569-99E0-6404870B0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76" y="2990850"/>
            <a:ext cx="1755775" cy="72548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</a:t>
            </a:r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5375012E-695B-D9D1-43F9-88F1A6EA01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76" y="1893888"/>
          <a:ext cx="5649913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649120" imgH="3535920" progId="Visio.Drawing.11">
                  <p:embed/>
                </p:oleObj>
              </mc:Choice>
              <mc:Fallback>
                <p:oleObj name="Visio" r:id="rId3" imgW="5649120" imgH="3535920" progId="Visio.Drawing.11">
                  <p:embed/>
                  <p:pic>
                    <p:nvPicPr>
                      <p:cNvPr id="29704" name="Object 8">
                        <a:extLst>
                          <a:ext uri="{FF2B5EF4-FFF2-40B4-BE49-F238E27FC236}">
                            <a16:creationId xmlns:a16="http://schemas.microsoft.com/office/drawing/2014/main" id="{5375012E-695B-D9D1-43F9-88F1A6EA0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6" y="1893888"/>
                        <a:ext cx="5649913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AutoShape 9">
            <a:extLst>
              <a:ext uri="{FF2B5EF4-FFF2-40B4-BE49-F238E27FC236}">
                <a16:creationId xmlns:a16="http://schemas.microsoft.com/office/drawing/2014/main" id="{2906BED0-135D-9214-A750-845F43F89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2964" y="1684339"/>
            <a:ext cx="1754187" cy="124777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99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FF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A4CCAD13-0167-649E-ADDB-BADA58797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A4FD0E-C48D-4954-AEBE-1258F5D9B59C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F12D38D-1BE9-5DCB-F432-873926C6A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Assembler Directives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.EQU and .SET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4EA21D6-3BDB-A361-24CC-79955D92C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.EQU </a:t>
            </a:r>
            <a:r>
              <a:rPr lang="en-US" altLang="en-US" i="1" dirty="0"/>
              <a:t>name</a:t>
            </a:r>
            <a:r>
              <a:rPr lang="en-US" altLang="en-US" dirty="0"/>
              <a:t> = </a:t>
            </a:r>
            <a:r>
              <a:rPr lang="en-US" altLang="en-US" i="1" dirty="0"/>
              <a:t>value</a:t>
            </a:r>
          </a:p>
          <a:p>
            <a:pPr lvl="1"/>
            <a:r>
              <a:rPr lang="en-US" altLang="en-US" i="1" dirty="0"/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.EQU	COUNT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/>
              <a:t>.SET </a:t>
            </a:r>
            <a:r>
              <a:rPr lang="en-US" altLang="en-US" i="1" dirty="0"/>
              <a:t>name</a:t>
            </a:r>
            <a:r>
              <a:rPr lang="en-US" altLang="en-US" dirty="0"/>
              <a:t> = </a:t>
            </a:r>
            <a:r>
              <a:rPr lang="en-US" altLang="en-US" i="1" dirty="0"/>
              <a:t>value</a:t>
            </a:r>
          </a:p>
          <a:p>
            <a:pPr lvl="1"/>
            <a:r>
              <a:rPr lang="en-US" altLang="en-US" i="1" dirty="0"/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.SET	COUNT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0x25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LDI	R22, COUNT + 3		;R22 = 0x28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.SET	COUNT = 0x19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LDI	R21, COUNT		;R21 = 0x19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once defined, cannot be redefined. It's a one-time assignment.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F9B2422-02EF-CE31-1174-C5BD8D7682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069F84A-9BAA-4B98-B23F-71F844AA9897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78D94CDB-04D1-707F-9262-0041D74E8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Assembler Directives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.ORG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CB8D0DD-1375-0FA6-E789-4C2CEF63C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77914"/>
            <a:ext cx="8345488" cy="1260475"/>
          </a:xfrm>
        </p:spPr>
        <p:txBody>
          <a:bodyPr/>
          <a:lstStyle/>
          <a:p>
            <a:r>
              <a:rPr lang="en-US" altLang="en-US"/>
              <a:t>.ORG </a:t>
            </a:r>
            <a:r>
              <a:rPr lang="en-US" altLang="en-US" i="1"/>
              <a:t>address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5324" name="Group 28">
            <a:extLst>
              <a:ext uri="{FF2B5EF4-FFF2-40B4-BE49-F238E27FC236}">
                <a16:creationId xmlns:a16="http://schemas.microsoft.com/office/drawing/2014/main" id="{D8709D1D-8EEF-698C-11ED-E9B41EED3C7F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3538538"/>
            <a:ext cx="3182938" cy="2025650"/>
            <a:chOff x="750" y="2786"/>
            <a:chExt cx="2005" cy="1276"/>
          </a:xfrm>
        </p:grpSpPr>
        <p:sp>
          <p:nvSpPr>
            <p:cNvPr id="55317" name="Rectangle 21">
              <a:extLst>
                <a:ext uri="{FF2B5EF4-FFF2-40B4-BE49-F238E27FC236}">
                  <a16:creationId xmlns:a16="http://schemas.microsoft.com/office/drawing/2014/main" id="{A7B3ED12-7626-CEB4-31B8-9733297A4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786"/>
              <a:ext cx="2005" cy="127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18" name="Rectangle 22">
              <a:extLst>
                <a:ext uri="{FF2B5EF4-FFF2-40B4-BE49-F238E27FC236}">
                  <a16:creationId xmlns:a16="http://schemas.microsoft.com/office/drawing/2014/main" id="{66A0B561-56D7-11AB-6B72-77938528A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3074"/>
              <a:ext cx="1917" cy="8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319" name="Rectangle 23">
              <a:extLst>
                <a:ext uri="{FF2B5EF4-FFF2-40B4-BE49-F238E27FC236}">
                  <a16:creationId xmlns:a16="http://schemas.microsoft.com/office/drawing/2014/main" id="{7719AAC1-88B5-C679-3938-5796ED18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3059"/>
              <a:ext cx="1922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.ORG 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R16, 0x25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.ORG 0x7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R17, 0x34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LDI  R18, 0x31</a:t>
              </a:r>
            </a:p>
          </p:txBody>
        </p:sp>
        <p:sp>
          <p:nvSpPr>
            <p:cNvPr id="55320" name="Rectangle 24">
              <a:extLst>
                <a:ext uri="{FF2B5EF4-FFF2-40B4-BE49-F238E27FC236}">
                  <a16:creationId xmlns:a16="http://schemas.microsoft.com/office/drawing/2014/main" id="{534DAE0B-C2C6-119D-38FF-722D64B9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816"/>
              <a:ext cx="1103" cy="227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321" name="Text Box 25">
              <a:extLst>
                <a:ext uri="{FF2B5EF4-FFF2-40B4-BE49-F238E27FC236}">
                  <a16:creationId xmlns:a16="http://schemas.microsoft.com/office/drawing/2014/main" id="{464FD5AE-6C88-AA01-7E85-904CD9348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5" y="2829"/>
              <a:ext cx="9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Program.asm</a:t>
              </a:r>
            </a:p>
          </p:txBody>
        </p:sp>
      </p:grpSp>
      <p:grpSp>
        <p:nvGrpSpPr>
          <p:cNvPr id="55328" name="Group 32">
            <a:extLst>
              <a:ext uri="{FF2B5EF4-FFF2-40B4-BE49-F238E27FC236}">
                <a16:creationId xmlns:a16="http://schemas.microsoft.com/office/drawing/2014/main" id="{BA085F32-294A-9562-CC26-73BD90FA8E7A}"/>
              </a:ext>
            </a:extLst>
          </p:cNvPr>
          <p:cNvGrpSpPr>
            <a:grpSpLocks/>
          </p:cNvGrpSpPr>
          <p:nvPr/>
        </p:nvGrpSpPr>
        <p:grpSpPr bwMode="auto">
          <a:xfrm>
            <a:off x="8389938" y="3108325"/>
            <a:ext cx="1028700" cy="3048000"/>
            <a:chOff x="3713" y="1939"/>
            <a:chExt cx="648" cy="1920"/>
          </a:xfrm>
        </p:grpSpPr>
        <p:sp>
          <p:nvSpPr>
            <p:cNvPr id="55326" name="Text Box 30">
              <a:extLst>
                <a:ext uri="{FF2B5EF4-FFF2-40B4-BE49-F238E27FC236}">
                  <a16:creationId xmlns:a16="http://schemas.microsoft.com/office/drawing/2014/main" id="{1AECE384-D9B9-3F68-C5B8-73836027C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1939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   </a:t>
              </a: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E205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    </a:t>
              </a: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E314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    </a:t>
              </a: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E321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09    0000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    0000</a:t>
              </a:r>
            </a:p>
          </p:txBody>
        </p:sp>
        <p:sp>
          <p:nvSpPr>
            <p:cNvPr id="55327" name="Line 31">
              <a:extLst>
                <a:ext uri="{FF2B5EF4-FFF2-40B4-BE49-F238E27FC236}">
                  <a16:creationId xmlns:a16="http://schemas.microsoft.com/office/drawing/2014/main" id="{680028A6-281F-41D0-6756-DBA39497EB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8" y="1940"/>
              <a:ext cx="0" cy="19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5329" name="AutoShape 33">
            <a:extLst>
              <a:ext uri="{FF2B5EF4-FFF2-40B4-BE49-F238E27FC236}">
                <a16:creationId xmlns:a16="http://schemas.microsoft.com/office/drawing/2014/main" id="{31129C59-772F-C8E7-AC81-CFCA31F20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489" y="3976689"/>
            <a:ext cx="2046287" cy="1030287"/>
          </a:xfrm>
          <a:prstGeom prst="rightArrow">
            <a:avLst>
              <a:gd name="adj1" fmla="val 50000"/>
              <a:gd name="adj2" fmla="val 49653"/>
            </a:avLst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3D3F85-DD10-280A-1477-0CA7C40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/>
              <a:t>Announcement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A06AB1-54CD-B5BE-B904-222D8C160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Lab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Read before coming</a:t>
            </a:r>
          </a:p>
          <a:p>
            <a:pPr lvl="1">
              <a:lnSpc>
                <a:spcPct val="90000"/>
              </a:lnSpc>
            </a:pPr>
            <a:r>
              <a:rPr lang="en-US" sz="1900"/>
              <a:t>Use simulation </a:t>
            </a:r>
          </a:p>
          <a:p>
            <a:pPr>
              <a:lnSpc>
                <a:spcPct val="90000"/>
              </a:lnSpc>
            </a:pPr>
            <a:r>
              <a:rPr lang="en-US" sz="1900"/>
              <a:t>HW</a:t>
            </a:r>
          </a:p>
          <a:p>
            <a:pPr>
              <a:lnSpc>
                <a:spcPct val="90000"/>
              </a:lnSpc>
            </a:pPr>
            <a:r>
              <a:rPr lang="en-US" sz="1900"/>
              <a:t>Attendance: missing 3 labs means Fail</a:t>
            </a:r>
          </a:p>
          <a:p>
            <a:pPr>
              <a:lnSpc>
                <a:spcPct val="90000"/>
              </a:lnSpc>
            </a:pPr>
            <a:r>
              <a:rPr lang="en-US" sz="1900"/>
              <a:t>Makeup: you have 2 labs makeup </a:t>
            </a:r>
          </a:p>
          <a:p>
            <a:pPr>
              <a:lnSpc>
                <a:spcPct val="90000"/>
              </a:lnSpc>
            </a:pPr>
            <a:r>
              <a:rPr lang="en-US" sz="1900"/>
              <a:t>Late: for the lab, you have 20 min. late  otherwise you will  consider absent</a:t>
            </a:r>
          </a:p>
          <a:p>
            <a:pPr>
              <a:lnSpc>
                <a:spcPct val="90000"/>
              </a:lnSpc>
            </a:pPr>
            <a:endParaRPr lang="en-US" sz="1900"/>
          </a:p>
          <a:p>
            <a:pPr>
              <a:lnSpc>
                <a:spcPct val="90000"/>
              </a:lnSpc>
            </a:pPr>
            <a:endParaRPr lang="en-US" sz="1900"/>
          </a:p>
        </p:txBody>
      </p:sp>
      <p:pic>
        <p:nvPicPr>
          <p:cNvPr id="4" name="Resim 3" descr="devre bileşeni, elektronik mühendisliği, elektronik bileşen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45FF256D-16DC-DE0F-6FBE-340855747E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" b="-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608580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53A35A9-D8F0-636A-4D84-05FE99790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6F0FF0-3CD8-4316-A179-1EFCF9CBF7F8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7" name="Picture 17">
            <a:extLst>
              <a:ext uri="{FF2B5EF4-FFF2-40B4-BE49-F238E27FC236}">
                <a16:creationId xmlns:a16="http://schemas.microsoft.com/office/drawing/2014/main" id="{81DDC75C-318F-FB5C-6350-9459BB64E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898650"/>
            <a:ext cx="83820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2" name="Rectangle 2">
            <a:extLst>
              <a:ext uri="{FF2B5EF4-FFF2-40B4-BE49-F238E27FC236}">
                <a16:creationId xmlns:a16="http://schemas.microsoft.com/office/drawing/2014/main" id="{A9A173A6-19F6-0A70-2ACB-4C87BDD0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Assembler Directives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.INCLUDE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982478C-7531-E320-E1E7-CAB168E3A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.INCLUDE “</a:t>
            </a:r>
            <a:r>
              <a:rPr lang="en-US" altLang="en-US" i="1"/>
              <a:t>filename.ext</a:t>
            </a:r>
            <a:r>
              <a:rPr lang="en-US" altLang="en-US"/>
              <a:t>”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1445" name="Group 5">
            <a:extLst>
              <a:ext uri="{FF2B5EF4-FFF2-40B4-BE49-F238E27FC236}">
                <a16:creationId xmlns:a16="http://schemas.microsoft.com/office/drawing/2014/main" id="{0E99A2C4-3938-E457-7F91-F2CF8FA44F4B}"/>
              </a:ext>
            </a:extLst>
          </p:cNvPr>
          <p:cNvGrpSpPr>
            <a:grpSpLocks/>
          </p:cNvGrpSpPr>
          <p:nvPr/>
        </p:nvGrpSpPr>
        <p:grpSpPr bwMode="auto">
          <a:xfrm>
            <a:off x="2700339" y="2590800"/>
            <a:ext cx="6738937" cy="2146300"/>
            <a:chOff x="702" y="2473"/>
            <a:chExt cx="4245" cy="1352"/>
          </a:xfrm>
        </p:grpSpPr>
        <p:sp>
          <p:nvSpPr>
            <p:cNvPr id="61446" name="Rectangle 6">
              <a:extLst>
                <a:ext uri="{FF2B5EF4-FFF2-40B4-BE49-F238E27FC236}">
                  <a16:creationId xmlns:a16="http://schemas.microsoft.com/office/drawing/2014/main" id="{66637872-0D96-5AA3-0ED1-6EFE58CE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" y="2473"/>
              <a:ext cx="4245" cy="135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47" name="Rectangle 7">
              <a:extLst>
                <a:ext uri="{FF2B5EF4-FFF2-40B4-BE49-F238E27FC236}">
                  <a16:creationId xmlns:a16="http://schemas.microsoft.com/office/drawing/2014/main" id="{864A3CD5-8490-4D06-846F-D2C4FDC0B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2694"/>
              <a:ext cx="4058" cy="10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448" name="Rectangle 8">
              <a:extLst>
                <a:ext uri="{FF2B5EF4-FFF2-40B4-BE49-F238E27FC236}">
                  <a16:creationId xmlns:a16="http://schemas.microsoft.com/office/drawing/2014/main" id="{B2296C1F-0651-2C68-1ED3-5272B41C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2682"/>
              <a:ext cx="4070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SREG	= 0x3f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SPL	= 0x3d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.equ	SPH	= 0x3e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449" name="Rectangle 9">
              <a:extLst>
                <a:ext uri="{FF2B5EF4-FFF2-40B4-BE49-F238E27FC236}">
                  <a16:creationId xmlns:a16="http://schemas.microsoft.com/office/drawing/2014/main" id="{E73E7518-C4E1-75BA-5AF1-AD2B5E7D8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496"/>
              <a:ext cx="960" cy="174"/>
            </a:xfrm>
            <a:prstGeom prst="rect">
              <a:avLst/>
            </a:prstGeom>
            <a:solidFill>
              <a:srgbClr val="74F877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50" name="Text Box 10">
              <a:extLst>
                <a:ext uri="{FF2B5EF4-FFF2-40B4-BE49-F238E27FC236}">
                  <a16:creationId xmlns:a16="http://schemas.microsoft.com/office/drawing/2014/main" id="{32258635-EEB8-9723-DD56-7EA32AE9F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47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M328def.inc</a:t>
              </a:r>
            </a:p>
          </p:txBody>
        </p:sp>
      </p:grpSp>
      <p:grpSp>
        <p:nvGrpSpPr>
          <p:cNvPr id="61451" name="Group 11">
            <a:extLst>
              <a:ext uri="{FF2B5EF4-FFF2-40B4-BE49-F238E27FC236}">
                <a16:creationId xmlns:a16="http://schemas.microsoft.com/office/drawing/2014/main" id="{E49F4F64-2B02-D8F4-B241-8644B5595BCC}"/>
              </a:ext>
            </a:extLst>
          </p:cNvPr>
          <p:cNvGrpSpPr>
            <a:grpSpLocks/>
          </p:cNvGrpSpPr>
          <p:nvPr/>
        </p:nvGrpSpPr>
        <p:grpSpPr bwMode="auto">
          <a:xfrm>
            <a:off x="2714625" y="4883151"/>
            <a:ext cx="6738938" cy="1565275"/>
            <a:chOff x="750" y="3104"/>
            <a:chExt cx="4245" cy="986"/>
          </a:xfrm>
        </p:grpSpPr>
        <p:sp>
          <p:nvSpPr>
            <p:cNvPr id="61452" name="Rectangle 12">
              <a:extLst>
                <a:ext uri="{FF2B5EF4-FFF2-40B4-BE49-F238E27FC236}">
                  <a16:creationId xmlns:a16="http://schemas.microsoft.com/office/drawing/2014/main" id="{1FB684AE-CAF1-FF2F-557D-4E4DF36BC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3113"/>
              <a:ext cx="4245" cy="97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53" name="Rectangle 13">
              <a:extLst>
                <a:ext uri="{FF2B5EF4-FFF2-40B4-BE49-F238E27FC236}">
                  <a16:creationId xmlns:a16="http://schemas.microsoft.com/office/drawing/2014/main" id="{7E80D3ED-9372-AF14-470E-DC1CE4EBD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3334"/>
              <a:ext cx="4058" cy="6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454" name="Rectangle 14">
              <a:extLst>
                <a:ext uri="{FF2B5EF4-FFF2-40B4-BE49-F238E27FC236}">
                  <a16:creationId xmlns:a16="http://schemas.microsoft.com/office/drawing/2014/main" id="{5D20D730-C1BB-1780-C765-A3CCBD6A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3322"/>
              <a:ext cx="4070" cy="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LDI   R20, 10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OUT   SPL, R20</a:t>
              </a:r>
              <a:r>
                <a:rPr lang="en-US" altLang="en-US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</a:p>
          </p:txBody>
        </p:sp>
        <p:sp>
          <p:nvSpPr>
            <p:cNvPr id="61455" name="Rectangle 15">
              <a:extLst>
                <a:ext uri="{FF2B5EF4-FFF2-40B4-BE49-F238E27FC236}">
                  <a16:creationId xmlns:a16="http://schemas.microsoft.com/office/drawing/2014/main" id="{25CBFB13-A81F-6A6A-045B-1DFE1DF53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3136"/>
              <a:ext cx="960" cy="174"/>
            </a:xfrm>
            <a:prstGeom prst="rect">
              <a:avLst/>
            </a:prstGeom>
            <a:solidFill>
              <a:srgbClr val="66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56" name="Text Box 16">
              <a:extLst>
                <a:ext uri="{FF2B5EF4-FFF2-40B4-BE49-F238E27FC236}">
                  <a16:creationId xmlns:a16="http://schemas.microsoft.com/office/drawing/2014/main" id="{8DCED21A-DD6C-F981-172B-410F3A753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1" y="31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Program.asm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562DB-77FE-6437-D743-844BA4DA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F73AD8B-EA07-475E-A6C3-011CF044A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839" y="2425112"/>
            <a:ext cx="6020322" cy="2568163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25E39CD-D1C6-8A3F-FFB3-A0747115F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B0A91-6F4B-444B-9F34-C45708FD9471}" type="slidenum">
              <a:rPr lang="fa-IR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084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F6F7B2-A7D6-60F6-951C-09B5AA66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İçerik Yer Tutucusu 5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C44B6311-4868-7C8B-504F-B1D80166B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81" y="1628775"/>
            <a:ext cx="5928874" cy="3429297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46257A-D37D-B12F-74D0-F0B590F9E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B0A91-6F4B-444B-9F34-C45708FD9471}" type="slidenum">
              <a:rPr lang="fa-IR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25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4EDA75A-868E-6A2E-6E9F-250F8F1AC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B1DDD06-174D-45AE-B25E-82A375D4A75F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FD7BB63F-AD52-8FBC-3952-F1D0EDAAC3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6" y="275113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33797" name="Object 5">
                        <a:extLst>
                          <a:ext uri="{FF2B5EF4-FFF2-40B4-BE49-F238E27FC236}">
                            <a16:creationId xmlns:a16="http://schemas.microsoft.com/office/drawing/2014/main" id="{FD7BB63F-AD52-8FBC-3952-F1D0EDAAC3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6" y="275113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87" name="Object 95">
            <a:extLst>
              <a:ext uri="{FF2B5EF4-FFF2-40B4-BE49-F238E27FC236}">
                <a16:creationId xmlns:a16="http://schemas.microsoft.com/office/drawing/2014/main" id="{A1F8AB6D-E4E4-FB6B-1BE6-7EA336F63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9" y="2882901"/>
          <a:ext cx="103822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961339" imgH="1052779" progId="Visio.Drawing.11">
                  <p:embed/>
                </p:oleObj>
              </mc:Choice>
              <mc:Fallback>
                <p:oleObj name="Visio" r:id="rId5" imgW="961339" imgH="1052779" progId="Visio.Drawing.11">
                  <p:embed/>
                  <p:pic>
                    <p:nvPicPr>
                      <p:cNvPr id="33887" name="Object 95">
                        <a:extLst>
                          <a:ext uri="{FF2B5EF4-FFF2-40B4-BE49-F238E27FC236}">
                            <a16:creationId xmlns:a16="http://schemas.microsoft.com/office/drawing/2014/main" id="{A1F8AB6D-E4E4-FB6B-1BE6-7EA336F63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9" y="2882901"/>
                        <a:ext cx="1038225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Rectangle 2">
            <a:extLst>
              <a:ext uri="{FF2B5EF4-FFF2-40B4-BE49-F238E27FC236}">
                <a16:creationId xmlns:a16="http://schemas.microsoft.com/office/drawing/2014/main" id="{778E33C0-2DC4-2FF9-8784-FEAD535DA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Flash memory and PC register</a:t>
            </a:r>
          </a:p>
        </p:txBody>
      </p:sp>
      <p:graphicFrame>
        <p:nvGraphicFramePr>
          <p:cNvPr id="33847" name="Object 55">
            <a:extLst>
              <a:ext uri="{FF2B5EF4-FFF2-40B4-BE49-F238E27FC236}">
                <a16:creationId xmlns:a16="http://schemas.microsoft.com/office/drawing/2014/main" id="{D8EFD21C-A8EC-5B78-C5A7-45683AA1A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8788" y="4032251"/>
          <a:ext cx="984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894283" imgH="679399" progId="Visio.Drawing.11">
                  <p:embed/>
                </p:oleObj>
              </mc:Choice>
              <mc:Fallback>
                <p:oleObj name="Visio" r:id="rId7" imgW="894283" imgH="679399" progId="Visio.Drawing.11">
                  <p:embed/>
                  <p:pic>
                    <p:nvPicPr>
                      <p:cNvPr id="33847" name="Object 55">
                        <a:extLst>
                          <a:ext uri="{FF2B5EF4-FFF2-40B4-BE49-F238E27FC236}">
                            <a16:creationId xmlns:a16="http://schemas.microsoft.com/office/drawing/2014/main" id="{D8EFD21C-A8EC-5B78-C5A7-45683AA1A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788" y="4032251"/>
                        <a:ext cx="98425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8" name="Line 56">
            <a:extLst>
              <a:ext uri="{FF2B5EF4-FFF2-40B4-BE49-F238E27FC236}">
                <a16:creationId xmlns:a16="http://schemas.microsoft.com/office/drawing/2014/main" id="{EA24CE8E-B825-793D-CFED-86E7678B1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0352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49" name="Text Box 57">
            <a:extLst>
              <a:ext uri="{FF2B5EF4-FFF2-40B4-BE49-F238E27FC236}">
                <a16:creationId xmlns:a16="http://schemas.microsoft.com/office/drawing/2014/main" id="{C0F187C3-97BD-820D-7AD1-5260DF035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246062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16-bit</a:t>
            </a:r>
          </a:p>
        </p:txBody>
      </p:sp>
      <p:grpSp>
        <p:nvGrpSpPr>
          <p:cNvPr id="33852" name="Group 60">
            <a:extLst>
              <a:ext uri="{FF2B5EF4-FFF2-40B4-BE49-F238E27FC236}">
                <a16:creationId xmlns:a16="http://schemas.microsoft.com/office/drawing/2014/main" id="{EF9868DB-5B68-46F3-E12D-86740F2870E6}"/>
              </a:ext>
            </a:extLst>
          </p:cNvPr>
          <p:cNvGrpSpPr>
            <a:grpSpLocks/>
          </p:cNvGrpSpPr>
          <p:nvPr/>
        </p:nvGrpSpPr>
        <p:grpSpPr bwMode="auto">
          <a:xfrm>
            <a:off x="5262563" y="1117601"/>
            <a:ext cx="1028700" cy="3040063"/>
            <a:chOff x="2356" y="593"/>
            <a:chExt cx="648" cy="1915"/>
          </a:xfrm>
        </p:grpSpPr>
        <p:sp>
          <p:nvSpPr>
            <p:cNvPr id="33850" name="Text Box 58">
              <a:extLst>
                <a:ext uri="{FF2B5EF4-FFF2-40B4-BE49-F238E27FC236}">
                  <a16:creationId xmlns:a16="http://schemas.microsoft.com/office/drawing/2014/main" id="{DA38EB2D-C117-DA9D-F097-30BF9A58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00    E205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01    E314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02    E321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   0F02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    E01B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07    9300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08    0300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    940C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    0009</a:t>
              </a:r>
            </a:p>
          </p:txBody>
        </p:sp>
        <p:sp>
          <p:nvSpPr>
            <p:cNvPr id="33851" name="Line 59">
              <a:extLst>
                <a:ext uri="{FF2B5EF4-FFF2-40B4-BE49-F238E27FC236}">
                  <a16:creationId xmlns:a16="http://schemas.microsoft.com/office/drawing/2014/main" id="{3311BD75-C5FC-A1B0-5E24-A9B54C74FA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53" name="Text Box 61">
            <a:extLst>
              <a:ext uri="{FF2B5EF4-FFF2-40B4-BE49-F238E27FC236}">
                <a16:creationId xmlns:a16="http://schemas.microsoft.com/office/drawing/2014/main" id="{6ED501E3-859B-9C02-2EF6-66F885AA7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9" y="1127125"/>
            <a:ext cx="657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E205</a:t>
            </a:r>
          </a:p>
        </p:txBody>
      </p:sp>
      <p:sp>
        <p:nvSpPr>
          <p:cNvPr id="33856" name="Text Box 64">
            <a:extLst>
              <a:ext uri="{FF2B5EF4-FFF2-40B4-BE49-F238E27FC236}">
                <a16:creationId xmlns:a16="http://schemas.microsoft.com/office/drawing/2014/main" id="{081F190E-D7A5-6492-B22C-95A0F3CA4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13970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E314</a:t>
            </a:r>
          </a:p>
        </p:txBody>
      </p:sp>
      <p:sp>
        <p:nvSpPr>
          <p:cNvPr id="33857" name="Text Box 65">
            <a:extLst>
              <a:ext uri="{FF2B5EF4-FFF2-40B4-BE49-F238E27FC236}">
                <a16:creationId xmlns:a16="http://schemas.microsoft.com/office/drawing/2014/main" id="{E6FE7986-DF41-3F6A-F256-40C4EF743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463" y="1671639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E321</a:t>
            </a:r>
          </a:p>
        </p:txBody>
      </p:sp>
      <p:sp>
        <p:nvSpPr>
          <p:cNvPr id="33858" name="Text Box 66">
            <a:extLst>
              <a:ext uri="{FF2B5EF4-FFF2-40B4-BE49-F238E27FC236}">
                <a16:creationId xmlns:a16="http://schemas.microsoft.com/office/drawing/2014/main" id="{5EAE7FFD-3A04-A876-E852-B2D41E42D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952625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0F01</a:t>
            </a:r>
          </a:p>
        </p:txBody>
      </p:sp>
      <p:sp>
        <p:nvSpPr>
          <p:cNvPr id="33859" name="Text Box 67">
            <a:extLst>
              <a:ext uri="{FF2B5EF4-FFF2-40B4-BE49-F238E27FC236}">
                <a16:creationId xmlns:a16="http://schemas.microsoft.com/office/drawing/2014/main" id="{E1A51421-02A6-CCB6-5DC7-92F973B22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2220914"/>
            <a:ext cx="700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0F02</a:t>
            </a:r>
          </a:p>
        </p:txBody>
      </p:sp>
      <p:sp>
        <p:nvSpPr>
          <p:cNvPr id="33860" name="Text Box 68">
            <a:extLst>
              <a:ext uri="{FF2B5EF4-FFF2-40B4-BE49-F238E27FC236}">
                <a16:creationId xmlns:a16="http://schemas.microsoft.com/office/drawing/2014/main" id="{FCE9E52D-6E28-B5AC-A351-EFFD83EB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75" y="2500314"/>
            <a:ext cx="7000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E01B</a:t>
            </a:r>
          </a:p>
        </p:txBody>
      </p:sp>
      <p:sp>
        <p:nvSpPr>
          <p:cNvPr id="33862" name="Text Box 70">
            <a:extLst>
              <a:ext uri="{FF2B5EF4-FFF2-40B4-BE49-F238E27FC236}">
                <a16:creationId xmlns:a16="http://schemas.microsoft.com/office/drawing/2014/main" id="{43649D41-DE29-A43E-A2D6-26EBA865B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27749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0F01</a:t>
            </a:r>
          </a:p>
        </p:txBody>
      </p:sp>
      <p:sp>
        <p:nvSpPr>
          <p:cNvPr id="33864" name="Text Box 72">
            <a:extLst>
              <a:ext uri="{FF2B5EF4-FFF2-40B4-BE49-F238E27FC236}">
                <a16:creationId xmlns:a16="http://schemas.microsoft.com/office/drawing/2014/main" id="{7BACC0AD-2D52-4937-A63A-78A940006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0416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9300</a:t>
            </a:r>
          </a:p>
        </p:txBody>
      </p:sp>
      <p:sp>
        <p:nvSpPr>
          <p:cNvPr id="33865" name="Text Box 73">
            <a:extLst>
              <a:ext uri="{FF2B5EF4-FFF2-40B4-BE49-F238E27FC236}">
                <a16:creationId xmlns:a16="http://schemas.microsoft.com/office/drawing/2014/main" id="{30502069-BD12-E6EF-5A9D-0DE60FF3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225" y="33210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0300</a:t>
            </a:r>
          </a:p>
        </p:txBody>
      </p:sp>
      <p:sp>
        <p:nvSpPr>
          <p:cNvPr id="33867" name="Text Box 75">
            <a:extLst>
              <a:ext uri="{FF2B5EF4-FFF2-40B4-BE49-F238E27FC236}">
                <a16:creationId xmlns:a16="http://schemas.microsoft.com/office/drawing/2014/main" id="{A573644B-E996-EB4C-F306-064D70AC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358775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940C</a:t>
            </a:r>
          </a:p>
        </p:txBody>
      </p:sp>
      <p:sp>
        <p:nvSpPr>
          <p:cNvPr id="33868" name="Text Box 76">
            <a:extLst>
              <a:ext uri="{FF2B5EF4-FFF2-40B4-BE49-F238E27FC236}">
                <a16:creationId xmlns:a16="http://schemas.microsoft.com/office/drawing/2014/main" id="{31F86227-665A-2354-F4E0-9B98C7564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860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0009</a:t>
            </a:r>
          </a:p>
        </p:txBody>
      </p:sp>
      <p:sp>
        <p:nvSpPr>
          <p:cNvPr id="33869" name="Text Box 77">
            <a:extLst>
              <a:ext uri="{FF2B5EF4-FFF2-40B4-BE49-F238E27FC236}">
                <a16:creationId xmlns:a16="http://schemas.microsoft.com/office/drawing/2014/main" id="{865614F2-4CEB-38A7-5CFC-C32EC7964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18782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3870" name="Text Box 78">
            <a:extLst>
              <a:ext uri="{FF2B5EF4-FFF2-40B4-BE49-F238E27FC236}">
                <a16:creationId xmlns:a16="http://schemas.microsoft.com/office/drawing/2014/main" id="{444E109F-130C-C390-59CA-E3111CA7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775" y="419417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874" name="Text Box 82">
            <a:extLst>
              <a:ext uri="{FF2B5EF4-FFF2-40B4-BE49-F238E27FC236}">
                <a16:creationId xmlns:a16="http://schemas.microsoft.com/office/drawing/2014/main" id="{1023DF68-42AE-E00D-A480-26067FD5E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19417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3875" name="Text Box 83">
            <a:extLst>
              <a:ext uri="{FF2B5EF4-FFF2-40B4-BE49-F238E27FC236}">
                <a16:creationId xmlns:a16="http://schemas.microsoft.com/office/drawing/2014/main" id="{35DE1FEC-7C6E-BCE5-AE84-58881E83B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18782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3876" name="Text Box 84">
            <a:extLst>
              <a:ext uri="{FF2B5EF4-FFF2-40B4-BE49-F238E27FC236}">
                <a16:creationId xmlns:a16="http://schemas.microsoft.com/office/drawing/2014/main" id="{04977D79-D2F1-0AB7-C4B9-B528B0E9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20052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3877" name="Text Box 85">
            <a:extLst>
              <a:ext uri="{FF2B5EF4-FFF2-40B4-BE49-F238E27FC236}">
                <a16:creationId xmlns:a16="http://schemas.microsoft.com/office/drawing/2014/main" id="{957289F1-95C6-D340-B899-5BE2AA770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4194176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3878" name="Text Box 86">
            <a:extLst>
              <a:ext uri="{FF2B5EF4-FFF2-40B4-BE49-F238E27FC236}">
                <a16:creationId xmlns:a16="http://schemas.microsoft.com/office/drawing/2014/main" id="{ECF9200A-E220-9DCD-3A5E-D759346D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0" y="421005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3879" name="Text Box 87">
            <a:extLst>
              <a:ext uri="{FF2B5EF4-FFF2-40B4-BE49-F238E27FC236}">
                <a16:creationId xmlns:a16="http://schemas.microsoft.com/office/drawing/2014/main" id="{939EB21B-328F-9D61-3DF1-DF952A7C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19735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3880" name="Text Box 88">
            <a:extLst>
              <a:ext uri="{FF2B5EF4-FFF2-40B4-BE49-F238E27FC236}">
                <a16:creationId xmlns:a16="http://schemas.microsoft.com/office/drawing/2014/main" id="{F60BA8F7-C707-65D4-0618-402920C94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42037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33881" name="Text Box 89">
            <a:extLst>
              <a:ext uri="{FF2B5EF4-FFF2-40B4-BE49-F238E27FC236}">
                <a16:creationId xmlns:a16="http://schemas.microsoft.com/office/drawing/2014/main" id="{991592E3-E698-B5DF-74D5-E03B59C56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41910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33882" name="Text Box 90">
            <a:extLst>
              <a:ext uri="{FF2B5EF4-FFF2-40B4-BE49-F238E27FC236}">
                <a16:creationId xmlns:a16="http://schemas.microsoft.com/office/drawing/2014/main" id="{F2ED919D-EFA9-AC69-EB5E-7EF97BC90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419735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883" name="Text Box 91">
            <a:extLst>
              <a:ext uri="{FF2B5EF4-FFF2-40B4-BE49-F238E27FC236}">
                <a16:creationId xmlns:a16="http://schemas.microsoft.com/office/drawing/2014/main" id="{02C03E41-F944-6C83-9F08-42000FC9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4203701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884" name="AutoShape 92">
            <a:extLst>
              <a:ext uri="{FF2B5EF4-FFF2-40B4-BE49-F238E27FC236}">
                <a16:creationId xmlns:a16="http://schemas.microsoft.com/office/drawing/2014/main" id="{4C19B0C4-F80C-3F7A-68A2-FE848B390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1" y="1028700"/>
            <a:ext cx="2754313" cy="2528888"/>
          </a:xfrm>
          <a:prstGeom prst="verticalScroll">
            <a:avLst>
              <a:gd name="adj" fmla="val 12500"/>
            </a:avLst>
          </a:prstGeom>
          <a:solidFill>
            <a:srgbClr val="F7F8C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R16, 0x25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R17, $34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R18, 0x31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LDI  R17, 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ADD  R16, R17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STS  SUM, R16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HERE:JMP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.10208 0.5518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2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1 0.5120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8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2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46 L 0.09914 0.46922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3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0.09948 0.4280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3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2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0.10017 0.3914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3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9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9844 0.3502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33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1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07407E-6 L 0.10017 0.31135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8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500"/>
                                        <p:tgtEl>
                                          <p:spTgt spid="33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96296E-6 L 0.10018 0.27153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33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33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10018 0.23264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338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33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9878 0.1946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3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9" dur="500"/>
                                        <p:tgtEl>
                                          <p:spTgt spid="338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9739 0.15393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3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338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3" grpId="0"/>
      <p:bldP spid="33853" grpId="1"/>
      <p:bldP spid="33853" grpId="2"/>
      <p:bldP spid="33856" grpId="0"/>
      <p:bldP spid="33856" grpId="1"/>
      <p:bldP spid="33856" grpId="2"/>
      <p:bldP spid="33857" grpId="0"/>
      <p:bldP spid="33857" grpId="1"/>
      <p:bldP spid="33857" grpId="2"/>
      <p:bldP spid="33858" grpId="0"/>
      <p:bldP spid="33858" grpId="1"/>
      <p:bldP spid="33858" grpId="2"/>
      <p:bldP spid="33859" grpId="0"/>
      <p:bldP spid="33859" grpId="1"/>
      <p:bldP spid="33859" grpId="2"/>
      <p:bldP spid="33860" grpId="0"/>
      <p:bldP spid="33860" grpId="1"/>
      <p:bldP spid="33860" grpId="2"/>
      <p:bldP spid="33862" grpId="0"/>
      <p:bldP spid="33862" grpId="1"/>
      <p:bldP spid="33862" grpId="2"/>
      <p:bldP spid="33864" grpId="0"/>
      <p:bldP spid="33864" grpId="1"/>
      <p:bldP spid="33864" grpId="2"/>
      <p:bldP spid="33865" grpId="0"/>
      <p:bldP spid="33865" grpId="1"/>
      <p:bldP spid="33865" grpId="2"/>
      <p:bldP spid="33867" grpId="0"/>
      <p:bldP spid="33867" grpId="1"/>
      <p:bldP spid="33867" grpId="2"/>
      <p:bldP spid="33868" grpId="0"/>
      <p:bldP spid="33868" grpId="1"/>
      <p:bldP spid="33868" grpId="2"/>
      <p:bldP spid="33869" grpId="0"/>
      <p:bldP spid="33869" grpId="1"/>
      <p:bldP spid="33870" grpId="0"/>
      <p:bldP spid="33870" grpId="1"/>
      <p:bldP spid="33874" grpId="0"/>
      <p:bldP spid="33874" grpId="1"/>
      <p:bldP spid="33875" grpId="0"/>
      <p:bldP spid="33875" grpId="1"/>
      <p:bldP spid="33876" grpId="0"/>
      <p:bldP spid="33876" grpId="1"/>
      <p:bldP spid="33877" grpId="0"/>
      <p:bldP spid="33877" grpId="1"/>
      <p:bldP spid="33878" grpId="0"/>
      <p:bldP spid="33878" grpId="1"/>
      <p:bldP spid="33879" grpId="0"/>
      <p:bldP spid="33879" grpId="1"/>
      <p:bldP spid="33880" grpId="0"/>
      <p:bldP spid="33880" grpId="1"/>
      <p:bldP spid="33881" grpId="0"/>
      <p:bldP spid="33881" grpId="1"/>
      <p:bldP spid="33882" grpId="0"/>
      <p:bldP spid="33882" grpId="1"/>
      <p:bldP spid="33883" grpId="0"/>
      <p:bldP spid="33883" grpId="1"/>
      <p:bldP spid="338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69B8753-1E35-B679-6657-0DFCFC4C98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21677A-7E93-4860-8891-C80400F6A7EF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AF6DE3B7-FF0C-9292-F5E4-CE1C9CF4B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Fetch and execute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C3F819A6-F0A6-B93C-BDCA-462F42741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077913"/>
            <a:ext cx="3352800" cy="722312"/>
          </a:xfrm>
        </p:spPr>
        <p:txBody>
          <a:bodyPr/>
          <a:lstStyle/>
          <a:p>
            <a:r>
              <a:rPr lang="en-US" altLang="en-US"/>
              <a:t>Old Architectures</a:t>
            </a: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4F940D10-FE47-74A9-A62B-DB38E9FFD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6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4F940D10-FE47-74A9-A62B-DB38E9FFD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6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Line 6">
            <a:extLst>
              <a:ext uri="{FF2B5EF4-FFF2-40B4-BE49-F238E27FC236}">
                <a16:creationId xmlns:a16="http://schemas.microsoft.com/office/drawing/2014/main" id="{6FA3F09C-4FD0-AFE4-1C01-35C2D324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31" name="Text Box 7">
            <a:extLst>
              <a:ext uri="{FF2B5EF4-FFF2-40B4-BE49-F238E27FC236}">
                <a16:creationId xmlns:a16="http://schemas.microsoft.com/office/drawing/2014/main" id="{370F980D-AE98-F903-53AE-87B0BAB45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24288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16-bit</a:t>
            </a:r>
          </a:p>
        </p:txBody>
      </p:sp>
      <p:grpSp>
        <p:nvGrpSpPr>
          <p:cNvPr id="52232" name="Group 8">
            <a:extLst>
              <a:ext uri="{FF2B5EF4-FFF2-40B4-BE49-F238E27FC236}">
                <a16:creationId xmlns:a16="http://schemas.microsoft.com/office/drawing/2014/main" id="{640CD92B-F1E3-BF5C-A367-09841C2C7882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084263"/>
            <a:ext cx="1028700" cy="3040062"/>
            <a:chOff x="2356" y="593"/>
            <a:chExt cx="648" cy="1915"/>
          </a:xfrm>
        </p:grpSpPr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20357D4F-10B3-91FC-2176-62F3D59CD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00    E205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01    E314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02    E321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   0F02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    E01B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07    9300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08    0300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    940C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    0009</a:t>
              </a:r>
            </a:p>
          </p:txBody>
        </p:sp>
        <p:sp>
          <p:nvSpPr>
            <p:cNvPr id="52234" name="Line 10">
              <a:extLst>
                <a:ext uri="{FF2B5EF4-FFF2-40B4-BE49-F238E27FC236}">
                  <a16:creationId xmlns:a16="http://schemas.microsoft.com/office/drawing/2014/main" id="{6F80EC2A-6E35-7CE4-C42C-8EA57A0FE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258" name="Rectangle 34">
            <a:extLst>
              <a:ext uri="{FF2B5EF4-FFF2-40B4-BE49-F238E27FC236}">
                <a16:creationId xmlns:a16="http://schemas.microsoft.com/office/drawing/2014/main" id="{CB6A7DEC-CAD3-9A97-40DE-12AE92065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2987675"/>
            <a:ext cx="2405062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59" name="Rectangle 35">
            <a:extLst>
              <a:ext uri="{FF2B5EF4-FFF2-40B4-BE49-F238E27FC236}">
                <a16:creationId xmlns:a16="http://schemas.microsoft.com/office/drawing/2014/main" id="{1FF3015D-2BA1-DE62-7D3F-9359E920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989" y="3205163"/>
            <a:ext cx="1417637" cy="647700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52260" name="Rectangle 36">
            <a:extLst>
              <a:ext uri="{FF2B5EF4-FFF2-40B4-BE49-F238E27FC236}">
                <a16:creationId xmlns:a16="http://schemas.microsoft.com/office/drawing/2014/main" id="{774024D4-72E4-09A7-383D-EA4D27917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3514" y="4275138"/>
            <a:ext cx="1417637" cy="647700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52261" name="Line 37">
            <a:extLst>
              <a:ext uri="{FF2B5EF4-FFF2-40B4-BE49-F238E27FC236}">
                <a16:creationId xmlns:a16="http://schemas.microsoft.com/office/drawing/2014/main" id="{2F34836F-FA66-64CB-F666-6D114D7DF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538" y="38512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62" name="Line 38">
            <a:extLst>
              <a:ext uri="{FF2B5EF4-FFF2-40B4-BE49-F238E27FC236}">
                <a16:creationId xmlns:a16="http://schemas.microsoft.com/office/drawing/2014/main" id="{60FEBCB1-C64B-D49F-F1BE-C75B01C4C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725" y="49149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63" name="Line 39">
            <a:extLst>
              <a:ext uri="{FF2B5EF4-FFF2-40B4-BE49-F238E27FC236}">
                <a16:creationId xmlns:a16="http://schemas.microsoft.com/office/drawing/2014/main" id="{7DCEEA35-F7C1-0520-E043-4E984DE98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27813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64" name="Rectangle 40">
            <a:extLst>
              <a:ext uri="{FF2B5EF4-FFF2-40B4-BE49-F238E27FC236}">
                <a16:creationId xmlns:a16="http://schemas.microsoft.com/office/drawing/2014/main" id="{0A6FE3AC-2598-AE62-DA0F-14C638BB2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2562225"/>
            <a:ext cx="1079500" cy="287338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1</a:t>
            </a:r>
          </a:p>
        </p:txBody>
      </p:sp>
      <p:sp>
        <p:nvSpPr>
          <p:cNvPr id="52265" name="Rectangle 41">
            <a:extLst>
              <a:ext uri="{FF2B5EF4-FFF2-40B4-BE49-F238E27FC236}">
                <a16:creationId xmlns:a16="http://schemas.microsoft.com/office/drawing/2014/main" id="{5CCDF5D7-46D2-D9F6-5E49-745CEC2D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2273301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2</a:t>
            </a:r>
          </a:p>
        </p:txBody>
      </p:sp>
      <p:sp>
        <p:nvSpPr>
          <p:cNvPr id="52266" name="Rectangle 42">
            <a:extLst>
              <a:ext uri="{FF2B5EF4-FFF2-40B4-BE49-F238E27FC236}">
                <a16:creationId xmlns:a16="http://schemas.microsoft.com/office/drawing/2014/main" id="{504F3D87-4602-6E13-F174-E13AB326D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1985964"/>
            <a:ext cx="1079500" cy="287337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3</a:t>
            </a:r>
          </a:p>
        </p:txBody>
      </p:sp>
      <p:sp>
        <p:nvSpPr>
          <p:cNvPr id="52267" name="Rectangle 43">
            <a:extLst>
              <a:ext uri="{FF2B5EF4-FFF2-40B4-BE49-F238E27FC236}">
                <a16:creationId xmlns:a16="http://schemas.microsoft.com/office/drawing/2014/main" id="{24E9305B-91EB-8C41-2A84-00AE4DBF0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1698626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52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2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2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52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64" grpId="0" animBg="1"/>
      <p:bldP spid="52264" grpId="1" animBg="1"/>
      <p:bldP spid="52264" grpId="2" animBg="1"/>
      <p:bldP spid="52265" grpId="0" animBg="1"/>
      <p:bldP spid="52265" grpId="1" animBg="1"/>
      <p:bldP spid="52266" grpId="0" animBg="1"/>
      <p:bldP spid="52266" grpId="1" animBg="1"/>
      <p:bldP spid="52266" grpId="2" animBg="1"/>
      <p:bldP spid="52267" grpId="0" animBg="1"/>
      <p:bldP spid="52267" grpId="1" animBg="1"/>
      <p:bldP spid="52267" grpId="2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89DF93B-0869-B716-43B8-9EECE9A76C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FF5069D-E50D-4E80-9DD9-AA094A9B4009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2F7E71FF-3BF6-2B10-75EA-0E68937BF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BABD16C-076D-F546-30BA-43BF78B1FA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150" y="1077913"/>
            <a:ext cx="3352800" cy="722312"/>
          </a:xfrm>
        </p:spPr>
        <p:txBody>
          <a:bodyPr/>
          <a:lstStyle/>
          <a:p>
            <a:r>
              <a:rPr lang="en-US" altLang="en-US" dirty="0"/>
              <a:t>Pipelining</a:t>
            </a:r>
          </a:p>
        </p:txBody>
      </p:sp>
      <p:graphicFrame>
        <p:nvGraphicFramePr>
          <p:cNvPr id="53252" name="Object 4">
            <a:extLst>
              <a:ext uri="{FF2B5EF4-FFF2-40B4-BE49-F238E27FC236}">
                <a16:creationId xmlns:a16="http://schemas.microsoft.com/office/drawing/2014/main" id="{99E61D78-1D9D-306E-27C4-2D62661736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6" y="2719388"/>
          <a:ext cx="5326063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53252" name="Object 4">
                        <a:extLst>
                          <a:ext uri="{FF2B5EF4-FFF2-40B4-BE49-F238E27FC236}">
                            <a16:creationId xmlns:a16="http://schemas.microsoft.com/office/drawing/2014/main" id="{99E61D78-1D9D-306E-27C4-2D62661736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6" y="2719388"/>
                        <a:ext cx="5326063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Line 5">
            <a:extLst>
              <a:ext uri="{FF2B5EF4-FFF2-40B4-BE49-F238E27FC236}">
                <a16:creationId xmlns:a16="http://schemas.microsoft.com/office/drawing/2014/main" id="{22A230B6-1175-E3AF-AD82-05474523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71775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824D904B-AC9A-6852-ABBA-A2549BA9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2428876"/>
            <a:ext cx="78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16-bit</a:t>
            </a:r>
          </a:p>
        </p:txBody>
      </p:sp>
      <p:grpSp>
        <p:nvGrpSpPr>
          <p:cNvPr id="53255" name="Group 7">
            <a:extLst>
              <a:ext uri="{FF2B5EF4-FFF2-40B4-BE49-F238E27FC236}">
                <a16:creationId xmlns:a16="http://schemas.microsoft.com/office/drawing/2014/main" id="{37255D1E-F394-5B1E-8738-D87D11F1600E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084263"/>
            <a:ext cx="1028700" cy="3040062"/>
            <a:chOff x="2356" y="593"/>
            <a:chExt cx="648" cy="1915"/>
          </a:xfrm>
        </p:grpSpPr>
        <p:sp>
          <p:nvSpPr>
            <p:cNvPr id="53256" name="Text Box 8">
              <a:extLst>
                <a:ext uri="{FF2B5EF4-FFF2-40B4-BE49-F238E27FC236}">
                  <a16:creationId xmlns:a16="http://schemas.microsoft.com/office/drawing/2014/main" id="{862E9C4D-BA95-EBA4-7A8D-459006533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6" y="593"/>
              <a:ext cx="648" cy="1915"/>
            </a:xfrm>
            <a:prstGeom prst="rect">
              <a:avLst/>
            </a:prstGeom>
            <a:solidFill>
              <a:srgbClr val="EBCCA3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00    E205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01    E314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02    E321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    0F02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    E01B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    0F01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07    9300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08    0300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    940C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0A    0009</a:t>
              </a:r>
            </a:p>
          </p:txBody>
        </p:sp>
        <p:sp>
          <p:nvSpPr>
            <p:cNvPr id="53257" name="Line 9">
              <a:extLst>
                <a:ext uri="{FF2B5EF4-FFF2-40B4-BE49-F238E27FC236}">
                  <a16:creationId xmlns:a16="http://schemas.microsoft.com/office/drawing/2014/main" id="{FB2597C7-BB5E-5EFF-22AF-3EEF34C9E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1" y="594"/>
              <a:ext cx="0" cy="19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268" name="Rectangle 20">
            <a:extLst>
              <a:ext uri="{FF2B5EF4-FFF2-40B4-BE49-F238E27FC236}">
                <a16:creationId xmlns:a16="http://schemas.microsoft.com/office/drawing/2014/main" id="{DC4D155B-CA08-8C4F-CD47-FC4351AF8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3116263"/>
            <a:ext cx="2405063" cy="2152650"/>
          </a:xfrm>
          <a:prstGeom prst="rect">
            <a:avLst/>
          </a:prstGeom>
          <a:solidFill>
            <a:srgbClr val="E6F8F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69" name="Rectangle 21">
            <a:extLst>
              <a:ext uri="{FF2B5EF4-FFF2-40B4-BE49-F238E27FC236}">
                <a16:creationId xmlns:a16="http://schemas.microsoft.com/office/drawing/2014/main" id="{E72E027C-A037-636B-F35C-F01CA96D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3333750"/>
            <a:ext cx="1417638" cy="647700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C92F65D8-37EE-1AA5-7263-D2AEA37E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00" y="4403725"/>
            <a:ext cx="1417638" cy="647700"/>
          </a:xfrm>
          <a:prstGeom prst="rect">
            <a:avLst/>
          </a:prstGeom>
          <a:solidFill>
            <a:srgbClr val="00C421">
              <a:alpha val="3500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</a:p>
        </p:txBody>
      </p:sp>
      <p:sp>
        <p:nvSpPr>
          <p:cNvPr id="53271" name="Line 23">
            <a:extLst>
              <a:ext uri="{FF2B5EF4-FFF2-40B4-BE49-F238E27FC236}">
                <a16:creationId xmlns:a16="http://schemas.microsoft.com/office/drawing/2014/main" id="{037477F3-B060-8D22-A043-071294B544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5325" y="39798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72" name="Line 24">
            <a:extLst>
              <a:ext uri="{FF2B5EF4-FFF2-40B4-BE49-F238E27FC236}">
                <a16:creationId xmlns:a16="http://schemas.microsoft.com/office/drawing/2014/main" id="{B813A8B3-64EC-B06C-F319-F0AFC33CA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50434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73" name="Line 25">
            <a:extLst>
              <a:ext uri="{FF2B5EF4-FFF2-40B4-BE49-F238E27FC236}">
                <a16:creationId xmlns:a16="http://schemas.microsoft.com/office/drawing/2014/main" id="{65D236C1-CCC1-FF5C-D089-897F10D11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8975" y="2909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74" name="Rectangle 26">
            <a:extLst>
              <a:ext uri="{FF2B5EF4-FFF2-40B4-BE49-F238E27FC236}">
                <a16:creationId xmlns:a16="http://schemas.microsoft.com/office/drawing/2014/main" id="{120A47FE-A243-B8EF-D7EF-DDFFBEF38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690814"/>
            <a:ext cx="1079500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1</a:t>
            </a:r>
          </a:p>
        </p:txBody>
      </p:sp>
      <p:sp>
        <p:nvSpPr>
          <p:cNvPr id="53275" name="Rectangle 27">
            <a:extLst>
              <a:ext uri="{FF2B5EF4-FFF2-40B4-BE49-F238E27FC236}">
                <a16:creationId xmlns:a16="http://schemas.microsoft.com/office/drawing/2014/main" id="{C8B2CB29-115E-6658-800C-EEA75D2BA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401889"/>
            <a:ext cx="1079500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2</a:t>
            </a:r>
          </a:p>
        </p:txBody>
      </p:sp>
      <p:sp>
        <p:nvSpPr>
          <p:cNvPr id="53276" name="Rectangle 28">
            <a:extLst>
              <a:ext uri="{FF2B5EF4-FFF2-40B4-BE49-F238E27FC236}">
                <a16:creationId xmlns:a16="http://schemas.microsoft.com/office/drawing/2014/main" id="{E5C0E305-5EA1-D6AD-3108-CB7B1D403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2114550"/>
            <a:ext cx="1079500" cy="287338"/>
          </a:xfrm>
          <a:prstGeom prst="rect">
            <a:avLst/>
          </a:prstGeom>
          <a:solidFill>
            <a:srgbClr val="86BBF6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6BBF6"/>
            </a:extrusionClr>
            <a:contourClr>
              <a:srgbClr val="86BBF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3</a:t>
            </a:r>
          </a:p>
        </p:txBody>
      </p:sp>
      <p:sp>
        <p:nvSpPr>
          <p:cNvPr id="53277" name="Rectangle 29">
            <a:extLst>
              <a:ext uri="{FF2B5EF4-FFF2-40B4-BE49-F238E27FC236}">
                <a16:creationId xmlns:a16="http://schemas.microsoft.com/office/drawing/2014/main" id="{379504C3-27BC-9AE8-4EE4-D0B38A7B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1827214"/>
            <a:ext cx="1079500" cy="288925"/>
          </a:xfrm>
          <a:prstGeom prst="rect">
            <a:avLst/>
          </a:prstGeom>
          <a:solidFill>
            <a:srgbClr val="EF6731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EF6731"/>
            </a:extrusionClr>
            <a:contourClr>
              <a:srgbClr val="EF6731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28194 L 1.11111E-6 0.5314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857 L 4.72222E-6 0.2159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32384 L 1.11111E-6 0.53357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8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1597 L 4.72222E-6 0.36227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949 L 4.72222E-6 0.257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36597 L 4.72222E-6 0.5321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1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25764 L 4.72222E-6 0.40394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40764 L 4.72222E-6 0.5305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animBg="1"/>
      <p:bldP spid="53274" grpId="1" animBg="1"/>
      <p:bldP spid="53274" grpId="2" animBg="1"/>
      <p:bldP spid="53275" grpId="0" animBg="1"/>
      <p:bldP spid="53275" grpId="1" animBg="1"/>
      <p:bldP spid="53275" grpId="2" animBg="1"/>
      <p:bldP spid="53276" grpId="0" animBg="1"/>
      <p:bldP spid="53276" grpId="1" animBg="1"/>
      <p:bldP spid="53276" grpId="2" animBg="1"/>
      <p:bldP spid="53277" grpId="0" animBg="1"/>
      <p:bldP spid="53277" grpId="1" animBg="1"/>
      <p:bldP spid="53277" grpId="2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CCCBFE-6D0D-24C2-AE4E-0FFE330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</a:t>
            </a:r>
            <a:endParaRPr lang="en-US" dirty="0"/>
          </a:p>
        </p:txBody>
      </p:sp>
      <p:pic>
        <p:nvPicPr>
          <p:cNvPr id="6" name="İçerik Yer Tutucusu 5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0954CB9-A71A-031F-9032-FEF0C99D3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85" y="1636510"/>
            <a:ext cx="6734784" cy="2244928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EB93A3-308A-1F24-6A9E-786E631CB5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2B0A91-6F4B-444B-9F34-C45708FD9471}" type="slidenum">
              <a:rPr lang="fa-IR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198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6B8E6CA-C696-68DA-ECCA-582C2C678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2B9CFE-6DDA-43FB-87E9-E83A580AF8F3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94EA4CE-B174-B277-0D8C-F4BAFDB4F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speed up the CPU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64285DC-7F8B-FAD7-2D4C-7515438EBB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Increase the clock frequency</a:t>
            </a:r>
          </a:p>
          <a:p>
            <a:pPr lvl="1"/>
            <a:r>
              <a:rPr lang="en-US" altLang="en-US" dirty="0"/>
              <a:t>More frequency </a:t>
            </a:r>
            <a:r>
              <a:rPr lang="en-US" altLang="en-US" dirty="0">
                <a:sym typeface="Wingdings" panose="05000000000000000000" pitchFamily="2" charset="2"/>
              </a:rPr>
              <a:t> More power consumption &amp; more heat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Limitations</a:t>
            </a:r>
          </a:p>
          <a:p>
            <a:r>
              <a:rPr lang="en-US" altLang="en-US" dirty="0"/>
              <a:t>Change the architecture</a:t>
            </a:r>
          </a:p>
          <a:p>
            <a:pPr lvl="1"/>
            <a:r>
              <a:rPr lang="en-US" altLang="en-US" dirty="0"/>
              <a:t>Pipelining</a:t>
            </a:r>
          </a:p>
          <a:p>
            <a:pPr lvl="1"/>
            <a:r>
              <a:rPr lang="en-US" altLang="en-US" dirty="0"/>
              <a:t>RISC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36" name="Rectangle 389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C3CF7F0-F59A-FDD6-DBEB-795A2D7CC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4400"/>
              <a:t>Changing the architecture</a:t>
            </a:r>
            <a:br>
              <a:rPr lang="en-US" altLang="en-US" sz="4400"/>
            </a:br>
            <a:r>
              <a:rPr lang="en-US" altLang="en-US" sz="4400"/>
              <a:t>RISC vs. CISC</a:t>
            </a:r>
          </a:p>
        </p:txBody>
      </p:sp>
      <p:sp>
        <p:nvSpPr>
          <p:cNvPr id="38938" name="Rectangle 389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35" name="Rectangle 389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007C258E-C566-55D9-6CE3-A1D5E60FF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altLang="en-US" sz="2000"/>
              <a:t>CISC (Complex Instruction Set Computer)</a:t>
            </a:r>
          </a:p>
          <a:p>
            <a:pPr lvl="1"/>
            <a:r>
              <a:rPr lang="en-US" altLang="en-US" sz="2000"/>
              <a:t>Put as many instruction as you can into the CPU</a:t>
            </a:r>
          </a:p>
          <a:p>
            <a:r>
              <a:rPr lang="en-US" altLang="en-US" sz="2000"/>
              <a:t>RISC (Reduced Instruction Set Computer)</a:t>
            </a:r>
          </a:p>
          <a:p>
            <a:pPr lvl="1"/>
            <a:r>
              <a:rPr lang="en-US" altLang="en-US" sz="2000"/>
              <a:t>Reduce the number of instructions, and use your facilities in a more proper way.</a:t>
            </a:r>
            <a:endParaRPr lang="en-US" altLang="en-US" sz="2000" dirty="0"/>
          </a:p>
        </p:txBody>
      </p:sp>
      <p:pic>
        <p:nvPicPr>
          <p:cNvPr id="4" name="Resim 3" descr="devre bileşeni, elektronik bileşen, pasif devre bileşeni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D99595DA-E209-7163-0ECF-9546DED61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723" y="2389218"/>
            <a:ext cx="5150277" cy="1854099"/>
          </a:xfrm>
          <a:prstGeom prst="rect">
            <a:avLst/>
          </a:prstGeom>
        </p:spPr>
      </p:pic>
      <p:sp>
        <p:nvSpPr>
          <p:cNvPr id="38937" name="Rectangle 389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6458287A-C8C2-56A4-F9D7-A7EAC04DF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fld id="{B4916974-BBE9-4ECB-9D60-9CC76951A0D2}" type="slidenum">
              <a:rPr lang="fa-IR" altLang="en-US"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ts val="600"/>
                </a:spcAft>
              </a:pPr>
              <a:t>28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Resim 7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DA976F79-7F25-BCC5-A257-D8CD6835B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0" y="4194286"/>
            <a:ext cx="3743784" cy="213187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884A131-0937-C654-42AE-B5C95704E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DB930CE-1435-4232-BA13-CA150A77D052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3C1F378D-078A-8046-0B6D-4F37B92DB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8800E67-607B-7B99-EA41-D8AEAE4E52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Feature 1</a:t>
            </a:r>
          </a:p>
          <a:p>
            <a:pPr lvl="1"/>
            <a:r>
              <a:rPr lang="en-US" altLang="en-US" dirty="0"/>
              <a:t>RISC processors have a fixed instruction size. It makes the task of instruction decoder easier.</a:t>
            </a:r>
          </a:p>
          <a:p>
            <a:pPr lvl="2"/>
            <a:r>
              <a:rPr lang="en-US" altLang="en-US" dirty="0"/>
              <a:t>In AVR the instructions are 2 or 4 bytes.</a:t>
            </a:r>
          </a:p>
          <a:p>
            <a:pPr lvl="1"/>
            <a:r>
              <a:rPr lang="en-US" altLang="en-US" dirty="0"/>
              <a:t>In CISC processors instructions have different lengths</a:t>
            </a:r>
          </a:p>
          <a:p>
            <a:pPr lvl="2"/>
            <a:r>
              <a:rPr lang="en-US" altLang="en-US" dirty="0"/>
              <a:t>E.g. in 8051</a:t>
            </a:r>
          </a:p>
          <a:p>
            <a:pPr lvl="3"/>
            <a:r>
              <a:rPr lang="en-US" altLang="en-US" dirty="0"/>
              <a:t>CLR C  		; a 1-byte instruction</a:t>
            </a:r>
          </a:p>
          <a:p>
            <a:pPr lvl="3"/>
            <a:r>
              <a:rPr lang="en-US" altLang="en-US" dirty="0"/>
              <a:t>ADD A, #20H 	; a 2-byte instruction</a:t>
            </a:r>
          </a:p>
          <a:p>
            <a:pPr lvl="3"/>
            <a:r>
              <a:rPr lang="en-US" altLang="en-US" dirty="0"/>
              <a:t>LJMP HERE	; a 3-byte instruction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5C92A05-282A-19A3-9680-B5C0C28F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 dirty="0"/>
              <a:t>Breadboard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Chapter 2: Using a breadboard - Arduino to Go">
            <a:extLst>
              <a:ext uri="{FF2B5EF4-FFF2-40B4-BE49-F238E27FC236}">
                <a16:creationId xmlns:a16="http://schemas.microsoft.com/office/drawing/2014/main" id="{A13FC5E5-63A1-3F44-E4AB-8FE18B2F4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9" r="-852"/>
          <a:stretch/>
        </p:blipFill>
        <p:spPr bwMode="auto">
          <a:xfrm>
            <a:off x="279143" y="510093"/>
            <a:ext cx="5221625" cy="5837814"/>
          </a:xfrm>
          <a:prstGeom prst="rect">
            <a:avLst/>
          </a:prstGeom>
          <a:noFill/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BA93F9E-672F-523C-8FD2-479D3A24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 breadboard is used to make up temporary circuits for testing or to try out an idea.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No soldering is required so it is easy to change connections and replace components. 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Parts will not be damaged so they will be available to re-use afterwards.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7695B0-BD1D-EA28-B37F-BB5B61B487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2B0A91-6F4B-444B-9F34-C45708FD9471}" type="slidenum">
              <a:rPr lang="fa-IR" altLang="en-US">
                <a:solidFill>
                  <a:schemeClr val="tx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altLang="en-US">
              <a:solidFill>
                <a:schemeClr val="tx1">
                  <a:alpha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Resim 6" descr="ekran görüntüsü, metin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3FCBFB26-9919-1459-6025-88850BB55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1285875"/>
            <a:ext cx="7810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4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B79B89D1-74E7-3D79-B4DE-0DA48DA23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5D4814-FC1B-4520-9D7D-8AE48E0E0422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064655C-86B8-CFFF-3B72-07F9F79A4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9E0DFE2-DC7C-590A-EABE-759EE036D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Feature 2: reduce the number of instructions</a:t>
            </a:r>
            <a:endParaRPr lang="tr-TR" altLang="en-US" dirty="0"/>
          </a:p>
          <a:p>
            <a:r>
              <a:rPr lang="en-US" dirty="0"/>
              <a:t>AVR 8-bit architecture and supports a total of 133</a:t>
            </a:r>
            <a:endParaRPr lang="en-US" altLang="en-US" dirty="0"/>
          </a:p>
          <a:p>
            <a:pPr lvl="1"/>
            <a:r>
              <a:rPr lang="en-US" altLang="en-US" dirty="0"/>
              <a:t>Pros: Reduces the number of used transistors</a:t>
            </a:r>
          </a:p>
          <a:p>
            <a:pPr lvl="1"/>
            <a:r>
              <a:rPr lang="en-US" altLang="en-US" dirty="0"/>
              <a:t>Cons:</a:t>
            </a:r>
          </a:p>
          <a:p>
            <a:pPr lvl="2"/>
            <a:r>
              <a:rPr lang="en-US" altLang="en-US" dirty="0"/>
              <a:t>Can make the assembly programming more difficult </a:t>
            </a:r>
          </a:p>
          <a:p>
            <a:pPr lvl="2"/>
            <a:r>
              <a:rPr lang="en-US" altLang="en-US" dirty="0"/>
              <a:t>Can lead to using more memory</a:t>
            </a:r>
          </a:p>
          <a:p>
            <a:endParaRPr lang="en-US" altLang="en-US" dirty="0"/>
          </a:p>
        </p:txBody>
      </p:sp>
      <p:pic>
        <p:nvPicPr>
          <p:cNvPr id="3" name="Resim 2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6F8CFE5F-8DFF-A551-DECF-1133E77D78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2" t="13497" r="13171" b="14714"/>
          <a:stretch/>
        </p:blipFill>
        <p:spPr>
          <a:xfrm>
            <a:off x="7696939" y="4119239"/>
            <a:ext cx="4039977" cy="22929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EA77BCDB-06E1-9822-43FD-CC560D2D2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C72ECC-8CCC-4852-8A21-9C7EE3C8FA7F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FB67CA05-6CB1-5F4E-C9B3-700E7B359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6AD718-EDFB-47B4-CCC6-6797E8F5B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Feature 3: limit the addressing mode</a:t>
            </a:r>
          </a:p>
          <a:p>
            <a:pPr lvl="1"/>
            <a:r>
              <a:rPr lang="en-US" altLang="en-US" dirty="0"/>
              <a:t>Advantage</a:t>
            </a:r>
          </a:p>
          <a:p>
            <a:pPr lvl="2"/>
            <a:r>
              <a:rPr lang="en-US" altLang="en-US" dirty="0"/>
              <a:t>hardwiring</a:t>
            </a:r>
          </a:p>
          <a:p>
            <a:pPr lvl="1"/>
            <a:r>
              <a:rPr lang="en-US" altLang="en-US" dirty="0"/>
              <a:t>Disadvantage</a:t>
            </a:r>
          </a:p>
          <a:p>
            <a:pPr lvl="2"/>
            <a:r>
              <a:rPr lang="en-US" altLang="en-US" dirty="0"/>
              <a:t>Can make the assembly programming more difficult 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F63412AE-2F99-B95D-5CDC-DF92C01258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0CD01B-E44C-4C12-9C64-8738572A19C4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11CB104-844A-28EE-A392-8185B5563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D1BE6DA-7A7B-A81D-593F-6028F3DC3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Feature 4: Load/Store  </a:t>
            </a:r>
          </a:p>
          <a:p>
            <a:endParaRPr lang="en-US" altLang="en-US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D5BF67BA-A422-937C-DFB0-4F7272205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1887538"/>
            <a:ext cx="2697163" cy="952500"/>
          </a:xfrm>
          <a:prstGeom prst="rect">
            <a:avLst/>
          </a:prstGeom>
          <a:noFill/>
          <a:ln w="9525">
            <a:solidFill>
              <a:srgbClr val="161AC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R20, 0x200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R21, 0x220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EA61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R20, R21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161AC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STS 0x230, R20</a:t>
            </a:r>
          </a:p>
        </p:txBody>
      </p:sp>
      <p:graphicFrame>
        <p:nvGraphicFramePr>
          <p:cNvPr id="43013" name="Object 5">
            <a:extLst>
              <a:ext uri="{FF2B5EF4-FFF2-40B4-BE49-F238E27FC236}">
                <a16:creationId xmlns:a16="http://schemas.microsoft.com/office/drawing/2014/main" id="{8C14EAE3-A178-C7CE-F35D-262EA9484B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2446338"/>
          <a:ext cx="5326062" cy="379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43013" name="Object 5">
                        <a:extLst>
                          <a:ext uri="{FF2B5EF4-FFF2-40B4-BE49-F238E27FC236}">
                            <a16:creationId xmlns:a16="http://schemas.microsoft.com/office/drawing/2014/main" id="{8C14EAE3-A178-C7CE-F35D-262EA9484B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2446338"/>
                        <a:ext cx="5326062" cy="379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44B1817D-0706-D2DE-24C7-58589EAB6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203E0E7-C8C3-4256-ADF9-D1F54F0266B2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3A66AE8-67EB-D734-AA0D-C40A2027C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E8CD68A-0D86-4240-47E9-06E9A274A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Feature 5 (Harvard architecture): separate buses for opcodes and operands</a:t>
            </a:r>
          </a:p>
          <a:p>
            <a:pPr lvl="1"/>
            <a:r>
              <a:rPr lang="en-US" altLang="en-US" sz="2000"/>
              <a:t>Advantage: opcodes and operands can go in and out of the CPU together.</a:t>
            </a:r>
          </a:p>
          <a:p>
            <a:pPr lvl="1"/>
            <a:r>
              <a:rPr lang="en-US" altLang="en-US" sz="2000"/>
              <a:t>Disadvantage: leads to more cost in general purpose computers.</a:t>
            </a:r>
          </a:p>
          <a:p>
            <a:pPr lvl="1"/>
            <a:endParaRPr lang="en-US" altLang="en-US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4BA0DE0-1CAA-343B-FB45-EFFE32CEB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639" y="4567238"/>
            <a:ext cx="866775" cy="1554162"/>
          </a:xfrm>
          <a:prstGeom prst="rect">
            <a:avLst/>
          </a:prstGeom>
          <a:solidFill>
            <a:srgbClr val="86BBF6">
              <a:alpha val="83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6C47E11E-4F3D-2AA7-9F4A-3579C013A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5556250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bus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8E16BF23-B391-76F0-908D-14616BB6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489" y="4892676"/>
            <a:ext cx="1120775" cy="777875"/>
          </a:xfrm>
          <a:prstGeom prst="rect">
            <a:avLst/>
          </a:prstGeom>
          <a:solidFill>
            <a:srgbClr val="F7F093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4039" name="Line 7">
            <a:extLst>
              <a:ext uri="{FF2B5EF4-FFF2-40B4-BE49-F238E27FC236}">
                <a16:creationId xmlns:a16="http://schemas.microsoft.com/office/drawing/2014/main" id="{F62CA60B-DD40-861C-6B56-662848882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1038" y="5681664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903A636B-7A70-5094-90F5-F48BFBA66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58594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1" name="Line 9">
            <a:extLst>
              <a:ext uri="{FF2B5EF4-FFF2-40B4-BE49-F238E27FC236}">
                <a16:creationId xmlns:a16="http://schemas.microsoft.com/office/drawing/2014/main" id="{A80FDDA7-62D6-0722-1436-354CA92E1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826" y="546735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2" name="Line 10">
            <a:extLst>
              <a:ext uri="{FF2B5EF4-FFF2-40B4-BE49-F238E27FC236}">
                <a16:creationId xmlns:a16="http://schemas.microsoft.com/office/drawing/2014/main" id="{31707663-CB6A-B774-1D70-8DA621C1F8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826" y="5143500"/>
            <a:ext cx="123031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89F15962-FFEB-7295-CE59-75F8E80C1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9413" y="5178425"/>
            <a:ext cx="1382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bus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28823B17-A31A-1E32-678C-384F53FA0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4848225"/>
            <a:ext cx="1382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bus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1EA5AB36-486C-5248-79FA-20A59C2A3CE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81526" y="5518150"/>
            <a:ext cx="1357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bus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356DCE6F-0E00-BE96-0A21-AB8E5D348AA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497264" y="4854576"/>
            <a:ext cx="1120775" cy="777875"/>
          </a:xfrm>
          <a:prstGeom prst="rect">
            <a:avLst/>
          </a:prstGeom>
          <a:solidFill>
            <a:srgbClr val="CFF2FD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A55AB981-E0C1-12E7-8313-982F8A24C3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1488" y="5643564"/>
            <a:ext cx="0" cy="1539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6D2CB126-3D7F-D27E-F117-888AF5B361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9738" y="5821363"/>
            <a:ext cx="160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49" name="Line 17">
            <a:extLst>
              <a:ext uri="{FF2B5EF4-FFF2-40B4-BE49-F238E27FC236}">
                <a16:creationId xmlns:a16="http://schemas.microsoft.com/office/drawing/2014/main" id="{F68184D7-0E79-525C-394E-41D7A0D73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8" y="542925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50" name="Line 18">
            <a:extLst>
              <a:ext uri="{FF2B5EF4-FFF2-40B4-BE49-F238E27FC236}">
                <a16:creationId xmlns:a16="http://schemas.microsoft.com/office/drawing/2014/main" id="{E26F4848-B7C6-B237-0B4B-20B683777E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4388" y="5105400"/>
            <a:ext cx="1230312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51" name="Text Box 19">
            <a:extLst>
              <a:ext uri="{FF2B5EF4-FFF2-40B4-BE49-F238E27FC236}">
                <a16:creationId xmlns:a16="http://schemas.microsoft.com/office/drawing/2014/main" id="{C45933EB-6717-D8D0-66EC-CD4E202841C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8351" y="5140325"/>
            <a:ext cx="1274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bus</a:t>
            </a:r>
          </a:p>
        </p:txBody>
      </p:sp>
      <p:sp>
        <p:nvSpPr>
          <p:cNvPr id="44052" name="Text Box 20">
            <a:extLst>
              <a:ext uri="{FF2B5EF4-FFF2-40B4-BE49-F238E27FC236}">
                <a16:creationId xmlns:a16="http://schemas.microsoft.com/office/drawing/2014/main" id="{B9ED3AD0-7409-4ACC-9A46-E2CA41DCC37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89463" y="4810125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bus</a:t>
            </a:r>
          </a:p>
        </p:txBody>
      </p:sp>
      <p:grpSp>
        <p:nvGrpSpPr>
          <p:cNvPr id="44053" name="Group 21">
            <a:extLst>
              <a:ext uri="{FF2B5EF4-FFF2-40B4-BE49-F238E27FC236}">
                <a16:creationId xmlns:a16="http://schemas.microsoft.com/office/drawing/2014/main" id="{87CDA5F6-A9E3-2A84-B96A-DA8B7934F213}"/>
              </a:ext>
            </a:extLst>
          </p:cNvPr>
          <p:cNvGrpSpPr>
            <a:grpSpLocks/>
          </p:cNvGrpSpPr>
          <p:nvPr/>
        </p:nvGrpSpPr>
        <p:grpSpPr bwMode="auto">
          <a:xfrm>
            <a:off x="2365376" y="1117600"/>
            <a:ext cx="7402513" cy="3295650"/>
            <a:chOff x="530" y="704"/>
            <a:chExt cx="4663" cy="2076"/>
          </a:xfrm>
        </p:grpSpPr>
        <p:sp>
          <p:nvSpPr>
            <p:cNvPr id="44054" name="Rectangle 22">
              <a:extLst>
                <a:ext uri="{FF2B5EF4-FFF2-40B4-BE49-F238E27FC236}">
                  <a16:creationId xmlns:a16="http://schemas.microsoft.com/office/drawing/2014/main" id="{954BD61C-BCB1-20FA-B180-DBAD1256E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704"/>
              <a:ext cx="4663" cy="2076"/>
            </a:xfrm>
            <a:prstGeom prst="rect">
              <a:avLst/>
            </a:prstGeom>
            <a:solidFill>
              <a:srgbClr val="FCF9D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5" name="Rectangle 23">
              <a:extLst>
                <a:ext uri="{FF2B5EF4-FFF2-40B4-BE49-F238E27FC236}">
                  <a16:creationId xmlns:a16="http://schemas.microsoft.com/office/drawing/2014/main" id="{DE6FD74C-B83D-8140-598C-EC63B5B0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341"/>
              <a:ext cx="1515" cy="1356"/>
            </a:xfrm>
            <a:prstGeom prst="rect">
              <a:avLst/>
            </a:prstGeom>
            <a:solidFill>
              <a:srgbClr val="E6F8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56" name="Rectangle 24">
              <a:extLst>
                <a:ext uri="{FF2B5EF4-FFF2-40B4-BE49-F238E27FC236}">
                  <a16:creationId xmlns:a16="http://schemas.microsoft.com/office/drawing/2014/main" id="{81FAE999-C3C7-61A3-E632-6FDA8A424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" y="1478"/>
              <a:ext cx="893" cy="408"/>
            </a:xfrm>
            <a:prstGeom prst="rect">
              <a:avLst/>
            </a:prstGeom>
            <a:solidFill>
              <a:srgbClr val="00C421">
                <a:alpha val="35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Fetch</a:t>
              </a:r>
            </a:p>
          </p:txBody>
        </p:sp>
        <p:sp>
          <p:nvSpPr>
            <p:cNvPr id="44057" name="Rectangle 25">
              <a:extLst>
                <a:ext uri="{FF2B5EF4-FFF2-40B4-BE49-F238E27FC236}">
                  <a16:creationId xmlns:a16="http://schemas.microsoft.com/office/drawing/2014/main" id="{0C9C1FB5-D67C-0DD4-D863-C3A31C62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152"/>
              <a:ext cx="893" cy="408"/>
            </a:xfrm>
            <a:prstGeom prst="rect">
              <a:avLst/>
            </a:prstGeom>
            <a:solidFill>
              <a:srgbClr val="00C421">
                <a:alpha val="3500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Execute</a:t>
              </a:r>
            </a:p>
          </p:txBody>
        </p:sp>
      </p:grpSp>
      <p:sp>
        <p:nvSpPr>
          <p:cNvPr id="44058" name="Line 26">
            <a:extLst>
              <a:ext uri="{FF2B5EF4-FFF2-40B4-BE49-F238E27FC236}">
                <a16:creationId xmlns:a16="http://schemas.microsoft.com/office/drawing/2014/main" id="{D50A963A-1374-C2C1-9E53-8C4C14501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3375" y="29924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59" name="Line 27">
            <a:extLst>
              <a:ext uri="{FF2B5EF4-FFF2-40B4-BE49-F238E27FC236}">
                <a16:creationId xmlns:a16="http://schemas.microsoft.com/office/drawing/2014/main" id="{70F0D7CD-EDB2-0976-F70E-5018503FB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7025" y="19224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60" name="Rectangle 28">
            <a:extLst>
              <a:ext uri="{FF2B5EF4-FFF2-40B4-BE49-F238E27FC236}">
                <a16:creationId xmlns:a16="http://schemas.microsoft.com/office/drawing/2014/main" id="{A1EC15DB-205E-F6ED-7E32-36EE8AD0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1703389"/>
            <a:ext cx="1368425" cy="287337"/>
          </a:xfrm>
          <a:prstGeom prst="rect">
            <a:avLst/>
          </a:prstGeom>
          <a:solidFill>
            <a:srgbClr val="885EF0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885EF0"/>
            </a:extrusionClr>
            <a:contourClr>
              <a:srgbClr val="885EF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F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LDS R20, 0x100</a:t>
            </a:r>
          </a:p>
        </p:txBody>
      </p:sp>
      <p:sp>
        <p:nvSpPr>
          <p:cNvPr id="44061" name="Rectangle 29">
            <a:extLst>
              <a:ext uri="{FF2B5EF4-FFF2-40B4-BE49-F238E27FC236}">
                <a16:creationId xmlns:a16="http://schemas.microsoft.com/office/drawing/2014/main" id="{4E209B12-3618-F609-4AF7-23F25F675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7576" y="1414464"/>
            <a:ext cx="1368425" cy="288925"/>
          </a:xfrm>
          <a:prstGeom prst="rect">
            <a:avLst/>
          </a:prstGeom>
          <a:solidFill>
            <a:srgbClr val="F7F093"/>
          </a:solidFill>
          <a:ln w="9525">
            <a:miter lim="800000"/>
            <a:headEnd/>
            <a:tailEnd/>
          </a:ln>
          <a:effectLst/>
          <a:scene3d>
            <a:camera prst="legacyObliqueTopRight">
              <a:rot lat="21299999" lon="0" rev="0"/>
            </a:camera>
            <a:lightRig rig="legacyFlat3" dir="b"/>
          </a:scene3d>
          <a:sp3d extrusionH="277800" prstMaterial="legacyMatte">
            <a:bevelT w="13500" h="13500" prst="angle"/>
            <a:bevelB w="13500" h="13500" prst="angle"/>
            <a:extrusionClr>
              <a:srgbClr val="F7F093"/>
            </a:extrusionClr>
            <a:contourClr>
              <a:srgbClr val="F7F093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FFFD6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R20, R21</a:t>
            </a:r>
          </a:p>
        </p:txBody>
      </p:sp>
      <p:sp>
        <p:nvSpPr>
          <p:cNvPr id="44062" name="Text Box 30">
            <a:extLst>
              <a:ext uri="{FF2B5EF4-FFF2-40B4-BE49-F238E27FC236}">
                <a16:creationId xmlns:a16="http://schemas.microsoft.com/office/drawing/2014/main" id="{A6791F8F-28A6-79F6-80E5-9A384513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1266826"/>
            <a:ext cx="3609975" cy="633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LDS R20, 0x100 ; R20 = [0x100]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4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R20,R21    ; R20 = R20 + R21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0.13194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3194 L 1.11111E-6 0.28194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01 L 1.11111E-6 0.1738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28218 L -1.38889E-6 0.42523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17384 L 1.11111E-6 0.3266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32407 L -1.38889E-6 0.42708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0" grpId="0" animBg="1"/>
      <p:bldP spid="44060" grpId="1" animBg="1"/>
      <p:bldP spid="44060" grpId="2" animBg="1"/>
      <p:bldP spid="44061" grpId="0" animBg="1"/>
      <p:bldP spid="44061" grpId="1" animBg="1"/>
      <p:bldP spid="44061" grpId="2" animBg="1"/>
      <p:bldP spid="440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5B97475A-A486-431F-D936-9CC2680F99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446D607-3905-4FCB-B2C8-F887E9F74241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4C43F670-3A7A-8516-E32B-C87FC27A1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2CF0C5F-A7D1-0DC9-A2D7-F4E7CFC00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Feature 6: more than 95% of instructions are executed in 1 machine cycle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C19AACA8-3236-7098-60E1-7FBE64EED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A29250-2C70-4373-92AC-FBD5EB1A4AE8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1215DA7-907E-7FC1-65B9-1E834743F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 architecture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7FBDF40-B2AE-B9C1-6929-0FA2A27BD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Feature 7</a:t>
            </a:r>
          </a:p>
          <a:p>
            <a:pPr lvl="1"/>
            <a:r>
              <a:rPr lang="en-US" altLang="en-US" dirty="0"/>
              <a:t>RISC processors have at least 32 registers. Decreases the need for stack and memory usages. </a:t>
            </a:r>
          </a:p>
          <a:p>
            <a:pPr lvl="2"/>
            <a:r>
              <a:rPr lang="en-US" altLang="en-US" dirty="0"/>
              <a:t>In AVR there are 32 general purpose registers (R0 to R31)</a:t>
            </a:r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4273E32-0E3C-126D-5502-507BEA608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7" r="12379"/>
          <a:stretch/>
        </p:blipFill>
        <p:spPr>
          <a:xfrm>
            <a:off x="3619500" y="3125789"/>
            <a:ext cx="564832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7AC0AD4-3469-F3DB-6B29-1F7616E0C5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26DE87-6FDF-49D3-B13D-9C485F78BAD9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FCF4B98-9783-2F30-7D9B-95997811A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BE7823-0587-6DBB-93D0-0C726B844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77914"/>
            <a:ext cx="4833938" cy="5381625"/>
          </a:xfrm>
        </p:spPr>
        <p:txBody>
          <a:bodyPr/>
          <a:lstStyle/>
          <a:p>
            <a:r>
              <a:rPr lang="en-US" altLang="en-US" dirty="0"/>
              <a:t>AVR’s CPU</a:t>
            </a:r>
          </a:p>
          <a:p>
            <a:pPr lvl="1"/>
            <a:r>
              <a:rPr lang="en-US" altLang="en-US" dirty="0"/>
              <a:t>Its architecture </a:t>
            </a:r>
          </a:p>
          <a:p>
            <a:pPr lvl="1"/>
            <a:r>
              <a:rPr lang="en-US" altLang="en-US" dirty="0"/>
              <a:t>Some simple programs</a:t>
            </a:r>
          </a:p>
          <a:p>
            <a:r>
              <a:rPr lang="en-US" altLang="en-US" dirty="0"/>
              <a:t>Data Memory access</a:t>
            </a:r>
          </a:p>
          <a:p>
            <a:r>
              <a:rPr lang="en-US" altLang="en-US" dirty="0"/>
              <a:t>Program memory</a:t>
            </a:r>
          </a:p>
          <a:p>
            <a:r>
              <a:rPr lang="en-US" altLang="en-US" dirty="0"/>
              <a:t>RISC architecture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FA0250F5-A054-9110-4400-CEC2E180BB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1713" y="2922589"/>
          <a:ext cx="43243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60341" imgH="3085795" progId="Visio.Drawing.11">
                  <p:embed/>
                </p:oleObj>
              </mc:Choice>
              <mc:Fallback>
                <p:oleObj name="Visio" r:id="rId3" imgW="4860341" imgH="3085795" progId="Visio.Drawing.11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FA0250F5-A054-9110-4400-CEC2E180BB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2922589"/>
                        <a:ext cx="4324350" cy="308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Resim 3" descr="devre bileşeni, elektronik bileşen, pasif devre bileşeni, elektronik donanım içeren bir resim&#10;&#10;Açıklama otomatik olarak oluşturuldu">
            <a:extLst>
              <a:ext uri="{FF2B5EF4-FFF2-40B4-BE49-F238E27FC236}">
                <a16:creationId xmlns:a16="http://schemas.microsoft.com/office/drawing/2014/main" id="{D6CBFF46-A87E-F7D4-D978-0305499B3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0" y="1018380"/>
            <a:ext cx="1968447" cy="1968447"/>
          </a:xfrm>
          <a:prstGeom prst="rect">
            <a:avLst/>
          </a:prstGeom>
        </p:spPr>
      </p:pic>
      <p:pic>
        <p:nvPicPr>
          <p:cNvPr id="6" name="Resim 5" descr="iş kartı içeren bir resim&#10;&#10;Açıklama otomatik olarak oluşturuldu">
            <a:extLst>
              <a:ext uri="{FF2B5EF4-FFF2-40B4-BE49-F238E27FC236}">
                <a16:creationId xmlns:a16="http://schemas.microsoft.com/office/drawing/2014/main" id="{6D199431-7B12-94FE-63FA-A99CE19ADF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970" y="865188"/>
            <a:ext cx="2827954" cy="1379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90B773EB-CF6A-356B-117A-7258555B0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F23C4C-D374-43DF-AECE-5D4904E9158D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B065485-5F35-BF82-E4E9-D90C5C523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AVR’s CPU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A16C9A-1085-323F-A8D3-BFF296C0F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1" y="1052514"/>
            <a:ext cx="4094163" cy="5381625"/>
          </a:xfrm>
        </p:spPr>
        <p:txBody>
          <a:bodyPr/>
          <a:lstStyle/>
          <a:p>
            <a:r>
              <a:rPr lang="en-US" altLang="en-US"/>
              <a:t>AVR’s CPU</a:t>
            </a:r>
          </a:p>
          <a:p>
            <a:pPr lvl="1"/>
            <a:r>
              <a:rPr lang="en-US" altLang="en-US"/>
              <a:t>ALU</a:t>
            </a:r>
          </a:p>
          <a:p>
            <a:pPr lvl="1"/>
            <a:r>
              <a:rPr lang="en-US" altLang="en-US"/>
              <a:t>32 General Purpose registers (R0 to R31)</a:t>
            </a:r>
          </a:p>
          <a:p>
            <a:pPr lvl="1"/>
            <a:r>
              <a:rPr lang="en-US" altLang="en-US"/>
              <a:t>PC register</a:t>
            </a:r>
          </a:p>
          <a:p>
            <a:pPr lvl="1"/>
            <a:r>
              <a:rPr lang="en-US" altLang="en-US"/>
              <a:t>Instruction decoder</a:t>
            </a:r>
          </a:p>
          <a:p>
            <a:pPr lvl="1"/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/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grpSp>
        <p:nvGrpSpPr>
          <p:cNvPr id="19664" name="Group 208">
            <a:extLst>
              <a:ext uri="{FF2B5EF4-FFF2-40B4-BE49-F238E27FC236}">
                <a16:creationId xmlns:a16="http://schemas.microsoft.com/office/drawing/2014/main" id="{21CCD366-981A-71A4-082E-AC6DF5C5FE57}"/>
              </a:ext>
            </a:extLst>
          </p:cNvPr>
          <p:cNvGrpSpPr>
            <a:grpSpLocks/>
          </p:cNvGrpSpPr>
          <p:nvPr/>
        </p:nvGrpSpPr>
        <p:grpSpPr bwMode="auto">
          <a:xfrm>
            <a:off x="5827714" y="1951038"/>
            <a:ext cx="4611687" cy="4521200"/>
            <a:chOff x="3296" y="1823"/>
            <a:chExt cx="2320" cy="2254"/>
          </a:xfrm>
        </p:grpSpPr>
        <p:sp>
          <p:nvSpPr>
            <p:cNvPr id="19665" name="Rectangle 209">
              <a:extLst>
                <a:ext uri="{FF2B5EF4-FFF2-40B4-BE49-F238E27FC236}">
                  <a16:creationId xmlns:a16="http://schemas.microsoft.com/office/drawing/2014/main" id="{E9992257-3AD7-CD4F-1028-3E2F268CC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9666" name="Rectangle 210">
              <a:extLst>
                <a:ext uri="{FF2B5EF4-FFF2-40B4-BE49-F238E27FC236}">
                  <a16:creationId xmlns:a16="http://schemas.microsoft.com/office/drawing/2014/main" id="{70989FA6-88BC-A354-CFC7-DCA5414FB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9667" name="Rectangle 211">
              <a:extLst>
                <a:ext uri="{FF2B5EF4-FFF2-40B4-BE49-F238E27FC236}">
                  <a16:creationId xmlns:a16="http://schemas.microsoft.com/office/drawing/2014/main" id="{4CE7E564-66CD-FFEC-F8A2-4E0C308F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19668" name="Rectangle 212">
              <a:extLst>
                <a:ext uri="{FF2B5EF4-FFF2-40B4-BE49-F238E27FC236}">
                  <a16:creationId xmlns:a16="http://schemas.microsoft.com/office/drawing/2014/main" id="{B172CF89-7E4A-0ADE-B510-7E911AA5B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69" name="Text Box 213">
              <a:extLst>
                <a:ext uri="{FF2B5EF4-FFF2-40B4-BE49-F238E27FC236}">
                  <a16:creationId xmlns:a16="http://schemas.microsoft.com/office/drawing/2014/main" id="{3AE16B32-0198-5843-FA35-838F64FE5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19670" name="Group 214">
              <a:extLst>
                <a:ext uri="{FF2B5EF4-FFF2-40B4-BE49-F238E27FC236}">
                  <a16:creationId xmlns:a16="http://schemas.microsoft.com/office/drawing/2014/main" id="{235C9A47-BEA6-E318-61AF-C349441D2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9671" name="Rectangle 215">
                <a:extLst>
                  <a:ext uri="{FF2B5EF4-FFF2-40B4-BE49-F238E27FC236}">
                    <a16:creationId xmlns:a16="http://schemas.microsoft.com/office/drawing/2014/main" id="{3554A7EF-F9DC-2182-D2BA-3D0EFCCF2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19672" name="Rectangle 216">
                <a:extLst>
                  <a:ext uri="{FF2B5EF4-FFF2-40B4-BE49-F238E27FC236}">
                    <a16:creationId xmlns:a16="http://schemas.microsoft.com/office/drawing/2014/main" id="{B8831F94-6422-EBF5-1D18-BC805D4C8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19673" name="Rectangle 217">
                <a:extLst>
                  <a:ext uri="{FF2B5EF4-FFF2-40B4-BE49-F238E27FC236}">
                    <a16:creationId xmlns:a16="http://schemas.microsoft.com/office/drawing/2014/main" id="{93BE7D15-264D-B8DA-1E3B-6A1D599C5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19674" name="Rectangle 218">
                <a:extLst>
                  <a:ext uri="{FF2B5EF4-FFF2-40B4-BE49-F238E27FC236}">
                    <a16:creationId xmlns:a16="http://schemas.microsoft.com/office/drawing/2014/main" id="{5E810FFE-FD57-AD22-C2FF-B7383A99C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19675" name="Line 219">
                <a:extLst>
                  <a:ext uri="{FF2B5EF4-FFF2-40B4-BE49-F238E27FC236}">
                    <a16:creationId xmlns:a16="http://schemas.microsoft.com/office/drawing/2014/main" id="{EE6CF1C1-8E81-C2BD-F4BB-CB6CF89F4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76" name="Line 220">
                <a:extLst>
                  <a:ext uri="{FF2B5EF4-FFF2-40B4-BE49-F238E27FC236}">
                    <a16:creationId xmlns:a16="http://schemas.microsoft.com/office/drawing/2014/main" id="{E438A069-B7FC-EC51-9C47-D7C1B39C4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77" name="Line 221">
                <a:extLst>
                  <a:ext uri="{FF2B5EF4-FFF2-40B4-BE49-F238E27FC236}">
                    <a16:creationId xmlns:a16="http://schemas.microsoft.com/office/drawing/2014/main" id="{42B8E7FB-FCE2-E23B-7959-EDA26175D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678" name="Group 222">
                <a:extLst>
                  <a:ext uri="{FF2B5EF4-FFF2-40B4-BE49-F238E27FC236}">
                    <a16:creationId xmlns:a16="http://schemas.microsoft.com/office/drawing/2014/main" id="{45E0CC37-57AF-8F93-2E93-46AF16317F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9679" name="Rectangle 223">
                  <a:extLst>
                    <a:ext uri="{FF2B5EF4-FFF2-40B4-BE49-F238E27FC236}">
                      <a16:creationId xmlns:a16="http://schemas.microsoft.com/office/drawing/2014/main" id="{6B78856E-C246-E9F5-3F7F-0463B646C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80" name="Text Box 224">
                  <a:extLst>
                    <a:ext uri="{FF2B5EF4-FFF2-40B4-BE49-F238E27FC236}">
                      <a16:creationId xmlns:a16="http://schemas.microsoft.com/office/drawing/2014/main" id="{12D721C0-35CD-EDB7-3613-73A690176C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6"/>
                  <a:ext cx="22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9681" name="Rectangle 225">
                <a:extLst>
                  <a:ext uri="{FF2B5EF4-FFF2-40B4-BE49-F238E27FC236}">
                    <a16:creationId xmlns:a16="http://schemas.microsoft.com/office/drawing/2014/main" id="{C8CAAEA3-6A44-EBF8-BBD2-D3245000C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19682" name="Rectangle 226">
                <a:extLst>
                  <a:ext uri="{FF2B5EF4-FFF2-40B4-BE49-F238E27FC236}">
                    <a16:creationId xmlns:a16="http://schemas.microsoft.com/office/drawing/2014/main" id="{4073D9DF-4016-CBD6-8A4B-EA76A00AB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19683" name="Group 227">
                <a:extLst>
                  <a:ext uri="{FF2B5EF4-FFF2-40B4-BE49-F238E27FC236}">
                    <a16:creationId xmlns:a16="http://schemas.microsoft.com/office/drawing/2014/main" id="{449E6BFB-FDC4-1466-CE74-28813C426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9684" name="Rectangle 228">
                  <a:extLst>
                    <a:ext uri="{FF2B5EF4-FFF2-40B4-BE49-F238E27FC236}">
                      <a16:creationId xmlns:a16="http://schemas.microsoft.com/office/drawing/2014/main" id="{2C451887-D3C4-5D6C-67DB-E98400C57E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85" name="Text Box 229">
                  <a:extLst>
                    <a:ext uri="{FF2B5EF4-FFF2-40B4-BE49-F238E27FC236}">
                      <a16:creationId xmlns:a16="http://schemas.microsoft.com/office/drawing/2014/main" id="{09F10F37-A690-F193-3E2B-D4DD631C01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88" y="3034"/>
                  <a:ext cx="222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9686" name="Rectangle 230">
                <a:extLst>
                  <a:ext uri="{FF2B5EF4-FFF2-40B4-BE49-F238E27FC236}">
                    <a16:creationId xmlns:a16="http://schemas.microsoft.com/office/drawing/2014/main" id="{61BA071E-3279-189B-1568-DBB69535A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19687" name="Rectangle 231">
                <a:extLst>
                  <a:ext uri="{FF2B5EF4-FFF2-40B4-BE49-F238E27FC236}">
                    <a16:creationId xmlns:a16="http://schemas.microsoft.com/office/drawing/2014/main" id="{11C6BE0F-5684-463D-3064-390819367A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19688" name="Rectangle 232">
              <a:extLst>
                <a:ext uri="{FF2B5EF4-FFF2-40B4-BE49-F238E27FC236}">
                  <a16:creationId xmlns:a16="http://schemas.microsoft.com/office/drawing/2014/main" id="{D616E0DA-C8A0-AAE6-0D83-323B8212F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89" name="Rectangle 233">
              <a:extLst>
                <a:ext uri="{FF2B5EF4-FFF2-40B4-BE49-F238E27FC236}">
                  <a16:creationId xmlns:a16="http://schemas.microsoft.com/office/drawing/2014/main" id="{FD5A2E6E-CB9C-F86F-3CE9-E4CAB51E4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19690" name="Text Box 234">
              <a:extLst>
                <a:ext uri="{FF2B5EF4-FFF2-40B4-BE49-F238E27FC236}">
                  <a16:creationId xmlns:a16="http://schemas.microsoft.com/office/drawing/2014/main" id="{F294DA13-F2F2-5003-9379-6191B60DD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19691" name="Text Box 235">
              <a:extLst>
                <a:ext uri="{FF2B5EF4-FFF2-40B4-BE49-F238E27FC236}">
                  <a16:creationId xmlns:a16="http://schemas.microsoft.com/office/drawing/2014/main" id="{494E9732-23B4-281A-2A1C-D540DEAD1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93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92" name="Rectangle 236">
              <a:extLst>
                <a:ext uri="{FF2B5EF4-FFF2-40B4-BE49-F238E27FC236}">
                  <a16:creationId xmlns:a16="http://schemas.microsoft.com/office/drawing/2014/main" id="{ACBDBC56-C271-EDB3-2664-FD4BBEF7B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693" name="Group 237">
              <a:extLst>
                <a:ext uri="{FF2B5EF4-FFF2-40B4-BE49-F238E27FC236}">
                  <a16:creationId xmlns:a16="http://schemas.microsoft.com/office/drawing/2014/main" id="{BE0F4900-4966-8E57-1A4B-57729A38F5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53"/>
              <a:chOff x="3050" y="1265"/>
              <a:chExt cx="1234" cy="153"/>
            </a:xfrm>
          </p:grpSpPr>
          <p:sp>
            <p:nvSpPr>
              <p:cNvPr id="19694" name="Text Box 238">
                <a:extLst>
                  <a:ext uri="{FF2B5EF4-FFF2-40B4-BE49-F238E27FC236}">
                    <a16:creationId xmlns:a16="http://schemas.microsoft.com/office/drawing/2014/main" id="{0588C3D1-6092-BB43-B6F3-B9B4D964B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19695" name="Group 239">
                <a:extLst>
                  <a:ext uri="{FF2B5EF4-FFF2-40B4-BE49-F238E27FC236}">
                    <a16:creationId xmlns:a16="http://schemas.microsoft.com/office/drawing/2014/main" id="{04239192-E435-2BE5-BCB5-DB7DF6ABF6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34"/>
                <a:chOff x="4122" y="3796"/>
                <a:chExt cx="1027" cy="161"/>
              </a:xfrm>
            </p:grpSpPr>
            <p:sp>
              <p:nvSpPr>
                <p:cNvPr id="19696" name="Rectangle 240">
                  <a:extLst>
                    <a:ext uri="{FF2B5EF4-FFF2-40B4-BE49-F238E27FC236}">
                      <a16:creationId xmlns:a16="http://schemas.microsoft.com/office/drawing/2014/main" id="{4156D7EE-7F20-BC3B-86B3-6E7F5F21ED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97" name="Line 241">
                  <a:extLst>
                    <a:ext uri="{FF2B5EF4-FFF2-40B4-BE49-F238E27FC236}">
                      <a16:creationId xmlns:a16="http://schemas.microsoft.com/office/drawing/2014/main" id="{35CAE872-67D7-6FFA-D97A-558800D897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98" name="Line 242">
                  <a:extLst>
                    <a:ext uri="{FF2B5EF4-FFF2-40B4-BE49-F238E27FC236}">
                      <a16:creationId xmlns:a16="http://schemas.microsoft.com/office/drawing/2014/main" id="{0E5798B2-41A5-AD26-5E6F-881D0DDC8F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699" name="Line 243">
                  <a:extLst>
                    <a:ext uri="{FF2B5EF4-FFF2-40B4-BE49-F238E27FC236}">
                      <a16:creationId xmlns:a16="http://schemas.microsoft.com/office/drawing/2014/main" id="{FEAA477B-739F-72F6-0F2D-1304DB25C8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00" name="Line 244">
                  <a:extLst>
                    <a:ext uri="{FF2B5EF4-FFF2-40B4-BE49-F238E27FC236}">
                      <a16:creationId xmlns:a16="http://schemas.microsoft.com/office/drawing/2014/main" id="{16F16E1E-ABA1-1527-F360-E245E64374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01" name="Line 245">
                  <a:extLst>
                    <a:ext uri="{FF2B5EF4-FFF2-40B4-BE49-F238E27FC236}">
                      <a16:creationId xmlns:a16="http://schemas.microsoft.com/office/drawing/2014/main" id="{E591021F-E776-782E-2101-ED0981C092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02" name="Line 246">
                  <a:extLst>
                    <a:ext uri="{FF2B5EF4-FFF2-40B4-BE49-F238E27FC236}">
                      <a16:creationId xmlns:a16="http://schemas.microsoft.com/office/drawing/2014/main" id="{0E555E65-FD41-D50A-117C-57BF0E1F59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03" name="Line 247">
                  <a:extLst>
                    <a:ext uri="{FF2B5EF4-FFF2-40B4-BE49-F238E27FC236}">
                      <a16:creationId xmlns:a16="http://schemas.microsoft.com/office/drawing/2014/main" id="{EE9FA092-5D79-859C-8A43-5CCC095C9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704" name="Text Box 248">
                  <a:extLst>
                    <a:ext uri="{FF2B5EF4-FFF2-40B4-BE49-F238E27FC236}">
                      <a16:creationId xmlns:a16="http://schemas.microsoft.com/office/drawing/2014/main" id="{0BB4289F-613B-E28E-DC28-123D372CC2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19705" name="Text Box 249">
                  <a:extLst>
                    <a:ext uri="{FF2B5EF4-FFF2-40B4-BE49-F238E27FC236}">
                      <a16:creationId xmlns:a16="http://schemas.microsoft.com/office/drawing/2014/main" id="{BF790D4A-4710-5394-C27F-4D5961277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19706" name="Text Box 250">
                  <a:extLst>
                    <a:ext uri="{FF2B5EF4-FFF2-40B4-BE49-F238E27FC236}">
                      <a16:creationId xmlns:a16="http://schemas.microsoft.com/office/drawing/2014/main" id="{9D810FBF-9B9A-8DD9-52E2-1B06292F37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9707" name="Text Box 251">
                  <a:extLst>
                    <a:ext uri="{FF2B5EF4-FFF2-40B4-BE49-F238E27FC236}">
                      <a16:creationId xmlns:a16="http://schemas.microsoft.com/office/drawing/2014/main" id="{38DE88D7-130F-7806-01F1-77106EEBAE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19708" name="Text Box 252">
                  <a:extLst>
                    <a:ext uri="{FF2B5EF4-FFF2-40B4-BE49-F238E27FC236}">
                      <a16:creationId xmlns:a16="http://schemas.microsoft.com/office/drawing/2014/main" id="{5610F06A-AA0D-80D7-FA9D-23BD3506A2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19709" name="Text Box 253">
                  <a:extLst>
                    <a:ext uri="{FF2B5EF4-FFF2-40B4-BE49-F238E27FC236}">
                      <a16:creationId xmlns:a16="http://schemas.microsoft.com/office/drawing/2014/main" id="{ED8DF19C-523F-713A-0655-D193F14916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19710" name="Text Box 254">
                  <a:extLst>
                    <a:ext uri="{FF2B5EF4-FFF2-40B4-BE49-F238E27FC236}">
                      <a16:creationId xmlns:a16="http://schemas.microsoft.com/office/drawing/2014/main" id="{57F09B61-F992-C92F-7D70-E6A723734E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9711" name="Text Box 255">
                  <a:extLst>
                    <a:ext uri="{FF2B5EF4-FFF2-40B4-BE49-F238E27FC236}">
                      <a16:creationId xmlns:a16="http://schemas.microsoft.com/office/drawing/2014/main" id="{C1A32FF3-1633-EBC6-B3E3-F791B36023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4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39574069-4737-BF13-6D67-445877F600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3A6CFD0-F4F5-4C23-A585-01F01B59A518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F4714CD-ED95-422B-F4FA-DDDBE47F1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Some simple instructions</a:t>
            </a:r>
            <a:br>
              <a:rPr lang="en-US" altLang="en-US" sz="3200"/>
            </a:br>
            <a:r>
              <a:rPr lang="en-US" altLang="en-US" sz="2400"/>
              <a:t>1. Loading values into the general purpose registers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FB72622-C761-29A8-BB09-A23704EC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077914"/>
            <a:ext cx="7537450" cy="5381625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/>
              <a:t>LDI (</a:t>
            </a:r>
            <a:r>
              <a:rPr lang="en-US" altLang="en-US" b="1"/>
              <a:t>L</a:t>
            </a:r>
            <a:r>
              <a:rPr lang="en-US" altLang="en-US"/>
              <a:t>oa</a:t>
            </a:r>
            <a:r>
              <a:rPr lang="en-US" altLang="en-US" b="1"/>
              <a:t>d</a:t>
            </a:r>
            <a:r>
              <a:rPr lang="en-US" altLang="en-US"/>
              <a:t> </a:t>
            </a:r>
            <a:r>
              <a:rPr lang="en-US" altLang="en-US" b="1"/>
              <a:t>I</a:t>
            </a:r>
            <a:r>
              <a:rPr lang="en-US" altLang="en-US"/>
              <a:t>mmediate)</a:t>
            </a:r>
          </a:p>
          <a:p>
            <a:pPr marL="457200" indent="-457200"/>
            <a:r>
              <a:rPr lang="en-US" altLang="en-US"/>
              <a:t>LDI Rd, k</a:t>
            </a:r>
          </a:p>
          <a:p>
            <a:pPr marL="876300" lvl="1" indent="-419100"/>
            <a:r>
              <a:rPr lang="en-US" altLang="en-US"/>
              <a:t>Its equivalent in high level languages:</a:t>
            </a:r>
          </a:p>
          <a:p>
            <a:pPr marL="876300" lvl="1" indent="-419100">
              <a:buNone/>
            </a:pPr>
            <a:r>
              <a:rPr lang="en-US" altLang="en-US"/>
              <a:t>	Rd = k</a:t>
            </a:r>
          </a:p>
          <a:p>
            <a:pPr marL="457200" indent="-457200"/>
            <a:r>
              <a:rPr lang="en-US" altLang="en-US"/>
              <a:t>Example:</a:t>
            </a:r>
          </a:p>
          <a:p>
            <a:pPr marL="876300" lvl="1" indent="-419100"/>
            <a:r>
              <a:rPr lang="en-US" altLang="en-US"/>
              <a:t>LDI R16,53</a:t>
            </a:r>
          </a:p>
          <a:p>
            <a:pPr marL="1295400" lvl="2" indent="-381000"/>
            <a:r>
              <a:rPr lang="en-US" altLang="en-US"/>
              <a:t>R16 = 53</a:t>
            </a:r>
          </a:p>
          <a:p>
            <a:pPr marL="876300" lvl="1" indent="-419100"/>
            <a:r>
              <a:rPr lang="en-US" altLang="en-US"/>
              <a:t>LDI R19,$27</a:t>
            </a:r>
          </a:p>
          <a:p>
            <a:pPr marL="876300" lvl="1" indent="-419100"/>
            <a:r>
              <a:rPr lang="en-US" altLang="en-US"/>
              <a:t>LDI R23,0x27</a:t>
            </a:r>
          </a:p>
          <a:p>
            <a:pPr marL="1295400" lvl="2" indent="-381000"/>
            <a:r>
              <a:rPr lang="en-US" altLang="en-US"/>
              <a:t>R23 = 0x27</a:t>
            </a:r>
          </a:p>
          <a:p>
            <a:pPr marL="876300" lvl="1" indent="-419100"/>
            <a:r>
              <a:rPr lang="en-US" altLang="en-US"/>
              <a:t>LDI R23,0b11101100</a:t>
            </a:r>
          </a:p>
        </p:txBody>
      </p:sp>
      <p:grpSp>
        <p:nvGrpSpPr>
          <p:cNvPr id="15457" name="Group 97">
            <a:extLst>
              <a:ext uri="{FF2B5EF4-FFF2-40B4-BE49-F238E27FC236}">
                <a16:creationId xmlns:a16="http://schemas.microsoft.com/office/drawing/2014/main" id="{4F557714-4C66-1488-BD81-6C643906A340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894014"/>
            <a:ext cx="3683000" cy="3578225"/>
            <a:chOff x="3296" y="1823"/>
            <a:chExt cx="2320" cy="2254"/>
          </a:xfrm>
        </p:grpSpPr>
        <p:sp>
          <p:nvSpPr>
            <p:cNvPr id="15458" name="Rectangle 98">
              <a:extLst>
                <a:ext uri="{FF2B5EF4-FFF2-40B4-BE49-F238E27FC236}">
                  <a16:creationId xmlns:a16="http://schemas.microsoft.com/office/drawing/2014/main" id="{FC67D33E-6DB4-4084-7544-BFF959D99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15459" name="Rectangle 99">
              <a:extLst>
                <a:ext uri="{FF2B5EF4-FFF2-40B4-BE49-F238E27FC236}">
                  <a16:creationId xmlns:a16="http://schemas.microsoft.com/office/drawing/2014/main" id="{3B3D0F87-4121-A9BC-F627-ACFAD70FF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15460" name="Rectangle 100">
              <a:extLst>
                <a:ext uri="{FF2B5EF4-FFF2-40B4-BE49-F238E27FC236}">
                  <a16:creationId xmlns:a16="http://schemas.microsoft.com/office/drawing/2014/main" id="{E6202053-3129-73C9-C5D6-F8137C4CF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15461" name="Rectangle 101">
              <a:extLst>
                <a:ext uri="{FF2B5EF4-FFF2-40B4-BE49-F238E27FC236}">
                  <a16:creationId xmlns:a16="http://schemas.microsoft.com/office/drawing/2014/main" id="{63922B09-C3C0-7FB0-8F92-FBCBF09C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62" name="Text Box 102">
              <a:extLst>
                <a:ext uri="{FF2B5EF4-FFF2-40B4-BE49-F238E27FC236}">
                  <a16:creationId xmlns:a16="http://schemas.microsoft.com/office/drawing/2014/main" id="{5BA61AD0-A0E0-2727-1E85-121711ECB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15463" name="Group 103">
              <a:extLst>
                <a:ext uri="{FF2B5EF4-FFF2-40B4-BE49-F238E27FC236}">
                  <a16:creationId xmlns:a16="http://schemas.microsoft.com/office/drawing/2014/main" id="{45AA4FA5-3A7A-5A31-62D2-01597A8A33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15464" name="Rectangle 104">
                <a:extLst>
                  <a:ext uri="{FF2B5EF4-FFF2-40B4-BE49-F238E27FC236}">
                    <a16:creationId xmlns:a16="http://schemas.microsoft.com/office/drawing/2014/main" id="{6B8948CC-D62B-07CF-C320-474DBCA31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15465" name="Rectangle 105">
                <a:extLst>
                  <a:ext uri="{FF2B5EF4-FFF2-40B4-BE49-F238E27FC236}">
                    <a16:creationId xmlns:a16="http://schemas.microsoft.com/office/drawing/2014/main" id="{33BE258B-C90C-5438-3AE7-8253CDAF5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15466" name="Rectangle 106">
                <a:extLst>
                  <a:ext uri="{FF2B5EF4-FFF2-40B4-BE49-F238E27FC236}">
                    <a16:creationId xmlns:a16="http://schemas.microsoft.com/office/drawing/2014/main" id="{8AEF42D7-2DC4-FEF0-24D3-2D5C0D521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15467" name="Rectangle 107">
                <a:extLst>
                  <a:ext uri="{FF2B5EF4-FFF2-40B4-BE49-F238E27FC236}">
                    <a16:creationId xmlns:a16="http://schemas.microsoft.com/office/drawing/2014/main" id="{A7BE8EE4-BBFD-2051-33C8-91C1A96F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15468" name="Line 108">
                <a:extLst>
                  <a:ext uri="{FF2B5EF4-FFF2-40B4-BE49-F238E27FC236}">
                    <a16:creationId xmlns:a16="http://schemas.microsoft.com/office/drawing/2014/main" id="{6F9D08D0-8052-D795-91AC-B0E4CBC70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69" name="Line 109">
                <a:extLst>
                  <a:ext uri="{FF2B5EF4-FFF2-40B4-BE49-F238E27FC236}">
                    <a16:creationId xmlns:a16="http://schemas.microsoft.com/office/drawing/2014/main" id="{B2B35E31-A5D6-C6A7-5B03-3CF5B921E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70" name="Line 110">
                <a:extLst>
                  <a:ext uri="{FF2B5EF4-FFF2-40B4-BE49-F238E27FC236}">
                    <a16:creationId xmlns:a16="http://schemas.microsoft.com/office/drawing/2014/main" id="{584BD1C6-3834-27B5-7F07-DEEA92E824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5471" name="Group 111">
                <a:extLst>
                  <a:ext uri="{FF2B5EF4-FFF2-40B4-BE49-F238E27FC236}">
                    <a16:creationId xmlns:a16="http://schemas.microsoft.com/office/drawing/2014/main" id="{A3982042-B66F-A82A-264F-25ED30879F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15472" name="Rectangle 112">
                  <a:extLst>
                    <a:ext uri="{FF2B5EF4-FFF2-40B4-BE49-F238E27FC236}">
                      <a16:creationId xmlns:a16="http://schemas.microsoft.com/office/drawing/2014/main" id="{438F4A24-0FCE-83EE-3678-E36EB1DAE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73" name="Text Box 113">
                  <a:extLst>
                    <a:ext uri="{FF2B5EF4-FFF2-40B4-BE49-F238E27FC236}">
                      <a16:creationId xmlns:a16="http://schemas.microsoft.com/office/drawing/2014/main" id="{49BB5B78-D722-4A4D-CA12-8847CAF926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5474" name="Rectangle 114">
                <a:extLst>
                  <a:ext uri="{FF2B5EF4-FFF2-40B4-BE49-F238E27FC236}">
                    <a16:creationId xmlns:a16="http://schemas.microsoft.com/office/drawing/2014/main" id="{88C3E557-23CE-30CB-2724-72EBFCB80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15475" name="Rectangle 115">
                <a:extLst>
                  <a:ext uri="{FF2B5EF4-FFF2-40B4-BE49-F238E27FC236}">
                    <a16:creationId xmlns:a16="http://schemas.microsoft.com/office/drawing/2014/main" id="{7C2F9E11-6B6E-484B-7152-43DF933B6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15476" name="Group 116">
                <a:extLst>
                  <a:ext uri="{FF2B5EF4-FFF2-40B4-BE49-F238E27FC236}">
                    <a16:creationId xmlns:a16="http://schemas.microsoft.com/office/drawing/2014/main" id="{B9031994-6D60-008C-7DE4-31FD6DB12F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15477" name="Rectangle 117">
                  <a:extLst>
                    <a:ext uri="{FF2B5EF4-FFF2-40B4-BE49-F238E27FC236}">
                      <a16:creationId xmlns:a16="http://schemas.microsoft.com/office/drawing/2014/main" id="{3C67D5FF-1248-964D-2A96-24251067E5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78" name="Text Box 118">
                  <a:extLst>
                    <a:ext uri="{FF2B5EF4-FFF2-40B4-BE49-F238E27FC236}">
                      <a16:creationId xmlns:a16="http://schemas.microsoft.com/office/drawing/2014/main" id="{000F9B17-8C29-034F-E6E8-5EA59133BF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15479" name="Rectangle 119">
                <a:extLst>
                  <a:ext uri="{FF2B5EF4-FFF2-40B4-BE49-F238E27FC236}">
                    <a16:creationId xmlns:a16="http://schemas.microsoft.com/office/drawing/2014/main" id="{B5BAA019-7C1C-021B-A526-A9D1958B0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15480" name="Rectangle 120">
                <a:extLst>
                  <a:ext uri="{FF2B5EF4-FFF2-40B4-BE49-F238E27FC236}">
                    <a16:creationId xmlns:a16="http://schemas.microsoft.com/office/drawing/2014/main" id="{0D0D3DEC-EF60-F34F-17A2-75C12C8A4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15481" name="Rectangle 121">
              <a:extLst>
                <a:ext uri="{FF2B5EF4-FFF2-40B4-BE49-F238E27FC236}">
                  <a16:creationId xmlns:a16="http://schemas.microsoft.com/office/drawing/2014/main" id="{1B2EF4CF-1F6E-EA6B-1349-F191764C8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2" name="Rectangle 122">
              <a:extLst>
                <a:ext uri="{FF2B5EF4-FFF2-40B4-BE49-F238E27FC236}">
                  <a16:creationId xmlns:a16="http://schemas.microsoft.com/office/drawing/2014/main" id="{8F050666-546E-808D-17BB-2C4DD85B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15483" name="Text Box 123">
              <a:extLst>
                <a:ext uri="{FF2B5EF4-FFF2-40B4-BE49-F238E27FC236}">
                  <a16:creationId xmlns:a16="http://schemas.microsoft.com/office/drawing/2014/main" id="{F2BDB147-DA45-1A5A-E418-ABD013A61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15484" name="Text Box 124">
              <a:extLst>
                <a:ext uri="{FF2B5EF4-FFF2-40B4-BE49-F238E27FC236}">
                  <a16:creationId xmlns:a16="http://schemas.microsoft.com/office/drawing/2014/main" id="{643FDF36-89C7-2FD8-6E9C-B38504C8C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85" name="Rectangle 125">
              <a:extLst>
                <a:ext uri="{FF2B5EF4-FFF2-40B4-BE49-F238E27FC236}">
                  <a16:creationId xmlns:a16="http://schemas.microsoft.com/office/drawing/2014/main" id="{1CC1C446-D37C-385A-692A-350D67BC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486" name="Group 126">
              <a:extLst>
                <a:ext uri="{FF2B5EF4-FFF2-40B4-BE49-F238E27FC236}">
                  <a16:creationId xmlns:a16="http://schemas.microsoft.com/office/drawing/2014/main" id="{35219064-056A-EA5C-C0DA-C0F8D02866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15487" name="Text Box 127">
                <a:extLst>
                  <a:ext uri="{FF2B5EF4-FFF2-40B4-BE49-F238E27FC236}">
                    <a16:creationId xmlns:a16="http://schemas.microsoft.com/office/drawing/2014/main" id="{A7A63E97-D74D-595F-764E-B9AE43DA1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15488" name="Group 128">
                <a:extLst>
                  <a:ext uri="{FF2B5EF4-FFF2-40B4-BE49-F238E27FC236}">
                    <a16:creationId xmlns:a16="http://schemas.microsoft.com/office/drawing/2014/main" id="{E277B003-194A-BE3E-F84C-17800F16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15489" name="Rectangle 129">
                  <a:extLst>
                    <a:ext uri="{FF2B5EF4-FFF2-40B4-BE49-F238E27FC236}">
                      <a16:creationId xmlns:a16="http://schemas.microsoft.com/office/drawing/2014/main" id="{981439DE-8E23-0C19-3267-BEE468411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0" name="Line 130">
                  <a:extLst>
                    <a:ext uri="{FF2B5EF4-FFF2-40B4-BE49-F238E27FC236}">
                      <a16:creationId xmlns:a16="http://schemas.microsoft.com/office/drawing/2014/main" id="{67EAC037-D46C-16A6-F711-0ADF0A0D68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1" name="Line 131">
                  <a:extLst>
                    <a:ext uri="{FF2B5EF4-FFF2-40B4-BE49-F238E27FC236}">
                      <a16:creationId xmlns:a16="http://schemas.microsoft.com/office/drawing/2014/main" id="{E3ACB4B6-DBA5-3086-4A3D-5413C683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2" name="Line 132">
                  <a:extLst>
                    <a:ext uri="{FF2B5EF4-FFF2-40B4-BE49-F238E27FC236}">
                      <a16:creationId xmlns:a16="http://schemas.microsoft.com/office/drawing/2014/main" id="{874C297F-5A07-EEB9-4B41-462D75D646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3" name="Line 133">
                  <a:extLst>
                    <a:ext uri="{FF2B5EF4-FFF2-40B4-BE49-F238E27FC236}">
                      <a16:creationId xmlns:a16="http://schemas.microsoft.com/office/drawing/2014/main" id="{01C058E7-2948-B741-28B2-4BFD3F8EB5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4" name="Line 134">
                  <a:extLst>
                    <a:ext uri="{FF2B5EF4-FFF2-40B4-BE49-F238E27FC236}">
                      <a16:creationId xmlns:a16="http://schemas.microsoft.com/office/drawing/2014/main" id="{3D533235-E912-6E8D-2EC1-0DAE77A50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5" name="Line 135">
                  <a:extLst>
                    <a:ext uri="{FF2B5EF4-FFF2-40B4-BE49-F238E27FC236}">
                      <a16:creationId xmlns:a16="http://schemas.microsoft.com/office/drawing/2014/main" id="{E8D8BD7D-7CEE-B0FB-A8AD-D27274E390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6" name="Line 136">
                  <a:extLst>
                    <a:ext uri="{FF2B5EF4-FFF2-40B4-BE49-F238E27FC236}">
                      <a16:creationId xmlns:a16="http://schemas.microsoft.com/office/drawing/2014/main" id="{F9257689-99D1-EC33-84A5-98C2B0F76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97" name="Text Box 137">
                  <a:extLst>
                    <a:ext uri="{FF2B5EF4-FFF2-40B4-BE49-F238E27FC236}">
                      <a16:creationId xmlns:a16="http://schemas.microsoft.com/office/drawing/2014/main" id="{53E7D6B2-BE11-B8AA-7512-4CDA4A3125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15498" name="Text Box 138">
                  <a:extLst>
                    <a:ext uri="{FF2B5EF4-FFF2-40B4-BE49-F238E27FC236}">
                      <a16:creationId xmlns:a16="http://schemas.microsoft.com/office/drawing/2014/main" id="{051894F5-1DDC-B401-DC2B-F6291A3DB1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15499" name="Text Box 139">
                  <a:extLst>
                    <a:ext uri="{FF2B5EF4-FFF2-40B4-BE49-F238E27FC236}">
                      <a16:creationId xmlns:a16="http://schemas.microsoft.com/office/drawing/2014/main" id="{B499CF8A-21A4-B5E7-D33D-2E53488470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15500" name="Text Box 140">
                  <a:extLst>
                    <a:ext uri="{FF2B5EF4-FFF2-40B4-BE49-F238E27FC236}">
                      <a16:creationId xmlns:a16="http://schemas.microsoft.com/office/drawing/2014/main" id="{FB088419-F0F1-5E50-5510-BE154994AE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15501" name="Text Box 141">
                  <a:extLst>
                    <a:ext uri="{FF2B5EF4-FFF2-40B4-BE49-F238E27FC236}">
                      <a16:creationId xmlns:a16="http://schemas.microsoft.com/office/drawing/2014/main" id="{1CA980CA-E978-1F4C-7FC0-CF201A54DA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15502" name="Text Box 142">
                  <a:extLst>
                    <a:ext uri="{FF2B5EF4-FFF2-40B4-BE49-F238E27FC236}">
                      <a16:creationId xmlns:a16="http://schemas.microsoft.com/office/drawing/2014/main" id="{205194C1-4F97-6413-E67E-F7DB4D5497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15503" name="Text Box 143">
                  <a:extLst>
                    <a:ext uri="{FF2B5EF4-FFF2-40B4-BE49-F238E27FC236}">
                      <a16:creationId xmlns:a16="http://schemas.microsoft.com/office/drawing/2014/main" id="{5AD678A2-F148-47E6-98AF-A792CF72D2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15504" name="Text Box 144">
                  <a:extLst>
                    <a:ext uri="{FF2B5EF4-FFF2-40B4-BE49-F238E27FC236}">
                      <a16:creationId xmlns:a16="http://schemas.microsoft.com/office/drawing/2014/main" id="{AD0181D6-81DE-BB00-FF1D-F74B38C429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09E62E23-2E51-3C2A-E67A-3AF73929A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D24F8A5-4B3D-4959-8F3A-AF7BDABC644D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82D3BAC-F40D-E761-199D-C5D0D02C8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Some simple instructions</a:t>
            </a:r>
            <a:br>
              <a:rPr lang="en-US" altLang="en-US" sz="3200"/>
            </a:br>
            <a:r>
              <a:rPr lang="en-US" altLang="en-US" sz="3200"/>
              <a:t> </a:t>
            </a:r>
            <a:r>
              <a:rPr lang="en-US" altLang="en-US" sz="2400"/>
              <a:t>2. Arithmetic calculation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369E924-7413-06A1-041D-458063D84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1800" y="1077914"/>
            <a:ext cx="8726488" cy="5381625"/>
          </a:xfrm>
        </p:spPr>
        <p:txBody>
          <a:bodyPr/>
          <a:lstStyle/>
          <a:p>
            <a:pPr marL="457200" indent="-457200"/>
            <a:r>
              <a:rPr lang="en-US" altLang="en-US" dirty="0"/>
              <a:t>There are some instructions for doing Arithmetic and logic operations; such as: </a:t>
            </a:r>
          </a:p>
          <a:p>
            <a:pPr marL="876300" lvl="1" indent="-419100">
              <a:buNone/>
            </a:pPr>
            <a:r>
              <a:rPr lang="en-US" altLang="en-US" dirty="0"/>
              <a:t>	ADD, SUB, MUL, AND, etc.</a:t>
            </a:r>
          </a:p>
          <a:p>
            <a:pPr marL="457200" indent="-457200"/>
            <a:r>
              <a:rPr lang="en-US" altLang="en-US" dirty="0"/>
              <a:t>ADD </a:t>
            </a:r>
            <a:r>
              <a:rPr lang="en-US" altLang="en-US" dirty="0" err="1"/>
              <a:t>Rd,Rs</a:t>
            </a:r>
            <a:endParaRPr lang="en-US" altLang="en-US" dirty="0"/>
          </a:p>
          <a:p>
            <a:pPr marL="876300" lvl="1" indent="-419100"/>
            <a:r>
              <a:rPr lang="en-US" altLang="en-US" dirty="0"/>
              <a:t>Rd = Rd + Rs</a:t>
            </a:r>
          </a:p>
          <a:p>
            <a:pPr marL="876300" lvl="1" indent="-419100"/>
            <a:r>
              <a:rPr lang="en-US" altLang="en-US" dirty="0"/>
              <a:t>Example:</a:t>
            </a:r>
          </a:p>
          <a:p>
            <a:pPr marL="876300" lvl="1" indent="-419100"/>
            <a:r>
              <a:rPr lang="en-US" altLang="en-US" dirty="0"/>
              <a:t>ADD R25, R9</a:t>
            </a:r>
          </a:p>
          <a:p>
            <a:pPr marL="1295400" lvl="2" indent="-381000"/>
            <a:r>
              <a:rPr lang="en-US" altLang="en-US" dirty="0"/>
              <a:t>R25 = R25 + R9</a:t>
            </a:r>
          </a:p>
          <a:p>
            <a:pPr marL="876300" lvl="1" indent="-419100"/>
            <a:r>
              <a:rPr lang="en-US" altLang="en-US" dirty="0"/>
              <a:t>ADD R17,R30</a:t>
            </a:r>
          </a:p>
          <a:p>
            <a:pPr marL="1295400" lvl="2" indent="-381000"/>
            <a:r>
              <a:rPr lang="en-US" altLang="en-US" dirty="0"/>
              <a:t>R17 = R17 + R30</a:t>
            </a:r>
          </a:p>
        </p:txBody>
      </p:sp>
      <p:grpSp>
        <p:nvGrpSpPr>
          <p:cNvPr id="21601" name="Group 97">
            <a:extLst>
              <a:ext uri="{FF2B5EF4-FFF2-40B4-BE49-F238E27FC236}">
                <a16:creationId xmlns:a16="http://schemas.microsoft.com/office/drawing/2014/main" id="{F0E291F1-D04A-D433-BB82-6CA3B2844571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894014"/>
            <a:ext cx="3683000" cy="3578225"/>
            <a:chOff x="3296" y="1823"/>
            <a:chExt cx="2320" cy="2254"/>
          </a:xfrm>
        </p:grpSpPr>
        <p:sp>
          <p:nvSpPr>
            <p:cNvPr id="21602" name="Rectangle 98">
              <a:extLst>
                <a:ext uri="{FF2B5EF4-FFF2-40B4-BE49-F238E27FC236}">
                  <a16:creationId xmlns:a16="http://schemas.microsoft.com/office/drawing/2014/main" id="{8ECC0056-BAAB-5312-1148-541FE8AD6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1603" name="Rectangle 99">
              <a:extLst>
                <a:ext uri="{FF2B5EF4-FFF2-40B4-BE49-F238E27FC236}">
                  <a16:creationId xmlns:a16="http://schemas.microsoft.com/office/drawing/2014/main" id="{2E12EFD4-0897-A377-0560-FB2D8A198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1604" name="Rectangle 100">
              <a:extLst>
                <a:ext uri="{FF2B5EF4-FFF2-40B4-BE49-F238E27FC236}">
                  <a16:creationId xmlns:a16="http://schemas.microsoft.com/office/drawing/2014/main" id="{C8165C5C-0B5C-C1C4-6407-AA20E5E02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21605" name="Rectangle 101">
              <a:extLst>
                <a:ext uri="{FF2B5EF4-FFF2-40B4-BE49-F238E27FC236}">
                  <a16:creationId xmlns:a16="http://schemas.microsoft.com/office/drawing/2014/main" id="{CA225348-9F85-CEBC-AD78-8F5579253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06" name="Text Box 102">
              <a:extLst>
                <a:ext uri="{FF2B5EF4-FFF2-40B4-BE49-F238E27FC236}">
                  <a16:creationId xmlns:a16="http://schemas.microsoft.com/office/drawing/2014/main" id="{B8D8812A-A97C-4ABC-83AC-13C2D8FC4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21607" name="Group 103">
              <a:extLst>
                <a:ext uri="{FF2B5EF4-FFF2-40B4-BE49-F238E27FC236}">
                  <a16:creationId xmlns:a16="http://schemas.microsoft.com/office/drawing/2014/main" id="{363530A5-EB3D-5C28-AECD-9A1CDEEBE6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1608" name="Rectangle 104">
                <a:extLst>
                  <a:ext uri="{FF2B5EF4-FFF2-40B4-BE49-F238E27FC236}">
                    <a16:creationId xmlns:a16="http://schemas.microsoft.com/office/drawing/2014/main" id="{2E81F665-4EEF-FB20-BEB9-4E7B626AF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1609" name="Rectangle 105">
                <a:extLst>
                  <a:ext uri="{FF2B5EF4-FFF2-40B4-BE49-F238E27FC236}">
                    <a16:creationId xmlns:a16="http://schemas.microsoft.com/office/drawing/2014/main" id="{20EF8238-0D0D-B252-D56C-73CBEFBE4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21610" name="Rectangle 106">
                <a:extLst>
                  <a:ext uri="{FF2B5EF4-FFF2-40B4-BE49-F238E27FC236}">
                    <a16:creationId xmlns:a16="http://schemas.microsoft.com/office/drawing/2014/main" id="{3C234548-FBC1-337B-6729-F8C095934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21611" name="Rectangle 107">
                <a:extLst>
                  <a:ext uri="{FF2B5EF4-FFF2-40B4-BE49-F238E27FC236}">
                    <a16:creationId xmlns:a16="http://schemas.microsoft.com/office/drawing/2014/main" id="{526DCD6F-BFF3-CA7B-1E8D-BB6EC02B1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1612" name="Line 108">
                <a:extLst>
                  <a:ext uri="{FF2B5EF4-FFF2-40B4-BE49-F238E27FC236}">
                    <a16:creationId xmlns:a16="http://schemas.microsoft.com/office/drawing/2014/main" id="{07B265D4-7E85-3DAD-FDD6-6A6F0C8AF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13" name="Line 109">
                <a:extLst>
                  <a:ext uri="{FF2B5EF4-FFF2-40B4-BE49-F238E27FC236}">
                    <a16:creationId xmlns:a16="http://schemas.microsoft.com/office/drawing/2014/main" id="{0ABB4B03-4B80-5A63-2701-0CFE7924D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14" name="Line 110">
                <a:extLst>
                  <a:ext uri="{FF2B5EF4-FFF2-40B4-BE49-F238E27FC236}">
                    <a16:creationId xmlns:a16="http://schemas.microsoft.com/office/drawing/2014/main" id="{4CCA02C3-77B8-0159-35C3-C257D7281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1615" name="Group 111">
                <a:extLst>
                  <a:ext uri="{FF2B5EF4-FFF2-40B4-BE49-F238E27FC236}">
                    <a16:creationId xmlns:a16="http://schemas.microsoft.com/office/drawing/2014/main" id="{B3EB98E5-E90C-23DD-E192-5E2C929548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1616" name="Rectangle 112">
                  <a:extLst>
                    <a:ext uri="{FF2B5EF4-FFF2-40B4-BE49-F238E27FC236}">
                      <a16:creationId xmlns:a16="http://schemas.microsoft.com/office/drawing/2014/main" id="{6550E28D-8FD6-A1E6-192A-D1A7F8F38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17" name="Text Box 113">
                  <a:extLst>
                    <a:ext uri="{FF2B5EF4-FFF2-40B4-BE49-F238E27FC236}">
                      <a16:creationId xmlns:a16="http://schemas.microsoft.com/office/drawing/2014/main" id="{673F2910-EC6D-8AF8-DA3A-F1A462BB27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1618" name="Rectangle 114">
                <a:extLst>
                  <a:ext uri="{FF2B5EF4-FFF2-40B4-BE49-F238E27FC236}">
                    <a16:creationId xmlns:a16="http://schemas.microsoft.com/office/drawing/2014/main" id="{F6C48F39-1E0B-5F4C-82C9-B2D1921DC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21619" name="Rectangle 115">
                <a:extLst>
                  <a:ext uri="{FF2B5EF4-FFF2-40B4-BE49-F238E27FC236}">
                    <a16:creationId xmlns:a16="http://schemas.microsoft.com/office/drawing/2014/main" id="{D464C0C9-A298-9FF4-0F8E-7F7F2E79C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21620" name="Group 116">
                <a:extLst>
                  <a:ext uri="{FF2B5EF4-FFF2-40B4-BE49-F238E27FC236}">
                    <a16:creationId xmlns:a16="http://schemas.microsoft.com/office/drawing/2014/main" id="{7304D711-63BB-A289-6840-318A9F86C3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1621" name="Rectangle 117">
                  <a:extLst>
                    <a:ext uri="{FF2B5EF4-FFF2-40B4-BE49-F238E27FC236}">
                      <a16:creationId xmlns:a16="http://schemas.microsoft.com/office/drawing/2014/main" id="{83389A23-DA17-6EED-825C-BBB884357E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22" name="Text Box 118">
                  <a:extLst>
                    <a:ext uri="{FF2B5EF4-FFF2-40B4-BE49-F238E27FC236}">
                      <a16:creationId xmlns:a16="http://schemas.microsoft.com/office/drawing/2014/main" id="{3AD40C42-9B18-8EBE-2F69-2B31066396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1623" name="Rectangle 119">
                <a:extLst>
                  <a:ext uri="{FF2B5EF4-FFF2-40B4-BE49-F238E27FC236}">
                    <a16:creationId xmlns:a16="http://schemas.microsoft.com/office/drawing/2014/main" id="{20850DFE-B5D5-ECBD-071C-32A5B5C41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21624" name="Rectangle 120">
                <a:extLst>
                  <a:ext uri="{FF2B5EF4-FFF2-40B4-BE49-F238E27FC236}">
                    <a16:creationId xmlns:a16="http://schemas.microsoft.com/office/drawing/2014/main" id="{0FC82E64-A5C6-B090-821B-98E231E08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21625" name="Rectangle 121">
              <a:extLst>
                <a:ext uri="{FF2B5EF4-FFF2-40B4-BE49-F238E27FC236}">
                  <a16:creationId xmlns:a16="http://schemas.microsoft.com/office/drawing/2014/main" id="{3E540E93-1AB0-4F13-C8E6-B814D6750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26" name="Rectangle 122">
              <a:extLst>
                <a:ext uri="{FF2B5EF4-FFF2-40B4-BE49-F238E27FC236}">
                  <a16:creationId xmlns:a16="http://schemas.microsoft.com/office/drawing/2014/main" id="{26E5CF79-7E1F-B8F0-2DA0-EE6E0073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21627" name="Text Box 123">
              <a:extLst>
                <a:ext uri="{FF2B5EF4-FFF2-40B4-BE49-F238E27FC236}">
                  <a16:creationId xmlns:a16="http://schemas.microsoft.com/office/drawing/2014/main" id="{1B71D55F-4EA7-9E7F-F3DE-ED3810EF5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21628" name="Text Box 124">
              <a:extLst>
                <a:ext uri="{FF2B5EF4-FFF2-40B4-BE49-F238E27FC236}">
                  <a16:creationId xmlns:a16="http://schemas.microsoft.com/office/drawing/2014/main" id="{720F57CF-21DD-8654-05FE-985A35CC3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29" name="Rectangle 125">
              <a:extLst>
                <a:ext uri="{FF2B5EF4-FFF2-40B4-BE49-F238E27FC236}">
                  <a16:creationId xmlns:a16="http://schemas.microsoft.com/office/drawing/2014/main" id="{BD7A1FAC-C2E5-A0C0-EA07-30CE1BE6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630" name="Group 126">
              <a:extLst>
                <a:ext uri="{FF2B5EF4-FFF2-40B4-BE49-F238E27FC236}">
                  <a16:creationId xmlns:a16="http://schemas.microsoft.com/office/drawing/2014/main" id="{31924226-0C39-ECC0-1A82-13C163586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1631" name="Text Box 127">
                <a:extLst>
                  <a:ext uri="{FF2B5EF4-FFF2-40B4-BE49-F238E27FC236}">
                    <a16:creationId xmlns:a16="http://schemas.microsoft.com/office/drawing/2014/main" id="{2D368721-61A3-D0A0-E7AD-1E7266C7E2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21632" name="Group 128">
                <a:extLst>
                  <a:ext uri="{FF2B5EF4-FFF2-40B4-BE49-F238E27FC236}">
                    <a16:creationId xmlns:a16="http://schemas.microsoft.com/office/drawing/2014/main" id="{B036B70D-1428-EF20-6898-8361241B94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1633" name="Rectangle 129">
                  <a:extLst>
                    <a:ext uri="{FF2B5EF4-FFF2-40B4-BE49-F238E27FC236}">
                      <a16:creationId xmlns:a16="http://schemas.microsoft.com/office/drawing/2014/main" id="{10ABDC0E-17DF-CA62-832D-42E5D6DAC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4" name="Line 130">
                  <a:extLst>
                    <a:ext uri="{FF2B5EF4-FFF2-40B4-BE49-F238E27FC236}">
                      <a16:creationId xmlns:a16="http://schemas.microsoft.com/office/drawing/2014/main" id="{0A28FEC6-FA8B-F0EE-378B-5C82BCAEC6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5" name="Line 131">
                  <a:extLst>
                    <a:ext uri="{FF2B5EF4-FFF2-40B4-BE49-F238E27FC236}">
                      <a16:creationId xmlns:a16="http://schemas.microsoft.com/office/drawing/2014/main" id="{6AF7D020-A18C-F403-4C16-CC2AC43F3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6" name="Line 132">
                  <a:extLst>
                    <a:ext uri="{FF2B5EF4-FFF2-40B4-BE49-F238E27FC236}">
                      <a16:creationId xmlns:a16="http://schemas.microsoft.com/office/drawing/2014/main" id="{D03BFBF5-66D0-FAD1-3B30-6D85E58DF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7" name="Line 133">
                  <a:extLst>
                    <a:ext uri="{FF2B5EF4-FFF2-40B4-BE49-F238E27FC236}">
                      <a16:creationId xmlns:a16="http://schemas.microsoft.com/office/drawing/2014/main" id="{A8893C4D-5186-C75D-8FE4-B8A804386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8" name="Line 134">
                  <a:extLst>
                    <a:ext uri="{FF2B5EF4-FFF2-40B4-BE49-F238E27FC236}">
                      <a16:creationId xmlns:a16="http://schemas.microsoft.com/office/drawing/2014/main" id="{A4584B8A-FC89-915E-687A-39BD84DDB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39" name="Line 135">
                  <a:extLst>
                    <a:ext uri="{FF2B5EF4-FFF2-40B4-BE49-F238E27FC236}">
                      <a16:creationId xmlns:a16="http://schemas.microsoft.com/office/drawing/2014/main" id="{4255ADB2-A49D-4745-7208-4A837E6115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40" name="Line 136">
                  <a:extLst>
                    <a:ext uri="{FF2B5EF4-FFF2-40B4-BE49-F238E27FC236}">
                      <a16:creationId xmlns:a16="http://schemas.microsoft.com/office/drawing/2014/main" id="{3D230B58-1551-AAAD-D896-98539FDB9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641" name="Text Box 137">
                  <a:extLst>
                    <a:ext uri="{FF2B5EF4-FFF2-40B4-BE49-F238E27FC236}">
                      <a16:creationId xmlns:a16="http://schemas.microsoft.com/office/drawing/2014/main" id="{6D8AC5AB-8FED-E497-FB0E-F8E4BF75A2E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1642" name="Text Box 138">
                  <a:extLst>
                    <a:ext uri="{FF2B5EF4-FFF2-40B4-BE49-F238E27FC236}">
                      <a16:creationId xmlns:a16="http://schemas.microsoft.com/office/drawing/2014/main" id="{69E9ED1E-F23C-D2C0-639B-51F5F0F00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1643" name="Text Box 139">
                  <a:extLst>
                    <a:ext uri="{FF2B5EF4-FFF2-40B4-BE49-F238E27FC236}">
                      <a16:creationId xmlns:a16="http://schemas.microsoft.com/office/drawing/2014/main" id="{0B4E5E63-00D7-0E75-6B57-1FB5D05CA3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1644" name="Text Box 140">
                  <a:extLst>
                    <a:ext uri="{FF2B5EF4-FFF2-40B4-BE49-F238E27FC236}">
                      <a16:creationId xmlns:a16="http://schemas.microsoft.com/office/drawing/2014/main" id="{ACB55A43-5111-C8B5-F74D-A0F886B5C1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1645" name="Text Box 141">
                  <a:extLst>
                    <a:ext uri="{FF2B5EF4-FFF2-40B4-BE49-F238E27FC236}">
                      <a16:creationId xmlns:a16="http://schemas.microsoft.com/office/drawing/2014/main" id="{258DD3C7-50DE-F67D-B06A-4491F1212D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21646" name="Text Box 142">
                  <a:extLst>
                    <a:ext uri="{FF2B5EF4-FFF2-40B4-BE49-F238E27FC236}">
                      <a16:creationId xmlns:a16="http://schemas.microsoft.com/office/drawing/2014/main" id="{A65BD34A-1925-2AB4-EC8E-7D9B80A844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1647" name="Text Box 143">
                  <a:extLst>
                    <a:ext uri="{FF2B5EF4-FFF2-40B4-BE49-F238E27FC236}">
                      <a16:creationId xmlns:a16="http://schemas.microsoft.com/office/drawing/2014/main" id="{93993B96-B9EE-2064-8389-4B470FCA85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1648" name="Text Box 144">
                  <a:extLst>
                    <a:ext uri="{FF2B5EF4-FFF2-40B4-BE49-F238E27FC236}">
                      <a16:creationId xmlns:a16="http://schemas.microsoft.com/office/drawing/2014/main" id="{F4A4091F-9E85-C7C5-D36A-BFFA02FFB9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  <p:sp>
        <p:nvSpPr>
          <p:cNvPr id="6" name="Metin kutusu 5">
            <a:extLst>
              <a:ext uri="{FF2B5EF4-FFF2-40B4-BE49-F238E27FC236}">
                <a16:creationId xmlns:a16="http://schemas.microsoft.com/office/drawing/2014/main" id="{BDA0B13F-0351-821C-22AC-4F406AB3D190}"/>
              </a:ext>
            </a:extLst>
          </p:cNvPr>
          <p:cNvSpPr txBox="1"/>
          <p:nvPr/>
        </p:nvSpPr>
        <p:spPr>
          <a:xfrm>
            <a:off x="62585" y="613569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Note: Rd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=Destination Register and Rs= Source Register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86B10145-DD7A-6397-F3FD-6024CB6CE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38A2820-E03F-467D-9C7E-0C30A28A3F0A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03A22E23-B2B8-A737-74F4-D255B891D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program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4C1D28A-0DF4-F609-1CE7-47E6C8449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calculates 19 + 95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A0563900-38EB-F719-79C3-CAB76C33D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1962150"/>
            <a:ext cx="42672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 R16, 19	;R16 = 19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 R20, 95	;R20 = 95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R16, R20	;R16 = R16 + R20</a:t>
            </a:r>
          </a:p>
        </p:txBody>
      </p:sp>
      <p:grpSp>
        <p:nvGrpSpPr>
          <p:cNvPr id="20578" name="Group 98">
            <a:extLst>
              <a:ext uri="{FF2B5EF4-FFF2-40B4-BE49-F238E27FC236}">
                <a16:creationId xmlns:a16="http://schemas.microsoft.com/office/drawing/2014/main" id="{D0B46AB6-7A10-FB04-8871-CCD2DE9FEC0D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894014"/>
            <a:ext cx="3683000" cy="3578225"/>
            <a:chOff x="3296" y="1823"/>
            <a:chExt cx="2320" cy="2254"/>
          </a:xfrm>
        </p:grpSpPr>
        <p:sp>
          <p:nvSpPr>
            <p:cNvPr id="20579" name="Rectangle 99">
              <a:extLst>
                <a:ext uri="{FF2B5EF4-FFF2-40B4-BE49-F238E27FC236}">
                  <a16:creationId xmlns:a16="http://schemas.microsoft.com/office/drawing/2014/main" id="{C734829A-3EC3-9E0D-C646-A02EA67F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1823"/>
              <a:ext cx="2320" cy="225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sp>
          <p:nvSpPr>
            <p:cNvPr id="20580" name="Rectangle 100">
              <a:extLst>
                <a:ext uri="{FF2B5EF4-FFF2-40B4-BE49-F238E27FC236}">
                  <a16:creationId xmlns:a16="http://schemas.microsoft.com/office/drawing/2014/main" id="{310E3FF9-8BA0-6434-0CA7-70980AE2B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3203"/>
              <a:ext cx="977" cy="158"/>
            </a:xfrm>
            <a:prstGeom prst="rect">
              <a:avLst/>
            </a:prstGeom>
            <a:solidFill>
              <a:srgbClr val="F4EE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sp>
          <p:nvSpPr>
            <p:cNvPr id="20581" name="Rectangle 101">
              <a:extLst>
                <a:ext uri="{FF2B5EF4-FFF2-40B4-BE49-F238E27FC236}">
                  <a16:creationId xmlns:a16="http://schemas.microsoft.com/office/drawing/2014/main" id="{48FBEF57-891A-F413-E26D-CF5853E3C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987"/>
              <a:ext cx="754" cy="598"/>
            </a:xfrm>
            <a:prstGeom prst="rect">
              <a:avLst/>
            </a:prstGeom>
            <a:solidFill>
              <a:srgbClr val="33CC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ALU</a:t>
              </a:r>
            </a:p>
          </p:txBody>
        </p:sp>
        <p:sp>
          <p:nvSpPr>
            <p:cNvPr id="20582" name="Rectangle 102">
              <a:extLst>
                <a:ext uri="{FF2B5EF4-FFF2-40B4-BE49-F238E27FC236}">
                  <a16:creationId xmlns:a16="http://schemas.microsoft.com/office/drawing/2014/main" id="{D71DFE40-9503-144D-9BFD-9C34A8E35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" y="1982"/>
              <a:ext cx="663" cy="1949"/>
            </a:xfrm>
            <a:prstGeom prst="rect">
              <a:avLst/>
            </a:prstGeom>
            <a:solidFill>
              <a:srgbClr val="4E91A6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83" name="Text Box 103">
              <a:extLst>
                <a:ext uri="{FF2B5EF4-FFF2-40B4-BE49-F238E27FC236}">
                  <a16:creationId xmlns:a16="http://schemas.microsoft.com/office/drawing/2014/main" id="{9A0442AE-9494-CAFF-BA95-40A6089D4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4" y="3781"/>
              <a:ext cx="65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registers</a:t>
              </a:r>
            </a:p>
          </p:txBody>
        </p:sp>
        <p:grpSp>
          <p:nvGrpSpPr>
            <p:cNvPr id="20584" name="Group 104">
              <a:extLst>
                <a:ext uri="{FF2B5EF4-FFF2-40B4-BE49-F238E27FC236}">
                  <a16:creationId xmlns:a16="http://schemas.microsoft.com/office/drawing/2014/main" id="{63A22BE4-D546-F171-8064-CD2008207A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2040"/>
              <a:ext cx="516" cy="1695"/>
              <a:chOff x="4410" y="2694"/>
              <a:chExt cx="641" cy="1337"/>
            </a:xfrm>
          </p:grpSpPr>
          <p:sp>
            <p:nvSpPr>
              <p:cNvPr id="20585" name="Rectangle 105">
                <a:extLst>
                  <a:ext uri="{FF2B5EF4-FFF2-40B4-BE49-F238E27FC236}">
                    <a16:creationId xmlns:a16="http://schemas.microsoft.com/office/drawing/2014/main" id="{DCBFB5E6-BDFE-059C-6522-8DDDB2BDD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806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</a:p>
            </p:txBody>
          </p:sp>
          <p:sp>
            <p:nvSpPr>
              <p:cNvPr id="20586" name="Rectangle 106">
                <a:extLst>
                  <a:ext uri="{FF2B5EF4-FFF2-40B4-BE49-F238E27FC236}">
                    <a16:creationId xmlns:a16="http://schemas.microsoft.com/office/drawing/2014/main" id="{B661EDFA-0062-6E62-4F75-24627534A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694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R0</a:t>
                </a:r>
              </a:p>
            </p:txBody>
          </p:sp>
          <p:sp>
            <p:nvSpPr>
              <p:cNvPr id="20587" name="Rectangle 107">
                <a:extLst>
                  <a:ext uri="{FF2B5EF4-FFF2-40B4-BE49-F238E27FC236}">
                    <a16:creationId xmlns:a16="http://schemas.microsoft.com/office/drawing/2014/main" id="{AC26B1C1-7510-1A26-93DA-E15E9E160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24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R15</a:t>
                </a:r>
              </a:p>
            </p:txBody>
          </p:sp>
          <p:sp>
            <p:nvSpPr>
              <p:cNvPr id="20588" name="Rectangle 108">
                <a:extLst>
                  <a:ext uri="{FF2B5EF4-FFF2-40B4-BE49-F238E27FC236}">
                    <a16:creationId xmlns:a16="http://schemas.microsoft.com/office/drawing/2014/main" id="{595CF65E-1430-D9CD-10B0-8E1E84F7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2917"/>
                <a:ext cx="641" cy="111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</a:p>
            </p:txBody>
          </p:sp>
          <p:sp>
            <p:nvSpPr>
              <p:cNvPr id="20589" name="Line 109">
                <a:extLst>
                  <a:ext uri="{FF2B5EF4-FFF2-40B4-BE49-F238E27FC236}">
                    <a16:creationId xmlns:a16="http://schemas.microsoft.com/office/drawing/2014/main" id="{043FD069-1825-CBDA-8CDF-463CB22BA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90" name="Line 110">
                <a:extLst>
                  <a:ext uri="{FF2B5EF4-FFF2-40B4-BE49-F238E27FC236}">
                    <a16:creationId xmlns:a16="http://schemas.microsoft.com/office/drawing/2014/main" id="{B26BDF3E-7A2D-4CA2-2A3A-812D220F36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51" y="2694"/>
                <a:ext cx="0" cy="12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91" name="Line 111">
                <a:extLst>
                  <a:ext uri="{FF2B5EF4-FFF2-40B4-BE49-F238E27FC236}">
                    <a16:creationId xmlns:a16="http://schemas.microsoft.com/office/drawing/2014/main" id="{C6CE99DD-C5C1-AE98-E691-E39FFA7393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2694"/>
                <a:ext cx="6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592" name="Group 112">
                <a:extLst>
                  <a:ext uri="{FF2B5EF4-FFF2-40B4-BE49-F238E27FC236}">
                    <a16:creationId xmlns:a16="http://schemas.microsoft.com/office/drawing/2014/main" id="{16B98DC8-B3F3-4B8A-E3DB-4BC2573C87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028"/>
                <a:ext cx="641" cy="224"/>
                <a:chOff x="4410" y="3028"/>
                <a:chExt cx="641" cy="224"/>
              </a:xfrm>
            </p:grpSpPr>
            <p:sp>
              <p:nvSpPr>
                <p:cNvPr id="20593" name="Rectangle 113">
                  <a:extLst>
                    <a:ext uri="{FF2B5EF4-FFF2-40B4-BE49-F238E27FC236}">
                      <a16:creationId xmlns:a16="http://schemas.microsoft.com/office/drawing/2014/main" id="{3659CCC3-9D2F-51B0-2BF0-32F0500668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94" name="Text Box 114">
                  <a:extLst>
                    <a:ext uri="{FF2B5EF4-FFF2-40B4-BE49-F238E27FC236}">
                      <a16:creationId xmlns:a16="http://schemas.microsoft.com/office/drawing/2014/main" id="{1C04CB24-7E6A-5010-64E4-90707C8312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9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0595" name="Rectangle 115">
                <a:extLst>
                  <a:ext uri="{FF2B5EF4-FFF2-40B4-BE49-F238E27FC236}">
                    <a16:creationId xmlns:a16="http://schemas.microsoft.com/office/drawing/2014/main" id="{80A6F909-9C57-08F5-5DAB-00CCEAE98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361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R16</a:t>
                </a:r>
              </a:p>
            </p:txBody>
          </p:sp>
          <p:sp>
            <p:nvSpPr>
              <p:cNvPr id="20596" name="Rectangle 116">
                <a:extLst>
                  <a:ext uri="{FF2B5EF4-FFF2-40B4-BE49-F238E27FC236}">
                    <a16:creationId xmlns:a16="http://schemas.microsoft.com/office/drawing/2014/main" id="{30F3678F-643A-3DDA-307E-4A71A6A4F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473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R17</a:t>
                </a:r>
              </a:p>
            </p:txBody>
          </p:sp>
          <p:grpSp>
            <p:nvGrpSpPr>
              <p:cNvPr id="20597" name="Group 117">
                <a:extLst>
                  <a:ext uri="{FF2B5EF4-FFF2-40B4-BE49-F238E27FC236}">
                    <a16:creationId xmlns:a16="http://schemas.microsoft.com/office/drawing/2014/main" id="{FB413FAA-0ECC-6067-FDDD-3CF4366D2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0" y="3586"/>
                <a:ext cx="641" cy="222"/>
                <a:chOff x="4410" y="3028"/>
                <a:chExt cx="641" cy="222"/>
              </a:xfrm>
            </p:grpSpPr>
            <p:sp>
              <p:nvSpPr>
                <p:cNvPr id="20598" name="Rectangle 118">
                  <a:extLst>
                    <a:ext uri="{FF2B5EF4-FFF2-40B4-BE49-F238E27FC236}">
                      <a16:creationId xmlns:a16="http://schemas.microsoft.com/office/drawing/2014/main" id="{CDA73501-FE9A-2940-BD4C-D8A145460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0" y="3028"/>
                  <a:ext cx="641" cy="222"/>
                </a:xfrm>
                <a:prstGeom prst="rect">
                  <a:avLst/>
                </a:prstGeom>
                <a:solidFill>
                  <a:srgbClr val="BD3754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599" name="Text Box 119">
                  <a:extLst>
                    <a:ext uri="{FF2B5EF4-FFF2-40B4-BE49-F238E27FC236}">
                      <a16:creationId xmlns:a16="http://schemas.microsoft.com/office/drawing/2014/main" id="{D7D32D60-E41E-36D1-A361-AE29DFE62A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62" y="3007"/>
                  <a:ext cx="222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6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</p:grpSp>
          <p:sp>
            <p:nvSpPr>
              <p:cNvPr id="20600" name="Rectangle 120">
                <a:extLst>
                  <a:ext uri="{FF2B5EF4-FFF2-40B4-BE49-F238E27FC236}">
                    <a16:creationId xmlns:a16="http://schemas.microsoft.com/office/drawing/2014/main" id="{22636A6E-C58E-7A71-B840-8E816207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807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R30</a:t>
                </a:r>
              </a:p>
            </p:txBody>
          </p:sp>
          <p:sp>
            <p:nvSpPr>
              <p:cNvPr id="20601" name="Rectangle 121">
                <a:extLst>
                  <a:ext uri="{FF2B5EF4-FFF2-40B4-BE49-F238E27FC236}">
                    <a16:creationId xmlns:a16="http://schemas.microsoft.com/office/drawing/2014/main" id="{DA2E6F3A-52BA-A390-72B8-C02D0FDBC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3919"/>
                <a:ext cx="641" cy="112"/>
              </a:xfrm>
              <a:prstGeom prst="rect">
                <a:avLst/>
              </a:prstGeom>
              <a:solidFill>
                <a:srgbClr val="BD3754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R31</a:t>
                </a:r>
              </a:p>
            </p:txBody>
          </p:sp>
        </p:grpSp>
        <p:sp>
          <p:nvSpPr>
            <p:cNvPr id="20602" name="Rectangle 122">
              <a:extLst>
                <a:ext uri="{FF2B5EF4-FFF2-40B4-BE49-F238E27FC236}">
                  <a16:creationId xmlns:a16="http://schemas.microsoft.com/office/drawing/2014/main" id="{F4943024-168E-A374-3002-05CF845F4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483"/>
              <a:ext cx="1392" cy="448"/>
            </a:xfrm>
            <a:prstGeom prst="rect">
              <a:avLst/>
            </a:prstGeom>
            <a:solidFill>
              <a:srgbClr val="BA8A44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03" name="Rectangle 123">
              <a:extLst>
                <a:ext uri="{FF2B5EF4-FFF2-40B4-BE49-F238E27FC236}">
                  <a16:creationId xmlns:a16="http://schemas.microsoft.com/office/drawing/2014/main" id="{ED499327-C1ED-778E-4F07-31EC54058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3744"/>
              <a:ext cx="809" cy="121"/>
            </a:xfrm>
            <a:prstGeom prst="rect">
              <a:avLst/>
            </a:prstGeom>
            <a:solidFill>
              <a:srgbClr val="E4F39B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0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Register</a:t>
              </a:r>
            </a:p>
          </p:txBody>
        </p:sp>
        <p:sp>
          <p:nvSpPr>
            <p:cNvPr id="20604" name="Text Box 124">
              <a:extLst>
                <a:ext uri="{FF2B5EF4-FFF2-40B4-BE49-F238E27FC236}">
                  <a16:creationId xmlns:a16="http://schemas.microsoft.com/office/drawing/2014/main" id="{4C9BA0AC-BF11-39EB-8FAC-2F1E70453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9" y="3478"/>
              <a:ext cx="13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1600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Instruction decoder</a:t>
              </a:r>
            </a:p>
          </p:txBody>
        </p:sp>
        <p:sp>
          <p:nvSpPr>
            <p:cNvPr id="20605" name="Text Box 125">
              <a:extLst>
                <a:ext uri="{FF2B5EF4-FFF2-40B4-BE49-F238E27FC236}">
                  <a16:creationId xmlns:a16="http://schemas.microsoft.com/office/drawing/2014/main" id="{9040C63A-EC82-C22E-2A0D-69E8D366E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516"/>
              <a:ext cx="11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126">
              <a:extLst>
                <a:ext uri="{FF2B5EF4-FFF2-40B4-BE49-F238E27FC236}">
                  <a16:creationId xmlns:a16="http://schemas.microsoft.com/office/drawing/2014/main" id="{54B4DEBC-730C-2B6D-3650-416488AF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626"/>
              <a:ext cx="1232" cy="1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607" name="Group 127">
              <a:extLst>
                <a:ext uri="{FF2B5EF4-FFF2-40B4-BE49-F238E27FC236}">
                  <a16:creationId xmlns:a16="http://schemas.microsoft.com/office/drawing/2014/main" id="{438391BB-F99B-E601-1585-A7FE57F6AE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2623"/>
              <a:ext cx="1234" cy="182"/>
              <a:chOff x="3050" y="1265"/>
              <a:chExt cx="1234" cy="182"/>
            </a:xfrm>
          </p:grpSpPr>
          <p:sp>
            <p:nvSpPr>
              <p:cNvPr id="20608" name="Text Box 128">
                <a:extLst>
                  <a:ext uri="{FF2B5EF4-FFF2-40B4-BE49-F238E27FC236}">
                    <a16:creationId xmlns:a16="http://schemas.microsoft.com/office/drawing/2014/main" id="{659B7708-45E2-0E55-8C6A-AF500B162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0" y="1265"/>
                <a:ext cx="507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SREG:</a:t>
                </a:r>
              </a:p>
            </p:txBody>
          </p:sp>
          <p:grpSp>
            <p:nvGrpSpPr>
              <p:cNvPr id="20609" name="Group 129">
                <a:extLst>
                  <a:ext uri="{FF2B5EF4-FFF2-40B4-BE49-F238E27FC236}">
                    <a16:creationId xmlns:a16="http://schemas.microsoft.com/office/drawing/2014/main" id="{7DAC1C81-69FF-F13F-FB81-7F84BED12E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21" y="1284"/>
                <a:ext cx="863" cy="163"/>
                <a:chOff x="4122" y="3796"/>
                <a:chExt cx="1027" cy="196"/>
              </a:xfrm>
            </p:grpSpPr>
            <p:sp>
              <p:nvSpPr>
                <p:cNvPr id="20610" name="Rectangle 130">
                  <a:extLst>
                    <a:ext uri="{FF2B5EF4-FFF2-40B4-BE49-F238E27FC236}">
                      <a16:creationId xmlns:a16="http://schemas.microsoft.com/office/drawing/2014/main" id="{3E10CF4A-B63F-88F2-9185-58910F429F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3" y="3805"/>
                  <a:ext cx="990" cy="146"/>
                </a:xfrm>
                <a:prstGeom prst="rect">
                  <a:avLst/>
                </a:prstGeom>
                <a:solidFill>
                  <a:srgbClr val="E4F39B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altLang="en-US" sz="1000" b="1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1" name="Line 131">
                  <a:extLst>
                    <a:ext uri="{FF2B5EF4-FFF2-40B4-BE49-F238E27FC236}">
                      <a16:creationId xmlns:a16="http://schemas.microsoft.com/office/drawing/2014/main" id="{C2232AAA-9EE9-9CEA-007A-61BD0FBBC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32" y="3802"/>
                  <a:ext cx="0" cy="15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2" name="Line 132">
                  <a:extLst>
                    <a:ext uri="{FF2B5EF4-FFF2-40B4-BE49-F238E27FC236}">
                      <a16:creationId xmlns:a16="http://schemas.microsoft.com/office/drawing/2014/main" id="{F2DD24ED-BEC9-1D7D-BD98-E430A487F1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82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3" name="Line 133">
                  <a:extLst>
                    <a:ext uri="{FF2B5EF4-FFF2-40B4-BE49-F238E27FC236}">
                      <a16:creationId xmlns:a16="http://schemas.microsoft.com/office/drawing/2014/main" id="{90D53786-B390-C43D-3769-9A8E0EB29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07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4" name="Line 134">
                  <a:extLst>
                    <a:ext uri="{FF2B5EF4-FFF2-40B4-BE49-F238E27FC236}">
                      <a16:creationId xmlns:a16="http://schemas.microsoft.com/office/drawing/2014/main" id="{79F4B290-4EF4-6EDC-F4CE-6AF5191AAF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56" y="3803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5" name="Line 135">
                  <a:extLst>
                    <a:ext uri="{FF2B5EF4-FFF2-40B4-BE49-F238E27FC236}">
                      <a16:creationId xmlns:a16="http://schemas.microsoft.com/office/drawing/2014/main" id="{49AE86D4-5DA3-8FC6-7DD2-8F2E601890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06" y="3803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6" name="Line 136">
                  <a:extLst>
                    <a:ext uri="{FF2B5EF4-FFF2-40B4-BE49-F238E27FC236}">
                      <a16:creationId xmlns:a16="http://schemas.microsoft.com/office/drawing/2014/main" id="{52209FDB-BEC4-F7F7-0790-37BDCA0F97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7" y="3801"/>
                  <a:ext cx="0" cy="15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7" name="Line 137">
                  <a:extLst>
                    <a:ext uri="{FF2B5EF4-FFF2-40B4-BE49-F238E27FC236}">
                      <a16:creationId xmlns:a16="http://schemas.microsoft.com/office/drawing/2014/main" id="{6D3642E7-BF74-45B3-476B-18029F45C7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882" y="3807"/>
                  <a:ext cx="0" cy="14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618" name="Text Box 138">
                  <a:extLst>
                    <a:ext uri="{FF2B5EF4-FFF2-40B4-BE49-F238E27FC236}">
                      <a16:creationId xmlns:a16="http://schemas.microsoft.com/office/drawing/2014/main" id="{9C803E4C-67B7-7F2F-0015-6A021CC96F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2" y="3802"/>
                  <a:ext cx="14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</a:t>
                  </a:r>
                </a:p>
              </p:txBody>
            </p:sp>
            <p:sp>
              <p:nvSpPr>
                <p:cNvPr id="20619" name="Text Box 139">
                  <a:extLst>
                    <a:ext uri="{FF2B5EF4-FFF2-40B4-BE49-F238E27FC236}">
                      <a16:creationId xmlns:a16="http://schemas.microsoft.com/office/drawing/2014/main" id="{CFF4BF8D-B980-7E87-0021-44C95B5213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33" y="3806"/>
                  <a:ext cx="157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0620" name="Text Box 140">
                  <a:extLst>
                    <a:ext uri="{FF2B5EF4-FFF2-40B4-BE49-F238E27FC236}">
                      <a16:creationId xmlns:a16="http://schemas.microsoft.com/office/drawing/2014/main" id="{B86B222E-CAA9-C6E8-9337-568FB70270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55" y="3800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</a:p>
              </p:txBody>
            </p:sp>
            <p:sp>
              <p:nvSpPr>
                <p:cNvPr id="20621" name="Text Box 141">
                  <a:extLst>
                    <a:ext uri="{FF2B5EF4-FFF2-40B4-BE49-F238E27FC236}">
                      <a16:creationId xmlns:a16="http://schemas.microsoft.com/office/drawing/2014/main" id="{F8135669-F34E-C7D4-B8DE-098DEB231E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82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</a:p>
              </p:txBody>
            </p:sp>
            <p:sp>
              <p:nvSpPr>
                <p:cNvPr id="20622" name="Text Box 142">
                  <a:extLst>
                    <a:ext uri="{FF2B5EF4-FFF2-40B4-BE49-F238E27FC236}">
                      <a16:creationId xmlns:a16="http://schemas.microsoft.com/office/drawing/2014/main" id="{DF9D0B2C-E1E7-0CDC-DE97-9D25222254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3" y="3802"/>
                  <a:ext cx="17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</a:t>
                  </a:r>
                </a:p>
              </p:txBody>
            </p:sp>
            <p:sp>
              <p:nvSpPr>
                <p:cNvPr id="20623" name="Text Box 143">
                  <a:extLst>
                    <a:ext uri="{FF2B5EF4-FFF2-40B4-BE49-F238E27FC236}">
                      <a16:creationId xmlns:a16="http://schemas.microsoft.com/office/drawing/2014/main" id="{B0C274DB-8FB8-6AA1-1451-8E3C97C519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32" y="3796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</a:t>
                  </a:r>
                </a:p>
              </p:txBody>
            </p:sp>
            <p:sp>
              <p:nvSpPr>
                <p:cNvPr id="20624" name="Text Box 144">
                  <a:extLst>
                    <a:ext uri="{FF2B5EF4-FFF2-40B4-BE49-F238E27FC236}">
                      <a16:creationId xmlns:a16="http://schemas.microsoft.com/office/drawing/2014/main" id="{F41A6312-63FF-E187-E851-F2774BA8DC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88" y="3802"/>
                  <a:ext cx="161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0625" name="Text Box 145">
                  <a:extLst>
                    <a:ext uri="{FF2B5EF4-FFF2-40B4-BE49-F238E27FC236}">
                      <a16:creationId xmlns:a16="http://schemas.microsoft.com/office/drawing/2014/main" id="{A44190D5-230A-C476-5321-4B0799DA51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57" y="3800"/>
                  <a:ext cx="17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lang="en-US" altLang="en-US" sz="1000" b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Z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7F8EA1FC-83B9-AFDB-2156-8849646C6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9AF0E1-BCC5-46A2-B143-308074AECA94}" type="slidenum">
              <a:rPr lang="fa-IR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AA0BF9FA-D7EA-A194-C31F-5B693D3FC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program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F90DB49-1A8F-AFB6-15C7-DA6F8B4E6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Write a program that calculates 19 + 95 + 5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E7464499-DEB6-3F54-35BF-FCD3500DD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1727201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R16, 19		;R16 = 19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R20, 95		;R20 = 95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R21, 5		;R21 = 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R16, R21	;R16 = R16 + R21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3E1842B5-E5F7-4CC0-EB87-6010BB836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000501"/>
            <a:ext cx="5016500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R16, 19		;R16 = 19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R20, 95		;R20 = 95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LDI	R20, 5		;R20 = 5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	R16, R20	;R16 = R16 + R20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2908</TotalTime>
  <Words>2846</Words>
  <Application>Microsoft Office PowerPoint</Application>
  <PresentationFormat>Geniş ekran</PresentationFormat>
  <Paragraphs>694</Paragraphs>
  <Slides>35</Slides>
  <Notes>28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5" baseType="lpstr">
      <vt:lpstr>Aptos</vt:lpstr>
      <vt:lpstr>Aptos Display</vt:lpstr>
      <vt:lpstr>Arial</vt:lpstr>
      <vt:lpstr>Courier New</vt:lpstr>
      <vt:lpstr>Tahoma</vt:lpstr>
      <vt:lpstr>Times New Roman</vt:lpstr>
      <vt:lpstr>Wingdings</vt:lpstr>
      <vt:lpstr>Office Teması</vt:lpstr>
      <vt:lpstr>2_Default Design</vt:lpstr>
      <vt:lpstr>Visio</vt:lpstr>
      <vt:lpstr>Introduction to Assembly Chapter 2</vt:lpstr>
      <vt:lpstr>Announcement </vt:lpstr>
      <vt:lpstr>Breadboard</vt:lpstr>
      <vt:lpstr>Topics</vt:lpstr>
      <vt:lpstr>AVR’s CPU</vt:lpstr>
      <vt:lpstr>Some simple instructions 1. Loading values into the general purpose registers</vt:lpstr>
      <vt:lpstr>Some simple instructions  2. Arithmetic calculation</vt:lpstr>
      <vt:lpstr>A simple program</vt:lpstr>
      <vt:lpstr>A simple program</vt:lpstr>
      <vt:lpstr>Some simple instructions  2. Arithmetic calculation</vt:lpstr>
      <vt:lpstr>Some simple instructions  2. Arithmetic calculation</vt:lpstr>
      <vt:lpstr>Data Address Space</vt:lpstr>
      <vt:lpstr>Memory MAP</vt:lpstr>
      <vt:lpstr>Data Address Space</vt:lpstr>
      <vt:lpstr>Machine Language</vt:lpstr>
      <vt:lpstr>Status Register (SREG)</vt:lpstr>
      <vt:lpstr>Assembler</vt:lpstr>
      <vt:lpstr>Assembler Directives  .EQU and .SET</vt:lpstr>
      <vt:lpstr>Assembler Directives  .ORG</vt:lpstr>
      <vt:lpstr>Assembler Directives  .INCLUDE</vt:lpstr>
      <vt:lpstr>PowerPoint Sunusu</vt:lpstr>
      <vt:lpstr>PowerPoint Sunusu</vt:lpstr>
      <vt:lpstr>Flash memory and PC register</vt:lpstr>
      <vt:lpstr>Fetch and execute</vt:lpstr>
      <vt:lpstr>Pipelining</vt:lpstr>
      <vt:lpstr>Pipelining</vt:lpstr>
      <vt:lpstr>How to speed up the CPU</vt:lpstr>
      <vt:lpstr>Changing the architecture RISC vs. CISC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  <vt:lpstr>RISC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Hüsamettim OSMANOGLU, ISU</dc:creator>
  <cp:lastModifiedBy>Hüsamettim OSMANOGLU, ISU</cp:lastModifiedBy>
  <cp:revision>9</cp:revision>
  <dcterms:created xsi:type="dcterms:W3CDTF">2024-03-10T09:04:38Z</dcterms:created>
  <dcterms:modified xsi:type="dcterms:W3CDTF">2024-03-18T10:34:33Z</dcterms:modified>
</cp:coreProperties>
</file>