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ource Serif Pro" charset="1" panose="02040603050405020204"/>
      <p:regular r:id="rId10"/>
    </p:embeddedFont>
    <p:embeddedFont>
      <p:font typeface="Source Serif Pro Bold" charset="1" panose="02040803050405020204"/>
      <p:regular r:id="rId11"/>
    </p:embeddedFont>
    <p:embeddedFont>
      <p:font typeface="Open Sans" charset="1" panose="020B0606030504020204"/>
      <p:regular r:id="rId12"/>
    </p:embeddedFont>
    <p:embeddedFont>
      <p:font typeface="Open Sans Bold" charset="1" panose="020B0806030504020204"/>
      <p:regular r:id="rId13"/>
    </p:embeddedFont>
    <p:embeddedFont>
      <p:font typeface="Open Sans Italics" charset="1" panose="020B0606030504020204"/>
      <p:regular r:id="rId14"/>
    </p:embeddedFont>
    <p:embeddedFont>
      <p:font typeface="Open Sans Bold Italics" charset="1" panose="020B0806030504020204"/>
      <p:regular r:id="rId15"/>
    </p:embeddedFont>
    <p:embeddedFont>
      <p:font typeface="Open Sans Light" charset="1" panose="020B0306030504020204"/>
      <p:regular r:id="rId16"/>
    </p:embeddedFont>
    <p:embeddedFont>
      <p:font typeface="Open Sans Light Italics" charset="1" panose="020B0306030504020204"/>
      <p:regular r:id="rId17"/>
    </p:embeddedFont>
    <p:embeddedFont>
      <p:font typeface="Open Sans Ultra-Bold" charset="1" panose="00000000000000000000"/>
      <p:regular r:id="rId18"/>
    </p:embeddedFont>
    <p:embeddedFont>
      <p:font typeface="Open Sans Ultra-Bold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pubs.com/Melii99/rnaseq_LCG-UNAM_2024_ActividadPostcards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cran.r-project.org/package=postcards" TargetMode="External" Type="http://schemas.openxmlformats.org/officeDocument/2006/relationships/hyperlink"/><Relationship Id="rId3" Target="https://github.com/seankross/postcards" TargetMode="External" Type="http://schemas.openxmlformats.org/officeDocument/2006/relationships/hyperlink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26397"/>
            <a:ext cx="18288000" cy="9065173"/>
            <a:chOff x="0" y="0"/>
            <a:chExt cx="1417817" cy="702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7817" cy="702797"/>
            </a:xfrm>
            <a:custGeom>
              <a:avLst/>
              <a:gdLst/>
              <a:ahLst/>
              <a:cxnLst/>
              <a:rect r="r" b="b" t="t" l="l"/>
              <a:pathLst>
                <a:path h="702797" w="1417817">
                  <a:moveTo>
                    <a:pt x="1338398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623379"/>
                  </a:lnTo>
                  <a:cubicBezTo>
                    <a:pt x="43699" y="623379"/>
                    <a:pt x="79418" y="658718"/>
                    <a:pt x="79418" y="702797"/>
                  </a:cubicBezTo>
                  <a:lnTo>
                    <a:pt x="1338398" y="702797"/>
                  </a:lnTo>
                  <a:cubicBezTo>
                    <a:pt x="1338398" y="659098"/>
                    <a:pt x="1373737" y="623379"/>
                    <a:pt x="1417817" y="623379"/>
                  </a:cubicBezTo>
                  <a:lnTo>
                    <a:pt x="1417817" y="79418"/>
                  </a:lnTo>
                  <a:cubicBezTo>
                    <a:pt x="1374117" y="79418"/>
                    <a:pt x="1338398" y="44079"/>
                    <a:pt x="133839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8100" y="-152400"/>
              <a:ext cx="1341617" cy="817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9"/>
                </a:lnSpc>
              </a:pPr>
              <a:r>
                <a:rPr lang="en-US" sz="9999">
                  <a:solidFill>
                    <a:srgbClr val="FFFFFF"/>
                  </a:solidFill>
                  <a:latin typeface="Source Serif Pro"/>
                </a:rPr>
                <a:t>Actividad: Postcards</a:t>
              </a:r>
            </a:p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6637515"/>
            <a:ext cx="18288000" cy="3649485"/>
            <a:chOff x="0" y="0"/>
            <a:chExt cx="4816593" cy="9611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1181"/>
            </a:xfrm>
            <a:custGeom>
              <a:avLst/>
              <a:gdLst/>
              <a:ahLst/>
              <a:cxnLst/>
              <a:rect r="r" b="b" t="t" l="l"/>
              <a:pathLst>
                <a:path h="9611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1181"/>
                  </a:lnTo>
                  <a:lnTo>
                    <a:pt x="0" y="9611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08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21070" y="6960940"/>
            <a:ext cx="9325072" cy="2633510"/>
            <a:chOff x="0" y="0"/>
            <a:chExt cx="2455986" cy="6935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55986" cy="693599"/>
            </a:xfrm>
            <a:custGeom>
              <a:avLst/>
              <a:gdLst/>
              <a:ahLst/>
              <a:cxnLst/>
              <a:rect r="r" b="b" t="t" l="l"/>
              <a:pathLst>
                <a:path h="693599" w="2455986">
                  <a:moveTo>
                    <a:pt x="0" y="0"/>
                  </a:moveTo>
                  <a:lnTo>
                    <a:pt x="2455986" y="0"/>
                  </a:lnTo>
                  <a:lnTo>
                    <a:pt x="2455986" y="693599"/>
                  </a:lnTo>
                  <a:lnTo>
                    <a:pt x="0" y="69359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55986" cy="731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Source Serif Pro Bold"/>
                </a:rPr>
                <a:t>rnaseq_LCG-UNAM_2024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Source Serif Pro"/>
                </a:rPr>
                <a:t>Curso introductorio de RNA-seq para LCG-UNAM Feb 2024</a:t>
              </a:r>
            </a:p>
            <a:p>
              <a:pPr>
                <a:lnSpc>
                  <a:spcPts val="2800"/>
                </a:lnSpc>
              </a:pP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Source Serif Pro"/>
                </a:rPr>
                <a:t>Melissa Mayén Quiroz</a:t>
              </a:r>
              <a:r>
                <a:rPr lang="en-US" sz="2000">
                  <a:solidFill>
                    <a:srgbClr val="000000"/>
                  </a:solidFill>
                  <a:latin typeface="Source Serif Pro"/>
                </a:rPr>
                <a:t> </a:t>
              </a:r>
            </a:p>
            <a:p>
              <a:pPr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Source Serif Pro"/>
                </a:rPr>
                <a:t>30/01/2024</a:t>
              </a:r>
            </a:p>
            <a:p>
              <a:pPr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682756" y="7352556"/>
            <a:ext cx="5684174" cy="1822279"/>
          </a:xfrm>
          <a:custGeom>
            <a:avLst/>
            <a:gdLst/>
            <a:ahLst/>
            <a:cxnLst/>
            <a:rect r="r" b="b" t="t" l="l"/>
            <a:pathLst>
              <a:path h="1822279" w="5684174">
                <a:moveTo>
                  <a:pt x="0" y="0"/>
                </a:moveTo>
                <a:lnTo>
                  <a:pt x="5684174" y="0"/>
                </a:lnTo>
                <a:lnTo>
                  <a:pt x="5684174" y="1822279"/>
                </a:lnTo>
                <a:lnTo>
                  <a:pt x="0" y="1822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80785" cy="10442453"/>
            <a:chOff x="0" y="0"/>
            <a:chExt cx="73952" cy="2750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007215" y="0"/>
            <a:ext cx="280785" cy="10442453"/>
            <a:chOff x="0" y="0"/>
            <a:chExt cx="73952" cy="27502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623114" y="3170295"/>
            <a:ext cx="9041771" cy="5407039"/>
          </a:xfrm>
          <a:custGeom>
            <a:avLst/>
            <a:gdLst/>
            <a:ahLst/>
            <a:cxnLst/>
            <a:rect r="r" b="b" t="t" l="l"/>
            <a:pathLst>
              <a:path h="5407039" w="9041771">
                <a:moveTo>
                  <a:pt x="0" y="0"/>
                </a:moveTo>
                <a:lnTo>
                  <a:pt x="9041772" y="0"/>
                </a:lnTo>
                <a:lnTo>
                  <a:pt x="9041772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99738" y="2048184"/>
            <a:ext cx="448852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Elegir una plantilla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836" y="9966821"/>
            <a:ext cx="18401836" cy="1363485"/>
            <a:chOff x="0" y="0"/>
            <a:chExt cx="812800" cy="60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224"/>
            </a:xfrm>
            <a:custGeom>
              <a:avLst/>
              <a:gdLst/>
              <a:ahLst/>
              <a:cxnLst/>
              <a:rect r="r" b="b" t="t" l="l"/>
              <a:pathLst>
                <a:path h="6022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0224"/>
                  </a:lnTo>
                  <a:lnTo>
                    <a:pt x="0" y="6022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0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3836" y="-1094080"/>
            <a:ext cx="18401836" cy="1363485"/>
            <a:chOff x="0" y="0"/>
            <a:chExt cx="812800" cy="60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0224"/>
            </a:xfrm>
            <a:custGeom>
              <a:avLst/>
              <a:gdLst/>
              <a:ahLst/>
              <a:cxnLst/>
              <a:rect r="r" b="b" t="t" l="l"/>
              <a:pathLst>
                <a:path h="6022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0224"/>
                  </a:lnTo>
                  <a:lnTo>
                    <a:pt x="0" y="6022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10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51251" y="1391280"/>
            <a:ext cx="14585498" cy="7453666"/>
          </a:xfrm>
          <a:custGeom>
            <a:avLst/>
            <a:gdLst/>
            <a:ahLst/>
            <a:cxnLst/>
            <a:rect r="r" b="b" t="t" l="l"/>
            <a:pathLst>
              <a:path h="7453666" w="14585498">
                <a:moveTo>
                  <a:pt x="0" y="0"/>
                </a:moveTo>
                <a:lnTo>
                  <a:pt x="14585498" y="0"/>
                </a:lnTo>
                <a:lnTo>
                  <a:pt x="14585498" y="7453666"/>
                </a:lnTo>
                <a:lnTo>
                  <a:pt x="0" y="745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02915"/>
            <a:ext cx="18288000" cy="8293126"/>
            <a:chOff x="0" y="0"/>
            <a:chExt cx="1417817" cy="6429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7817" cy="642942"/>
            </a:xfrm>
            <a:custGeom>
              <a:avLst/>
              <a:gdLst/>
              <a:ahLst/>
              <a:cxnLst/>
              <a:rect r="r" b="b" t="t" l="l"/>
              <a:pathLst>
                <a:path h="642942" w="1417817">
                  <a:moveTo>
                    <a:pt x="1338398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563524"/>
                  </a:lnTo>
                  <a:cubicBezTo>
                    <a:pt x="43699" y="563524"/>
                    <a:pt x="79418" y="598863"/>
                    <a:pt x="79418" y="642942"/>
                  </a:cubicBezTo>
                  <a:lnTo>
                    <a:pt x="1338398" y="642942"/>
                  </a:lnTo>
                  <a:cubicBezTo>
                    <a:pt x="1338398" y="599243"/>
                    <a:pt x="1373737" y="563524"/>
                    <a:pt x="1417817" y="563524"/>
                  </a:cubicBezTo>
                  <a:lnTo>
                    <a:pt x="1417817" y="79418"/>
                  </a:lnTo>
                  <a:cubicBezTo>
                    <a:pt x="1374117" y="79418"/>
                    <a:pt x="1338398" y="44079"/>
                    <a:pt x="1338398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38100" y="-133350"/>
              <a:ext cx="1341617" cy="738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2320"/>
                </a:lnSpc>
              </a:pPr>
              <a:r>
                <a:rPr lang="en-US" sz="8800">
                  <a:solidFill>
                    <a:srgbClr val="FFFFFF"/>
                  </a:solidFill>
                  <a:latin typeface="Source Serif Pro"/>
                </a:rPr>
                <a:t>GRACIAS</a:t>
              </a:r>
            </a:p>
            <a:p>
              <a:pPr>
                <a:lnSpc>
                  <a:spcPts val="1120"/>
                </a:lnSpc>
              </a:pPr>
            </a:p>
            <a:p>
              <a:pPr>
                <a:lnSpc>
                  <a:spcPts val="1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6637515"/>
            <a:ext cx="18288000" cy="3649485"/>
            <a:chOff x="0" y="0"/>
            <a:chExt cx="4816593" cy="9611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961181"/>
            </a:xfrm>
            <a:custGeom>
              <a:avLst/>
              <a:gdLst/>
              <a:ahLst/>
              <a:cxnLst/>
              <a:rect r="r" b="b" t="t" l="l"/>
              <a:pathLst>
                <a:path h="9611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61181"/>
                  </a:lnTo>
                  <a:lnTo>
                    <a:pt x="0" y="9611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08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20052" y="7049916"/>
            <a:ext cx="9447896" cy="2824683"/>
            <a:chOff x="0" y="0"/>
            <a:chExt cx="2488335" cy="7439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88335" cy="743950"/>
            </a:xfrm>
            <a:custGeom>
              <a:avLst/>
              <a:gdLst/>
              <a:ahLst/>
              <a:cxnLst/>
              <a:rect r="r" b="b" t="t" l="l"/>
              <a:pathLst>
                <a:path h="743950" w="2488335">
                  <a:moveTo>
                    <a:pt x="0" y="0"/>
                  </a:moveTo>
                  <a:lnTo>
                    <a:pt x="2488335" y="0"/>
                  </a:lnTo>
                  <a:lnTo>
                    <a:pt x="2488335" y="743950"/>
                  </a:lnTo>
                  <a:lnTo>
                    <a:pt x="0" y="7439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88335" cy="7820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Source Serif Pro"/>
                </a:rPr>
                <a:t>GitHub</a:t>
              </a:r>
            </a:p>
            <a:p>
              <a:pPr>
                <a:lnSpc>
                  <a:spcPts val="3079"/>
                </a:lnSpc>
              </a:pPr>
              <a:r>
                <a:rPr lang="en-US" sz="2199" u="sng">
                  <a:solidFill>
                    <a:srgbClr val="000000"/>
                  </a:solidFill>
                  <a:latin typeface="Source Serif Pro"/>
                </a:rPr>
                <a:t>https://github.com/Melii99/rnaseq_2024_postcards/tree/master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Source Serif Pro"/>
                </a:rPr>
                <a:t>Página web (GitHub pages) para la actividad:</a:t>
              </a:r>
            </a:p>
            <a:p>
              <a:pPr>
                <a:lnSpc>
                  <a:spcPts val="3079"/>
                </a:lnSpc>
              </a:pPr>
              <a:r>
                <a:rPr lang="en-US" sz="2199" u="sng">
                  <a:solidFill>
                    <a:srgbClr val="000000"/>
                  </a:solidFill>
                  <a:latin typeface="Source Serif Pro"/>
                  <a:hlinkClick r:id="rId2" tooltip="http://rpubs.com/Melii99/rnaseq_LCG-UNAM_2024_ActividadPostcards"/>
                </a:rPr>
                <a:t>http://rpubs.com/Melii99/rnaseq_LCG-UNAM_2024_ActividadPostcards</a:t>
              </a:r>
            </a:p>
            <a:p>
              <a:pPr>
                <a:lnSpc>
                  <a:spcPts val="3079"/>
                </a:lnSpc>
              </a:pPr>
            </a:p>
            <a:p>
              <a:pPr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673328" y="4413171"/>
          <a:ext cx="8745438" cy="4481197"/>
        </p:xfrm>
        <a:graphic>
          <a:graphicData uri="http://schemas.openxmlformats.org/drawingml/2006/table">
            <a:tbl>
              <a:tblPr/>
              <a:tblGrid>
                <a:gridCol w="8745438"/>
              </a:tblGrid>
              <a:tr h="4481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"/>
                        </a:rPr>
                        <a:t>Autor:</a:t>
                      </a:r>
                      <a:endParaRPr lang="en-US" sz="1100"/>
                    </a:p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"/>
                        </a:rPr>
                        <a:t>Sean Kross  [aut, cre]</a:t>
                      </a:r>
                    </a:p>
                    <a:p>
                      <a:pPr>
                        <a:lnSpc>
                          <a:spcPts val="3499"/>
                        </a:lnSpc>
                      </a:pPr>
                    </a:p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"/>
                        </a:rPr>
                        <a:t>Maintainer:</a:t>
                      </a:r>
                    </a:p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"/>
                        </a:rPr>
                        <a:t>Sean Kross &lt;sean at seankross.com&gt;</a:t>
                      </a:r>
                    </a:p>
                    <a:p>
                      <a:pPr>
                        <a:lnSpc>
                          <a:spcPts val="3499"/>
                        </a:lnSpc>
                      </a:pPr>
                    </a:p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"/>
                        </a:rPr>
                        <a:t> </a:t>
                      </a:r>
                      <a:r>
                        <a:rPr lang="en-US" sz="2499" u="sng">
                          <a:solidFill>
                            <a:srgbClr val="000000"/>
                          </a:solidFill>
                          <a:latin typeface="Source Serif Pro"/>
                          <a:hlinkClick r:id="rId2" tooltip="https://cran.r-project.org/package=postcards"/>
                        </a:rPr>
                        <a:t>https://CRAN.R-project.org/package=postcards</a:t>
                      </a:r>
                    </a:p>
                    <a:p>
                      <a:pPr>
                        <a:lnSpc>
                          <a:spcPts val="3499"/>
                        </a:lnSpc>
                      </a:pPr>
                    </a:p>
                    <a:p>
                      <a:pPr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Source Serif Pro"/>
                        </a:rPr>
                        <a:t>GitHub: </a:t>
                      </a:r>
                      <a:r>
                        <a:rPr lang="en-US" sz="2499" u="sng">
                          <a:solidFill>
                            <a:srgbClr val="000000"/>
                          </a:solidFill>
                          <a:latin typeface="Source Serif Pro"/>
                          <a:hlinkClick r:id="rId3" tooltip="https://github.com/seankross/postcards"/>
                        </a:rPr>
                        <a:t>https://github.com/seankross/postcards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280785" cy="10442453"/>
            <a:chOff x="0" y="0"/>
            <a:chExt cx="73952" cy="27502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07215" y="-77726"/>
            <a:ext cx="280785" cy="10442453"/>
            <a:chOff x="0" y="0"/>
            <a:chExt cx="73952" cy="27502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268635" y="5110720"/>
            <a:ext cx="5360508" cy="2877439"/>
            <a:chOff x="0" y="0"/>
            <a:chExt cx="812800" cy="4362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36299"/>
            </a:xfrm>
            <a:custGeom>
              <a:avLst/>
              <a:gdLst/>
              <a:ahLst/>
              <a:cxnLst/>
              <a:rect r="r" b="b" t="t" l="l"/>
              <a:pathLst>
                <a:path h="436299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309299"/>
                  </a:lnTo>
                  <a:cubicBezTo>
                    <a:pt x="812800" y="342981"/>
                    <a:pt x="799420" y="375284"/>
                    <a:pt x="775603" y="399101"/>
                  </a:cubicBezTo>
                  <a:cubicBezTo>
                    <a:pt x="751785" y="422918"/>
                    <a:pt x="719482" y="436299"/>
                    <a:pt x="685800" y="436299"/>
                  </a:cubicBezTo>
                  <a:lnTo>
                    <a:pt x="127000" y="436299"/>
                  </a:lnTo>
                  <a:cubicBezTo>
                    <a:pt x="56860" y="436299"/>
                    <a:pt x="0" y="379439"/>
                    <a:pt x="0" y="309299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4839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58857" y="1483361"/>
            <a:ext cx="14970286" cy="233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Source Serif Pro Bold"/>
              </a:rPr>
              <a:t>postcards: Create Beautiful, Simple Personal Websites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Source Serif Pro"/>
              </a:rPr>
              <a:t>A collection of R Markdown templates for creating simple and easy to personalize single page websites.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79221" y="5822364"/>
            <a:ext cx="4339336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Source Serif Pro"/>
              </a:rPr>
              <a:t>"El objetivo del paquete es facilitar que cualquier persona pueda crear un sitio web personal de una sola página con un documento R Markdown."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059461" y="4519698"/>
          <a:ext cx="8745438" cy="4481197"/>
        </p:xfrm>
        <a:graphic>
          <a:graphicData uri="http://schemas.openxmlformats.org/drawingml/2006/table">
            <a:tbl>
              <a:tblPr/>
              <a:tblGrid>
                <a:gridCol w="8745438"/>
              </a:tblGrid>
              <a:tr h="44811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280785" cy="10442453"/>
            <a:chOff x="0" y="0"/>
            <a:chExt cx="73952" cy="27502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007215" y="-77726"/>
            <a:ext cx="280785" cy="10442453"/>
            <a:chOff x="0" y="0"/>
            <a:chExt cx="73952" cy="27502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83309" y="3490998"/>
            <a:ext cx="6225477" cy="5873829"/>
          </a:xfrm>
          <a:custGeom>
            <a:avLst/>
            <a:gdLst/>
            <a:ahLst/>
            <a:cxnLst/>
            <a:rect r="r" b="b" t="t" l="l"/>
            <a:pathLst>
              <a:path h="5873829" w="6225477">
                <a:moveTo>
                  <a:pt x="0" y="0"/>
                </a:moveTo>
                <a:lnTo>
                  <a:pt x="6225477" y="0"/>
                </a:lnTo>
                <a:lnTo>
                  <a:pt x="6225477" y="5873828"/>
                </a:lnTo>
                <a:lnTo>
                  <a:pt x="0" y="5873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46725" y="6479587"/>
            <a:ext cx="6837261" cy="3105569"/>
          </a:xfrm>
          <a:custGeom>
            <a:avLst/>
            <a:gdLst/>
            <a:ahLst/>
            <a:cxnLst/>
            <a:rect r="r" b="b" t="t" l="l"/>
            <a:pathLst>
              <a:path h="3105569" w="6837261">
                <a:moveTo>
                  <a:pt x="0" y="0"/>
                </a:moveTo>
                <a:lnTo>
                  <a:pt x="6837261" y="0"/>
                </a:lnTo>
                <a:lnTo>
                  <a:pt x="6837261" y="3105569"/>
                </a:lnTo>
                <a:lnTo>
                  <a:pt x="0" y="3105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3017926"/>
            <a:ext cx="5922033" cy="3196708"/>
          </a:xfrm>
          <a:custGeom>
            <a:avLst/>
            <a:gdLst/>
            <a:ahLst/>
            <a:cxnLst/>
            <a:rect r="r" b="b" t="t" l="l"/>
            <a:pathLst>
              <a:path h="3196708" w="5922033">
                <a:moveTo>
                  <a:pt x="0" y="0"/>
                </a:moveTo>
                <a:lnTo>
                  <a:pt x="5922033" y="0"/>
                </a:lnTo>
                <a:lnTo>
                  <a:pt x="5922033" y="3196708"/>
                </a:lnTo>
                <a:lnTo>
                  <a:pt x="0" y="3196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61" r="-3478" b="-126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59927" y="1084351"/>
            <a:ext cx="13568146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Source Serif Pro Bold"/>
              </a:rPr>
              <a:t>Tu página web debe describir decir algo sobre ti, tus intereses, y tus proyectos, además de cómo contactarte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80785" cy="10442453"/>
            <a:chOff x="0" y="0"/>
            <a:chExt cx="73952" cy="2750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007215" y="-77726"/>
            <a:ext cx="280785" cy="10442453"/>
            <a:chOff x="0" y="0"/>
            <a:chExt cx="73952" cy="27502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58843" y="3756871"/>
            <a:ext cx="11570314" cy="3364550"/>
          </a:xfrm>
          <a:custGeom>
            <a:avLst/>
            <a:gdLst/>
            <a:ahLst/>
            <a:cxnLst/>
            <a:rect r="r" b="b" t="t" l="l"/>
            <a:pathLst>
              <a:path h="3364550" w="11570314">
                <a:moveTo>
                  <a:pt x="0" y="0"/>
                </a:moveTo>
                <a:lnTo>
                  <a:pt x="11570314" y="0"/>
                </a:lnTo>
                <a:lnTo>
                  <a:pt x="11570314" y="3364550"/>
                </a:lnTo>
                <a:lnTo>
                  <a:pt x="0" y="3364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2596" y="2165580"/>
            <a:ext cx="13082808" cy="267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Instalación</a:t>
            </a:r>
          </a:p>
          <a:p>
            <a:pPr algn="ctr">
              <a:lnSpc>
                <a:spcPts val="5967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836" y="9966821"/>
            <a:ext cx="18401836" cy="1363485"/>
            <a:chOff x="0" y="0"/>
            <a:chExt cx="812800" cy="60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0224"/>
            </a:xfrm>
            <a:custGeom>
              <a:avLst/>
              <a:gdLst/>
              <a:ahLst/>
              <a:cxnLst/>
              <a:rect r="r" b="b" t="t" l="l"/>
              <a:pathLst>
                <a:path h="6022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0224"/>
                  </a:lnTo>
                  <a:lnTo>
                    <a:pt x="0" y="6022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10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44488" y="3700466"/>
            <a:ext cx="13399023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Si usas RStudio: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selecciona “File”, “New Project”…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Elige “New Directory”, “Postcards Website”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Ingresar un nombre de directorio para tu proyecto en RStudio (“Tu_Usuario.github.io”)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Elegir una de las plantillas desde un menú desplegable</a:t>
            </a:r>
          </a:p>
          <a:p>
            <a:pPr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Selecciona “Create Project” después de elegir un nombre para la carpeta que contendrá tu sitio. Esta carpeta contendrá dos archivos importantes:</a:t>
            </a:r>
          </a:p>
          <a:p>
            <a:pPr marL="1079499" indent="-359833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Un documento R Markdown con el contenido de tu sitio</a:t>
            </a:r>
          </a:p>
          <a:p>
            <a:pPr algn="l" marL="1079499" indent="-359833" lvl="2">
              <a:lnSpc>
                <a:spcPts val="3499"/>
              </a:lnSpc>
              <a:spcBef>
                <a:spcPct val="0"/>
              </a:spcBef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Una foto de muestra que debes reemplazar”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13836" y="-1094080"/>
            <a:ext cx="18401836" cy="1363485"/>
            <a:chOff x="0" y="0"/>
            <a:chExt cx="812800" cy="602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0224"/>
            </a:xfrm>
            <a:custGeom>
              <a:avLst/>
              <a:gdLst/>
              <a:ahLst/>
              <a:cxnLst/>
              <a:rect r="r" b="b" t="t" l="l"/>
              <a:pathLst>
                <a:path h="6022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0224"/>
                  </a:lnTo>
                  <a:lnTo>
                    <a:pt x="0" y="6022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107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02596" y="1735160"/>
            <a:ext cx="1308280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Crear un nuevo proyecto en RStudio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(selección interactiva)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47593" y="2463061"/>
            <a:ext cx="7592815" cy="1401513"/>
          </a:xfrm>
          <a:custGeom>
            <a:avLst/>
            <a:gdLst/>
            <a:ahLst/>
            <a:cxnLst/>
            <a:rect r="r" b="b" t="t" l="l"/>
            <a:pathLst>
              <a:path h="1401513" w="7592815">
                <a:moveTo>
                  <a:pt x="0" y="0"/>
                </a:moveTo>
                <a:lnTo>
                  <a:pt x="7592814" y="0"/>
                </a:lnTo>
                <a:lnTo>
                  <a:pt x="7592814" y="1401513"/>
                </a:lnTo>
                <a:lnTo>
                  <a:pt x="0" y="1401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67978" y="6777285"/>
            <a:ext cx="6752044" cy="1802654"/>
          </a:xfrm>
          <a:custGeom>
            <a:avLst/>
            <a:gdLst/>
            <a:ahLst/>
            <a:cxnLst/>
            <a:rect r="r" b="b" t="t" l="l"/>
            <a:pathLst>
              <a:path h="1802654" w="6752044">
                <a:moveTo>
                  <a:pt x="0" y="0"/>
                </a:moveTo>
                <a:lnTo>
                  <a:pt x="6752044" y="0"/>
                </a:lnTo>
                <a:lnTo>
                  <a:pt x="6752044" y="1802653"/>
                </a:lnTo>
                <a:lnTo>
                  <a:pt x="0" y="1802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76857" y="4785395"/>
            <a:ext cx="9734285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Configurar Git y GitHub</a:t>
            </a:r>
          </a:p>
          <a:p>
            <a:pPr algn="ctr">
              <a:lnSpc>
                <a:spcPts val="2074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Para poder guardar los cambios es necesario configurar Git y 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34906" y="1630862"/>
            <a:ext cx="581818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Crear un nuevo proyecto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280785" cy="10442453"/>
            <a:chOff x="0" y="0"/>
            <a:chExt cx="73952" cy="27502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007215" y="0"/>
            <a:ext cx="280785" cy="10442453"/>
            <a:chOff x="0" y="0"/>
            <a:chExt cx="73952" cy="27502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96689" y="4985003"/>
            <a:ext cx="6837276" cy="4273297"/>
          </a:xfrm>
          <a:custGeom>
            <a:avLst/>
            <a:gdLst/>
            <a:ahLst/>
            <a:cxnLst/>
            <a:rect r="r" b="b" t="t" l="l"/>
            <a:pathLst>
              <a:path h="4273297" w="6837276">
                <a:moveTo>
                  <a:pt x="0" y="0"/>
                </a:moveTo>
                <a:lnTo>
                  <a:pt x="6837276" y="0"/>
                </a:lnTo>
                <a:lnTo>
                  <a:pt x="6837276" y="4273297"/>
                </a:lnTo>
                <a:lnTo>
                  <a:pt x="0" y="42732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653188" y="952500"/>
            <a:ext cx="14981625" cy="384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Source Serif Pro Bold"/>
              </a:rPr>
              <a:t>Plantillas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Postcards incluye cinco plantillas: Jolla, Jolla Blue, Trestles, Onofre y Solana. 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Source Serif Pro"/>
              </a:rPr>
              <a:t>El objetivo del paquete es facilitar que cualquier persona pueda crear un sitio web personal de una sola página con un documento R Markdown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280785" cy="10442453"/>
            <a:chOff x="0" y="0"/>
            <a:chExt cx="73952" cy="27502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006412" y="0"/>
            <a:ext cx="280785" cy="10442453"/>
            <a:chOff x="0" y="0"/>
            <a:chExt cx="73952" cy="27502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952" cy="2750276"/>
            </a:xfrm>
            <a:custGeom>
              <a:avLst/>
              <a:gdLst/>
              <a:ahLst/>
              <a:cxnLst/>
              <a:rect r="r" b="b" t="t" l="l"/>
              <a:pathLst>
                <a:path h="2750276" w="73952">
                  <a:moveTo>
                    <a:pt x="0" y="0"/>
                  </a:moveTo>
                  <a:lnTo>
                    <a:pt x="73952" y="0"/>
                  </a:lnTo>
                  <a:lnTo>
                    <a:pt x="73952" y="2750276"/>
                  </a:lnTo>
                  <a:lnTo>
                    <a:pt x="0" y="275027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3952" cy="2788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879232" y="6747104"/>
            <a:ext cx="3086100" cy="749094"/>
            <a:chOff x="0" y="0"/>
            <a:chExt cx="812800" cy="1972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97292"/>
            </a:xfrm>
            <a:custGeom>
              <a:avLst/>
              <a:gdLst/>
              <a:ahLst/>
              <a:cxnLst/>
              <a:rect r="r" b="b" t="t" l="l"/>
              <a:pathLst>
                <a:path h="197292" w="812800">
                  <a:moveTo>
                    <a:pt x="98646" y="0"/>
                  </a:moveTo>
                  <a:lnTo>
                    <a:pt x="714154" y="0"/>
                  </a:lnTo>
                  <a:cubicBezTo>
                    <a:pt x="768635" y="0"/>
                    <a:pt x="812800" y="44165"/>
                    <a:pt x="812800" y="98646"/>
                  </a:cubicBezTo>
                  <a:lnTo>
                    <a:pt x="812800" y="98646"/>
                  </a:lnTo>
                  <a:cubicBezTo>
                    <a:pt x="812800" y="153127"/>
                    <a:pt x="768635" y="197292"/>
                    <a:pt x="714154" y="197292"/>
                  </a:cubicBezTo>
                  <a:lnTo>
                    <a:pt x="98646" y="197292"/>
                  </a:lnTo>
                  <a:cubicBezTo>
                    <a:pt x="44165" y="197292"/>
                    <a:pt x="0" y="153127"/>
                    <a:pt x="0" y="98646"/>
                  </a:cubicBezTo>
                  <a:lnTo>
                    <a:pt x="0" y="98646"/>
                  </a:lnTo>
                  <a:cubicBezTo>
                    <a:pt x="0" y="44165"/>
                    <a:pt x="44165" y="0"/>
                    <a:pt x="98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244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4AAD"/>
                  </a:solidFill>
                  <a:latin typeface="Source Serif Pro"/>
                </a:rPr>
                <a:t>Jolla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8524" y="1843565"/>
            <a:ext cx="3086100" cy="749094"/>
            <a:chOff x="0" y="0"/>
            <a:chExt cx="812800" cy="197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97292"/>
            </a:xfrm>
            <a:custGeom>
              <a:avLst/>
              <a:gdLst/>
              <a:ahLst/>
              <a:cxnLst/>
              <a:rect r="r" b="b" t="t" l="l"/>
              <a:pathLst>
                <a:path h="197292" w="812800">
                  <a:moveTo>
                    <a:pt x="98646" y="0"/>
                  </a:moveTo>
                  <a:lnTo>
                    <a:pt x="714154" y="0"/>
                  </a:lnTo>
                  <a:cubicBezTo>
                    <a:pt x="768635" y="0"/>
                    <a:pt x="812800" y="44165"/>
                    <a:pt x="812800" y="98646"/>
                  </a:cubicBezTo>
                  <a:lnTo>
                    <a:pt x="812800" y="98646"/>
                  </a:lnTo>
                  <a:cubicBezTo>
                    <a:pt x="812800" y="153127"/>
                    <a:pt x="768635" y="197292"/>
                    <a:pt x="714154" y="197292"/>
                  </a:cubicBezTo>
                  <a:lnTo>
                    <a:pt x="98646" y="197292"/>
                  </a:lnTo>
                  <a:cubicBezTo>
                    <a:pt x="44165" y="197292"/>
                    <a:pt x="0" y="153127"/>
                    <a:pt x="0" y="98646"/>
                  </a:cubicBezTo>
                  <a:lnTo>
                    <a:pt x="0" y="98646"/>
                  </a:lnTo>
                  <a:cubicBezTo>
                    <a:pt x="0" y="44165"/>
                    <a:pt x="44165" y="0"/>
                    <a:pt x="98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44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4AAD"/>
                  </a:solidFill>
                  <a:latin typeface="Source Serif Pro"/>
                </a:rPr>
                <a:t>Jolla Blue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65090" y="7358530"/>
            <a:ext cx="3086100" cy="749094"/>
            <a:chOff x="0" y="0"/>
            <a:chExt cx="812800" cy="1972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97292"/>
            </a:xfrm>
            <a:custGeom>
              <a:avLst/>
              <a:gdLst/>
              <a:ahLst/>
              <a:cxnLst/>
              <a:rect r="r" b="b" t="t" l="l"/>
              <a:pathLst>
                <a:path h="197292" w="812800">
                  <a:moveTo>
                    <a:pt x="98646" y="0"/>
                  </a:moveTo>
                  <a:lnTo>
                    <a:pt x="714154" y="0"/>
                  </a:lnTo>
                  <a:cubicBezTo>
                    <a:pt x="768635" y="0"/>
                    <a:pt x="812800" y="44165"/>
                    <a:pt x="812800" y="98646"/>
                  </a:cubicBezTo>
                  <a:lnTo>
                    <a:pt x="812800" y="98646"/>
                  </a:lnTo>
                  <a:cubicBezTo>
                    <a:pt x="812800" y="153127"/>
                    <a:pt x="768635" y="197292"/>
                    <a:pt x="714154" y="197292"/>
                  </a:cubicBezTo>
                  <a:lnTo>
                    <a:pt x="98646" y="197292"/>
                  </a:lnTo>
                  <a:cubicBezTo>
                    <a:pt x="44165" y="197292"/>
                    <a:pt x="0" y="153127"/>
                    <a:pt x="0" y="98646"/>
                  </a:cubicBezTo>
                  <a:lnTo>
                    <a:pt x="0" y="98646"/>
                  </a:lnTo>
                  <a:cubicBezTo>
                    <a:pt x="0" y="44165"/>
                    <a:pt x="44165" y="0"/>
                    <a:pt x="98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44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4AAD"/>
                  </a:solidFill>
                  <a:latin typeface="Source Serif Pro"/>
                </a:rPr>
                <a:t>Trestles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453344"/>
            <a:ext cx="7446848" cy="4654280"/>
          </a:xfrm>
          <a:custGeom>
            <a:avLst/>
            <a:gdLst/>
            <a:ahLst/>
            <a:cxnLst/>
            <a:rect r="r" b="b" t="t" l="l"/>
            <a:pathLst>
              <a:path h="4654280" w="7446848">
                <a:moveTo>
                  <a:pt x="0" y="0"/>
                </a:moveTo>
                <a:lnTo>
                  <a:pt x="7446848" y="0"/>
                </a:lnTo>
                <a:lnTo>
                  <a:pt x="7446848" y="4654280"/>
                </a:lnTo>
                <a:lnTo>
                  <a:pt x="0" y="465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2218112"/>
            <a:ext cx="8183349" cy="4654280"/>
          </a:xfrm>
          <a:custGeom>
            <a:avLst/>
            <a:gdLst/>
            <a:ahLst/>
            <a:cxnLst/>
            <a:rect r="r" b="b" t="t" l="l"/>
            <a:pathLst>
              <a:path h="4654280" w="8183349">
                <a:moveTo>
                  <a:pt x="0" y="0"/>
                </a:moveTo>
                <a:lnTo>
                  <a:pt x="8183349" y="0"/>
                </a:lnTo>
                <a:lnTo>
                  <a:pt x="8183349" y="4654280"/>
                </a:lnTo>
                <a:lnTo>
                  <a:pt x="0" y="46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0" y="0"/>
            <a:ext cx="9492001" cy="274323"/>
            <a:chOff x="0" y="0"/>
            <a:chExt cx="2499951" cy="722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99951" cy="72250"/>
            </a:xfrm>
            <a:custGeom>
              <a:avLst/>
              <a:gdLst/>
              <a:ahLst/>
              <a:cxnLst/>
              <a:rect r="r" b="b" t="t" l="l"/>
              <a:pathLst>
                <a:path h="72250" w="2499951">
                  <a:moveTo>
                    <a:pt x="0" y="0"/>
                  </a:moveTo>
                  <a:lnTo>
                    <a:pt x="2499951" y="0"/>
                  </a:lnTo>
                  <a:lnTo>
                    <a:pt x="2499951" y="72250"/>
                  </a:lnTo>
                  <a:lnTo>
                    <a:pt x="0" y="72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99951" cy="119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95999" y="10012677"/>
            <a:ext cx="9492001" cy="274323"/>
            <a:chOff x="0" y="0"/>
            <a:chExt cx="2499951" cy="72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99951" cy="72250"/>
            </a:xfrm>
            <a:custGeom>
              <a:avLst/>
              <a:gdLst/>
              <a:ahLst/>
              <a:cxnLst/>
              <a:rect r="r" b="b" t="t" l="l"/>
              <a:pathLst>
                <a:path h="72250" w="2499951">
                  <a:moveTo>
                    <a:pt x="0" y="0"/>
                  </a:moveTo>
                  <a:lnTo>
                    <a:pt x="2499951" y="0"/>
                  </a:lnTo>
                  <a:lnTo>
                    <a:pt x="2499951" y="72250"/>
                  </a:lnTo>
                  <a:lnTo>
                    <a:pt x="0" y="72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499951" cy="119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8524" y="1843565"/>
            <a:ext cx="3086100" cy="749094"/>
            <a:chOff x="0" y="0"/>
            <a:chExt cx="812800" cy="197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97292"/>
            </a:xfrm>
            <a:custGeom>
              <a:avLst/>
              <a:gdLst/>
              <a:ahLst/>
              <a:cxnLst/>
              <a:rect r="r" b="b" t="t" l="l"/>
              <a:pathLst>
                <a:path h="197292" w="812800">
                  <a:moveTo>
                    <a:pt x="98646" y="0"/>
                  </a:moveTo>
                  <a:lnTo>
                    <a:pt x="714154" y="0"/>
                  </a:lnTo>
                  <a:cubicBezTo>
                    <a:pt x="768635" y="0"/>
                    <a:pt x="812800" y="44165"/>
                    <a:pt x="812800" y="98646"/>
                  </a:cubicBezTo>
                  <a:lnTo>
                    <a:pt x="812800" y="98646"/>
                  </a:lnTo>
                  <a:cubicBezTo>
                    <a:pt x="812800" y="153127"/>
                    <a:pt x="768635" y="197292"/>
                    <a:pt x="714154" y="197292"/>
                  </a:cubicBezTo>
                  <a:lnTo>
                    <a:pt x="98646" y="197292"/>
                  </a:lnTo>
                  <a:cubicBezTo>
                    <a:pt x="44165" y="197292"/>
                    <a:pt x="0" y="153127"/>
                    <a:pt x="0" y="98646"/>
                  </a:cubicBezTo>
                  <a:lnTo>
                    <a:pt x="0" y="98646"/>
                  </a:lnTo>
                  <a:cubicBezTo>
                    <a:pt x="0" y="44165"/>
                    <a:pt x="44165" y="0"/>
                    <a:pt x="98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44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4AAD"/>
                  </a:solidFill>
                  <a:latin typeface="Source Serif Pro"/>
                </a:rPr>
                <a:t>Onofre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65090" y="7358530"/>
            <a:ext cx="3086100" cy="749094"/>
            <a:chOff x="0" y="0"/>
            <a:chExt cx="812800" cy="1972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97292"/>
            </a:xfrm>
            <a:custGeom>
              <a:avLst/>
              <a:gdLst/>
              <a:ahLst/>
              <a:cxnLst/>
              <a:rect r="r" b="b" t="t" l="l"/>
              <a:pathLst>
                <a:path h="197292" w="812800">
                  <a:moveTo>
                    <a:pt x="98646" y="0"/>
                  </a:moveTo>
                  <a:lnTo>
                    <a:pt x="714154" y="0"/>
                  </a:lnTo>
                  <a:cubicBezTo>
                    <a:pt x="768635" y="0"/>
                    <a:pt x="812800" y="44165"/>
                    <a:pt x="812800" y="98646"/>
                  </a:cubicBezTo>
                  <a:lnTo>
                    <a:pt x="812800" y="98646"/>
                  </a:lnTo>
                  <a:cubicBezTo>
                    <a:pt x="812800" y="153127"/>
                    <a:pt x="768635" y="197292"/>
                    <a:pt x="714154" y="197292"/>
                  </a:cubicBezTo>
                  <a:lnTo>
                    <a:pt x="98646" y="197292"/>
                  </a:lnTo>
                  <a:cubicBezTo>
                    <a:pt x="44165" y="197292"/>
                    <a:pt x="0" y="153127"/>
                    <a:pt x="0" y="98646"/>
                  </a:cubicBezTo>
                  <a:lnTo>
                    <a:pt x="0" y="98646"/>
                  </a:lnTo>
                  <a:cubicBezTo>
                    <a:pt x="0" y="44165"/>
                    <a:pt x="44165" y="0"/>
                    <a:pt x="986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4AA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244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4AAD"/>
                  </a:solidFill>
                  <a:latin typeface="Source Serif Pro"/>
                </a:rPr>
                <a:t>Solana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453344"/>
            <a:ext cx="7446848" cy="4654280"/>
          </a:xfrm>
          <a:custGeom>
            <a:avLst/>
            <a:gdLst/>
            <a:ahLst/>
            <a:cxnLst/>
            <a:rect r="r" b="b" t="t" l="l"/>
            <a:pathLst>
              <a:path h="4654280" w="7446848">
                <a:moveTo>
                  <a:pt x="0" y="0"/>
                </a:moveTo>
                <a:lnTo>
                  <a:pt x="7446848" y="0"/>
                </a:lnTo>
                <a:lnTo>
                  <a:pt x="7446848" y="4654280"/>
                </a:lnTo>
                <a:lnTo>
                  <a:pt x="0" y="4654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9991" y="2218112"/>
            <a:ext cx="8177358" cy="4654280"/>
          </a:xfrm>
          <a:custGeom>
            <a:avLst/>
            <a:gdLst/>
            <a:ahLst/>
            <a:cxnLst/>
            <a:rect r="r" b="b" t="t" l="l"/>
            <a:pathLst>
              <a:path h="4654280" w="8177358">
                <a:moveTo>
                  <a:pt x="0" y="0"/>
                </a:moveTo>
                <a:lnTo>
                  <a:pt x="8177358" y="0"/>
                </a:lnTo>
                <a:lnTo>
                  <a:pt x="8177358" y="4654280"/>
                </a:lnTo>
                <a:lnTo>
                  <a:pt x="0" y="46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0"/>
            <a:ext cx="9492001" cy="274323"/>
            <a:chOff x="0" y="0"/>
            <a:chExt cx="2499951" cy="722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99951" cy="72250"/>
            </a:xfrm>
            <a:custGeom>
              <a:avLst/>
              <a:gdLst/>
              <a:ahLst/>
              <a:cxnLst/>
              <a:rect r="r" b="b" t="t" l="l"/>
              <a:pathLst>
                <a:path h="72250" w="2499951">
                  <a:moveTo>
                    <a:pt x="0" y="0"/>
                  </a:moveTo>
                  <a:lnTo>
                    <a:pt x="2499951" y="0"/>
                  </a:lnTo>
                  <a:lnTo>
                    <a:pt x="2499951" y="72250"/>
                  </a:lnTo>
                  <a:lnTo>
                    <a:pt x="0" y="72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499951" cy="119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95999" y="10012677"/>
            <a:ext cx="9492001" cy="274323"/>
            <a:chOff x="0" y="0"/>
            <a:chExt cx="2499951" cy="72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99951" cy="72250"/>
            </a:xfrm>
            <a:custGeom>
              <a:avLst/>
              <a:gdLst/>
              <a:ahLst/>
              <a:cxnLst/>
              <a:rect r="r" b="b" t="t" l="l"/>
              <a:pathLst>
                <a:path h="72250" w="2499951">
                  <a:moveTo>
                    <a:pt x="0" y="0"/>
                  </a:moveTo>
                  <a:lnTo>
                    <a:pt x="2499951" y="0"/>
                  </a:lnTo>
                  <a:lnTo>
                    <a:pt x="2499951" y="72250"/>
                  </a:lnTo>
                  <a:lnTo>
                    <a:pt x="0" y="7225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499951" cy="119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DAF7SNtL12I</dc:identifier>
  <dcterms:modified xsi:type="dcterms:W3CDTF">2011-08-01T06:04:30Z</dcterms:modified>
  <cp:revision>1</cp:revision>
  <dc:title>Postcards</dc:title>
</cp:coreProperties>
</file>