
<file path=[Content_Types].xml><?xml version="1.0" encoding="utf-8"?>
<Types xmlns="http://schemas.openxmlformats.org/package/2006/content-types">
  <Default Extension="avi" ContentType="video/x-msvideo"/>
  <Default Extension="bin" ContentType="application/vnd.ms-office.activeX"/>
  <Default Extension="emf" ContentType="image/x-emf"/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notesSlides/notesSlide3.xml" ContentType="application/vnd.openxmlformats-officedocument.presentationml.notesSlide+xml"/>
  <Override PartName="/ppt/activeX/activeX2.xml" ContentType="application/vnd.ms-office.activeX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77" r:id="rId3"/>
    <p:sldId id="570" r:id="rId4"/>
    <p:sldId id="571" r:id="rId5"/>
    <p:sldId id="262" r:id="rId6"/>
    <p:sldId id="354" r:id="rId7"/>
    <p:sldId id="263" r:id="rId8"/>
    <p:sldId id="478" r:id="rId9"/>
    <p:sldId id="488" r:id="rId10"/>
    <p:sldId id="490" r:id="rId11"/>
    <p:sldId id="491" r:id="rId12"/>
    <p:sldId id="492" r:id="rId13"/>
    <p:sldId id="265" r:id="rId14"/>
    <p:sldId id="266" r:id="rId15"/>
    <p:sldId id="384" r:id="rId16"/>
    <p:sldId id="335" r:id="rId17"/>
    <p:sldId id="339" r:id="rId18"/>
    <p:sldId id="336" r:id="rId19"/>
    <p:sldId id="340" r:id="rId20"/>
    <p:sldId id="341" r:id="rId21"/>
    <p:sldId id="306" r:id="rId22"/>
    <p:sldId id="338" r:id="rId23"/>
    <p:sldId id="342" r:id="rId24"/>
    <p:sldId id="267" r:id="rId25"/>
    <p:sldId id="382" r:id="rId26"/>
    <p:sldId id="379" r:id="rId27"/>
    <p:sldId id="383" r:id="rId28"/>
    <p:sldId id="569" r:id="rId29"/>
    <p:sldId id="493" r:id="rId30"/>
    <p:sldId id="269" r:id="rId31"/>
    <p:sldId id="305" r:id="rId32"/>
    <p:sldId id="270" r:id="rId33"/>
    <p:sldId id="271" r:id="rId34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>
      <p:cViewPr varScale="1">
        <p:scale>
          <a:sx n="73" d="100"/>
          <a:sy n="73" d="100"/>
        </p:scale>
        <p:origin x="74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1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62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76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83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86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B3AA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B3AA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B3AA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B3AA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B3AA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345" y="1079398"/>
            <a:ext cx="10427309" cy="738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FCF82-9AD9-4033-9547-5299794A423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3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Başlık, Küçük Resim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738664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Küçük Resim Yer Tutucusu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307777"/>
          </a:xfrm>
        </p:spPr>
        <p:txBody>
          <a:bodyPr/>
          <a:lstStyle/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1415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27699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138084" y="6367463"/>
            <a:ext cx="3860800" cy="27699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710084" y="6367463"/>
            <a:ext cx="2540000" cy="161583"/>
          </a:xfrm>
        </p:spPr>
        <p:txBody>
          <a:bodyPr/>
          <a:lstStyle>
            <a:lvl1pPr>
              <a:defRPr/>
            </a:lvl1pPr>
          </a:lstStyle>
          <a:p>
            <a:fld id="{907A4CE5-6EA2-4ACA-A889-9767FAA0AA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7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07D17-BA1F-42B7-9B21-FA6AE587762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580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2345" y="1079398"/>
            <a:ext cx="10427309" cy="738664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0CAB0-E66F-4732-82F9-05F01CD2B16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6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2345" y="1079398"/>
            <a:ext cx="10427309" cy="61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24" y="1910079"/>
            <a:ext cx="9839350" cy="299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50447" y="6575083"/>
            <a:ext cx="197484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B3AA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2733" y="1187094"/>
            <a:ext cx="9933305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880"/>
              </a:lnSpc>
            </a:pPr>
            <a:r>
              <a:rPr sz="8000" b="0" spc="-775" dirty="0" err="1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8000" b="0" spc="-85" dirty="0" err="1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b="0" spc="-125" dirty="0" err="1">
                <a:solidFill>
                  <a:srgbClr val="252525"/>
                </a:solidFill>
                <a:latin typeface="Calibri Light"/>
                <a:cs typeface="Calibri Light"/>
              </a:rPr>
              <a:t>m</a:t>
            </a:r>
            <a:r>
              <a:rPr sz="8000" b="0" spc="-85" dirty="0" err="1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b="0" spc="-20" dirty="0" err="1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8000" b="0" spc="-12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b="0" spc="-90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8000" b="0" spc="-85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b="0" spc="-140" dirty="0">
                <a:solidFill>
                  <a:srgbClr val="252525"/>
                </a:solidFill>
                <a:latin typeface="Calibri Light"/>
                <a:cs typeface="Calibri Light"/>
              </a:rPr>
              <a:t>k</a:t>
            </a:r>
            <a:r>
              <a:rPr sz="8000" b="0" spc="-9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8000" b="0" spc="-80" dirty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8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8000" b="0" spc="-70" dirty="0">
                <a:solidFill>
                  <a:srgbClr val="252525"/>
                </a:solidFill>
                <a:latin typeface="Calibri Light"/>
                <a:cs typeface="Calibri Light"/>
              </a:rPr>
              <a:t>k</a:t>
            </a:r>
            <a:r>
              <a:rPr sz="8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-</a:t>
            </a:r>
            <a:r>
              <a:rPr sz="8000" b="0" spc="-90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8000" b="0" spc="-85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b="0" spc="-140" dirty="0">
                <a:solidFill>
                  <a:srgbClr val="252525"/>
                </a:solidFill>
                <a:latin typeface="Calibri Light"/>
                <a:cs typeface="Calibri Light"/>
              </a:rPr>
              <a:t>k</a:t>
            </a:r>
            <a:r>
              <a:rPr sz="8000" b="0" spc="-9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8000" b="0" spc="-245" dirty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8000" b="0" spc="-4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8000" b="0" spc="-90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8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8000" b="0" spc="-40" dirty="0">
                <a:solidFill>
                  <a:srgbClr val="252525"/>
                </a:solidFill>
                <a:latin typeface="Calibri Light"/>
                <a:cs typeface="Calibri Light"/>
              </a:rPr>
              <a:t>k</a:t>
            </a:r>
            <a:endParaRPr sz="8000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9717" y="2308238"/>
            <a:ext cx="2299335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b="0" spc="-105" dirty="0">
                <a:solidFill>
                  <a:srgbClr val="252525"/>
                </a:solidFill>
                <a:latin typeface="Calibri Light"/>
                <a:cs typeface="Calibri Light"/>
              </a:rPr>
              <a:t>B</a:t>
            </a:r>
            <a:r>
              <a:rPr sz="8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il</a:t>
            </a:r>
            <a:r>
              <a:rPr sz="8000" b="0" spc="-95" dirty="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sz="8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8000" b="0" spc="-85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8000" b="0" spc="-2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endParaRPr sz="80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981200" y="5334000"/>
            <a:ext cx="8305800" cy="1107996"/>
          </a:xfrm>
          <a:ln>
            <a:headEnd/>
            <a:tailEnd/>
          </a:ln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>
                <a:solidFill>
                  <a:schemeClr val="tx1"/>
                </a:solidFill>
              </a:rPr>
              <a:t>Elektriksel büyüklüklerin hepsinde olduğu gibi akım da 1000’er </a:t>
            </a:r>
            <a:r>
              <a:rPr lang="tr-TR" sz="2000" dirty="0" err="1">
                <a:solidFill>
                  <a:schemeClr val="tx1"/>
                </a:solidFill>
              </a:rPr>
              <a:t>1000’er</a:t>
            </a:r>
            <a:r>
              <a:rPr lang="tr-TR" sz="2000" dirty="0">
                <a:solidFill>
                  <a:schemeClr val="tx1"/>
                </a:solidFill>
              </a:rPr>
              <a:t> büyür ve küçülür.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>
                <a:solidFill>
                  <a:schemeClr val="tx1"/>
                </a:solidFill>
              </a:rPr>
              <a:t>Mega amper büyüklüğündeki akımlar çok büyük olduğundan akım değeri olarak MA ile pek karşılaşmazsınız.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81200" y="1524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 eaLnBrk="1" latinLnBrk="0" hangingPunct="1">
              <a:buNone/>
              <a:defRPr sz="2800">
                <a:solidFill>
                  <a:srgbClr val="4015F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Akım Biriminin Ast ve Üst katları ve Çevrimleri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3740468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4167174" y="2571744"/>
            <a:ext cx="3929090" cy="35719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57150">
            <a:solidFill>
              <a:srgbClr val="5B8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6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952596" y="1214422"/>
            <a:ext cx="8305800" cy="4308872"/>
          </a:xfrm>
          <a:ln>
            <a:headEnd/>
            <a:tailEnd/>
          </a:ln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000" i="1" dirty="0"/>
              <a:t>5 A = ? </a:t>
            </a:r>
            <a:r>
              <a:rPr lang="tr-TR" sz="2000" i="1" dirty="0" err="1"/>
              <a:t>mA</a:t>
            </a:r>
            <a:endParaRPr lang="tr-TR" sz="2000" i="1" dirty="0"/>
          </a:p>
          <a:p>
            <a:endParaRPr lang="tr-TR" sz="2000" dirty="0"/>
          </a:p>
          <a:p>
            <a:r>
              <a:rPr lang="tr-TR" sz="2000" dirty="0"/>
              <a:t>Problemi çözerken sorulan katın baz alınması çözümü kolaylaştırır. </a:t>
            </a:r>
          </a:p>
          <a:p>
            <a:pPr>
              <a:lnSpc>
                <a:spcPct val="100000"/>
              </a:lnSpc>
              <a:buNone/>
            </a:pPr>
            <a:r>
              <a:rPr lang="tr-TR" sz="2000" dirty="0"/>
              <a:t>Sonra verilen katın sorulan kattan kaç kat aşağı ya da yukarıda olduğuna göre</a:t>
            </a:r>
          </a:p>
          <a:p>
            <a:pPr>
              <a:lnSpc>
                <a:spcPct val="100000"/>
              </a:lnSpc>
              <a:buNone/>
            </a:pPr>
            <a:r>
              <a:rPr lang="tr-TR" sz="2000" dirty="0"/>
              <a:t>kat sayısınca bine bölünür ya da binle çarpılarak sonuç bulunur. </a:t>
            </a:r>
          </a:p>
          <a:p>
            <a:pPr>
              <a:lnSpc>
                <a:spcPct val="100000"/>
              </a:lnSpc>
              <a:buNone/>
            </a:pPr>
            <a:r>
              <a:rPr lang="tr-TR" sz="2000" dirty="0" err="1"/>
              <a:t>Miliamper</a:t>
            </a:r>
            <a:r>
              <a:rPr lang="tr-TR" sz="2000" dirty="0"/>
              <a:t>, amperin bir alt katında. O zaman sayı binle (1000) çarpılmalıdır. </a:t>
            </a:r>
          </a:p>
          <a:p>
            <a:pPr>
              <a:lnSpc>
                <a:spcPct val="100000"/>
              </a:lnSpc>
              <a:buNone/>
            </a:pPr>
            <a:r>
              <a:rPr lang="tr-TR" sz="2000" dirty="0"/>
              <a:t>5 A = 5 . 1000 = 5000 </a:t>
            </a:r>
            <a:r>
              <a:rPr lang="tr-TR" sz="2000" dirty="0" err="1"/>
              <a:t>mA</a:t>
            </a:r>
            <a:r>
              <a:rPr lang="tr-TR" sz="2000" dirty="0"/>
              <a:t> </a:t>
            </a:r>
          </a:p>
          <a:p>
            <a:pPr>
              <a:lnSpc>
                <a:spcPct val="100000"/>
              </a:lnSpc>
              <a:buNone/>
            </a:pPr>
            <a:endParaRPr lang="tr-TR" sz="2000" dirty="0"/>
          </a:p>
          <a:p>
            <a:pPr>
              <a:lnSpc>
                <a:spcPct val="100000"/>
              </a:lnSpc>
              <a:buNone/>
            </a:pPr>
            <a:endParaRPr lang="tr-TR" sz="2000" dirty="0"/>
          </a:p>
          <a:p>
            <a:pPr>
              <a:lnSpc>
                <a:spcPct val="100000"/>
              </a:lnSpc>
              <a:buNone/>
            </a:pPr>
            <a:endParaRPr lang="tr-TR" sz="2000" dirty="0"/>
          </a:p>
          <a:p>
            <a:pPr indent="-360000"/>
            <a:r>
              <a:rPr lang="tr-TR" sz="2000" i="1" dirty="0"/>
              <a:t>250 A = ? KA </a:t>
            </a:r>
          </a:p>
          <a:p>
            <a:pPr indent="-360000"/>
            <a:r>
              <a:rPr lang="tr-TR" sz="2000" dirty="0"/>
              <a:t> </a:t>
            </a:r>
          </a:p>
          <a:p>
            <a:pPr indent="-360000"/>
            <a:r>
              <a:rPr lang="tr-TR" sz="2000" dirty="0"/>
              <a:t>KA, </a:t>
            </a:r>
            <a:r>
              <a:rPr lang="tr-TR" sz="2000" dirty="0" err="1"/>
              <a:t>A‟nın</a:t>
            </a:r>
            <a:r>
              <a:rPr lang="tr-TR" sz="2000" dirty="0"/>
              <a:t> bir üstünde. O zaman sayı bine bölünmelidir. </a:t>
            </a:r>
          </a:p>
          <a:p>
            <a:pPr indent="-360000"/>
            <a:r>
              <a:rPr lang="tr-TR" sz="2000" dirty="0"/>
              <a:t>250 A = 250 / 1000 = 0.25 KA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81200" y="1524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 eaLnBrk="1" latinLnBrk="0" hangingPunct="1">
              <a:buNone/>
              <a:defRPr sz="2800">
                <a:solidFill>
                  <a:srgbClr val="4015F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Akım Biriminin Ast ve Üst katları ve Çevrimleri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952596" y="2214554"/>
            <a:ext cx="8305800" cy="2862322"/>
          </a:xfrm>
          <a:ln>
            <a:headEnd/>
            <a:tailEnd/>
          </a:ln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360000"/>
            <a:r>
              <a:rPr lang="tr-TR" sz="2000" i="1" dirty="0"/>
              <a:t>250 A = ? MA </a:t>
            </a:r>
          </a:p>
          <a:p>
            <a:pPr indent="-360000"/>
            <a:endParaRPr lang="tr-TR" sz="2000" dirty="0"/>
          </a:p>
          <a:p>
            <a:pPr indent="-360000"/>
            <a:r>
              <a:rPr lang="tr-TR" sz="2000" dirty="0"/>
              <a:t>MA, </a:t>
            </a:r>
            <a:r>
              <a:rPr lang="tr-TR" sz="2000" dirty="0" err="1"/>
              <a:t>A‟nın</a:t>
            </a:r>
            <a:r>
              <a:rPr lang="tr-TR" sz="2000" dirty="0"/>
              <a:t> iki kat üstünde. Bu nedenle sayı 2 kere bine bölünmelidir. </a:t>
            </a:r>
          </a:p>
          <a:p>
            <a:pPr indent="-360000"/>
            <a:r>
              <a:rPr lang="tr-TR" sz="2000" dirty="0"/>
              <a:t>250 A = (250 / 1000)/1000 = 0,00025 = 25.10</a:t>
            </a:r>
            <a:r>
              <a:rPr lang="tr-TR" sz="2000" baseline="30000" dirty="0"/>
              <a:t>-5</a:t>
            </a:r>
            <a:r>
              <a:rPr lang="tr-TR" sz="2000" dirty="0"/>
              <a:t> MA </a:t>
            </a:r>
          </a:p>
          <a:p>
            <a:pPr indent="-360000"/>
            <a:endParaRPr lang="tr-TR" sz="2000" dirty="0"/>
          </a:p>
          <a:p>
            <a:pPr indent="-360000"/>
            <a:r>
              <a:rPr lang="tr-TR" sz="2000" dirty="0"/>
              <a:t>100 </a:t>
            </a:r>
            <a:r>
              <a:rPr lang="tr-TR" sz="2000" dirty="0" err="1"/>
              <a:t>kA</a:t>
            </a:r>
            <a:r>
              <a:rPr lang="tr-TR" sz="2000" dirty="0"/>
              <a:t> = ? µA </a:t>
            </a:r>
          </a:p>
          <a:p>
            <a:pPr indent="-360000"/>
            <a:r>
              <a:rPr lang="tr-TR" sz="2000" dirty="0"/>
              <a:t> </a:t>
            </a:r>
          </a:p>
          <a:p>
            <a:pPr indent="-360000"/>
            <a:r>
              <a:rPr lang="tr-TR" sz="2000" dirty="0"/>
              <a:t>µA, </a:t>
            </a:r>
            <a:r>
              <a:rPr lang="tr-TR" sz="2000" dirty="0" err="1"/>
              <a:t>kA‟nın</a:t>
            </a:r>
            <a:r>
              <a:rPr lang="tr-TR" sz="2000" dirty="0"/>
              <a:t> üç kat altında. Sayı üç kere binle çarpılmalıdır. </a:t>
            </a:r>
          </a:p>
          <a:p>
            <a:pPr indent="-360000"/>
            <a:r>
              <a:rPr lang="tr-TR" sz="2000" dirty="0"/>
              <a:t>100 </a:t>
            </a:r>
            <a:r>
              <a:rPr lang="tr-TR" sz="2000" dirty="0" err="1"/>
              <a:t>kA</a:t>
            </a:r>
            <a:r>
              <a:rPr lang="tr-TR" sz="2000" dirty="0"/>
              <a:t> = 100. (1000.1000.1000) = 100.10</a:t>
            </a:r>
            <a:r>
              <a:rPr lang="tr-TR" sz="2000" baseline="30000" dirty="0"/>
              <a:t>9 </a:t>
            </a:r>
            <a:r>
              <a:rPr lang="tr-TR" sz="2000" dirty="0"/>
              <a:t>µA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81200" y="1524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 eaLnBrk="1" latinLnBrk="0" hangingPunct="1">
              <a:buNone/>
              <a:defRPr sz="2800">
                <a:solidFill>
                  <a:srgbClr val="4015F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Akım Biriminin Ast ve Üst katları ve Çevrimleri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73914"/>
            <a:ext cx="10427309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>
              <a:lnSpc>
                <a:spcPct val="100000"/>
              </a:lnSpc>
            </a:pPr>
            <a:r>
              <a:rPr spc="-40" dirty="0"/>
              <a:t>A</a:t>
            </a:r>
            <a:r>
              <a:rPr spc="-55" dirty="0"/>
              <a:t>kı</a:t>
            </a:r>
            <a:r>
              <a:rPr dirty="0"/>
              <a:t>m</a:t>
            </a:r>
            <a:r>
              <a:rPr spc="-110" dirty="0"/>
              <a:t> </a:t>
            </a:r>
            <a:r>
              <a:rPr spc="-375" dirty="0"/>
              <a:t>T</a:t>
            </a:r>
            <a:r>
              <a:rPr spc="-50" dirty="0"/>
              <a:t>ür</a:t>
            </a:r>
            <a:r>
              <a:rPr spc="-55" dirty="0"/>
              <a:t>l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i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338264"/>
            <a:ext cx="929640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Doğru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DC)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1100"/>
              </a:spcBef>
            </a:pPr>
            <a:r>
              <a:rPr lang="tr-TR" sz="2400" spc="-40" dirty="0">
                <a:solidFill>
                  <a:srgbClr val="404040"/>
                </a:solidFill>
                <a:latin typeface="Calibri"/>
                <a:cs typeface="Calibri"/>
              </a:rPr>
              <a:t>Elektrik akımının tek yönlü olanına doğru akım denir.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dirty="0" err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 err="1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dirty="0" err="1">
                <a:solidFill>
                  <a:srgbClr val="404040"/>
                </a:solidFill>
                <a:latin typeface="Calibri"/>
                <a:cs typeface="Calibri"/>
              </a:rPr>
              <a:t>ımın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eğişmi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oğru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 err="1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dirty="0" err="1">
                <a:solidFill>
                  <a:srgbClr val="404040"/>
                </a:solidFill>
                <a:latin typeface="Calibri"/>
                <a:cs typeface="Calibri"/>
              </a:rPr>
              <a:t>ım</a:t>
            </a:r>
            <a:r>
              <a:rPr sz="2400" spc="5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 err="1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400" spc="-24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tr-TR" sz="24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tr-TR" sz="2400" dirty="0">
                <a:solidFill>
                  <a:srgbClr val="404040"/>
                </a:solidFill>
                <a:latin typeface="Calibri"/>
                <a:cs typeface="Calibri"/>
              </a:rPr>
              <a:t>Elektrik yüklerinin yüksek potansiyelden alçak olana doğru sabit olarak akmasıdır</a:t>
            </a:r>
            <a:endParaRPr sz="240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4088892"/>
            <a:ext cx="2590800" cy="1554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5800" y="3962008"/>
            <a:ext cx="3600400" cy="1631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5651" y="4038599"/>
            <a:ext cx="2520696" cy="1655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013" y="1900173"/>
            <a:ext cx="7104787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/D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eğ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C)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ımın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eğişi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 err="1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dirty="0" err="1">
                <a:solidFill>
                  <a:srgbClr val="404040"/>
                </a:solidFill>
                <a:latin typeface="Calibri"/>
                <a:cs typeface="Calibri"/>
              </a:rPr>
              <a:t>ım</a:t>
            </a:r>
            <a:r>
              <a:rPr sz="2400" spc="5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 err="1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400" spc="-24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tr-TR" sz="24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tr-TR" sz="2400" dirty="0">
                <a:solidFill>
                  <a:srgbClr val="404040"/>
                </a:solidFill>
                <a:latin typeface="Calibri"/>
                <a:cs typeface="Calibri"/>
              </a:rPr>
              <a:t>Genliği ve yönü periyodik olarak değişen elektriksel akımdır. En bilinen AC dalga biçimi sinüs dalgasıdır.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5800" y="2543556"/>
            <a:ext cx="2231135" cy="177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04800"/>
            <a:ext cx="10335768" cy="1786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9135" y="995959"/>
            <a:ext cx="90280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4800" b="0" spc="-40" dirty="0">
                <a:solidFill>
                  <a:srgbClr val="404040"/>
                </a:solidFill>
                <a:latin typeface="Calibri Light"/>
                <a:cs typeface="Calibri Light"/>
              </a:rPr>
              <a:t>Alternatif Akımın Elde Edilmesi</a:t>
            </a:r>
            <a:endParaRPr sz="4800" dirty="0">
              <a:latin typeface="Calibri Light"/>
              <a:cs typeface="Calibri Light"/>
            </a:endParaRPr>
          </a:p>
        </p:txBody>
      </p:sp>
      <p:pic>
        <p:nvPicPr>
          <p:cNvPr id="5" name="Picture 2" descr="D:\ELEKTRONİK\Ders\Elektrik Elektronik Esasları\04Alternatif Akım Esasları\aa-handcrank.gif">
            <a:extLst>
              <a:ext uri="{FF2B5EF4-FFF2-40B4-BE49-F238E27FC236}">
                <a16:creationId xmlns:a16="http://schemas.microsoft.com/office/drawing/2014/main" id="{51CA73A7-6B54-4D08-935C-253C3DABA0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315200" cy="3876261"/>
          </a:xfrm>
          <a:prstGeom prst="rect">
            <a:avLst/>
          </a:prstGeom>
          <a:noFill/>
        </p:spPr>
      </p:pic>
      <p:sp>
        <p:nvSpPr>
          <p:cNvPr id="6" name="5 Dikdörtgen">
            <a:extLst>
              <a:ext uri="{FF2B5EF4-FFF2-40B4-BE49-F238E27FC236}">
                <a16:creationId xmlns:a16="http://schemas.microsoft.com/office/drawing/2014/main" id="{BD9D80C4-BA8A-4C2B-BB0C-7334202C3D4B}"/>
              </a:ext>
            </a:extLst>
          </p:cNvPr>
          <p:cNvSpPr/>
          <p:nvPr/>
        </p:nvSpPr>
        <p:spPr>
          <a:xfrm>
            <a:off x="8229600" y="1981200"/>
            <a:ext cx="3505200" cy="2600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Calibri" pitchFamily="34" charset="0"/>
              </a:rPr>
              <a:t>Alternatif akımın elde edilmesinde kullanılan en temel yöntem, bir bobin çevresinde hareketli bir manyetik alan oluşturarak bobinin gerilim indüklemesini sağlamaktır. </a:t>
            </a:r>
          </a:p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dirty="0">
                <a:solidFill>
                  <a:schemeClr val="tx1"/>
                </a:solidFill>
                <a:latin typeface="Calibri" pitchFamily="34" charset="0"/>
              </a:rPr>
              <a:t>Mıknatıs hareketi için değişik enerji kaynaklarından istifade edilir.</a:t>
            </a:r>
          </a:p>
        </p:txBody>
      </p:sp>
    </p:spTree>
    <p:extLst>
      <p:ext uri="{BB962C8B-B14F-4D97-AF65-F5344CB8AC3E}">
        <p14:creationId xmlns:p14="http://schemas.microsoft.com/office/powerpoint/2010/main" val="2287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2057400" y="381000"/>
            <a:ext cx="6705600" cy="609600"/>
          </a:xfrm>
        </p:spPr>
        <p:txBody>
          <a:bodyPr>
            <a:noAutofit/>
          </a:bodyPr>
          <a:lstStyle/>
          <a:p>
            <a:pPr lvl="0"/>
            <a:r>
              <a:rPr lang="tr-TR" sz="3600" dirty="0"/>
              <a:t>ALTERNATİF AKIM DALGA ŞEKLİ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1548138"/>
            <a:ext cx="6248400" cy="36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1981200" y="5486401"/>
            <a:ext cx="82296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1600" dirty="0">
                <a:solidFill>
                  <a:schemeClr val="tx1"/>
                </a:solidFill>
                <a:latin typeface="Calibri" pitchFamily="34" charset="0"/>
              </a:rPr>
              <a:t>Alternatif akım yukarıda görüldüğü gibi sıfırdan pozitif maksimum değere daha sonra sıfıra gelme durumuna pozitif </a:t>
            </a:r>
            <a:r>
              <a:rPr lang="tr-TR" sz="1600" dirty="0" err="1">
                <a:solidFill>
                  <a:schemeClr val="tx1"/>
                </a:solidFill>
                <a:latin typeface="Calibri" pitchFamily="34" charset="0"/>
              </a:rPr>
              <a:t>alternans</a:t>
            </a:r>
            <a:r>
              <a:rPr lang="tr-TR" sz="1600" dirty="0">
                <a:solidFill>
                  <a:schemeClr val="tx1"/>
                </a:solidFill>
                <a:latin typeface="Calibri" pitchFamily="34" charset="0"/>
              </a:rPr>
              <a:t> sıfırdan eksi maksimum değere daha sonra tekrar sıfıra gelmesine negatif </a:t>
            </a:r>
            <a:r>
              <a:rPr lang="tr-TR" sz="1600" dirty="0" err="1">
                <a:solidFill>
                  <a:schemeClr val="tx1"/>
                </a:solidFill>
                <a:latin typeface="Calibri" pitchFamily="34" charset="0"/>
              </a:rPr>
              <a:t>alternans</a:t>
            </a:r>
            <a:r>
              <a:rPr lang="tr-TR" sz="1600" dirty="0">
                <a:solidFill>
                  <a:schemeClr val="tx1"/>
                </a:solidFill>
                <a:latin typeface="Calibri" pitchFamily="34" charset="0"/>
              </a:rPr>
              <a:t> denir. İki </a:t>
            </a:r>
            <a:r>
              <a:rPr lang="tr-TR" sz="1600" dirty="0" err="1">
                <a:solidFill>
                  <a:schemeClr val="tx1"/>
                </a:solidFill>
                <a:latin typeface="Calibri" pitchFamily="34" charset="0"/>
              </a:rPr>
              <a:t>alternansın</a:t>
            </a:r>
            <a:r>
              <a:rPr lang="tr-TR" sz="1600" dirty="0">
                <a:solidFill>
                  <a:schemeClr val="tx1"/>
                </a:solidFill>
                <a:latin typeface="Calibri" pitchFamily="34" charset="0"/>
              </a:rPr>
              <a:t> birleşmesi ile bir </a:t>
            </a:r>
            <a:r>
              <a:rPr lang="tr-TR" sz="1600" dirty="0" err="1">
                <a:solidFill>
                  <a:schemeClr val="tx1"/>
                </a:solidFill>
                <a:latin typeface="Calibri" pitchFamily="34" charset="0"/>
              </a:rPr>
              <a:t>saykıl</a:t>
            </a:r>
            <a:r>
              <a:rPr lang="tr-TR" sz="160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tr-TR" sz="1600" dirty="0" err="1">
                <a:solidFill>
                  <a:schemeClr val="tx1"/>
                </a:solidFill>
                <a:latin typeface="Calibri" pitchFamily="34" charset="0"/>
              </a:rPr>
              <a:t>cycle</a:t>
            </a:r>
            <a:r>
              <a:rPr lang="tr-TR" sz="1600" dirty="0">
                <a:solidFill>
                  <a:schemeClr val="tx1"/>
                </a:solidFill>
                <a:latin typeface="Calibri" pitchFamily="34" charset="0"/>
              </a:rPr>
              <a:t>) oluşur. </a:t>
            </a:r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2057400" y="381000"/>
            <a:ext cx="2895600" cy="609600"/>
          </a:xfrm>
        </p:spPr>
        <p:txBody>
          <a:bodyPr>
            <a:noAutofit/>
          </a:bodyPr>
          <a:lstStyle/>
          <a:p>
            <a:pPr lvl="0"/>
            <a:r>
              <a:rPr lang="tr-TR" sz="3600" dirty="0"/>
              <a:t>ALTERNANS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560179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200401"/>
            <a:ext cx="6198224" cy="217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Gülen Yüz"/>
          <p:cNvSpPr/>
          <p:nvPr/>
        </p:nvSpPr>
        <p:spPr>
          <a:xfrm>
            <a:off x="6019801" y="1905000"/>
            <a:ext cx="76200" cy="76200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Güneş"/>
          <p:cNvSpPr/>
          <p:nvPr/>
        </p:nvSpPr>
        <p:spPr>
          <a:xfrm>
            <a:off x="2286000" y="2209800"/>
            <a:ext cx="152400" cy="1524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Güneş"/>
          <p:cNvSpPr/>
          <p:nvPr/>
        </p:nvSpPr>
        <p:spPr>
          <a:xfrm>
            <a:off x="3252216" y="4215384"/>
            <a:ext cx="152400" cy="1524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Gülen Yüz"/>
          <p:cNvSpPr/>
          <p:nvPr/>
        </p:nvSpPr>
        <p:spPr>
          <a:xfrm>
            <a:off x="6705600" y="4572000"/>
            <a:ext cx="76200" cy="76200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809 C -0.00399 -0.03839 -0.01232 -0.04764 0.00764 -0.0525 C 0.01372 -0.05412 0.01997 -0.05504 0.02622 -0.0562 C 0.03733 -0.0555 0.04844 -0.05458 0.05955 -0.05435 C 0.08802 -0.05342 0.12813 -0.08326 0.14497 -0.0525 C 0.16702 -0.01226 0.1474 0.04741 0.14219 0.09667 C 0.1415 0.10245 0.13334 0.09783 0.129 0.09852 C 0.12674 0.09898 0.12448 0.09945 0.12223 0.10014 C 0.12084 0.1006 0.11962 0.1013 0.11823 0.10199 C 0.08455 0.10014 0.04584 0.09413 0.01164 0.10199 C -0.0125 0.09667 -0.00434 0.10569 -0.00312 0.06637 C -0.00312 0.06452 -0.00312 0.06291 -0.00312 0.06106 " pathEditMode="relative" rAng="0" ptsTypes="fffffffffffA">
                                      <p:cBhvr>
                                        <p:cTn id="1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19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7687E-6 L 0.02899 -0.07007 C 0.03507 -0.0858 0.04409 -0.09458 0.05364 -0.09458 C 0.06441 -0.09458 0.07309 -0.0858 0.07916 -0.07007 L 0.10833 -4.97687E-6 " pathEditMode="relative" rAng="0" ptsTypes="FffFF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-0.00093 L 0.02343 0.07076 C 0.02968 0.08672 0.03871 0.09551 0.04826 0.09551 C 0.05902 0.09551 0.0677 0.08672 0.07395 0.07076 L 0.10295 -0.00093 " pathEditMode="relative" rAng="-10800000" ptsTypes="FffFF">
                                      <p:cBhvr>
                                        <p:cTn id="3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48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333E-6 C -0.00208 0.03377 -0.00937 0.04418 0.00816 0.04996 C 0.01337 0.05135 0.01893 0.05273 0.02431 0.05366 C 0.03403 0.0532 0.04375 0.05227 0.05348 0.05158 C 0.0783 0.05065 0.1132 0.08442 0.12796 0.04996 C 0.14723 0.00486 0.13004 -0.06174 0.12553 -0.11679 C 0.12483 -0.12349 0.11771 -0.11794 0.11389 -0.11887 C 0.11198 -0.11933 0.11007 -0.12002 0.10799 -0.12072 C 0.10678 -0.12118 0.10573 -0.12187 0.10452 -0.1228 C 0.07518 -0.12072 0.0415 -0.11401 0.01164 -0.1228 C -0.00937 -0.11679 -0.00225 -0.1265 -0.00121 -0.08279 C -0.00121 -0.08094 -0.00121 -0.07909 -0.00121 -0.07701 " pathEditMode="relative" rAng="0" ptsTypes="fffffffffffA">
                                      <p:cBhvr>
                                        <p:cTn id="3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5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2063496" y="4549408"/>
            <a:ext cx="8229600" cy="1631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Bir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saykılın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oluşması için geçen süreye periyot denir. </a:t>
            </a:r>
          </a:p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Periyot ”T“ harfi ile ifade edilir. Birimi ise saniyedir.</a:t>
            </a:r>
          </a:p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Bir periyot 360°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dir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. 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2057400" y="304800"/>
            <a:ext cx="1752600" cy="609600"/>
          </a:xfrm>
        </p:spPr>
        <p:txBody>
          <a:bodyPr>
            <a:noAutofit/>
          </a:bodyPr>
          <a:lstStyle/>
          <a:p>
            <a:pPr lvl="0"/>
            <a:r>
              <a:rPr lang="tr-TR" sz="3600" dirty="0"/>
              <a:t>PERİYOT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6553200" cy="217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2057400" y="1219200"/>
            <a:ext cx="82296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Örnek: Aşağıda görülen dalganın periyodu kaç saniyedir?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2057400" y="304800"/>
            <a:ext cx="1752600" cy="609600"/>
          </a:xfrm>
        </p:spPr>
        <p:txBody>
          <a:bodyPr>
            <a:noAutofit/>
          </a:bodyPr>
          <a:lstStyle/>
          <a:p>
            <a:pPr lvl="0"/>
            <a:r>
              <a:rPr lang="tr-TR" sz="3600" dirty="0"/>
              <a:t>PERİYOT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2366780"/>
            <a:ext cx="7315200" cy="3195820"/>
          </a:xfrm>
          <a:prstGeom prst="rect">
            <a:avLst/>
          </a:prstGeom>
          <a:ln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342214" y="3103126"/>
            <a:ext cx="10697385" cy="3071610"/>
          </a:xfrm>
          <a:ln>
            <a:headEnd/>
            <a:tailEnd/>
          </a:ln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Benjamin Franklin (1700’</a:t>
            </a:r>
            <a:r>
              <a:rPr lang="tr-TR" sz="1800" dirty="0" err="1">
                <a:solidFill>
                  <a:schemeClr val="tx1"/>
                </a:solidFill>
              </a:rPr>
              <a:t>lerde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  <a:r>
              <a:rPr lang="tr-TR" sz="1800" dirty="0">
                <a:solidFill>
                  <a:schemeClr val="tx1"/>
                </a:solidFill>
              </a:rPr>
              <a:t>iki çeşit elektrik yükünün var olduğunu keşfetti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endParaRPr lang="en-US" sz="1800" dirty="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dirty="0" err="1">
                <a:solidFill>
                  <a:srgbClr val="2DE51F"/>
                </a:solidFill>
              </a:rPr>
              <a:t>Artı</a:t>
            </a:r>
            <a:r>
              <a:rPr lang="tr-TR" sz="1800" b="1" dirty="0">
                <a:solidFill>
                  <a:srgbClr val="CC00CC"/>
                </a:solidFill>
              </a:rPr>
              <a:t>  yük</a:t>
            </a:r>
            <a:r>
              <a:rPr lang="en-US" sz="1800" dirty="0">
                <a:solidFill>
                  <a:srgbClr val="CC00CC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1800" b="1" dirty="0">
                <a:solidFill>
                  <a:srgbClr val="FF0000"/>
                </a:solidFill>
              </a:rPr>
              <a:t>Eksi</a:t>
            </a:r>
            <a:r>
              <a:rPr lang="tr-TR" sz="1800" b="1" dirty="0">
                <a:solidFill>
                  <a:srgbClr val="CC00CC"/>
                </a:solidFill>
              </a:rPr>
              <a:t> yük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  <a:endParaRPr lang="tr-TR" sz="1800" dirty="0">
              <a:latin typeface="Calibri" pitchFamily="34" charset="0"/>
            </a:endParaRPr>
          </a:p>
          <a:p>
            <a:pPr eaLnBrk="0" fontAlgn="base" hangingPunct="0">
              <a:spcAft>
                <a:spcPts val="600"/>
              </a:spcAft>
              <a:buFont typeface="Wingdings" pitchFamily="2" charset="2"/>
              <a:buChar char="§"/>
            </a:pPr>
            <a:r>
              <a:rPr lang="tr-TR" sz="1800" dirty="0">
                <a:latin typeface="Calibri" pitchFamily="34" charset="0"/>
              </a:rPr>
              <a:t>Protonlar elektriksel olarak </a:t>
            </a:r>
            <a:r>
              <a:rPr lang="tr-TR" sz="1800" dirty="0">
                <a:solidFill>
                  <a:srgbClr val="2DE51F"/>
                </a:solidFill>
                <a:latin typeface="Calibri" pitchFamily="34" charset="0"/>
              </a:rPr>
              <a:t>artı (+)</a:t>
            </a:r>
            <a:r>
              <a:rPr lang="tr-TR" sz="1800" dirty="0">
                <a:latin typeface="Calibri" pitchFamily="34" charset="0"/>
              </a:rPr>
              <a:t> yüklü, </a:t>
            </a:r>
          </a:p>
          <a:p>
            <a:pPr eaLnBrk="0" fontAlgn="base" hangingPunct="0">
              <a:spcAft>
                <a:spcPts val="600"/>
              </a:spcAft>
              <a:buFont typeface="Wingdings" pitchFamily="2" charset="2"/>
              <a:buChar char="§"/>
            </a:pPr>
            <a:r>
              <a:rPr lang="tr-TR" sz="1800" dirty="0">
                <a:latin typeface="Calibri" pitchFamily="34" charset="0"/>
              </a:rPr>
              <a:t>Elektronlar </a:t>
            </a:r>
            <a:r>
              <a:rPr lang="tr-TR" sz="1800" dirty="0">
                <a:solidFill>
                  <a:srgbClr val="FF0000"/>
                </a:solidFill>
                <a:latin typeface="Calibri" pitchFamily="34" charset="0"/>
              </a:rPr>
              <a:t>eksi (-) </a:t>
            </a:r>
            <a:r>
              <a:rPr lang="tr-TR" sz="1800" dirty="0">
                <a:latin typeface="Calibri" pitchFamily="34" charset="0"/>
              </a:rPr>
              <a:t>yüklü ve nötronlar </a:t>
            </a:r>
            <a:r>
              <a:rPr lang="tr-TR" sz="1800" dirty="0">
                <a:solidFill>
                  <a:srgbClr val="FFC000"/>
                </a:solidFill>
                <a:latin typeface="Calibri" pitchFamily="34" charset="0"/>
              </a:rPr>
              <a:t>yüksüzdür</a:t>
            </a:r>
          </a:p>
          <a:p>
            <a:pPr eaLnBrk="0" fontAlgn="base" hangingPunct="0">
              <a:spcAft>
                <a:spcPts val="600"/>
              </a:spcAft>
              <a:buFont typeface="Wingdings" pitchFamily="2" charset="2"/>
              <a:buChar char="§"/>
            </a:pPr>
            <a:r>
              <a:rPr lang="tr-TR" sz="1800" dirty="0" err="1">
                <a:latin typeface="Calibri" pitchFamily="34" charset="0"/>
              </a:rPr>
              <a:t>Normalda</a:t>
            </a:r>
            <a:r>
              <a:rPr lang="tr-TR" sz="1800" dirty="0">
                <a:latin typeface="Calibri" pitchFamily="34" charset="0"/>
              </a:rPr>
              <a:t> bir atomda proton ve elektron sayısı eşittir. </a:t>
            </a:r>
          </a:p>
          <a:p>
            <a:pPr eaLnBrk="0" fontAlgn="base" hangingPunct="0">
              <a:spcAft>
                <a:spcPts val="600"/>
              </a:spcAft>
              <a:buFont typeface="Wingdings" pitchFamily="2" charset="2"/>
              <a:buChar char="§"/>
            </a:pPr>
            <a:r>
              <a:rPr lang="tr-TR" sz="1800" dirty="0">
                <a:latin typeface="Calibri" pitchFamily="34" charset="0"/>
              </a:rPr>
              <a:t>Bir etkiye maruz kalmamış bir madde yüksüzdür. Yani </a:t>
            </a:r>
            <a:r>
              <a:rPr lang="tr-TR" sz="1800" dirty="0">
                <a:solidFill>
                  <a:srgbClr val="4015F7"/>
                </a:solidFill>
                <a:latin typeface="Calibri" pitchFamily="34" charset="0"/>
              </a:rPr>
              <a:t>net</a:t>
            </a:r>
            <a:r>
              <a:rPr lang="tr-TR" sz="1800" dirty="0">
                <a:latin typeface="Calibri" pitchFamily="34" charset="0"/>
              </a:rPr>
              <a:t> elektriksel yükü “</a:t>
            </a:r>
            <a:r>
              <a:rPr lang="tr-TR" sz="1800" dirty="0" err="1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sıfır</a:t>
            </a:r>
            <a:r>
              <a:rPr lang="tr-TR" sz="1800" dirty="0" err="1">
                <a:latin typeface="Calibri" pitchFamily="34" charset="0"/>
              </a:rPr>
              <a:t>”dır</a:t>
            </a:r>
            <a:r>
              <a:rPr lang="tr-TR" sz="1800" dirty="0">
                <a:latin typeface="Calibri" pitchFamily="34" charset="0"/>
              </a:rPr>
              <a:t>.</a:t>
            </a:r>
          </a:p>
          <a:p>
            <a:pPr algn="just" eaLnBrk="0" fontAlgn="base" hangingPunct="0">
              <a:spcAft>
                <a:spcPts val="600"/>
              </a:spcAft>
              <a:buFont typeface="Wingdings" pitchFamily="2" charset="2"/>
              <a:buChar char="§"/>
            </a:pPr>
            <a:r>
              <a:rPr lang="tr-TR" sz="1800" spc="5" dirty="0"/>
              <a:t>E</a:t>
            </a:r>
            <a:r>
              <a:rPr lang="tr-TR" sz="1800" spc="-10" dirty="0"/>
              <a:t>le</a:t>
            </a:r>
            <a:r>
              <a:rPr lang="tr-TR" sz="1800" spc="-15" dirty="0"/>
              <a:t>kt</a:t>
            </a:r>
            <a:r>
              <a:rPr lang="tr-TR" sz="1800" spc="-35" dirty="0"/>
              <a:t>r</a:t>
            </a:r>
            <a:r>
              <a:rPr lang="tr-TR" sz="1800" spc="-10" dirty="0"/>
              <a:t>o</a:t>
            </a:r>
            <a:r>
              <a:rPr lang="tr-TR" sz="1800" dirty="0"/>
              <a:t>n</a:t>
            </a:r>
            <a:r>
              <a:rPr lang="tr-TR" sz="1800" spc="40" dirty="0"/>
              <a:t> </a:t>
            </a:r>
            <a:r>
              <a:rPr lang="tr-TR" sz="1800" spc="-40" dirty="0"/>
              <a:t>k</a:t>
            </a:r>
            <a:r>
              <a:rPr lang="tr-TR" sz="1800" spc="-30" dirty="0"/>
              <a:t>a</a:t>
            </a:r>
            <a:r>
              <a:rPr lang="tr-TR" sz="1800" spc="-10" dirty="0"/>
              <a:t>y</a:t>
            </a:r>
            <a:r>
              <a:rPr lang="tr-TR" sz="1800" dirty="0"/>
              <a:t>b</a:t>
            </a:r>
            <a:r>
              <a:rPr lang="tr-TR" sz="1800" spc="-15" dirty="0"/>
              <a:t>et</a:t>
            </a:r>
            <a:r>
              <a:rPr lang="tr-TR" sz="1800" spc="5" dirty="0"/>
              <a:t>m</a:t>
            </a:r>
            <a:r>
              <a:rPr lang="tr-TR" sz="1800" spc="-10" dirty="0"/>
              <a:t>i</a:t>
            </a:r>
            <a:r>
              <a:rPr lang="tr-TR" sz="1800" dirty="0"/>
              <a:t>ş</a:t>
            </a:r>
            <a:r>
              <a:rPr lang="tr-TR" sz="1800" spc="-30" dirty="0"/>
              <a:t> v</a:t>
            </a:r>
            <a:r>
              <a:rPr lang="tr-TR" sz="1800" spc="-10" dirty="0"/>
              <a:t>e</a:t>
            </a:r>
            <a:r>
              <a:rPr lang="tr-TR" sz="1800" spc="-35" dirty="0"/>
              <a:t>y</a:t>
            </a:r>
            <a:r>
              <a:rPr lang="tr-TR" sz="1800" dirty="0"/>
              <a:t>a</a:t>
            </a:r>
            <a:r>
              <a:rPr lang="tr-TR" sz="1800" spc="20" dirty="0"/>
              <a:t> </a:t>
            </a:r>
            <a:r>
              <a:rPr lang="tr-TR" sz="1800" spc="-40" dirty="0"/>
              <a:t>k</a:t>
            </a:r>
            <a:r>
              <a:rPr lang="tr-TR" sz="1800" dirty="0"/>
              <a:t>a</a:t>
            </a:r>
            <a:r>
              <a:rPr lang="tr-TR" sz="1800" spc="-40" dirty="0"/>
              <a:t>z</a:t>
            </a:r>
            <a:r>
              <a:rPr lang="tr-TR" sz="1800" dirty="0"/>
              <a:t>a</a:t>
            </a:r>
            <a:r>
              <a:rPr lang="tr-TR" sz="1800" spc="-10" dirty="0"/>
              <a:t>n</a:t>
            </a:r>
            <a:r>
              <a:rPr lang="tr-TR" sz="1800" spc="5" dirty="0"/>
              <a:t>m</a:t>
            </a:r>
            <a:r>
              <a:rPr lang="tr-TR" sz="1800" spc="-10" dirty="0"/>
              <a:t>ı</a:t>
            </a:r>
            <a:r>
              <a:rPr lang="tr-TR" sz="1800" dirty="0"/>
              <a:t>ş</a:t>
            </a:r>
            <a:r>
              <a:rPr lang="tr-TR" sz="1800" spc="-30" dirty="0"/>
              <a:t> a</a:t>
            </a:r>
            <a:r>
              <a:rPr lang="tr-TR" sz="1800" spc="-40" dirty="0"/>
              <a:t>t</a:t>
            </a:r>
            <a:r>
              <a:rPr lang="tr-TR" sz="1800" spc="-10" dirty="0"/>
              <a:t>o</a:t>
            </a:r>
            <a:r>
              <a:rPr lang="tr-TR" sz="1800" spc="10" dirty="0"/>
              <a:t>m</a:t>
            </a:r>
            <a:r>
              <a:rPr lang="tr-TR" sz="1800" spc="-10" dirty="0"/>
              <a:t>l</a:t>
            </a:r>
            <a:r>
              <a:rPr lang="tr-TR" sz="1800" dirty="0"/>
              <a:t>a</a:t>
            </a:r>
            <a:r>
              <a:rPr lang="tr-TR" sz="1800" spc="-35" dirty="0"/>
              <a:t>r</a:t>
            </a:r>
            <a:r>
              <a:rPr lang="tr-TR" sz="1800" dirty="0"/>
              <a:t>a</a:t>
            </a:r>
            <a:r>
              <a:rPr lang="tr-TR" sz="1800" spc="-5" dirty="0"/>
              <a:t> </a:t>
            </a:r>
            <a:r>
              <a:rPr lang="tr-TR" sz="1800" spc="-10" dirty="0"/>
              <a:t>i</a:t>
            </a:r>
            <a:r>
              <a:rPr lang="tr-TR" sz="1800" spc="-35" dirty="0"/>
              <a:t>y</a:t>
            </a:r>
            <a:r>
              <a:rPr lang="tr-TR" sz="1800" spc="-10" dirty="0"/>
              <a:t>o</a:t>
            </a:r>
            <a:r>
              <a:rPr lang="tr-TR" sz="1800" dirty="0"/>
              <a:t>n</a:t>
            </a:r>
            <a:r>
              <a:rPr lang="tr-TR" sz="1800" spc="15" dirty="0"/>
              <a:t> </a:t>
            </a:r>
            <a:r>
              <a:rPr lang="tr-TR" sz="1800" spc="-5" dirty="0"/>
              <a:t>d</a:t>
            </a:r>
            <a:r>
              <a:rPr lang="tr-TR" sz="1800" spc="-15" dirty="0"/>
              <a:t>e</a:t>
            </a:r>
            <a:r>
              <a:rPr lang="tr-TR" sz="1800" spc="-5" dirty="0"/>
              <a:t>n</a:t>
            </a:r>
            <a:r>
              <a:rPr lang="tr-TR" sz="1800" spc="-15" dirty="0"/>
              <a:t>i</a:t>
            </a:r>
            <a:r>
              <a:rPr lang="tr-TR" sz="1800" spc="-175" dirty="0"/>
              <a:t>r</a:t>
            </a:r>
            <a:r>
              <a:rPr lang="tr-TR" sz="1800" dirty="0"/>
              <a:t>.,</a:t>
            </a:r>
          </a:p>
          <a:p>
            <a:pPr algn="just" eaLnBrk="0" fontAlgn="base" hangingPunct="0">
              <a:spcAft>
                <a:spcPts val="600"/>
              </a:spcAft>
              <a:buFont typeface="Wingdings" pitchFamily="2" charset="2"/>
              <a:buChar char="§"/>
            </a:pPr>
            <a:r>
              <a:rPr lang="tr-TR" sz="1800" spc="-100" dirty="0"/>
              <a:t>V</a:t>
            </a:r>
            <a:r>
              <a:rPr lang="tr-TR" sz="1800" dirty="0"/>
              <a:t>a</a:t>
            </a:r>
            <a:r>
              <a:rPr lang="tr-TR" sz="1800" spc="-15" dirty="0"/>
              <a:t>l</a:t>
            </a:r>
            <a:r>
              <a:rPr lang="tr-TR" sz="1800" dirty="0"/>
              <a:t>a</a:t>
            </a:r>
            <a:r>
              <a:rPr lang="tr-TR" sz="1800" spc="-10" dirty="0"/>
              <a:t>n</a:t>
            </a:r>
            <a:r>
              <a:rPr lang="tr-TR" sz="1800" dirty="0"/>
              <a:t>s  </a:t>
            </a:r>
            <a:r>
              <a:rPr lang="tr-TR" sz="1800" spc="-10" dirty="0"/>
              <a:t> </a:t>
            </a:r>
            <a:r>
              <a:rPr lang="tr-TR" sz="1800" spc="-35" dirty="0"/>
              <a:t>y</a:t>
            </a:r>
            <a:r>
              <a:rPr lang="tr-TR" sz="1800" spc="-10" dirty="0"/>
              <a:t>ör</a:t>
            </a:r>
            <a:r>
              <a:rPr lang="tr-TR" sz="1800" dirty="0"/>
              <a:t>ü</a:t>
            </a:r>
            <a:r>
              <a:rPr lang="tr-TR" sz="1800" spc="-10" dirty="0"/>
              <a:t>n</a:t>
            </a:r>
            <a:r>
              <a:rPr lang="tr-TR" sz="1800" spc="-15" dirty="0"/>
              <a:t>g</a:t>
            </a:r>
            <a:r>
              <a:rPr lang="tr-TR" sz="1800" spc="-10" dirty="0"/>
              <a:t>e</a:t>
            </a:r>
            <a:r>
              <a:rPr lang="tr-TR" sz="1800" dirty="0"/>
              <a:t>s</a:t>
            </a:r>
            <a:r>
              <a:rPr lang="tr-TR" sz="1800" spc="-15" dirty="0"/>
              <a:t>i</a:t>
            </a:r>
            <a:r>
              <a:rPr lang="tr-TR" sz="1800" dirty="0"/>
              <a:t>n</a:t>
            </a:r>
            <a:r>
              <a:rPr lang="tr-TR" sz="1800" spc="-10" dirty="0"/>
              <a:t>d</a:t>
            </a:r>
            <a:r>
              <a:rPr lang="tr-TR" sz="1800" dirty="0"/>
              <a:t>e  </a:t>
            </a:r>
            <a:r>
              <a:rPr lang="tr-TR" sz="1800" spc="10" dirty="0"/>
              <a:t> </a:t>
            </a:r>
            <a:r>
              <a:rPr lang="tr-TR" sz="1800" dirty="0"/>
              <a:t>4’</a:t>
            </a:r>
            <a:r>
              <a:rPr lang="tr-TR" sz="1800" spc="-40" dirty="0"/>
              <a:t>t</a:t>
            </a:r>
            <a:r>
              <a:rPr lang="tr-TR" sz="1800" spc="-10" dirty="0"/>
              <a:t>e</a:t>
            </a:r>
            <a:r>
              <a:rPr lang="tr-TR" sz="1800" dirty="0"/>
              <a:t>n  </a:t>
            </a:r>
            <a:r>
              <a:rPr lang="tr-TR" sz="1800" spc="15" dirty="0"/>
              <a:t> </a:t>
            </a:r>
            <a:r>
              <a:rPr lang="tr-TR" sz="1800" spc="-5" dirty="0"/>
              <a:t>a</a:t>
            </a:r>
            <a:r>
              <a:rPr lang="tr-TR" sz="1800" dirty="0"/>
              <a:t>z  </a:t>
            </a:r>
            <a:r>
              <a:rPr lang="tr-TR" sz="1800" spc="5" dirty="0"/>
              <a:t> </a:t>
            </a:r>
            <a:r>
              <a:rPr lang="tr-TR" sz="1800" spc="10" dirty="0"/>
              <a:t>e</a:t>
            </a:r>
            <a:r>
              <a:rPr lang="tr-TR" sz="1800" spc="-10" dirty="0"/>
              <a:t>le</a:t>
            </a:r>
            <a:r>
              <a:rPr lang="tr-TR" sz="1800" spc="-15" dirty="0"/>
              <a:t>kt</a:t>
            </a:r>
            <a:r>
              <a:rPr lang="tr-TR" sz="1800" spc="-35" dirty="0"/>
              <a:t>r</a:t>
            </a:r>
            <a:r>
              <a:rPr lang="tr-TR" sz="1800" spc="-10" dirty="0"/>
              <a:t>o</a:t>
            </a:r>
            <a:r>
              <a:rPr lang="tr-TR" sz="1800" dirty="0"/>
              <a:t>n  </a:t>
            </a:r>
            <a:r>
              <a:rPr lang="tr-TR" sz="1800" spc="15" dirty="0"/>
              <a:t> </a:t>
            </a:r>
            <a:r>
              <a:rPr lang="tr-TR" sz="1800" spc="-5" dirty="0"/>
              <a:t>b</a:t>
            </a:r>
            <a:r>
              <a:rPr lang="tr-TR" sz="1800" spc="-10" dirty="0"/>
              <a:t>ul</a:t>
            </a:r>
            <a:r>
              <a:rPr lang="tr-TR" sz="1800" spc="-5" dirty="0"/>
              <a:t>u</a:t>
            </a:r>
            <a:r>
              <a:rPr lang="tr-TR" sz="1800" spc="-10" dirty="0"/>
              <a:t>n</a:t>
            </a:r>
            <a:r>
              <a:rPr lang="tr-TR" sz="1800" spc="-5" dirty="0"/>
              <a:t>d</a:t>
            </a:r>
            <a:r>
              <a:rPr lang="tr-TR" sz="1800" spc="-10" dirty="0"/>
              <a:t>u</a:t>
            </a:r>
            <a:r>
              <a:rPr lang="tr-TR" sz="1800" spc="-35" dirty="0"/>
              <a:t>r</a:t>
            </a:r>
            <a:r>
              <a:rPr lang="tr-TR" sz="1800" dirty="0"/>
              <a:t>an  </a:t>
            </a:r>
            <a:r>
              <a:rPr lang="tr-TR" sz="1800" spc="-15" dirty="0"/>
              <a:t> </a:t>
            </a:r>
            <a:r>
              <a:rPr lang="tr-TR" sz="1800" spc="-30" dirty="0"/>
              <a:t>a</a:t>
            </a:r>
            <a:r>
              <a:rPr lang="tr-TR" sz="1800" spc="-15" dirty="0"/>
              <a:t>t</a:t>
            </a:r>
            <a:r>
              <a:rPr lang="tr-TR" sz="1800" spc="-10" dirty="0"/>
              <a:t>o</a:t>
            </a:r>
            <a:r>
              <a:rPr lang="tr-TR" sz="1800" spc="10" dirty="0"/>
              <a:t>m</a:t>
            </a:r>
            <a:r>
              <a:rPr lang="tr-TR" sz="1800" spc="-10" dirty="0"/>
              <a:t>l</a:t>
            </a:r>
            <a:r>
              <a:rPr lang="tr-TR" sz="1800" dirty="0"/>
              <a:t>ar </a:t>
            </a:r>
            <a:r>
              <a:rPr lang="tr-TR" sz="1800" spc="-10" dirty="0"/>
              <a:t>ele</a:t>
            </a:r>
            <a:r>
              <a:rPr lang="tr-TR" sz="1800" spc="-15" dirty="0"/>
              <a:t>kt</a:t>
            </a:r>
            <a:r>
              <a:rPr lang="tr-TR" sz="1800" spc="-10" dirty="0"/>
              <a:t>ro</a:t>
            </a:r>
            <a:r>
              <a:rPr lang="tr-TR" sz="1800" dirty="0"/>
              <a:t>n</a:t>
            </a:r>
            <a:r>
              <a:rPr lang="tr-TR" sz="1800" spc="15" dirty="0"/>
              <a:t> </a:t>
            </a:r>
            <a:r>
              <a:rPr lang="tr-TR" sz="1800" spc="-30" dirty="0"/>
              <a:t>v</a:t>
            </a:r>
            <a:r>
              <a:rPr lang="tr-TR" sz="1800" spc="-10" dirty="0"/>
              <a:t>er</a:t>
            </a:r>
            <a:r>
              <a:rPr lang="tr-TR" sz="1800" spc="10" dirty="0"/>
              <a:t>m</a:t>
            </a:r>
            <a:r>
              <a:rPr lang="tr-TR" sz="1800" spc="-10" dirty="0"/>
              <a:t>e</a:t>
            </a:r>
            <a:r>
              <a:rPr lang="tr-TR" sz="1800" spc="-35" dirty="0"/>
              <a:t>y</a:t>
            </a:r>
            <a:r>
              <a:rPr lang="tr-TR" sz="1800" spc="-10" dirty="0"/>
              <a:t>e</a:t>
            </a:r>
            <a:r>
              <a:rPr lang="tr-TR" sz="1800" dirty="0"/>
              <a:t>, 4’</a:t>
            </a:r>
            <a:r>
              <a:rPr lang="tr-TR" sz="1800" spc="-15" dirty="0"/>
              <a:t>t</a:t>
            </a:r>
            <a:r>
              <a:rPr lang="tr-TR" sz="1800" spc="-10" dirty="0"/>
              <a:t>e</a:t>
            </a:r>
            <a:r>
              <a:rPr lang="tr-TR" sz="1800" dirty="0"/>
              <a:t>n</a:t>
            </a:r>
            <a:r>
              <a:rPr lang="tr-TR" sz="1800" spc="-5" dirty="0"/>
              <a:t> </a:t>
            </a:r>
            <a:r>
              <a:rPr lang="tr-TR" sz="1800" spc="-35" dirty="0"/>
              <a:t>f</a:t>
            </a:r>
            <a:r>
              <a:rPr lang="tr-TR" sz="1800" dirty="0"/>
              <a:t>a</a:t>
            </a:r>
            <a:r>
              <a:rPr lang="tr-TR" sz="1800" spc="-15" dirty="0"/>
              <a:t>z</a:t>
            </a:r>
            <a:r>
              <a:rPr lang="tr-TR" sz="1800" spc="-10" dirty="0"/>
              <a:t>l</a:t>
            </a:r>
            <a:r>
              <a:rPr lang="tr-TR" sz="1800" dirty="0"/>
              <a:t>a</a:t>
            </a:r>
            <a:r>
              <a:rPr lang="tr-TR" sz="1800" spc="15" dirty="0"/>
              <a:t> </a:t>
            </a:r>
            <a:r>
              <a:rPr lang="tr-TR" sz="1800" spc="-10" dirty="0"/>
              <a:t>ele</a:t>
            </a:r>
            <a:r>
              <a:rPr lang="tr-TR" sz="1800" spc="10" dirty="0"/>
              <a:t>k</a:t>
            </a:r>
            <a:r>
              <a:rPr lang="tr-TR" sz="1800" spc="-15" dirty="0"/>
              <a:t>t</a:t>
            </a:r>
            <a:r>
              <a:rPr lang="tr-TR" sz="1800" spc="-35" dirty="0"/>
              <a:t>r</a:t>
            </a:r>
            <a:r>
              <a:rPr lang="tr-TR" sz="1800" spc="10" dirty="0"/>
              <a:t>o</a:t>
            </a:r>
            <a:r>
              <a:rPr lang="tr-TR" sz="1800" dirty="0"/>
              <a:t>n</a:t>
            </a:r>
            <a:r>
              <a:rPr lang="tr-TR" sz="1800" spc="-5" dirty="0"/>
              <a:t> b</a:t>
            </a:r>
            <a:r>
              <a:rPr lang="tr-TR" sz="1800" spc="-10" dirty="0"/>
              <a:t>ul</a:t>
            </a:r>
            <a:r>
              <a:rPr lang="tr-TR" sz="1800" spc="-5" dirty="0"/>
              <a:t>u</a:t>
            </a:r>
            <a:r>
              <a:rPr lang="tr-TR" sz="1800" spc="-10" dirty="0"/>
              <a:t>n</a:t>
            </a:r>
            <a:r>
              <a:rPr lang="tr-TR" sz="1800" spc="-5" dirty="0"/>
              <a:t>d</a:t>
            </a:r>
            <a:r>
              <a:rPr lang="tr-TR" sz="1800" spc="-10" dirty="0"/>
              <a:t>u</a:t>
            </a:r>
            <a:r>
              <a:rPr lang="tr-TR" sz="1800" spc="-35" dirty="0"/>
              <a:t>r</a:t>
            </a:r>
            <a:r>
              <a:rPr lang="tr-TR" sz="1800" dirty="0"/>
              <a:t>an</a:t>
            </a:r>
            <a:r>
              <a:rPr lang="tr-TR" sz="1800" spc="-10" dirty="0"/>
              <a:t> </a:t>
            </a:r>
            <a:r>
              <a:rPr lang="tr-TR" sz="1800" spc="-30" dirty="0"/>
              <a:t>a</a:t>
            </a:r>
            <a:r>
              <a:rPr lang="tr-TR" sz="1800" spc="-40" dirty="0"/>
              <a:t>t</a:t>
            </a:r>
            <a:r>
              <a:rPr lang="tr-TR" sz="1800" spc="-10" dirty="0"/>
              <a:t>o</a:t>
            </a:r>
            <a:r>
              <a:rPr lang="tr-TR" sz="1800" spc="10" dirty="0"/>
              <a:t>m</a:t>
            </a:r>
            <a:r>
              <a:rPr lang="tr-TR" sz="1800" spc="-10" dirty="0"/>
              <a:t>l</a:t>
            </a:r>
            <a:r>
              <a:rPr lang="tr-TR" sz="1800" dirty="0"/>
              <a:t>ar</a:t>
            </a:r>
            <a:r>
              <a:rPr lang="tr-TR" sz="1800" spc="-10" dirty="0"/>
              <a:t> e</a:t>
            </a:r>
            <a:r>
              <a:rPr lang="tr-TR" sz="1800" spc="10" dirty="0"/>
              <a:t>l</a:t>
            </a:r>
            <a:r>
              <a:rPr lang="tr-TR" sz="1800" spc="-10" dirty="0"/>
              <a:t>e</a:t>
            </a:r>
            <a:r>
              <a:rPr lang="tr-TR" sz="1800" spc="-15" dirty="0"/>
              <a:t>kt</a:t>
            </a:r>
            <a:r>
              <a:rPr lang="tr-TR" sz="1800" spc="-10" dirty="0"/>
              <a:t>ro</a:t>
            </a:r>
            <a:r>
              <a:rPr lang="tr-TR" sz="1800" dirty="0"/>
              <a:t>n a</a:t>
            </a:r>
            <a:r>
              <a:rPr lang="tr-TR" sz="1800" spc="-15" dirty="0"/>
              <a:t>l</a:t>
            </a:r>
            <a:r>
              <a:rPr lang="tr-TR" sz="1800" spc="5" dirty="0"/>
              <a:t>m</a:t>
            </a:r>
            <a:r>
              <a:rPr lang="tr-TR" sz="1800" spc="-30" dirty="0"/>
              <a:t>a</a:t>
            </a:r>
            <a:r>
              <a:rPr lang="tr-TR" sz="1800" spc="-35" dirty="0"/>
              <a:t>y</a:t>
            </a:r>
            <a:r>
              <a:rPr lang="tr-TR" sz="1800" dirty="0"/>
              <a:t>a</a:t>
            </a:r>
            <a:r>
              <a:rPr lang="tr-TR" sz="1800" spc="-25" dirty="0"/>
              <a:t> </a:t>
            </a:r>
            <a:r>
              <a:rPr lang="tr-TR" sz="1800" spc="-35" dirty="0"/>
              <a:t>ç</a:t>
            </a:r>
            <a:r>
              <a:rPr lang="tr-TR" sz="1800" dirty="0"/>
              <a:t>a</a:t>
            </a:r>
            <a:r>
              <a:rPr lang="tr-TR" sz="1800" spc="-15" dirty="0"/>
              <a:t>l</a:t>
            </a:r>
            <a:r>
              <a:rPr lang="tr-TR" sz="1800" spc="-10" dirty="0"/>
              <a:t>ışı</a:t>
            </a:r>
            <a:r>
              <a:rPr lang="tr-TR" sz="1800" spc="-180" dirty="0"/>
              <a:t>r</a:t>
            </a:r>
            <a:r>
              <a:rPr lang="tr-TR" sz="1800" dirty="0"/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81200" y="152400"/>
            <a:ext cx="340547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>
                <a:solidFill>
                  <a:srgbClr val="4015F7"/>
                </a:solidFill>
              </a:rPr>
              <a:t>Elektrik Yükü ve Birimi</a:t>
            </a:r>
            <a:endParaRPr lang="en-US" sz="2800" dirty="0">
              <a:solidFill>
                <a:srgbClr val="4015F7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38038"/>
            <a:ext cx="2286000" cy="246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8"/>
          <a:stretch/>
        </p:blipFill>
        <p:spPr bwMode="auto">
          <a:xfrm>
            <a:off x="1406771" y="613859"/>
            <a:ext cx="2338673" cy="246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E52A89FE-DF0C-31E6-BEB2-12B1D33B2587}"/>
              </a:ext>
            </a:extLst>
          </p:cNvPr>
          <p:cNvSpPr/>
          <p:nvPr/>
        </p:nvSpPr>
        <p:spPr>
          <a:xfrm>
            <a:off x="8686800" y="304800"/>
            <a:ext cx="2590800" cy="2384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20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2057400" y="1197114"/>
            <a:ext cx="82296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Periyot, sıfırdan sıfıra veya (pozitif, negatif) tepe değerinden tepe değerine olan zaman aralığına bakılarak bulunur.</a:t>
            </a:r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2057400" y="304800"/>
            <a:ext cx="1752600" cy="609600"/>
          </a:xfrm>
        </p:spPr>
        <p:txBody>
          <a:bodyPr>
            <a:noAutofit/>
          </a:bodyPr>
          <a:lstStyle/>
          <a:p>
            <a:pPr lvl="0"/>
            <a:r>
              <a:rPr lang="tr-TR" sz="3600" dirty="0"/>
              <a:t>PERİYOT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1941110"/>
            <a:ext cx="6705600" cy="438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6400" y="2124454"/>
            <a:ext cx="6821424" cy="3505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8576" y="338327"/>
            <a:ext cx="10335768" cy="1786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5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2057400" y="1219201"/>
            <a:ext cx="8229600" cy="43242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Alternatif akım veya gerilimin bir saniyede oluşan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saykıl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sayısına frekans denir. Frekans f harfi ila ifade edilir. Birimi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saykıl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/saniye veya Hertz’dir. Periyot ile frekans arasındaki ilişki şu şekildedir. 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endParaRPr lang="tr-TR" sz="2000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spcAft>
                <a:spcPts val="1200"/>
              </a:spcAft>
            </a:pPr>
            <a:endParaRPr lang="tr-TR" sz="2000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Frekansın birimi olan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hertz’in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as katları kullanılmaz. Üst katları ise kilohertz, megahertz ve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gigahertz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olarak sıralanabilir. Bu dönüşümler ise; 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1Hz = 10 </a:t>
            </a:r>
            <a:r>
              <a:rPr lang="tr-TR" sz="2000" baseline="30000" dirty="0">
                <a:solidFill>
                  <a:schemeClr val="tx1"/>
                </a:solidFill>
                <a:latin typeface="Calibri" pitchFamily="34" charset="0"/>
              </a:rPr>
              <a:t>-9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GHz 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1Hz = 10 </a:t>
            </a:r>
            <a:r>
              <a:rPr lang="tr-TR" sz="2000" baseline="30000" dirty="0">
                <a:solidFill>
                  <a:schemeClr val="tx1"/>
                </a:solidFill>
                <a:latin typeface="Calibri" pitchFamily="34" charset="0"/>
              </a:rPr>
              <a:t>-6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MHz 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1Hz = 10 </a:t>
            </a:r>
            <a:r>
              <a:rPr lang="tr-TR" sz="2000" baseline="30000" dirty="0">
                <a:solidFill>
                  <a:schemeClr val="tx1"/>
                </a:solidFill>
                <a:latin typeface="Calibri" pitchFamily="34" charset="0"/>
              </a:rPr>
              <a:t>-3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kHz </a:t>
            </a:r>
          </a:p>
          <a:p>
            <a:pPr>
              <a:spcAft>
                <a:spcPts val="1200"/>
              </a:spcAft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Türkiye de kullanılan şebeke geriliminin frekansı 50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Hz’dir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. 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2057400" y="304800"/>
            <a:ext cx="1981200" cy="609600"/>
          </a:xfrm>
        </p:spPr>
        <p:txBody>
          <a:bodyPr>
            <a:noAutofit/>
          </a:bodyPr>
          <a:lstStyle/>
          <a:p>
            <a:pPr lvl="0"/>
            <a:r>
              <a:rPr lang="tr-TR" sz="3600" dirty="0"/>
              <a:t>FREKANS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9801"/>
            <a:ext cx="2438400" cy="86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506" y="838200"/>
            <a:ext cx="7885095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Dikdörtgen"/>
          <p:cNvSpPr/>
          <p:nvPr/>
        </p:nvSpPr>
        <p:spPr>
          <a:xfrm>
            <a:off x="2057400" y="3790890"/>
            <a:ext cx="8382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Örnek: Periyodu 10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ms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olan alternatif gerilimin frekansı nedir? 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6210" y="5410200"/>
            <a:ext cx="501299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1" y="4572000"/>
            <a:ext cx="31972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9135" y="995959"/>
            <a:ext cx="343598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4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b="0" spc="-55" dirty="0">
                <a:solidFill>
                  <a:srgbClr val="404040"/>
                </a:solidFill>
                <a:latin typeface="Calibri Light"/>
                <a:cs typeface="Calibri Light"/>
              </a:rPr>
              <a:t>kımı</a:t>
            </a:r>
            <a:r>
              <a:rPr sz="4800" b="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b="0" spc="-10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b="0" spc="-9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spc="-45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b="0" spc="-55" dirty="0">
                <a:solidFill>
                  <a:srgbClr val="404040"/>
                </a:solidFill>
                <a:latin typeface="Calibri Light"/>
                <a:cs typeface="Calibri Light"/>
              </a:rPr>
              <a:t>kil</a:t>
            </a:r>
            <a:r>
              <a:rPr sz="4800" b="0" spc="-4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spc="-5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b="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9135" y="2286279"/>
            <a:ext cx="7322820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buClr>
                <a:srgbClr val="404040"/>
              </a:buClr>
              <a:buFont typeface="Calibri"/>
              <a:buChar char="-"/>
              <a:tabLst>
                <a:tab pos="205104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sı</a:t>
            </a:r>
            <a:endParaRPr sz="280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Calibri"/>
              <a:buChar char="-"/>
              <a:tabLst>
                <a:tab pos="205104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tik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alan</a:t>
            </a:r>
            <a:endParaRPr sz="280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720"/>
              </a:spcBef>
              <a:buClr>
                <a:srgbClr val="404040"/>
              </a:buClr>
              <a:buFont typeface="Calibri"/>
              <a:buChar char="-"/>
              <a:tabLst>
                <a:tab pos="205104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vı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az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ık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aşın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ası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iz)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2057400" y="3657600"/>
            <a:ext cx="8229600" cy="2554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Alternatif akımın doğru akıma göre daha kullanışlı olduğu uygulamalar mevcuttur.</a:t>
            </a:r>
          </a:p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Yüksek miktarlarda elektrik enerjisi üreten santraller AC olarak üretim yapmakta ve bu enerji yine AC olarak ev ve iş yerlerine ulaştırılmaktadır.</a:t>
            </a:r>
          </a:p>
          <a:p>
            <a:pPr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AC ile çalışan elektrik motorları endüstride çeşitli avantajlar sundukları için yaygın olarak kullanılmaktadır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457200" y="304800"/>
            <a:ext cx="10820400" cy="762000"/>
          </a:xfrm>
        </p:spPr>
        <p:txBody>
          <a:bodyPr vert="horz" anchor="b" anchorCtr="0">
            <a:noAutofit/>
          </a:bodyPr>
          <a:lstStyle/>
          <a:p>
            <a:pPr marL="12700" algn="l" rtl="0"/>
            <a:r>
              <a:rPr lang="tr-TR" sz="4000" kern="1200" spc="-40" dirty="0">
                <a:ea typeface="+mn-ea"/>
              </a:rPr>
              <a:t>Alternatif Akım ile Doğru Akım Arasındaki Farklar</a:t>
            </a:r>
          </a:p>
        </p:txBody>
      </p:sp>
      <p:pic>
        <p:nvPicPr>
          <p:cNvPr id="2" name="Direct Current versus Alternating Current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9912" b="13244"/>
          <a:stretch/>
        </p:blipFill>
        <p:spPr>
          <a:xfrm>
            <a:off x="3352800" y="1219200"/>
            <a:ext cx="4267200" cy="21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8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9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914400" y="2514600"/>
            <a:ext cx="8318770" cy="27084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Elektrik enerjisinin uzak mesafelere ekonomik olarak iletilmesi için yüksek gerilimlere ihtiyaç vardır. 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Doğru akımın elde edilmesinde kullanılan dinamolar (D.A. jeneratörü) 1500 volttan yüksek gerilimli olarak yapılamazlar. 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Alternatif akım üreten alternatörlerden ise 230, 6300, 10500 ve 20000 volt gibi yüksek gerilimler elde edilebildiği gibi, transformatör denilen statik makinelerle bu gerilimleri 60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kV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, 100 </a:t>
            </a:r>
            <a:r>
              <a:rPr lang="tr-TR" sz="2000" dirty="0" err="1">
                <a:solidFill>
                  <a:schemeClr val="tx1"/>
                </a:solidFill>
                <a:latin typeface="Calibri" pitchFamily="34" charset="0"/>
              </a:rPr>
              <a:t>kV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ve daha yüksek gerilimlere yükseltmek de mümkündür.</a:t>
            </a:r>
          </a:p>
        </p:txBody>
      </p:sp>
      <p:sp>
        <p:nvSpPr>
          <p:cNvPr id="6" name="6 Başlık">
            <a:extLst>
              <a:ext uri="{FF2B5EF4-FFF2-40B4-BE49-F238E27FC236}">
                <a16:creationId xmlns:a16="http://schemas.microsoft.com/office/drawing/2014/main" id="{ED8ED08C-E1DE-491A-A9C7-B438CDB7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10896600" cy="838200"/>
          </a:xfrm>
        </p:spPr>
        <p:txBody>
          <a:bodyPr vert="horz" anchor="b" anchorCtr="0">
            <a:noAutofit/>
          </a:bodyPr>
          <a:lstStyle/>
          <a:p>
            <a:pPr marL="12700" algn="l" rtl="0"/>
            <a:r>
              <a:rPr lang="tr-TR" sz="4000" kern="1200" spc="-40" dirty="0">
                <a:ea typeface="+mn-ea"/>
              </a:rPr>
              <a:t>Alternatif Akım ile Doğru Akım Arasındaki Farklar</a:t>
            </a:r>
          </a:p>
        </p:txBody>
      </p:sp>
    </p:spTree>
    <p:extLst>
      <p:ext uri="{BB962C8B-B14F-4D97-AF65-F5344CB8AC3E}">
        <p14:creationId xmlns:p14="http://schemas.microsoft.com/office/powerpoint/2010/main" val="42997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Dikdörtgen">
            <a:extLst>
              <a:ext uri="{FF2B5EF4-FFF2-40B4-BE49-F238E27FC236}">
                <a16:creationId xmlns:a16="http://schemas.microsoft.com/office/drawing/2014/main" id="{72F99051-756F-47B7-A199-FC9D30A5A6CB}"/>
              </a:ext>
            </a:extLst>
          </p:cNvPr>
          <p:cNvSpPr/>
          <p:nvPr/>
        </p:nvSpPr>
        <p:spPr>
          <a:xfrm>
            <a:off x="609600" y="2209800"/>
            <a:ext cx="8318770" cy="30931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Elektrik enerjisinin taşınması yüksek gerilimli alternatif akımlarla yapılır. Hattın sonundaki transformatörlerle bu yüksek gerilim, kullanma gerilimine dönüştürülür.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Sanayide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sabit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hızlı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yerlerde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alternatif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akım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motoru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endüksiyon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motoru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),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doğru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akım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motorundan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daha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verimli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çalışır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. </a:t>
            </a:r>
            <a:endParaRPr lang="tr-TR" sz="2000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Endüksiyon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motoru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, D.A.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motorundan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daha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ucuz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daha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sağlam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olup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bakımı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da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kolaydır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. </a:t>
            </a:r>
            <a:endParaRPr lang="tr-TR" sz="2000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D.A.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motorunun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tek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üstünlüğü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devir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sayısının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düzgün</a:t>
            </a:r>
            <a:r>
              <a:rPr lang="tr-TR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olarak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ayar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edilebilmesidir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" name="6 Başlık">
            <a:extLst>
              <a:ext uri="{FF2B5EF4-FFF2-40B4-BE49-F238E27FC236}">
                <a16:creationId xmlns:a16="http://schemas.microsoft.com/office/drawing/2014/main" id="{79F08016-98D2-7F1F-1F5E-066689E01AF5}"/>
              </a:ext>
            </a:extLst>
          </p:cNvPr>
          <p:cNvSpPr txBox="1">
            <a:spLocks/>
          </p:cNvSpPr>
          <p:nvPr/>
        </p:nvSpPr>
        <p:spPr>
          <a:xfrm>
            <a:off x="457200" y="304800"/>
            <a:ext cx="10896600" cy="83820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algn="l" rtl="0"/>
            <a:r>
              <a:rPr lang="tr-TR" sz="4000" kern="1200" spc="-40">
                <a:ea typeface="+mn-ea"/>
              </a:rPr>
              <a:t>Alternatif Akım ile Doğru Akım Arasındaki Farklar</a:t>
            </a:r>
            <a:endParaRPr lang="tr-TR" sz="4000" kern="1200" spc="-4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3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73926" y="1447800"/>
            <a:ext cx="5135728" cy="43088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/>
              <a:t>Potansiyel fark, birim yükün bir noktadan başka bir noktaya götürülmesiyle yapılmış olan </a:t>
            </a:r>
            <a:r>
              <a:rPr lang="tr-TR" dirty="0" err="1"/>
              <a:t>işdir</a:t>
            </a:r>
            <a:r>
              <a:rPr lang="tr-TR" dirty="0"/>
              <a:t>.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tr-TR" dirty="0"/>
              <a:t>Birimi</a:t>
            </a:r>
            <a:r>
              <a:rPr lang="en-US" dirty="0"/>
              <a:t> Volt  </a:t>
            </a:r>
            <a:r>
              <a:rPr lang="tr-TR" dirty="0"/>
              <a:t>(1</a:t>
            </a:r>
            <a:r>
              <a:rPr lang="en-US" dirty="0"/>
              <a:t>V </a:t>
            </a:r>
            <a:r>
              <a:rPr lang="tr-TR" dirty="0"/>
              <a:t>=</a:t>
            </a:r>
            <a:r>
              <a:rPr lang="en-US" i="1" dirty="0"/>
              <a:t> </a:t>
            </a:r>
            <a:r>
              <a:rPr lang="en-US" dirty="0"/>
              <a:t>J</a:t>
            </a:r>
            <a:r>
              <a:rPr lang="tr-TR" dirty="0"/>
              <a:t>/</a:t>
            </a:r>
            <a:r>
              <a:rPr lang="en-US" dirty="0"/>
              <a:t>C</a:t>
            </a:r>
            <a:r>
              <a:rPr lang="tr-TR" dirty="0"/>
              <a:t>)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tr-TR" dirty="0"/>
              <a:t>Potansiyel,  bir noktanın, sıfır volt olan toprak potansiyeli ile arasındaki fark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endParaRPr lang="en-US" sz="2000" u="sng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0" y="2349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tr-TR"/>
          </a:p>
        </p:txBody>
      </p:sp>
      <p:pic>
        <p:nvPicPr>
          <p:cNvPr id="4101" name="Picture 5" descr="potheightgAni.gif (32623 bytes)"/>
          <p:cNvPicPr>
            <a:picLocks noChangeAspect="1" noChangeArrowheads="1" noCrop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38862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theighteAni.gif (32794 bytes)"/>
          <p:cNvPicPr>
            <a:picLocks noGrp="1" noChangeAspect="1" noChangeArrowheads="1" noCrop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733800"/>
            <a:ext cx="3810000" cy="2476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7562F659-0AB1-17F5-612B-DC1FC64FDF97}"/>
              </a:ext>
            </a:extLst>
          </p:cNvPr>
          <p:cNvSpPr/>
          <p:nvPr/>
        </p:nvSpPr>
        <p:spPr>
          <a:xfrm>
            <a:off x="6328511" y="2998471"/>
            <a:ext cx="418490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9A9C3A-A509-FD8A-7B3F-16458D81B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345" y="170418"/>
            <a:ext cx="104273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>
              <a:lnSpc>
                <a:spcPct val="100000"/>
              </a:lnSpc>
            </a:pPr>
            <a:r>
              <a:rPr u="none" spc="-45" dirty="0"/>
              <a:t>E</a:t>
            </a:r>
            <a:r>
              <a:rPr u="none" spc="-55" dirty="0"/>
              <a:t>l</a:t>
            </a:r>
            <a:r>
              <a:rPr u="none" spc="-45" dirty="0"/>
              <a:t>e</a:t>
            </a:r>
            <a:r>
              <a:rPr u="none" spc="-80" dirty="0"/>
              <a:t>k</a:t>
            </a:r>
            <a:r>
              <a:rPr u="none" spc="-45" dirty="0"/>
              <a:t>t</a:t>
            </a:r>
            <a:r>
              <a:rPr u="none" spc="-50" dirty="0"/>
              <a:t>r</a:t>
            </a:r>
            <a:r>
              <a:rPr u="none" spc="-55" dirty="0"/>
              <a:t>i</a:t>
            </a:r>
            <a:r>
              <a:rPr u="none" spc="-105" dirty="0"/>
              <a:t>k</a:t>
            </a:r>
            <a:r>
              <a:rPr u="none" spc="-60" dirty="0"/>
              <a:t>s</a:t>
            </a:r>
            <a:r>
              <a:rPr u="none" spc="-45" dirty="0"/>
              <a:t>e</a:t>
            </a:r>
            <a:r>
              <a:rPr u="none" dirty="0"/>
              <a:t>l</a:t>
            </a:r>
            <a:r>
              <a:rPr u="none" spc="-110" dirty="0"/>
              <a:t> </a:t>
            </a:r>
            <a:r>
              <a:rPr u="none" spc="-135" dirty="0"/>
              <a:t>P</a:t>
            </a:r>
            <a:r>
              <a:rPr u="none" spc="-55" dirty="0"/>
              <a:t>o</a:t>
            </a:r>
            <a:r>
              <a:rPr u="none" spc="-120" dirty="0"/>
              <a:t>t</a:t>
            </a:r>
            <a:r>
              <a:rPr u="none" spc="-55" dirty="0"/>
              <a:t>a</a:t>
            </a:r>
            <a:r>
              <a:rPr u="none" spc="-50" dirty="0"/>
              <a:t>n</a:t>
            </a:r>
            <a:r>
              <a:rPr u="none" spc="-60" dirty="0"/>
              <a:t>s</a:t>
            </a:r>
            <a:r>
              <a:rPr u="none" spc="-55" dirty="0"/>
              <a:t>i</a:t>
            </a:r>
            <a:r>
              <a:rPr u="none" spc="-105" dirty="0"/>
              <a:t>y</a:t>
            </a:r>
            <a:r>
              <a:rPr u="none" spc="-45" dirty="0"/>
              <a:t>e</a:t>
            </a:r>
            <a:r>
              <a:rPr u="none" dirty="0"/>
              <a:t>l</a:t>
            </a:r>
            <a:r>
              <a:rPr u="none" spc="-110" dirty="0"/>
              <a:t> </a:t>
            </a:r>
            <a:r>
              <a:rPr u="none" spc="-170" dirty="0" err="1"/>
              <a:t>F</a:t>
            </a:r>
            <a:r>
              <a:rPr u="none" spc="-55" dirty="0" err="1"/>
              <a:t>a</a:t>
            </a:r>
            <a:r>
              <a:rPr u="none" spc="-50" dirty="0" err="1"/>
              <a:t>r</a:t>
            </a:r>
            <a:r>
              <a:rPr u="none" spc="-55" dirty="0" err="1"/>
              <a:t>k</a:t>
            </a:r>
            <a:r>
              <a:rPr u="none" dirty="0" err="1"/>
              <a:t>ı</a:t>
            </a:r>
            <a:r>
              <a:rPr u="none" spc="-110" dirty="0"/>
              <a:t> </a:t>
            </a:r>
            <a:r>
              <a:rPr u="none" spc="-20" dirty="0"/>
              <a:t>(</a:t>
            </a:r>
            <a:r>
              <a:rPr lang="tr-TR" u="none" spc="-70" dirty="0"/>
              <a:t>G</a:t>
            </a:r>
            <a:r>
              <a:rPr u="none" spc="-45" dirty="0" err="1"/>
              <a:t>e</a:t>
            </a:r>
            <a:r>
              <a:rPr u="none" spc="-50" dirty="0" err="1"/>
              <a:t>r</a:t>
            </a:r>
            <a:r>
              <a:rPr u="none" spc="-55" dirty="0" err="1"/>
              <a:t>ilim</a:t>
            </a:r>
            <a:r>
              <a:rPr lang="tr-TR" u="none" spc="-55" dirty="0"/>
              <a:t>-Voltaj</a:t>
            </a:r>
            <a:r>
              <a:rPr u="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4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345" y="1079398"/>
            <a:ext cx="104273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>
              <a:lnSpc>
                <a:spcPct val="100000"/>
              </a:lnSpc>
            </a:pPr>
            <a:r>
              <a:rPr u="none" spc="-45" dirty="0"/>
              <a:t>E</a:t>
            </a:r>
            <a:r>
              <a:rPr u="none" spc="-55" dirty="0"/>
              <a:t>l</a:t>
            </a:r>
            <a:r>
              <a:rPr u="none" spc="-45" dirty="0"/>
              <a:t>e</a:t>
            </a:r>
            <a:r>
              <a:rPr u="none" spc="-80" dirty="0"/>
              <a:t>k</a:t>
            </a:r>
            <a:r>
              <a:rPr u="none" spc="-45" dirty="0"/>
              <a:t>t</a:t>
            </a:r>
            <a:r>
              <a:rPr u="none" spc="-50" dirty="0"/>
              <a:t>r</a:t>
            </a:r>
            <a:r>
              <a:rPr u="none" spc="-55" dirty="0"/>
              <a:t>i</a:t>
            </a:r>
            <a:r>
              <a:rPr u="none" spc="-105" dirty="0"/>
              <a:t>k</a:t>
            </a:r>
            <a:r>
              <a:rPr u="none" spc="-60" dirty="0"/>
              <a:t>s</a:t>
            </a:r>
            <a:r>
              <a:rPr u="none" spc="-45" dirty="0"/>
              <a:t>e</a:t>
            </a:r>
            <a:r>
              <a:rPr u="none" dirty="0"/>
              <a:t>l</a:t>
            </a:r>
            <a:r>
              <a:rPr u="none" spc="-110" dirty="0"/>
              <a:t> </a:t>
            </a:r>
            <a:r>
              <a:rPr u="none" spc="-135" dirty="0"/>
              <a:t>P</a:t>
            </a:r>
            <a:r>
              <a:rPr u="none" spc="-55" dirty="0"/>
              <a:t>o</a:t>
            </a:r>
            <a:r>
              <a:rPr u="none" spc="-120" dirty="0"/>
              <a:t>t</a:t>
            </a:r>
            <a:r>
              <a:rPr u="none" spc="-55" dirty="0"/>
              <a:t>a</a:t>
            </a:r>
            <a:r>
              <a:rPr u="none" spc="-50" dirty="0"/>
              <a:t>n</a:t>
            </a:r>
            <a:r>
              <a:rPr u="none" spc="-60" dirty="0"/>
              <a:t>s</a:t>
            </a:r>
            <a:r>
              <a:rPr u="none" spc="-55" dirty="0"/>
              <a:t>i</a:t>
            </a:r>
            <a:r>
              <a:rPr u="none" spc="-105" dirty="0"/>
              <a:t>y</a:t>
            </a:r>
            <a:r>
              <a:rPr u="none" spc="-45" dirty="0"/>
              <a:t>e</a:t>
            </a:r>
            <a:r>
              <a:rPr u="none" dirty="0"/>
              <a:t>l</a:t>
            </a:r>
            <a:r>
              <a:rPr u="none" spc="-110" dirty="0"/>
              <a:t> </a:t>
            </a:r>
            <a:r>
              <a:rPr u="none" spc="-170" dirty="0" err="1"/>
              <a:t>F</a:t>
            </a:r>
            <a:r>
              <a:rPr u="none" spc="-55" dirty="0" err="1"/>
              <a:t>a</a:t>
            </a:r>
            <a:r>
              <a:rPr u="none" spc="-50" dirty="0" err="1"/>
              <a:t>r</a:t>
            </a:r>
            <a:r>
              <a:rPr u="none" spc="-55" dirty="0" err="1"/>
              <a:t>k</a:t>
            </a:r>
            <a:r>
              <a:rPr u="none" dirty="0" err="1"/>
              <a:t>ı</a:t>
            </a:r>
            <a:r>
              <a:rPr u="none" spc="-110" dirty="0"/>
              <a:t> </a:t>
            </a:r>
            <a:r>
              <a:rPr u="none" spc="-20" dirty="0"/>
              <a:t>(</a:t>
            </a:r>
            <a:r>
              <a:rPr lang="tr-TR" u="none" spc="-70" dirty="0"/>
              <a:t>G</a:t>
            </a:r>
            <a:r>
              <a:rPr u="none" spc="-45" dirty="0" err="1"/>
              <a:t>e</a:t>
            </a:r>
            <a:r>
              <a:rPr u="none" spc="-50" dirty="0" err="1"/>
              <a:t>r</a:t>
            </a:r>
            <a:r>
              <a:rPr u="none" spc="-55" dirty="0" err="1"/>
              <a:t>ilim</a:t>
            </a:r>
            <a:r>
              <a:rPr lang="tr-TR" u="none" spc="-55" dirty="0"/>
              <a:t>-Voltaj</a:t>
            </a:r>
            <a:r>
              <a:rPr u="none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816" y="2209800"/>
            <a:ext cx="10532745" cy="167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omo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105"/>
              </a:spcBef>
              <a:tabLst>
                <a:tab pos="487680" algn="l"/>
                <a:tab pos="1548765" algn="l"/>
                <a:tab pos="3048635" algn="l"/>
                <a:tab pos="4451350" algn="l"/>
                <a:tab pos="5018405" algn="l"/>
                <a:tab pos="6777355" algn="l"/>
                <a:tab pos="8451215" algn="l"/>
                <a:tab pos="9280525" algn="l"/>
                <a:tab pos="975296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ir	elektrik	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ev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	elektri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aşı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ıl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rı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ın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lar)	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elir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	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ir	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sağl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rj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ynağı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-2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Gerilim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ımın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ün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elirl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ım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sek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erilim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ak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erilime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oğr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2400" spc="-2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6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1828800" cy="685800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l" fontAlgn="base">
              <a:lnSpc>
                <a:spcPct val="135000"/>
              </a:lnSpc>
              <a:spcAft>
                <a:spcPct val="0"/>
              </a:spcAft>
              <a:buFont typeface="Wingdings" pitchFamily="2" charset="2"/>
            </a:pPr>
            <a:r>
              <a:rPr lang="tr-TR" sz="3600" dirty="0">
                <a:solidFill>
                  <a:srgbClr val="4015F7"/>
                </a:solidFill>
              </a:rPr>
              <a:t>İletkenler</a:t>
            </a:r>
            <a:endParaRPr lang="en-GB" sz="3600" dirty="0">
              <a:solidFill>
                <a:srgbClr val="4015F7"/>
              </a:solidFill>
            </a:endParaRPr>
          </a:p>
        </p:txBody>
      </p:sp>
      <p:pic>
        <p:nvPicPr>
          <p:cNvPr id="230404" name="Picture 4" descr="Insulator 10 atoms - Ani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1233489"/>
            <a:ext cx="5497513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05" name="Picture 5" descr="Pd - no lines of force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43000"/>
            <a:ext cx="5943600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07" name="Picture 7" descr="Conductor - 10 atoms - Anim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1219201"/>
            <a:ext cx="5497513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1752600" y="3547772"/>
            <a:ext cx="10105571" cy="292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tr-T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İletkenler 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atomlarının</a:t>
            </a: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dirty="0">
                <a:latin typeface="Calibri" pitchFamily="34" charset="0"/>
                <a:cs typeface="Calibri" pitchFamily="34" charset="0"/>
              </a:rPr>
              <a:t>son yörüngelerinde</a:t>
            </a: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zayıf bağlı elektronlara </a:t>
            </a:r>
            <a:r>
              <a:rPr lang="tr-TR" dirty="0">
                <a:latin typeface="Calibri" pitchFamily="34" charset="0"/>
                <a:cs typeface="Calibri" pitchFamily="34" charset="0"/>
              </a:rPr>
              <a:t>sahiptirler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tr-TR" dirty="0" err="1">
                <a:latin typeface="Calibri" pitchFamily="34" charset="0"/>
                <a:cs typeface="Calibri" pitchFamily="34" charset="0"/>
              </a:rPr>
              <a:t>Valans</a:t>
            </a:r>
            <a:r>
              <a:rPr lang="tr-TR" dirty="0">
                <a:latin typeface="Calibri" pitchFamily="34" charset="0"/>
                <a:cs typeface="Calibri" pitchFamily="34" charset="0"/>
              </a:rPr>
              <a:t> elektron sayısı </a:t>
            </a:r>
            <a:r>
              <a:rPr lang="tr-T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tr-TR" dirty="0">
                <a:latin typeface="Calibri" pitchFamily="34" charset="0"/>
                <a:cs typeface="Calibri" pitchFamily="34" charset="0"/>
              </a:rPr>
              <a:t> ve daha az olan atomlardan oluşan elementler iletkendir.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tr-TR" dirty="0">
                <a:latin typeface="Calibri" pitchFamily="34" charset="0"/>
                <a:cs typeface="Calibri" pitchFamily="34" charset="0"/>
              </a:rPr>
              <a:t>Bu elektronlar iletim bandına geçmek için </a:t>
            </a:r>
            <a:r>
              <a:rPr lang="tr-T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düşük seviyede enerji</a:t>
            </a: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dirty="0">
                <a:latin typeface="Calibri" pitchFamily="34" charset="0"/>
                <a:cs typeface="Calibri" pitchFamily="34" charset="0"/>
              </a:rPr>
              <a:t>gerektirirler.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latin typeface="Calibri" pitchFamily="34" charset="0"/>
                <a:cs typeface="Calibri" pitchFamily="34" charset="0"/>
              </a:rPr>
              <a:t>Bir miktar elektrik enerjisi uygulandığında bu elektronlar yörüngelerini terk ederler. İletken elektriği iletir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İletkenler </a:t>
            </a: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düşük dirence </a:t>
            </a:r>
            <a:r>
              <a:rPr lang="tr-TR" dirty="0">
                <a:latin typeface="Calibri" pitchFamily="34" charset="0"/>
                <a:cs typeface="Calibri" pitchFamily="34" charset="0"/>
              </a:rPr>
              <a:t>sahiptirler</a:t>
            </a:r>
          </a:p>
          <a:p>
            <a:pPr marL="342900" indent="-342900">
              <a:lnSpc>
                <a:spcPct val="100000"/>
              </a:lnSpc>
              <a:spcBef>
                <a:spcPts val="385"/>
              </a:spcBef>
              <a:buClr>
                <a:srgbClr val="404040"/>
              </a:buClr>
              <a:buFont typeface="Wingdings" pitchFamily="2" charset="2"/>
              <a:buChar char="§"/>
              <a:tabLst>
                <a:tab pos="445770" algn="l"/>
              </a:tabLst>
            </a:pPr>
            <a:r>
              <a:rPr lang="tr-TR" dirty="0">
                <a:latin typeface="Calibri" pitchFamily="34" charset="0"/>
                <a:cs typeface="Calibri" pitchFamily="34" charset="0"/>
              </a:rPr>
              <a:t>Gümüş, bakır, altın, alüminyum iyi iletkendir.</a:t>
            </a:r>
          </a:p>
          <a:p>
            <a:pPr marL="342900" marR="5080" indent="-342900">
              <a:lnSpc>
                <a:spcPct val="70000"/>
              </a:lnSpc>
              <a:spcBef>
                <a:spcPts val="1415"/>
              </a:spcBef>
              <a:buClr>
                <a:srgbClr val="404040"/>
              </a:buClr>
              <a:buFont typeface="Wingdings" pitchFamily="2" charset="2"/>
              <a:buChar char="§"/>
              <a:tabLst>
                <a:tab pos="427355" algn="l"/>
              </a:tabLst>
            </a:pPr>
            <a:r>
              <a:rPr lang="tr-TR" dirty="0">
                <a:latin typeface="Calibri" pitchFamily="34" charset="0"/>
                <a:cs typeface="Calibri" pitchFamily="34" charset="0"/>
              </a:rPr>
              <a:t>İletken  gazlara  örnek  olarak  argon,  neon  ve  kripton gazlar verilebilir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99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" y="1189761"/>
            <a:ext cx="10207625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4290" algn="l"/>
              </a:tabLst>
            </a:pPr>
            <a:r>
              <a:rPr sz="4800" b="0" u="sng" spc="-60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b="0" u="sng" spc="-4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u="sng" spc="-70" dirty="0">
                <a:solidFill>
                  <a:srgbClr val="404040"/>
                </a:solidFill>
                <a:latin typeface="Calibri Light"/>
                <a:cs typeface="Calibri Light"/>
              </a:rPr>
              <a:t>rili</a:t>
            </a:r>
            <a:r>
              <a:rPr sz="4800" b="0" u="sng" spc="-55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b="0" u="sng" spc="-7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b="0" u="sng" spc="-2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b="0" u="sng" spc="-7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b="0" u="sng" spc="-70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u="sng" spc="-65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b="0" u="sng" spc="-55" dirty="0">
                <a:solidFill>
                  <a:srgbClr val="404040"/>
                </a:solidFill>
                <a:latin typeface="Calibri Light"/>
                <a:cs typeface="Calibri Light"/>
              </a:rPr>
              <a:t>k</a:t>
            </a:r>
            <a:r>
              <a:rPr sz="4800" b="0" u="sng" spc="-70" dirty="0">
                <a:solidFill>
                  <a:srgbClr val="404040"/>
                </a:solidFill>
                <a:latin typeface="Calibri Light"/>
                <a:cs typeface="Calibri Light"/>
              </a:rPr>
              <a:t>il</a:t>
            </a:r>
            <a:r>
              <a:rPr sz="4800" b="0" u="sng" spc="-4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u="sng" spc="-7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b="0" u="sng" spc="-15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b="0" u="sng" dirty="0">
                <a:solidFill>
                  <a:srgbClr val="404040"/>
                </a:solidFill>
                <a:latin typeface="Calibri Light"/>
                <a:cs typeface="Calibri Light"/>
              </a:rPr>
              <a:t>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953" y="2010917"/>
            <a:ext cx="9766935" cy="130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buClr>
                <a:srgbClr val="404040"/>
              </a:buClr>
              <a:buFont typeface="Calibri"/>
              <a:buChar char="-"/>
              <a:tabLst>
                <a:tab pos="205104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Akı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ın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önü</a:t>
            </a:r>
            <a:endParaRPr sz="2800" dirty="0">
              <a:latin typeface="Calibri"/>
              <a:cs typeface="Calibri"/>
            </a:endParaRPr>
          </a:p>
          <a:p>
            <a:pPr marL="204470" indent="-191770">
              <a:lnSpc>
                <a:spcPts val="3190"/>
              </a:lnSpc>
              <a:spcBef>
                <a:spcPts val="1055"/>
              </a:spcBef>
              <a:buClr>
                <a:srgbClr val="404040"/>
              </a:buClr>
              <a:buFont typeface="Calibri"/>
              <a:buChar char="-"/>
              <a:tabLst>
                <a:tab pos="205104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Ele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trik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esinin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ğ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iş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aların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ğ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iş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p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arkların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luş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ası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" y="1189761"/>
            <a:ext cx="1020762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4290" algn="l"/>
              </a:tabLst>
            </a:pPr>
            <a:r>
              <a:rPr lang="tr-TR" sz="4800" b="0" u="sng" spc="-60" dirty="0">
                <a:solidFill>
                  <a:srgbClr val="404040"/>
                </a:solidFill>
                <a:latin typeface="Calibri Light"/>
                <a:cs typeface="Calibri Light"/>
              </a:rPr>
              <a:t>GÜÇ</a:t>
            </a:r>
            <a:r>
              <a:rPr sz="4800" b="0" u="sng" dirty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59C6946-4AB4-40D8-81D4-D318EDADEE8C}"/>
              </a:ext>
            </a:extLst>
          </p:cNvPr>
          <p:cNvSpPr txBox="1"/>
          <p:nvPr/>
        </p:nvSpPr>
        <p:spPr>
          <a:xfrm>
            <a:off x="1101953" y="2209800"/>
            <a:ext cx="9718447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4470" indent="-191770">
              <a:lnSpc>
                <a:spcPts val="3190"/>
              </a:lnSpc>
              <a:spcBef>
                <a:spcPts val="1055"/>
              </a:spcBef>
              <a:buClr>
                <a:srgbClr val="404040"/>
              </a:buClr>
              <a:buFont typeface="Calibri"/>
              <a:buChar char="-"/>
              <a:tabLst>
                <a:tab pos="205104" algn="l"/>
              </a:tabLst>
            </a:pPr>
            <a:r>
              <a:rPr lang="tr-TR" sz="2800" dirty="0">
                <a:solidFill>
                  <a:srgbClr val="404040"/>
                </a:solidFill>
                <a:latin typeface="Calibri"/>
                <a:cs typeface="Calibri"/>
              </a:rPr>
              <a:t>Elektriksel güç, elektrik enerjisinde elektrik devresi tarafından taşınan güç olarak tanımlanır. Birimi </a:t>
            </a:r>
            <a:r>
              <a:rPr lang="tr-TR" sz="2800" b="1" dirty="0" err="1">
                <a:solidFill>
                  <a:srgbClr val="404040"/>
                </a:solidFill>
                <a:latin typeface="Calibri"/>
                <a:cs typeface="Calibri"/>
              </a:rPr>
              <a:t>watt</a:t>
            </a:r>
            <a:r>
              <a:rPr lang="tr-TR" sz="2800" dirty="0" err="1">
                <a:solidFill>
                  <a:srgbClr val="404040"/>
                </a:solidFill>
                <a:latin typeface="Calibri"/>
                <a:cs typeface="Calibri"/>
              </a:rPr>
              <a:t>'tır</a:t>
            </a:r>
            <a:r>
              <a:rPr lang="tr-TR" sz="2800" dirty="0">
                <a:solidFill>
                  <a:srgbClr val="404040"/>
                </a:solidFill>
                <a:latin typeface="Calibri"/>
                <a:cs typeface="Calibri"/>
              </a:rPr>
              <a:t>. Elektrikli cihazların birim zamanda harcadığı enerji miktarı olarak da bilinir. 1 saniyede 1 </a:t>
            </a:r>
            <a:r>
              <a:rPr lang="tr-TR" sz="2800" dirty="0" err="1">
                <a:solidFill>
                  <a:srgbClr val="404040"/>
                </a:solidFill>
                <a:latin typeface="Calibri"/>
                <a:cs typeface="Calibri"/>
              </a:rPr>
              <a:t>joule</a:t>
            </a:r>
            <a:r>
              <a:rPr lang="tr-TR" sz="2800" dirty="0">
                <a:solidFill>
                  <a:srgbClr val="404040"/>
                </a:solidFill>
                <a:latin typeface="Calibri"/>
                <a:cs typeface="Calibri"/>
              </a:rPr>
              <a:t> enerji harcayan elektrikli alet 1 </a:t>
            </a:r>
            <a:r>
              <a:rPr lang="tr-TR" sz="2800" dirty="0" err="1">
                <a:solidFill>
                  <a:srgbClr val="404040"/>
                </a:solidFill>
                <a:latin typeface="Calibri"/>
                <a:cs typeface="Calibri"/>
              </a:rPr>
              <a:t>watt</a:t>
            </a:r>
            <a:r>
              <a:rPr lang="tr-TR" sz="2800" dirty="0">
                <a:solidFill>
                  <a:srgbClr val="404040"/>
                </a:solidFill>
                <a:latin typeface="Calibri"/>
                <a:cs typeface="Calibri"/>
              </a:rPr>
              <a:t> gücündedir.</a:t>
            </a:r>
          </a:p>
        </p:txBody>
      </p:sp>
    </p:spTree>
    <p:extLst>
      <p:ext uri="{BB962C8B-B14F-4D97-AF65-F5344CB8AC3E}">
        <p14:creationId xmlns:p14="http://schemas.microsoft.com/office/powerpoint/2010/main" val="13258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>
              <a:lnSpc>
                <a:spcPct val="100000"/>
              </a:lnSpc>
              <a:tabLst>
                <a:tab pos="10414000" algn="l"/>
              </a:tabLst>
            </a:pPr>
            <a:r>
              <a:rPr spc="-40" dirty="0">
                <a:latin typeface="Calibri Light"/>
                <a:cs typeface="Calibri Light"/>
              </a:rPr>
              <a:t>P</a:t>
            </a:r>
            <a:r>
              <a:rPr spc="-70" dirty="0">
                <a:latin typeface="Calibri Light"/>
                <a:cs typeface="Calibri Light"/>
              </a:rPr>
              <a:t>ill</a:t>
            </a:r>
            <a:r>
              <a:rPr spc="-45" dirty="0">
                <a:latin typeface="Calibri Light"/>
                <a:cs typeface="Calibri Light"/>
              </a:rPr>
              <a:t>e</a:t>
            </a:r>
            <a:r>
              <a:rPr spc="-20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913889"/>
            <a:ext cx="10083800" cy="1659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 ki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asal</a:t>
            </a:r>
            <a:r>
              <a:rPr sz="2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yi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trik</a:t>
            </a:r>
            <a:r>
              <a:rPr sz="2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sine d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tü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600" spc="-25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oğ</a:t>
            </a: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akım</a:t>
            </a:r>
            <a:r>
              <a:rPr sz="2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re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tir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2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415"/>
              </a:spcBef>
            </a:pP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6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klı</a:t>
            </a:r>
            <a:r>
              <a:rPr sz="26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ki</a:t>
            </a:r>
            <a:r>
              <a:rPr sz="26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6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od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6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9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ak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ır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6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ekt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6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sül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6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sit 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iy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ği)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için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tır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lmasıyla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dil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2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2600" spc="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min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ğ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ri </a:t>
            </a:r>
            <a:r>
              <a:rPr sz="26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iki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 c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nsi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ağl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600" spc="-2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593" rIns="0" bIns="0" rtlCol="0">
            <a:spAutoFit/>
          </a:bodyPr>
          <a:lstStyle/>
          <a:p>
            <a:pPr marL="1029969">
              <a:lnSpc>
                <a:spcPct val="100000"/>
              </a:lnSpc>
            </a:pPr>
            <a:r>
              <a:rPr sz="2700" b="1" u="none" spc="-215" dirty="0">
                <a:latin typeface="Calibri"/>
                <a:cs typeface="Calibri"/>
              </a:rPr>
              <a:t>T</a:t>
            </a:r>
            <a:r>
              <a:rPr sz="2700" b="1" u="none" dirty="0">
                <a:latin typeface="Calibri"/>
                <a:cs typeface="Calibri"/>
              </a:rPr>
              <a:t>aşı</a:t>
            </a:r>
            <a:r>
              <a:rPr sz="2700" b="1" u="none" spc="10" dirty="0">
                <a:latin typeface="Calibri"/>
                <a:cs typeface="Calibri"/>
              </a:rPr>
              <a:t>n</a:t>
            </a:r>
            <a:r>
              <a:rPr sz="2700" b="1" u="none" dirty="0">
                <a:latin typeface="Calibri"/>
                <a:cs typeface="Calibri"/>
              </a:rPr>
              <a:t>a</a:t>
            </a:r>
            <a:r>
              <a:rPr sz="2700" b="1" u="none" spc="5" dirty="0">
                <a:latin typeface="Calibri"/>
                <a:cs typeface="Calibri"/>
              </a:rPr>
              <a:t>b</a:t>
            </a:r>
            <a:r>
              <a:rPr sz="2700" b="1" u="none" dirty="0">
                <a:latin typeface="Calibri"/>
                <a:cs typeface="Calibri"/>
              </a:rPr>
              <a:t>i</a:t>
            </a:r>
            <a:r>
              <a:rPr sz="2700" b="1" u="none" spc="5" dirty="0">
                <a:latin typeface="Calibri"/>
                <a:cs typeface="Calibri"/>
              </a:rPr>
              <a:t>l</a:t>
            </a:r>
            <a:r>
              <a:rPr sz="2700" b="1" u="none" dirty="0">
                <a:latin typeface="Calibri"/>
                <a:cs typeface="Calibri"/>
              </a:rPr>
              <a:t>ir</a:t>
            </a:r>
            <a:r>
              <a:rPr sz="2700" b="1" u="none" spc="-85" dirty="0">
                <a:latin typeface="Calibri"/>
                <a:cs typeface="Calibri"/>
              </a:rPr>
              <a:t> </a:t>
            </a:r>
            <a:r>
              <a:rPr sz="2700" b="1" u="none" dirty="0">
                <a:latin typeface="Calibri"/>
                <a:cs typeface="Calibri"/>
              </a:rPr>
              <a:t>p</a:t>
            </a:r>
            <a:r>
              <a:rPr sz="2700" b="1" u="none" spc="10" dirty="0">
                <a:latin typeface="Calibri"/>
                <a:cs typeface="Calibri"/>
              </a:rPr>
              <a:t>i</a:t>
            </a:r>
            <a:r>
              <a:rPr sz="2700" b="1" u="none" dirty="0">
                <a:latin typeface="Calibri"/>
                <a:cs typeface="Calibri"/>
              </a:rPr>
              <a:t>l</a:t>
            </a:r>
            <a:r>
              <a:rPr sz="2700" b="1" u="none" spc="5" dirty="0">
                <a:latin typeface="Calibri"/>
                <a:cs typeface="Calibri"/>
              </a:rPr>
              <a:t>l</a:t>
            </a:r>
            <a:r>
              <a:rPr sz="2700" b="1" u="none" dirty="0">
                <a:latin typeface="Calibri"/>
                <a:cs typeface="Calibri"/>
              </a:rPr>
              <a:t>eri</a:t>
            </a:r>
            <a:r>
              <a:rPr sz="2700" b="1" u="none" spc="-30" dirty="0">
                <a:latin typeface="Calibri"/>
                <a:cs typeface="Calibri"/>
              </a:rPr>
              <a:t> </a:t>
            </a:r>
            <a:r>
              <a:rPr sz="2700" b="1" u="none" dirty="0">
                <a:latin typeface="Calibri"/>
                <a:cs typeface="Calibri"/>
              </a:rPr>
              <a:t>3</a:t>
            </a:r>
            <a:r>
              <a:rPr sz="2700" b="1" u="none" spc="-20" dirty="0">
                <a:latin typeface="Calibri"/>
                <a:cs typeface="Calibri"/>
              </a:rPr>
              <a:t> </a:t>
            </a:r>
            <a:r>
              <a:rPr sz="2700" b="1" u="none" dirty="0">
                <a:latin typeface="Calibri"/>
                <a:cs typeface="Calibri"/>
              </a:rPr>
              <a:t>a</a:t>
            </a:r>
            <a:r>
              <a:rPr sz="2700" b="1" u="none" spc="5" dirty="0">
                <a:latin typeface="Calibri"/>
                <a:cs typeface="Calibri"/>
              </a:rPr>
              <a:t>n</a:t>
            </a:r>
            <a:r>
              <a:rPr sz="2700" b="1" u="none" dirty="0">
                <a:latin typeface="Calibri"/>
                <a:cs typeface="Calibri"/>
              </a:rPr>
              <a:t>a</a:t>
            </a:r>
            <a:r>
              <a:rPr sz="2700" b="1" u="none" spc="-30" dirty="0">
                <a:latin typeface="Calibri"/>
                <a:cs typeface="Calibri"/>
              </a:rPr>
              <a:t> </a:t>
            </a:r>
            <a:r>
              <a:rPr sz="2700" b="1" u="none" spc="5" dirty="0">
                <a:latin typeface="Calibri"/>
                <a:cs typeface="Calibri"/>
              </a:rPr>
              <a:t>g</a:t>
            </a:r>
            <a:r>
              <a:rPr sz="2700" b="1" u="none" dirty="0">
                <a:latin typeface="Calibri"/>
                <a:cs typeface="Calibri"/>
              </a:rPr>
              <a:t>ru</a:t>
            </a:r>
            <a:r>
              <a:rPr sz="2700" b="1" u="none" spc="10" dirty="0">
                <a:latin typeface="Calibri"/>
                <a:cs typeface="Calibri"/>
              </a:rPr>
              <a:t>b</a:t>
            </a:r>
            <a:r>
              <a:rPr sz="2700" b="1" u="none" dirty="0">
                <a:latin typeface="Calibri"/>
                <a:cs typeface="Calibri"/>
              </a:rPr>
              <a:t>a</a:t>
            </a:r>
            <a:r>
              <a:rPr sz="2700" b="1" u="none" spc="-30" dirty="0">
                <a:latin typeface="Calibri"/>
                <a:cs typeface="Calibri"/>
              </a:rPr>
              <a:t> </a:t>
            </a:r>
            <a:r>
              <a:rPr sz="2700" b="1" u="none" spc="-45" dirty="0">
                <a:latin typeface="Calibri"/>
                <a:cs typeface="Calibri"/>
              </a:rPr>
              <a:t>a</a:t>
            </a:r>
            <a:r>
              <a:rPr sz="2700" b="1" u="none" spc="5" dirty="0">
                <a:latin typeface="Calibri"/>
                <a:cs typeface="Calibri"/>
              </a:rPr>
              <a:t>y</a:t>
            </a:r>
            <a:r>
              <a:rPr sz="2700" b="1" u="none" dirty="0">
                <a:latin typeface="Calibri"/>
                <a:cs typeface="Calibri"/>
              </a:rPr>
              <a:t>ı</a:t>
            </a:r>
            <a:r>
              <a:rPr sz="2700" b="1" u="none" spc="-50" dirty="0">
                <a:latin typeface="Calibri"/>
                <a:cs typeface="Calibri"/>
              </a:rPr>
              <a:t>r</a:t>
            </a:r>
            <a:r>
              <a:rPr sz="2700" b="1" u="none" dirty="0">
                <a:latin typeface="Calibri"/>
                <a:cs typeface="Calibri"/>
              </a:rPr>
              <a:t>a</a:t>
            </a:r>
            <a:r>
              <a:rPr sz="2700" b="1" u="none" spc="5" dirty="0">
                <a:latin typeface="Calibri"/>
                <a:cs typeface="Calibri"/>
              </a:rPr>
              <a:t>b</a:t>
            </a:r>
            <a:r>
              <a:rPr sz="2700" b="1" u="none" spc="-20" dirty="0">
                <a:latin typeface="Calibri"/>
                <a:cs typeface="Calibri"/>
              </a:rPr>
              <a:t>i</a:t>
            </a:r>
            <a:r>
              <a:rPr sz="2700" b="1" u="none" dirty="0">
                <a:latin typeface="Calibri"/>
                <a:cs typeface="Calibri"/>
              </a:rPr>
              <a:t>lm</a:t>
            </a:r>
            <a:r>
              <a:rPr sz="2700" b="1" u="none" spc="-15" dirty="0">
                <a:latin typeface="Calibri"/>
                <a:cs typeface="Calibri"/>
              </a:rPr>
              <a:t>e</a:t>
            </a:r>
            <a:r>
              <a:rPr sz="2700" b="1" u="none" dirty="0">
                <a:latin typeface="Calibri"/>
                <a:cs typeface="Calibri"/>
              </a:rPr>
              <a:t>k</a:t>
            </a:r>
            <a:r>
              <a:rPr sz="2700" b="1" u="none" spc="-65" dirty="0">
                <a:latin typeface="Calibri"/>
                <a:cs typeface="Calibri"/>
              </a:rPr>
              <a:t> </a:t>
            </a:r>
            <a:r>
              <a:rPr sz="2700" b="1" u="none" dirty="0">
                <a:latin typeface="Calibri"/>
                <a:cs typeface="Calibri"/>
              </a:rPr>
              <a:t>m</a:t>
            </a:r>
            <a:r>
              <a:rPr sz="2700" b="1" u="none" spc="5" dirty="0">
                <a:latin typeface="Calibri"/>
                <a:cs typeface="Calibri"/>
              </a:rPr>
              <a:t>ü</a:t>
            </a:r>
            <a:r>
              <a:rPr sz="2700" b="1" u="none" dirty="0">
                <a:latin typeface="Calibri"/>
                <a:cs typeface="Calibri"/>
              </a:rPr>
              <a:t>mkü</a:t>
            </a:r>
            <a:r>
              <a:rPr sz="2700" b="1" u="none" spc="10" dirty="0">
                <a:latin typeface="Calibri"/>
                <a:cs typeface="Calibri"/>
              </a:rPr>
              <a:t>n</a:t>
            </a:r>
            <a:r>
              <a:rPr sz="2700" b="1" u="none" dirty="0">
                <a:latin typeface="Calibri"/>
                <a:cs typeface="Calibri"/>
              </a:rPr>
              <a:t>d</a:t>
            </a:r>
            <a:r>
              <a:rPr sz="2700" b="1" u="none" spc="10" dirty="0">
                <a:latin typeface="Calibri"/>
                <a:cs typeface="Calibri"/>
              </a:rPr>
              <a:t>ü</a:t>
            </a:r>
            <a:r>
              <a:rPr sz="2700" b="1" u="none" dirty="0">
                <a:latin typeface="Calibri"/>
                <a:cs typeface="Calibri"/>
              </a:rPr>
              <a:t>r</a:t>
            </a:r>
            <a:r>
              <a:rPr sz="2700" b="1" u="none" spc="-85" dirty="0">
                <a:latin typeface="Calibri"/>
                <a:cs typeface="Calibri"/>
              </a:rPr>
              <a:t> </a:t>
            </a:r>
            <a:r>
              <a:rPr sz="2700" b="1" u="none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0" y="1821205"/>
            <a:ext cx="6816725" cy="444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buClr>
                <a:srgbClr val="404040"/>
              </a:buClr>
              <a:buFont typeface="Calibri"/>
              <a:buAutoNum type="alphaLcPeriod"/>
              <a:tabLst>
                <a:tab pos="391160" algn="l"/>
              </a:tabLst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Şa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iller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890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(c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885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ala</a:t>
            </a:r>
            <a:r>
              <a:rPr sz="1400" spc="-1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915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ap</a:t>
            </a:r>
            <a:r>
              <a:rPr sz="1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ev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885"/>
              </a:spcBef>
              <a:buClr>
                <a:srgbClr val="404040"/>
              </a:buClr>
              <a:buFont typeface="Calibri"/>
              <a:buAutoNum type="alphaLcPeriod"/>
              <a:tabLst>
                <a:tab pos="400050" algn="l"/>
              </a:tabLst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şa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4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ill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890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910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ji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890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rı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4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885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rı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ıll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rtl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417830" indent="-405130">
              <a:lnSpc>
                <a:spcPct val="100000"/>
              </a:lnSpc>
              <a:spcBef>
                <a:spcPts val="915"/>
              </a:spcBef>
              <a:buClr>
                <a:srgbClr val="404040"/>
              </a:buClr>
              <a:buFont typeface="Calibri"/>
              <a:buAutoNum type="alphaLcPeriod"/>
              <a:tabLst>
                <a:tab pos="418465" algn="l"/>
              </a:tabLst>
            </a:pP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düğ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ill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885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ümü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1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o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1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ap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eler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885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azlar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915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ğ</a:t>
            </a:r>
            <a:r>
              <a:rPr sz="1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af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tl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ili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  <a:p>
            <a:pPr marL="1219835" lvl="1" indent="-384175">
              <a:lnSpc>
                <a:spcPct val="100000"/>
              </a:lnSpc>
              <a:spcBef>
                <a:spcPts val="885"/>
              </a:spcBef>
              <a:buClr>
                <a:srgbClr val="404040"/>
              </a:buClr>
              <a:buFont typeface="Calibri"/>
              <a:buAutoNum type="arabicParenR"/>
              <a:tabLst>
                <a:tab pos="1220470" algn="l"/>
              </a:tabLst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 s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azlar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4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,v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4" name="Picture 14" descr="Pd - no lines of 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33512"/>
            <a:ext cx="5943600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9030"/>
            <a:ext cx="1981200" cy="732971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pPr algn="l" fontAlgn="base">
              <a:lnSpc>
                <a:spcPct val="135000"/>
              </a:lnSpc>
              <a:spcAft>
                <a:spcPct val="0"/>
              </a:spcAft>
              <a:buFont typeface="Wingdings" pitchFamily="2" charset="2"/>
            </a:pPr>
            <a:r>
              <a:rPr lang="tr-TR" sz="3200" dirty="0">
                <a:solidFill>
                  <a:srgbClr val="4015F7"/>
                </a:solidFill>
              </a:rPr>
              <a:t>Yalıtkanlar</a:t>
            </a:r>
            <a:endParaRPr lang="en-GB" sz="3200" dirty="0">
              <a:solidFill>
                <a:srgbClr val="4015F7"/>
              </a:solidFill>
            </a:endParaRPr>
          </a:p>
        </p:txBody>
      </p:sp>
      <p:sp>
        <p:nvSpPr>
          <p:cNvPr id="204817" name="Rectangle 17"/>
          <p:cNvSpPr>
            <a:spLocks noChangeArrowheads="1"/>
          </p:cNvSpPr>
          <p:nvPr/>
        </p:nvSpPr>
        <p:spPr bwMode="auto">
          <a:xfrm>
            <a:off x="2133600" y="3962400"/>
            <a:ext cx="8991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tr-TR" dirty="0">
                <a:solidFill>
                  <a:srgbClr val="FF0000"/>
                </a:solidFill>
                <a:latin typeface="+mj-lt"/>
              </a:rPr>
              <a:t>Yalıtkanlar</a:t>
            </a:r>
            <a:r>
              <a:rPr lang="en-GB" dirty="0">
                <a:latin typeface="+mj-lt"/>
              </a:rPr>
              <a:t> </a:t>
            </a:r>
            <a:r>
              <a:rPr lang="tr-TR" dirty="0">
                <a:latin typeface="+mj-lt"/>
              </a:rPr>
              <a:t>dış yörüngelerinde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çekirdeğe sıkı bağlı elektronlara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>
                <a:latin typeface="+mj-lt"/>
              </a:rPr>
              <a:t>sahiptirler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None/>
            </a:pPr>
            <a:r>
              <a:rPr lang="tr-TR" dirty="0" err="1">
                <a:latin typeface="Calibri" pitchFamily="34" charset="0"/>
                <a:cs typeface="Calibri" pitchFamily="34" charset="0"/>
              </a:rPr>
              <a:t>Valans</a:t>
            </a:r>
            <a:r>
              <a:rPr lang="tr-TR" dirty="0">
                <a:latin typeface="Calibri" pitchFamily="34" charset="0"/>
                <a:cs typeface="Calibri" pitchFamily="34" charset="0"/>
              </a:rPr>
              <a:t> elektron sayısı </a:t>
            </a:r>
            <a:r>
              <a:rPr lang="tr-T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tr-TR" dirty="0">
                <a:latin typeface="Calibri" pitchFamily="34" charset="0"/>
                <a:cs typeface="Calibri" pitchFamily="34" charset="0"/>
              </a:rPr>
              <a:t> ve daha fazla olan atomlardan oluşan elementler yalıtkandır.</a:t>
            </a:r>
            <a:endParaRPr lang="en-GB" dirty="0">
              <a:latin typeface="+mj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tr-TR" dirty="0">
                <a:latin typeface="+mj-lt"/>
              </a:rPr>
              <a:t>Bu elektronları </a:t>
            </a:r>
            <a:r>
              <a:rPr lang="tr-TR" dirty="0">
                <a:solidFill>
                  <a:srgbClr val="FF3300"/>
                </a:solidFill>
                <a:latin typeface="+mj-lt"/>
              </a:rPr>
              <a:t>iletim bandına </a:t>
            </a:r>
            <a:r>
              <a:rPr lang="tr-TR" dirty="0">
                <a:latin typeface="+mj-lt"/>
              </a:rPr>
              <a:t>geçmek için </a:t>
            </a:r>
            <a:r>
              <a:rPr lang="tr-TR" dirty="0">
                <a:solidFill>
                  <a:srgbClr val="FF3300"/>
                </a:solidFill>
                <a:latin typeface="+mj-lt"/>
              </a:rPr>
              <a:t>çok yüksek enerji </a:t>
            </a:r>
            <a:r>
              <a:rPr lang="tr-TR" dirty="0">
                <a:latin typeface="+mj-lt"/>
              </a:rPr>
              <a:t>gerekir.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dirty="0">
                <a:latin typeface="+mj-lt"/>
              </a:rPr>
              <a:t> </a:t>
            </a:r>
            <a:r>
              <a:rPr lang="tr-TR" dirty="0">
                <a:latin typeface="+mj-lt"/>
              </a:rPr>
              <a:t>Yalıtkanlar</a:t>
            </a:r>
            <a:r>
              <a:rPr lang="en-GB" dirty="0">
                <a:latin typeface="+mj-lt"/>
              </a:rPr>
              <a:t> 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yüksek dirence </a:t>
            </a:r>
            <a:r>
              <a:rPr lang="tr-TR" dirty="0">
                <a:latin typeface="+mj-lt"/>
              </a:rPr>
              <a:t>sahiptirler.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tr-TR" dirty="0">
                <a:latin typeface="+mj-lt"/>
              </a:rPr>
              <a:t>Cam,  porselen,  plastik,  kağıt,  kauçuk  ve  pamuk  vb. maddeler  yalıtkandır.  Saf  su,  alkol,  benzin  ve  trafo  yağı yalıtkan özelliğe sahiptir.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dirty="0">
              <a:latin typeface="+mj-lt"/>
            </a:endParaRPr>
          </a:p>
        </p:txBody>
      </p:sp>
      <p:pic>
        <p:nvPicPr>
          <p:cNvPr id="204818" name="Picture 18" descr="Conductor - 10 atoms - 8 electron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1509712"/>
            <a:ext cx="5495925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13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425" y="462215"/>
            <a:ext cx="10427309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pc="-125" dirty="0"/>
              <a:t> </a:t>
            </a:r>
            <a:r>
              <a:rPr spc="-360" dirty="0"/>
              <a:t>Y</a:t>
            </a:r>
            <a:r>
              <a:rPr spc="-55" dirty="0"/>
              <a:t>a</a:t>
            </a:r>
            <a:r>
              <a:rPr spc="-50" dirty="0"/>
              <a:t>r</a:t>
            </a:r>
            <a:r>
              <a:rPr spc="-55" dirty="0"/>
              <a:t>ıil</a:t>
            </a:r>
            <a:r>
              <a:rPr spc="-70" dirty="0"/>
              <a:t>e</a:t>
            </a:r>
            <a:r>
              <a:rPr spc="-45" dirty="0"/>
              <a:t>t</a:t>
            </a:r>
            <a:r>
              <a:rPr spc="-225" dirty="0"/>
              <a:t>k</a:t>
            </a:r>
            <a:r>
              <a:rPr spc="-45" dirty="0"/>
              <a:t>e</a:t>
            </a:r>
            <a:r>
              <a:rPr spc="-50" dirty="0"/>
              <a:t>n</a:t>
            </a:r>
            <a:r>
              <a:rPr spc="-55" dirty="0"/>
              <a:t>l</a:t>
            </a:r>
            <a:r>
              <a:rPr spc="-45" dirty="0"/>
              <a:t>e</a:t>
            </a:r>
            <a:r>
              <a:rPr dirty="0"/>
              <a:t>r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551" y="1355496"/>
            <a:ext cx="10427309" cy="285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Ele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trik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akı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ını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b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elli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lla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tirl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9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2700">
              <a:spcBef>
                <a:spcPts val="1080"/>
              </a:spcBef>
              <a:tabLst>
                <a:tab pos="347345" algn="l"/>
                <a:tab pos="1655445" algn="l"/>
                <a:tab pos="3350260" algn="l"/>
                <a:tab pos="4698365" algn="l"/>
                <a:tab pos="56400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	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	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şulla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	</a:t>
            </a:r>
            <a:r>
              <a:rPr sz="2000" spc="5" dirty="0" err="1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 err="1">
                <a:solidFill>
                  <a:srgbClr val="404040"/>
                </a:solidFill>
                <a:latin typeface="Calibri"/>
                <a:cs typeface="Calibri"/>
              </a:rPr>
              <a:t>lan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 uygun </a:t>
            </a:r>
            <a:r>
              <a:rPr lang="tr-TR" sz="2000" spc="-10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lang="tr-TR" sz="2000" spc="10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llar s</a:t>
            </a:r>
            <a:r>
              <a:rPr lang="tr-TR" sz="20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ğla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ığı</a:t>
            </a:r>
            <a:r>
              <a:rPr lang="tr-TR" sz="20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lang="tr-TR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lang="tr-TR" sz="2000" spc="-3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tr-TR" sz="2000" spc="-11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lik</a:t>
            </a:r>
            <a:r>
              <a:rPr lang="tr-TR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-45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lang="tr-TR" sz="2000" spc="-8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elliği</a:t>
            </a:r>
            <a:r>
              <a:rPr lang="tr-TR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tr-TR"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lang="tr-TR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tr-TR" sz="2000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tr-TR" sz="2000" spc="-28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tr-TR" sz="2000" dirty="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1055"/>
              </a:spcBef>
              <a:buClr>
                <a:srgbClr val="404040"/>
              </a:buClr>
              <a:buFont typeface="Calibri"/>
              <a:buChar char="-"/>
              <a:tabLst>
                <a:tab pos="284480" algn="l"/>
              </a:tabLst>
            </a:pPr>
            <a:r>
              <a:rPr lang="tr-TR"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tr-TR" sz="2000" spc="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-3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lang="tr-TR" sz="20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ün</a:t>
            </a:r>
            <a:r>
              <a:rPr lang="tr-TR" sz="20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rine</a:t>
            </a:r>
            <a:r>
              <a:rPr lang="tr-TR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lang="tr-TR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ele</a:t>
            </a:r>
            <a:r>
              <a:rPr lang="tr-TR" sz="2000" spc="-4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tr-TR" sz="20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tr-TR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lu</a:t>
            </a:r>
            <a:r>
              <a:rPr lang="tr-TR"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lang="tr-TR" sz="2000" spc="-28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tr-TR" sz="2000" dirty="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1060"/>
              </a:spcBef>
              <a:buClr>
                <a:srgbClr val="404040"/>
              </a:buClr>
              <a:buFont typeface="Calibri"/>
              <a:buChar char="-"/>
              <a:tabLst>
                <a:tab pos="284480" algn="l"/>
              </a:tabLst>
            </a:pPr>
            <a:r>
              <a:rPr lang="tr-TR"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tr-TR" sz="20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li</a:t>
            </a:r>
            <a:r>
              <a:rPr lang="tr-TR" sz="2000" spc="-4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lang="tr-TR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-2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-2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lang="tr-TR"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tr-TR" sz="2000" spc="-5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yum</a:t>
            </a:r>
            <a:r>
              <a:rPr lang="tr-TR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-5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arıi</a:t>
            </a:r>
            <a:r>
              <a:rPr lang="tr-TR" sz="20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lang="tr-TR" sz="2000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tr-TR" sz="2000" spc="-11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lang="tr-TR" sz="20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tr-TR"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tr-TR" sz="2000" spc="5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rne</a:t>
            </a:r>
            <a:r>
              <a:rPr lang="tr-TR" sz="2000" spc="-4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lang="tr-TR" sz="2000" spc="-29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tr-TR" sz="2000" dirty="0">
              <a:latin typeface="Calibri"/>
              <a:cs typeface="Calibri"/>
            </a:endParaRPr>
          </a:p>
          <a:p>
            <a:pPr marL="12700">
              <a:spcBef>
                <a:spcPts val="1080"/>
              </a:spcBef>
              <a:tabLst>
                <a:tab pos="347345" algn="l"/>
                <a:tab pos="1655445" algn="l"/>
                <a:tab pos="3350260" algn="l"/>
                <a:tab pos="4698365" algn="l"/>
                <a:tab pos="5640070" algn="l"/>
              </a:tabLst>
            </a:pPr>
            <a:endParaRPr lang="tr-TR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47345" algn="l"/>
                <a:tab pos="1655445" algn="l"/>
                <a:tab pos="3350260" algn="l"/>
                <a:tab pos="4698365" algn="l"/>
                <a:tab pos="564007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D88878B1-F482-2E17-E858-B31E86556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502504"/>
            <a:ext cx="2133600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1800" dirty="0" err="1">
                <a:solidFill>
                  <a:srgbClr val="C00000"/>
                </a:solidFill>
                <a:latin typeface="+mj-lt"/>
              </a:rPr>
              <a:t>Sili</a:t>
            </a:r>
            <a:r>
              <a:rPr lang="tr-TR" sz="1800" dirty="0" err="1">
                <a:solidFill>
                  <a:srgbClr val="C00000"/>
                </a:solidFill>
                <a:latin typeface="+mj-lt"/>
              </a:rPr>
              <a:t>syum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 (Si)</a:t>
            </a:r>
            <a:endParaRPr lang="th-TH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F21A967-2F4C-416E-4DE8-977D38D31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518379"/>
            <a:ext cx="2438400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None/>
              <a:defRPr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n-US" sz="1800" dirty="0"/>
              <a:t>German</a:t>
            </a:r>
            <a:r>
              <a:rPr lang="tr-TR" sz="1800" dirty="0"/>
              <a:t>y</a:t>
            </a:r>
            <a:r>
              <a:rPr lang="en-US" sz="1800" dirty="0"/>
              <a:t>um (</a:t>
            </a:r>
            <a:r>
              <a:rPr lang="en-US" sz="1800" dirty="0" err="1"/>
              <a:t>Ge</a:t>
            </a:r>
            <a:r>
              <a:rPr lang="en-US" sz="1800" dirty="0"/>
              <a:t>)</a:t>
            </a:r>
            <a:endParaRPr lang="th-TH" sz="18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9A3E9B2-45F5-98AD-98F4-8F7AB91F7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785374"/>
            <a:ext cx="5172075" cy="237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905000" y="5105401"/>
            <a:ext cx="8305800" cy="830997"/>
          </a:xfrm>
          <a:ln>
            <a:headEnd/>
            <a:tailEnd/>
          </a:ln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>
                <a:solidFill>
                  <a:schemeClr val="tx1"/>
                </a:solidFill>
              </a:rPr>
              <a:t>Elektronlar, </a:t>
            </a:r>
            <a:r>
              <a:rPr lang="tr-TR" sz="2000" dirty="0">
                <a:solidFill>
                  <a:srgbClr val="4015F7"/>
                </a:solidFill>
              </a:rPr>
              <a:t>yüklü iki </a:t>
            </a:r>
            <a:r>
              <a:rPr lang="tr-TR" sz="2000" dirty="0">
                <a:solidFill>
                  <a:schemeClr val="tx1"/>
                </a:solidFill>
              </a:rPr>
              <a:t>nokta arasında iletken bir yol bulduğunda noktalar arası yük dengesi sağlanıncaya kadar eksi (-) yükü daha çok olan noktadan az olana doğru hareket eder. (</a:t>
            </a:r>
            <a:r>
              <a:rPr lang="tr-TR" sz="2000" i="1" dirty="0">
                <a:solidFill>
                  <a:schemeClr val="tx1"/>
                </a:solidFill>
              </a:rPr>
              <a:t>Maddenin elektriksel olarak nötrleşme eğilimi</a:t>
            </a:r>
            <a:r>
              <a:rPr lang="tr-TR" sz="2000" dirty="0">
                <a:solidFill>
                  <a:schemeClr val="tx1"/>
                </a:solidFill>
              </a:rPr>
              <a:t>).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81200" y="152400"/>
            <a:ext cx="2133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defTabSz="914400" eaLnBrk="1" latinLnBrk="0" hangingPunct="1">
              <a:buNone/>
              <a:defRPr sz="2800">
                <a:solidFill>
                  <a:srgbClr val="4015F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Elektrik Akımı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0" y="914401"/>
            <a:ext cx="2638301" cy="167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58" y="3657601"/>
            <a:ext cx="2325943" cy="82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ontrols>
      <mc:AlternateContent xmlns:mc="http://schemas.openxmlformats.org/markup-compatibility/2006">
        <mc:Choice xmlns:v="urn:schemas-microsoft-com:vml" Requires="v">
          <p:control r:id="rId1" imgW="4420217" imgH="4114286"/>
        </mc:Choice>
        <mc:Fallback>
          <p:control r:id="rId1" imgW="4420217" imgH="4114286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838200"/>
                  <a:ext cx="4419600" cy="411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87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>
              <a:lnSpc>
                <a:spcPct val="100000"/>
              </a:lnSpc>
            </a:pPr>
            <a:r>
              <a:rPr spc="-45" dirty="0"/>
              <a:t>E</a:t>
            </a:r>
            <a:r>
              <a:rPr spc="-55" dirty="0"/>
              <a:t>l</a:t>
            </a:r>
            <a:r>
              <a:rPr spc="-45" dirty="0"/>
              <a:t>e</a:t>
            </a:r>
            <a:r>
              <a:rPr spc="-80" dirty="0"/>
              <a:t>k</a:t>
            </a:r>
            <a:r>
              <a:rPr spc="-45" dirty="0"/>
              <a:t>t</a:t>
            </a:r>
            <a:r>
              <a:rPr spc="-50" dirty="0"/>
              <a:t>r</a:t>
            </a:r>
            <a:r>
              <a:rPr spc="-55" dirty="0"/>
              <a:t>i</a:t>
            </a:r>
            <a:r>
              <a:rPr dirty="0"/>
              <a:t>k</a:t>
            </a:r>
            <a:r>
              <a:rPr spc="-130" dirty="0"/>
              <a:t> </a:t>
            </a:r>
            <a:r>
              <a:rPr spc="-40" dirty="0"/>
              <a:t>A</a:t>
            </a:r>
            <a:r>
              <a:rPr spc="-55" dirty="0"/>
              <a:t>kım</a:t>
            </a:r>
            <a:r>
              <a:rPr dirty="0"/>
              <a:t>ı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1" y="1905000"/>
            <a:ext cx="8229600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932815" algn="l"/>
                <a:tab pos="1445260" algn="l"/>
                <a:tab pos="2948305" algn="l"/>
                <a:tab pos="3375025" algn="l"/>
                <a:tab pos="4457065" algn="l"/>
                <a:tab pos="5222240" algn="l"/>
                <a:tab pos="5951220" algn="l"/>
                <a:tab pos="6380480" algn="l"/>
                <a:tab pos="7231380" algn="l"/>
                <a:tab pos="7957184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yü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aş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cı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nın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iç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irli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0" dirty="0" err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 err="1">
                <a:solidFill>
                  <a:srgbClr val="404040"/>
                </a:solidFill>
                <a:latin typeface="Calibri"/>
                <a:cs typeface="Calibri"/>
              </a:rPr>
              <a:t>lirli</a:t>
            </a:r>
            <a:r>
              <a:rPr lang="tr-TR"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10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tr-TR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dü</a:t>
            </a:r>
            <a:r>
              <a:rPr sz="2000" spc="-55" dirty="0" err="1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-20" dirty="0" err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nde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 err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 err="1">
                <a:solidFill>
                  <a:srgbClr val="404040"/>
                </a:solidFill>
                <a:latin typeface="Calibri"/>
                <a:cs typeface="Calibri"/>
              </a:rPr>
              <a:t>tm</a:t>
            </a:r>
            <a:r>
              <a:rPr sz="2000" spc="-25" dirty="0" err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 err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25" dirty="0" err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ridi</a:t>
            </a:r>
            <a:r>
              <a:rPr sz="2000" spc="-20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tr-TR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tabLst>
                <a:tab pos="932815" algn="l"/>
                <a:tab pos="1445260" algn="l"/>
                <a:tab pos="2948305" algn="l"/>
                <a:tab pos="3375025" algn="l"/>
                <a:tab pos="4457065" algn="l"/>
                <a:tab pos="5222240" algn="l"/>
                <a:tab pos="5951220" algn="l"/>
                <a:tab pos="6380480" algn="l"/>
                <a:tab pos="7231380" algn="l"/>
                <a:tab pos="7957184" algn="l"/>
              </a:tabLst>
            </a:pPr>
            <a:r>
              <a:rPr sz="2000" spc="-15" dirty="0" err="1">
                <a:solidFill>
                  <a:srgbClr val="404040"/>
                </a:solidFill>
                <a:latin typeface="Calibri"/>
                <a:cs typeface="Calibri"/>
              </a:rPr>
              <a:t>Akımın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rb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yü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aş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ıc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ları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ın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nünü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 err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5" dirty="0" err="1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0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tr-TR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3009" y="3254150"/>
            <a:ext cx="3529584" cy="2142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81200" y="1524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 eaLnBrk="1" latinLnBrk="0" hangingPunct="1">
              <a:buNone/>
              <a:defRPr sz="2800">
                <a:solidFill>
                  <a:srgbClr val="4015F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Elektrik Akımı</a:t>
            </a:r>
            <a:endParaRPr lang="en-US" dirty="0"/>
          </a:p>
        </p:txBody>
      </p:sp>
      <p:pic>
        <p:nvPicPr>
          <p:cNvPr id="8" name="Picture 6" descr="animated exampl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49" y="951170"/>
            <a:ext cx="5977783" cy="4230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8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952596" y="3944991"/>
            <a:ext cx="8305800" cy="1938992"/>
          </a:xfrm>
          <a:ln>
            <a:headEnd/>
            <a:tailEnd/>
          </a:ln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>
                <a:solidFill>
                  <a:schemeClr val="tx1"/>
                </a:solidFill>
              </a:rPr>
              <a:t>Elektronların transferi esnasında iletken yolun kesitinden birim zamanda geçen yük miktarı akış şiddetini belirtir ve “</a:t>
            </a:r>
            <a:r>
              <a:rPr lang="tr-TR" sz="2000" dirty="0">
                <a:solidFill>
                  <a:srgbClr val="FF3300"/>
                </a:solidFill>
              </a:rPr>
              <a:t>Akım</a:t>
            </a:r>
            <a:r>
              <a:rPr lang="tr-TR" sz="2000" dirty="0">
                <a:solidFill>
                  <a:schemeClr val="tx1"/>
                </a:solidFill>
              </a:rPr>
              <a:t>” olarak isimlendirilir.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>
                <a:solidFill>
                  <a:schemeClr val="tx1"/>
                </a:solidFill>
              </a:rPr>
              <a:t>Akım birimi Amperdir (A)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>
                <a:solidFill>
                  <a:schemeClr val="tx1"/>
                </a:solidFill>
              </a:rPr>
              <a:t>Başka bir deyişle, bir devreden 1 saniyede 6,24.10</a:t>
            </a:r>
            <a:r>
              <a:rPr lang="tr-TR" sz="2000" baseline="30000" dirty="0">
                <a:solidFill>
                  <a:schemeClr val="tx1"/>
                </a:solidFill>
              </a:rPr>
              <a:t>16 </a:t>
            </a:r>
            <a:r>
              <a:rPr lang="tr-TR" sz="2000" dirty="0">
                <a:solidFill>
                  <a:schemeClr val="tx1"/>
                </a:solidFill>
              </a:rPr>
              <a:t>adet elektron geçiyorsa o devrenin akımı 1 </a:t>
            </a:r>
            <a:r>
              <a:rPr lang="tr-TR" sz="2000" dirty="0" err="1">
                <a:solidFill>
                  <a:schemeClr val="tx1"/>
                </a:solidFill>
              </a:rPr>
              <a:t>Amper‟dir</a:t>
            </a:r>
            <a:r>
              <a:rPr lang="tr-TR" sz="20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000" dirty="0">
                <a:solidFill>
                  <a:schemeClr val="tx1"/>
                </a:solidFill>
              </a:rPr>
              <a:t>Elektriksel hesaplamalarda ve şemalarda </a:t>
            </a:r>
            <a:r>
              <a:rPr lang="tr-TR" sz="2000" dirty="0">
                <a:solidFill>
                  <a:srgbClr val="FF0000"/>
                </a:solidFill>
              </a:rPr>
              <a:t>“I” </a:t>
            </a:r>
            <a:r>
              <a:rPr lang="tr-TR" sz="2000" dirty="0">
                <a:solidFill>
                  <a:schemeClr val="tx1"/>
                </a:solidFill>
              </a:rPr>
              <a:t>ya da </a:t>
            </a:r>
            <a:r>
              <a:rPr lang="tr-TR" sz="2000" dirty="0">
                <a:solidFill>
                  <a:srgbClr val="FF0000"/>
                </a:solidFill>
              </a:rPr>
              <a:t>“i”</a:t>
            </a:r>
            <a:r>
              <a:rPr lang="tr-TR" sz="2000" dirty="0">
                <a:solidFill>
                  <a:schemeClr val="tx1"/>
                </a:solidFill>
              </a:rPr>
              <a:t> harfleriyle sembolize edilir.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81200" y="1524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 eaLnBrk="1" latinLnBrk="0" hangingPunct="1">
              <a:buNone/>
              <a:defRPr sz="2800">
                <a:solidFill>
                  <a:srgbClr val="4015F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Elektrik Akımının Birimi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1AF0C08-6E08-89DA-5A8E-24946537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256" y="2563598"/>
            <a:ext cx="4185488" cy="99103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r:id="rId1" imgW="6914286" imgH="2376458"/>
        </mc:Choice>
        <mc:Fallback>
          <p:control r:id="rId1" imgW="6914286" imgH="2376458">
            <p:pic>
              <p:nvPicPr>
                <p:cNvPr id="2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" y="1180175"/>
                  <a:ext cx="6913563" cy="2376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678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1529</Words>
  <Application>Microsoft Office PowerPoint</Application>
  <PresentationFormat>Geniş ekran</PresentationFormat>
  <Paragraphs>162</Paragraphs>
  <Slides>33</Slides>
  <Notes>13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Wingdings</vt:lpstr>
      <vt:lpstr>Office Theme</vt:lpstr>
      <vt:lpstr>PowerPoint Sunusu</vt:lpstr>
      <vt:lpstr>PowerPoint Sunusu</vt:lpstr>
      <vt:lpstr>İletkenler</vt:lpstr>
      <vt:lpstr>Yalıtkanlar</vt:lpstr>
      <vt:lpstr> Yarıiletkenler </vt:lpstr>
      <vt:lpstr>PowerPoint Sunusu</vt:lpstr>
      <vt:lpstr>Elektrik Akımı </vt:lpstr>
      <vt:lpstr>PowerPoint Sunusu</vt:lpstr>
      <vt:lpstr>PowerPoint Sunusu</vt:lpstr>
      <vt:lpstr>PowerPoint Sunusu</vt:lpstr>
      <vt:lpstr>PowerPoint Sunusu</vt:lpstr>
      <vt:lpstr>PowerPoint Sunusu</vt:lpstr>
      <vt:lpstr>Akım Türleri </vt:lpstr>
      <vt:lpstr>PowerPoint Sunusu</vt:lpstr>
      <vt:lpstr>PowerPoint Sunusu</vt:lpstr>
      <vt:lpstr>ALTERNATİF AKIM DALGA ŞEKLİ</vt:lpstr>
      <vt:lpstr>ALTERNANS</vt:lpstr>
      <vt:lpstr>PERİYOT</vt:lpstr>
      <vt:lpstr>PERİYOT</vt:lpstr>
      <vt:lpstr>PERİYOT</vt:lpstr>
      <vt:lpstr>PowerPoint Sunusu</vt:lpstr>
      <vt:lpstr>FREKANS</vt:lpstr>
      <vt:lpstr>PowerPoint Sunusu</vt:lpstr>
      <vt:lpstr>PowerPoint Sunusu</vt:lpstr>
      <vt:lpstr>Alternatif Akım ile Doğru Akım Arasındaki Farklar</vt:lpstr>
      <vt:lpstr>Alternatif Akım ile Doğru Akım Arasındaki Farklar</vt:lpstr>
      <vt:lpstr>PowerPoint Sunusu</vt:lpstr>
      <vt:lpstr>Elektriksel Potansiyel Farkı (Gerilim-Voltaj)</vt:lpstr>
      <vt:lpstr>Elektriksel Potansiyel Farkı (Gerilim-Voltaj)</vt:lpstr>
      <vt:lpstr>PowerPoint Sunusu</vt:lpstr>
      <vt:lpstr>PowerPoint Sunusu</vt:lpstr>
      <vt:lpstr>Piller  </vt:lpstr>
      <vt:lpstr>Taşınabilir pilleri 3 ana gruba ayırabilmek mümkündür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MAK108 Temel Elektrik-Elektronik Bilgisi</dc:title>
  <dc:creator>Timur Düzenli</dc:creator>
  <cp:lastModifiedBy>fahrettin aka</cp:lastModifiedBy>
  <cp:revision>18</cp:revision>
  <dcterms:created xsi:type="dcterms:W3CDTF">2021-03-10T22:41:00Z</dcterms:created>
  <dcterms:modified xsi:type="dcterms:W3CDTF">2022-10-04T10:29:19Z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2021-03-10T00:00:00Z</vt:filetime>
  </property>
</Properties>
</file>