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0" r:id="rId23"/>
    <p:sldId id="281" r:id="rId24"/>
    <p:sldId id="287" r:id="rId25"/>
    <p:sldId id="297" r:id="rId26"/>
    <p:sldId id="290" r:id="rId27"/>
    <p:sldId id="288" r:id="rId28"/>
    <p:sldId id="291" r:id="rId29"/>
    <p:sldId id="292" r:id="rId30"/>
    <p:sldId id="293" r:id="rId31"/>
    <p:sldId id="294" r:id="rId32"/>
    <p:sldId id="295" r:id="rId33"/>
    <p:sldId id="296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261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19" r:id="rId66"/>
    <p:sldId id="26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09C"/>
    <a:srgbClr val="3BC416"/>
    <a:srgbClr val="08EBF6"/>
    <a:srgbClr val="FF7B31"/>
    <a:srgbClr val="FF3300"/>
    <a:srgbClr val="F33D5B"/>
    <a:srgbClr val="E64A4A"/>
    <a:srgbClr val="F33D4A"/>
    <a:srgbClr val="F23E69"/>
    <a:srgbClr val="F23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364" autoAdjust="0"/>
  </p:normalViewPr>
  <p:slideViewPr>
    <p:cSldViewPr snapToGrid="0">
      <p:cViewPr varScale="1">
        <p:scale>
          <a:sx n="67" d="100"/>
          <a:sy n="67" d="100"/>
        </p:scale>
        <p:origin x="19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B09-4EA7-4409-B2FD-55938D2ADA8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98A5-1962-49C7-9A4C-998B48DC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B09-4EA7-4409-B2FD-55938D2ADA8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98A5-1962-49C7-9A4C-998B48DC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B09-4EA7-4409-B2FD-55938D2ADA8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98A5-1962-49C7-9A4C-998B48DC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B09-4EA7-4409-B2FD-55938D2ADA8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98A5-1962-49C7-9A4C-998B48DC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B09-4EA7-4409-B2FD-55938D2ADA8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98A5-1962-49C7-9A4C-998B48DC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B09-4EA7-4409-B2FD-55938D2ADA8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98A5-1962-49C7-9A4C-998B48DC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B09-4EA7-4409-B2FD-55938D2ADA8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98A5-1962-49C7-9A4C-998B48DC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B09-4EA7-4409-B2FD-55938D2ADA8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98A5-1962-49C7-9A4C-998B48DC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2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B09-4EA7-4409-B2FD-55938D2ADA8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98A5-1962-49C7-9A4C-998B48DC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B09-4EA7-4409-B2FD-55938D2ADA8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98A5-1962-49C7-9A4C-998B48DC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1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B09-4EA7-4409-B2FD-55938D2ADA8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98A5-1962-49C7-9A4C-998B48DC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7B09-4EA7-4409-B2FD-55938D2ADA8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598A5-1962-49C7-9A4C-998B48DC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9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27825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218802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79377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970389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76238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6813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Extra 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Resources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71777" y="1501432"/>
            <a:ext cx="7203203" cy="14465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spc="50" dirty="0" smtClean="0">
                <a:ln w="0"/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DFS, DNS, IDS Algorithms </a:t>
            </a:r>
          </a:p>
          <a:p>
            <a:pPr algn="ctr"/>
            <a:r>
              <a:rPr lang="en-US" sz="4000" dirty="0"/>
              <a:t>	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71776" y="3642998"/>
            <a:ext cx="7203203" cy="19389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Professor: </a:t>
            </a:r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Dr. </a:t>
            </a:r>
            <a:r>
              <a:rPr lang="en-US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Baijani</a:t>
            </a:r>
            <a:endParaRPr lang="en-US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Presented </a:t>
            </a:r>
            <a:r>
              <a:rPr 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by:  </a:t>
            </a:r>
            <a:r>
              <a:rPr lang="en-US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Melika</a:t>
            </a:r>
            <a:r>
              <a:rPr 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Bahmanabadi</a:t>
            </a:r>
            <a:endParaRPr lang="en-US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4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Email:melika.bahmanabadi99@gmail.com</a:t>
            </a:r>
            <a:endParaRPr lang="en-US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Shahed</a:t>
            </a:r>
            <a:r>
              <a:rPr 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University</a:t>
            </a:r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October 06,2019</a:t>
            </a:r>
          </a:p>
        </p:txBody>
      </p:sp>
    </p:spTree>
    <p:extLst>
      <p:ext uri="{BB962C8B-B14F-4D97-AF65-F5344CB8AC3E}">
        <p14:creationId xmlns:p14="http://schemas.microsoft.com/office/powerpoint/2010/main" val="352825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970389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76238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6813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Extra </a:t>
            </a:r>
            <a:r>
              <a:rPr lang="en-US" sz="1600" b="1" dirty="0" smtClean="0">
                <a:solidFill>
                  <a:schemeClr val="bg1"/>
                </a:solidFill>
              </a:rPr>
              <a:t>ex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33D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First Search</a:t>
            </a:r>
            <a:endParaRPr lang="en-US" sz="2800" dirty="0">
              <a:ln w="0"/>
              <a:solidFill>
                <a:srgbClr val="F33D5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60" name="Straight Connector 59"/>
          <p:cNvCxnSpPr>
            <a:stCxn id="37" idx="4"/>
            <a:endCxn id="39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1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4"/>
            <a:endCxn id="42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7" idx="4"/>
            <a:endCxn id="40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8" idx="4"/>
            <a:endCxn id="43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4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" idx="4"/>
            <a:endCxn id="37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" idx="4"/>
            <a:endCxn id="38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33D5B"/>
                </a:solidFill>
              </a:rPr>
              <a:t>DFS =&gt; </a:t>
            </a:r>
            <a:r>
              <a:rPr lang="en-US" sz="4000" b="1" dirty="0" smtClean="0">
                <a:solidFill>
                  <a:srgbClr val="002060"/>
                </a:solidFill>
              </a:rPr>
              <a:t>A,B,D,F,G,E,C,H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6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970389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76238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6813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Extra </a:t>
            </a:r>
            <a:r>
              <a:rPr lang="en-US" sz="1600" b="1" dirty="0" smtClean="0">
                <a:solidFill>
                  <a:schemeClr val="bg1"/>
                </a:solidFill>
              </a:rPr>
              <a:t>ex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33D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First Search</a:t>
            </a:r>
            <a:endParaRPr lang="en-US" sz="2800" dirty="0">
              <a:ln w="0"/>
              <a:solidFill>
                <a:srgbClr val="F33D5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60" name="Straight Connector 59"/>
          <p:cNvCxnSpPr>
            <a:stCxn id="37" idx="4"/>
            <a:endCxn id="39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1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4"/>
            <a:endCxn id="42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7" idx="4"/>
            <a:endCxn id="40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8" idx="4"/>
            <a:endCxn id="43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4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" idx="4"/>
            <a:endCxn id="37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" idx="4"/>
            <a:endCxn id="38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33D5B"/>
                </a:solidFill>
              </a:rPr>
              <a:t>DFS =&gt; </a:t>
            </a:r>
            <a:r>
              <a:rPr lang="en-US" sz="4000" b="1" dirty="0" smtClean="0">
                <a:solidFill>
                  <a:srgbClr val="002060"/>
                </a:solidFill>
              </a:rPr>
              <a:t>A,B,D,F,G,E,C,H,I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970389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76238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6813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Extra </a:t>
            </a:r>
            <a:r>
              <a:rPr lang="en-US" sz="1600" b="1" dirty="0" smtClean="0">
                <a:solidFill>
                  <a:schemeClr val="bg1"/>
                </a:solidFill>
              </a:rPr>
              <a:t>ex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33D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First Search</a:t>
            </a:r>
            <a:endParaRPr lang="en-US" sz="2800" dirty="0">
              <a:ln w="0"/>
              <a:solidFill>
                <a:srgbClr val="F33D5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60" name="Straight Connector 59"/>
          <p:cNvCxnSpPr>
            <a:stCxn id="37" idx="4"/>
            <a:endCxn id="39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1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4"/>
            <a:endCxn id="42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7" idx="4"/>
            <a:endCxn id="40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8" idx="4"/>
            <a:endCxn id="43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4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" idx="4"/>
            <a:endCxn id="37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" idx="4"/>
            <a:endCxn id="38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33D5B"/>
                </a:solidFill>
              </a:rPr>
              <a:t>DFS =&gt; </a:t>
            </a:r>
            <a:r>
              <a:rPr lang="en-US" sz="4000" b="1" dirty="0" smtClean="0">
                <a:solidFill>
                  <a:srgbClr val="002060"/>
                </a:solidFill>
              </a:rPr>
              <a:t>A,B,D,F,G,E,C,H,I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1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93" name="Straight Connector 92"/>
          <p:cNvCxnSpPr>
            <a:stCxn id="85" idx="4"/>
            <a:endCxn id="87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9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4"/>
            <a:endCxn id="90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5" idx="4"/>
            <a:endCxn id="88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6" idx="4"/>
            <a:endCxn id="91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92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4" idx="4"/>
            <a:endCxn id="85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4" idx="4"/>
            <a:endCxn id="86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Limited Search</a:t>
            </a:r>
            <a:endParaRPr lang="en-US" sz="28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7832" y="5071218"/>
            <a:ext cx="225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Max Level:2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3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93" name="Straight Connector 92"/>
          <p:cNvCxnSpPr>
            <a:stCxn id="85" idx="4"/>
            <a:endCxn id="87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9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4"/>
            <a:endCxn id="90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5" idx="4"/>
            <a:endCxn id="88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6" idx="4"/>
            <a:endCxn id="91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92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4" idx="4"/>
            <a:endCxn id="85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4" idx="4"/>
            <a:endCxn id="86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Limited Search</a:t>
            </a:r>
            <a:endParaRPr lang="en-US" sz="28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</a:rPr>
              <a:t>DLS =&gt;</a:t>
            </a:r>
            <a:r>
              <a:rPr lang="en-US" sz="4000" b="1" dirty="0" smtClean="0">
                <a:solidFill>
                  <a:srgbClr val="002060"/>
                </a:solidFill>
              </a:rPr>
              <a:t>A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7832" y="5071218"/>
            <a:ext cx="225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Max Level:2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93" name="Straight Connector 92"/>
          <p:cNvCxnSpPr>
            <a:stCxn id="85" idx="4"/>
            <a:endCxn id="87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9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4"/>
            <a:endCxn id="90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5" idx="4"/>
            <a:endCxn id="88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6" idx="4"/>
            <a:endCxn id="91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92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4" idx="4"/>
            <a:endCxn id="85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4" idx="4"/>
            <a:endCxn id="86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Limited Search</a:t>
            </a:r>
            <a:endParaRPr lang="en-US" sz="28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</a:rPr>
              <a:t>DLS =&gt;</a:t>
            </a:r>
            <a:r>
              <a:rPr lang="en-US" sz="4000" b="1" dirty="0" smtClean="0">
                <a:solidFill>
                  <a:srgbClr val="002060"/>
                </a:solidFill>
              </a:rPr>
              <a:t>A,B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7832" y="5071218"/>
            <a:ext cx="225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Max Level:2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37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93" name="Straight Connector 92"/>
          <p:cNvCxnSpPr>
            <a:stCxn id="85" idx="4"/>
            <a:endCxn id="87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9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4"/>
            <a:endCxn id="90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5" idx="4"/>
            <a:endCxn id="88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6" idx="4"/>
            <a:endCxn id="91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92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4" idx="4"/>
            <a:endCxn id="85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4" idx="4"/>
            <a:endCxn id="86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Limited Search</a:t>
            </a:r>
            <a:endParaRPr lang="en-US" sz="28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</a:rPr>
              <a:t>DLS =&gt;</a:t>
            </a:r>
            <a:r>
              <a:rPr lang="en-US" sz="4000" b="1" dirty="0" smtClean="0">
                <a:solidFill>
                  <a:srgbClr val="002060"/>
                </a:solidFill>
              </a:rPr>
              <a:t>A,B,D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7832" y="5071218"/>
            <a:ext cx="225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Max Level:2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3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93" name="Straight Connector 92"/>
          <p:cNvCxnSpPr>
            <a:stCxn id="85" idx="4"/>
            <a:endCxn id="87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9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4"/>
            <a:endCxn id="90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5" idx="4"/>
            <a:endCxn id="88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6" idx="4"/>
            <a:endCxn id="91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92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4" idx="4"/>
            <a:endCxn id="85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4" idx="4"/>
            <a:endCxn id="86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Limited Search</a:t>
            </a:r>
            <a:endParaRPr lang="en-US" sz="28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</a:rPr>
              <a:t>DLS =&gt;</a:t>
            </a:r>
            <a:r>
              <a:rPr lang="en-US" sz="4000" b="1" dirty="0" smtClean="0">
                <a:solidFill>
                  <a:srgbClr val="002060"/>
                </a:solidFill>
              </a:rPr>
              <a:t>A,B,D,E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7832" y="5071218"/>
            <a:ext cx="225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Max Level:2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3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93" name="Straight Connector 92"/>
          <p:cNvCxnSpPr>
            <a:stCxn id="85" idx="4"/>
            <a:endCxn id="87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9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4"/>
            <a:endCxn id="90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5" idx="4"/>
            <a:endCxn id="88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6" idx="4"/>
            <a:endCxn id="91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92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4" idx="4"/>
            <a:endCxn id="85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4" idx="4"/>
            <a:endCxn id="86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Limited Search</a:t>
            </a:r>
            <a:endParaRPr lang="en-US" sz="28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</a:rPr>
              <a:t>DLS =&gt;</a:t>
            </a:r>
            <a:r>
              <a:rPr lang="en-US" sz="4000" b="1" dirty="0" smtClean="0">
                <a:solidFill>
                  <a:srgbClr val="002060"/>
                </a:solidFill>
              </a:rPr>
              <a:t>A,B,D,E,C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7832" y="5071218"/>
            <a:ext cx="225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Max Level:2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8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93" name="Straight Connector 92"/>
          <p:cNvCxnSpPr>
            <a:stCxn id="85" idx="4"/>
            <a:endCxn id="87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9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4"/>
            <a:endCxn id="90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5" idx="4"/>
            <a:endCxn id="88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6" idx="4"/>
            <a:endCxn id="91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92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4" idx="4"/>
            <a:endCxn id="85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4" idx="4"/>
            <a:endCxn id="86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Limited Search</a:t>
            </a:r>
            <a:endParaRPr lang="en-US" sz="28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</a:rPr>
              <a:t>DLS =&gt;</a:t>
            </a:r>
            <a:r>
              <a:rPr lang="en-US" sz="4000" b="1" dirty="0" smtClean="0">
                <a:solidFill>
                  <a:srgbClr val="002060"/>
                </a:solidFill>
              </a:rPr>
              <a:t>A,B,D,E,C,H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7832" y="5071218"/>
            <a:ext cx="225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Max Level:2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4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970389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76238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6813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Extra </a:t>
            </a:r>
            <a:r>
              <a:rPr lang="en-US" sz="1600" b="1" dirty="0" smtClean="0">
                <a:solidFill>
                  <a:schemeClr val="bg1"/>
                </a:solidFill>
              </a:rPr>
              <a:t>ex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33D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First Search</a:t>
            </a:r>
            <a:endParaRPr lang="en-US" sz="2800" dirty="0">
              <a:ln w="0"/>
              <a:solidFill>
                <a:srgbClr val="F33D5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60" name="Straight Connector 59"/>
          <p:cNvCxnSpPr>
            <a:stCxn id="37" idx="4"/>
            <a:endCxn id="39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1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4"/>
            <a:endCxn id="42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7" idx="4"/>
            <a:endCxn id="40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8" idx="4"/>
            <a:endCxn id="43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4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" idx="4"/>
            <a:endCxn id="37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" idx="4"/>
            <a:endCxn id="38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93" name="Straight Connector 92"/>
          <p:cNvCxnSpPr>
            <a:stCxn id="85" idx="4"/>
            <a:endCxn id="87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9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4"/>
            <a:endCxn id="90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5" idx="4"/>
            <a:endCxn id="88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6" idx="4"/>
            <a:endCxn id="91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92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4" idx="4"/>
            <a:endCxn id="85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4" idx="4"/>
            <a:endCxn id="86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Limited Search</a:t>
            </a:r>
            <a:endParaRPr lang="en-US" sz="28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</a:rPr>
              <a:t>DLS =&gt;</a:t>
            </a:r>
            <a:r>
              <a:rPr lang="en-US" sz="4000" b="1" dirty="0" smtClean="0">
                <a:solidFill>
                  <a:srgbClr val="002060"/>
                </a:solidFill>
              </a:rPr>
              <a:t>A,B,D,E,C,H,I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7832" y="5071218"/>
            <a:ext cx="225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Max Level:2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93" name="Straight Connector 92"/>
          <p:cNvCxnSpPr>
            <a:stCxn id="85" idx="4"/>
            <a:endCxn id="87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9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4"/>
            <a:endCxn id="90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5" idx="4"/>
            <a:endCxn id="88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6" idx="4"/>
            <a:endCxn id="91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92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4" idx="4"/>
            <a:endCxn id="85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4" idx="4"/>
            <a:endCxn id="86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Limited Search</a:t>
            </a:r>
            <a:endParaRPr lang="en-US" sz="28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</a:rPr>
              <a:t>DLS =&gt;</a:t>
            </a:r>
            <a:r>
              <a:rPr lang="en-US" sz="4000" b="1" dirty="0" smtClean="0">
                <a:solidFill>
                  <a:srgbClr val="002060"/>
                </a:solidFill>
              </a:rPr>
              <a:t>A,B,D,E,C,H,I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7832" y="5071218"/>
            <a:ext cx="225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Max Level:2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</p:spTree>
    <p:extLst>
      <p:ext uri="{BB962C8B-B14F-4D97-AF65-F5344CB8AC3E}">
        <p14:creationId xmlns:p14="http://schemas.microsoft.com/office/powerpoint/2010/main" val="414002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0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45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1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1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A,B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8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1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A,B,C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1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2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6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2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A,B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2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A,B,D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4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970389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76238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6813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Extra </a:t>
            </a:r>
            <a:r>
              <a:rPr lang="en-US" sz="1600" b="1" dirty="0" smtClean="0">
                <a:solidFill>
                  <a:schemeClr val="bg1"/>
                </a:solidFill>
              </a:rPr>
              <a:t>ex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33D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First Search</a:t>
            </a:r>
            <a:endParaRPr lang="en-US" sz="2800" dirty="0">
              <a:ln w="0"/>
              <a:solidFill>
                <a:srgbClr val="F33D5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60" name="Straight Connector 59"/>
          <p:cNvCxnSpPr>
            <a:stCxn id="37" idx="4"/>
            <a:endCxn id="39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1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4"/>
            <a:endCxn id="42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7" idx="4"/>
            <a:endCxn id="40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8" idx="4"/>
            <a:endCxn id="43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4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" idx="4"/>
            <a:endCxn id="37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" idx="4"/>
            <a:endCxn id="38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33D5B"/>
                </a:solidFill>
              </a:rPr>
              <a:t>DFS =&gt; </a:t>
            </a:r>
            <a:r>
              <a:rPr lang="en-US" sz="4000" b="1" dirty="0" smtClean="0">
                <a:solidFill>
                  <a:srgbClr val="002060"/>
                </a:solidFill>
              </a:rPr>
              <a:t>A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2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A,B,D,E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3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2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A,B,D,E,C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2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A,B,D,E,C,H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1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2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A,B,D,E,C,H,I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0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3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6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3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A,B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3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A,B,D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9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3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A,B,D,F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1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3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A,B,D,F,G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1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3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A,B,D,F,G,E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8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970389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76238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6813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Extra </a:t>
            </a:r>
            <a:r>
              <a:rPr lang="en-US" sz="1600" b="1" dirty="0" smtClean="0">
                <a:solidFill>
                  <a:schemeClr val="bg1"/>
                </a:solidFill>
              </a:rPr>
              <a:t>ex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33D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First Search</a:t>
            </a:r>
            <a:endParaRPr lang="en-US" sz="2800" dirty="0">
              <a:ln w="0"/>
              <a:solidFill>
                <a:srgbClr val="F33D5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60" name="Straight Connector 59"/>
          <p:cNvCxnSpPr>
            <a:stCxn id="37" idx="4"/>
            <a:endCxn id="39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1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4"/>
            <a:endCxn id="42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7" idx="4"/>
            <a:endCxn id="40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8" idx="4"/>
            <a:endCxn id="43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4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" idx="4"/>
            <a:endCxn id="37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" idx="4"/>
            <a:endCxn id="38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33D5B"/>
                </a:solidFill>
              </a:rPr>
              <a:t>DFS =&gt; </a:t>
            </a:r>
            <a:r>
              <a:rPr lang="en-US" sz="4000" b="1" dirty="0" smtClean="0">
                <a:solidFill>
                  <a:srgbClr val="002060"/>
                </a:solidFill>
              </a:rPr>
              <a:t>A,B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3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A,B,D,F,G,E,C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0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3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A,B,D,F,G,E,C,H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0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50" idx="4"/>
            <a:endCxn id="52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5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3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4"/>
            <a:endCxn id="56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  <a:endCxn id="50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9" idx="4"/>
            <a:endCxn id="51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Deepening 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41" y="5614988"/>
            <a:ext cx="75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Max Level: 3 </a:t>
            </a:r>
            <a:r>
              <a:rPr lang="en-US" sz="2800" b="1" dirty="0">
                <a:solidFill>
                  <a:srgbClr val="00B0F0"/>
                </a:solidFill>
              </a:rPr>
              <a:t>=&gt; </a:t>
            </a:r>
            <a:r>
              <a:rPr lang="en-US" sz="2800" b="1" dirty="0" smtClean="0">
                <a:solidFill>
                  <a:srgbClr val="002060"/>
                </a:solidFill>
              </a:rPr>
              <a:t>IDS: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A,B,D,F,G,E,C,H,I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924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965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377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518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398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081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087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970389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76238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6813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Extra </a:t>
            </a:r>
            <a:r>
              <a:rPr lang="en-US" sz="1600" b="1" dirty="0" smtClean="0">
                <a:solidFill>
                  <a:schemeClr val="bg1"/>
                </a:solidFill>
              </a:rPr>
              <a:t>ex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33D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First Search</a:t>
            </a:r>
            <a:endParaRPr lang="en-US" sz="2800" dirty="0">
              <a:ln w="0"/>
              <a:solidFill>
                <a:srgbClr val="F33D5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60" name="Straight Connector 59"/>
          <p:cNvCxnSpPr>
            <a:stCxn id="37" idx="4"/>
            <a:endCxn id="39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1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4"/>
            <a:endCxn id="42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7" idx="4"/>
            <a:endCxn id="40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8" idx="4"/>
            <a:endCxn id="43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4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" idx="4"/>
            <a:endCxn id="37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" idx="4"/>
            <a:endCxn id="38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33D5B"/>
                </a:solidFill>
              </a:rPr>
              <a:t>DFS =&gt; </a:t>
            </a:r>
            <a:r>
              <a:rPr lang="en-US" sz="4000" b="1" dirty="0" smtClean="0">
                <a:solidFill>
                  <a:srgbClr val="002060"/>
                </a:solidFill>
              </a:rPr>
              <a:t>A,B,D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3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3881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0705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7359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</a:t>
            </a:r>
            <a:endParaRPr lang="en-US" sz="1100" dirty="0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65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</a:t>
            </a:r>
            <a:endParaRPr lang="en-US" sz="1100" dirty="0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</a:t>
            </a:r>
            <a:endParaRPr lang="en-US" sz="1100" dirty="0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251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12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</a:t>
            </a:r>
            <a:endParaRPr lang="en-US" sz="1100" dirty="0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</a:t>
            </a:r>
            <a:endParaRPr lang="en-US" sz="1100" dirty="0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9752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DLS   </a:t>
            </a:r>
          </a:p>
          <a:p>
            <a:pPr algn="ctr"/>
            <a:r>
              <a:rPr lang="en-US" sz="24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level: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879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DLS   </a:t>
            </a:r>
          </a:p>
          <a:p>
            <a:pPr algn="ctr"/>
            <a:r>
              <a:rPr lang="en-US" sz="24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level: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2296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DLS   </a:t>
            </a:r>
          </a:p>
          <a:p>
            <a:pPr algn="ctr"/>
            <a:r>
              <a:rPr lang="en-US" sz="24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level: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93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DLS   </a:t>
            </a:r>
          </a:p>
          <a:p>
            <a:pPr algn="ctr"/>
            <a:r>
              <a:rPr lang="en-US" sz="24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level: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214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970389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76238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6813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Extra </a:t>
            </a:r>
            <a:r>
              <a:rPr lang="en-US" sz="1600" b="1" dirty="0" smtClean="0">
                <a:solidFill>
                  <a:schemeClr val="bg1"/>
                </a:solidFill>
              </a:rPr>
              <a:t>ex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33D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First Search</a:t>
            </a:r>
            <a:endParaRPr lang="en-US" sz="2800" dirty="0">
              <a:ln w="0"/>
              <a:solidFill>
                <a:srgbClr val="F33D5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60" name="Straight Connector 59"/>
          <p:cNvCxnSpPr>
            <a:stCxn id="37" idx="4"/>
            <a:endCxn id="39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1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4"/>
            <a:endCxn id="42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7" idx="4"/>
            <a:endCxn id="40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8" idx="4"/>
            <a:endCxn id="43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4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" idx="4"/>
            <a:endCxn id="37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" idx="4"/>
            <a:endCxn id="38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33D5B"/>
                </a:solidFill>
              </a:rPr>
              <a:t>DFS =&gt; </a:t>
            </a:r>
            <a:r>
              <a:rPr lang="en-US" sz="4000" b="1" dirty="0" smtClean="0">
                <a:solidFill>
                  <a:srgbClr val="002060"/>
                </a:solidFill>
              </a:rPr>
              <a:t>A,B,D,F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0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DLS   </a:t>
            </a:r>
          </a:p>
          <a:p>
            <a:pPr algn="ctr"/>
            <a:r>
              <a:rPr lang="en-US" sz="24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level: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413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DLS   </a:t>
            </a:r>
          </a:p>
          <a:p>
            <a:pPr algn="ctr"/>
            <a:r>
              <a:rPr lang="en-US" sz="24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level: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1966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DLS   </a:t>
            </a:r>
          </a:p>
          <a:p>
            <a:pPr algn="ctr"/>
            <a:r>
              <a:rPr lang="en-US" sz="24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level: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728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DLS   </a:t>
            </a:r>
          </a:p>
          <a:p>
            <a:pPr algn="ctr"/>
            <a:r>
              <a:rPr lang="en-US" sz="24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level: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7860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76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34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464" y="2200319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7453" y="212587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ex</a:t>
            </a:r>
            <a:endParaRPr lang="en-US" sz="28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05864" y="3092096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35166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211958" y="3092094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901567" y="398944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950771" y="3989440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36209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039256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280628" y="3989187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8211958" y="3989188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249027" y="4886282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9277628" y="4886281"/>
            <a:ext cx="474333" cy="507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4"/>
            <a:endCxn id="38" idx="0"/>
          </p:cNvCxnSpPr>
          <p:nvPr/>
        </p:nvCxnSpPr>
        <p:spPr>
          <a:xfrm flipH="1">
            <a:off x="6272333" y="2707524"/>
            <a:ext cx="4298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7" idx="0"/>
          </p:cNvCxnSpPr>
          <p:nvPr/>
        </p:nvCxnSpPr>
        <p:spPr>
          <a:xfrm flipH="1">
            <a:off x="4143031" y="2707524"/>
            <a:ext cx="2162770" cy="3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138733" y="3599299"/>
            <a:ext cx="1" cy="39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" idx="4"/>
            <a:endCxn id="41" idx="0"/>
          </p:cNvCxnSpPr>
          <p:nvPr/>
        </p:nvCxnSpPr>
        <p:spPr>
          <a:xfrm flipH="1">
            <a:off x="3187938" y="3599301"/>
            <a:ext cx="955093" cy="39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</p:cNvCxnSpPr>
          <p:nvPr/>
        </p:nvCxnSpPr>
        <p:spPr>
          <a:xfrm flipH="1">
            <a:off x="3187937" y="4496645"/>
            <a:ext cx="1" cy="35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3" idx="0"/>
          </p:cNvCxnSpPr>
          <p:nvPr/>
        </p:nvCxnSpPr>
        <p:spPr>
          <a:xfrm flipH="1">
            <a:off x="2276423" y="4513266"/>
            <a:ext cx="926074" cy="37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9" idx="0"/>
          </p:cNvCxnSpPr>
          <p:nvPr/>
        </p:nvCxnSpPr>
        <p:spPr>
          <a:xfrm>
            <a:off x="6276630" y="2707524"/>
            <a:ext cx="2172495" cy="38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  <a:endCxn id="45" idx="0"/>
          </p:cNvCxnSpPr>
          <p:nvPr/>
        </p:nvCxnSpPr>
        <p:spPr>
          <a:xfrm>
            <a:off x="8449125" y="3599299"/>
            <a:ext cx="0" cy="38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4" idx="0"/>
          </p:cNvCxnSpPr>
          <p:nvPr/>
        </p:nvCxnSpPr>
        <p:spPr>
          <a:xfrm>
            <a:off x="8449124" y="3599299"/>
            <a:ext cx="1068671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6" idx="0"/>
          </p:cNvCxnSpPr>
          <p:nvPr/>
        </p:nvCxnSpPr>
        <p:spPr>
          <a:xfrm>
            <a:off x="8486193" y="4529888"/>
            <a:ext cx="1" cy="356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4"/>
            <a:endCxn id="47" idx="0"/>
          </p:cNvCxnSpPr>
          <p:nvPr/>
        </p:nvCxnSpPr>
        <p:spPr>
          <a:xfrm>
            <a:off x="8449125" y="4496393"/>
            <a:ext cx="1065670" cy="38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2090" y="1442915"/>
            <a:ext cx="2336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DLS   </a:t>
            </a:r>
          </a:p>
          <a:p>
            <a:pPr algn="ctr"/>
            <a:r>
              <a:rPr lang="en-US" sz="24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level: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836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077909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Extra </a:t>
            </a:r>
            <a:r>
              <a:rPr lang="en-US" sz="2000" b="1" dirty="0" smtClean="0">
                <a:solidFill>
                  <a:schemeClr val="bg1"/>
                </a:solidFill>
              </a:rPr>
              <a:t>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586068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Freeform 31"/>
          <p:cNvSpPr/>
          <p:nvPr/>
        </p:nvSpPr>
        <p:spPr>
          <a:xfrm>
            <a:off x="9900064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505815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1618029" y="4507426"/>
            <a:ext cx="7958800" cy="885825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http://theoryofprogramming.com/2018/01/14/iterative-deepening-depth-first-search-iddfs/</a:t>
            </a:r>
          </a:p>
        </p:txBody>
      </p:sp>
      <p:sp>
        <p:nvSpPr>
          <p:cNvPr id="48" name="Left Arrow 47"/>
          <p:cNvSpPr/>
          <p:nvPr/>
        </p:nvSpPr>
        <p:spPr>
          <a:xfrm>
            <a:off x="1133530" y="5411251"/>
            <a:ext cx="8457026" cy="885825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https://www.geeksforgeeks.org/iterative-deepening-searchids-iterative-deepening-depth-first-searchiddfs/</a:t>
            </a:r>
            <a:endParaRPr lang="en-US" sz="1400" b="1" dirty="0"/>
          </a:p>
        </p:txBody>
      </p:sp>
      <p:sp>
        <p:nvSpPr>
          <p:cNvPr id="49" name="Left Arrow 48"/>
          <p:cNvSpPr/>
          <p:nvPr/>
        </p:nvSpPr>
        <p:spPr>
          <a:xfrm>
            <a:off x="2049199" y="3571314"/>
            <a:ext cx="7519252" cy="885825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https://www.ics.uci.edu/~welling/teaching/271fall09/UninformedSearch271f09.pdf</a:t>
            </a:r>
          </a:p>
        </p:txBody>
      </p:sp>
      <p:sp>
        <p:nvSpPr>
          <p:cNvPr id="51" name="Left Arrow 50"/>
          <p:cNvSpPr/>
          <p:nvPr/>
        </p:nvSpPr>
        <p:spPr>
          <a:xfrm>
            <a:off x="2974609" y="1682416"/>
            <a:ext cx="6527124" cy="885825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/>
              <a:t>https://www.youtube.com/watch?v=C1MQuUaPALE</a:t>
            </a:r>
            <a:endParaRPr lang="en-US" sz="1400" dirty="0"/>
          </a:p>
        </p:txBody>
      </p:sp>
      <p:sp>
        <p:nvSpPr>
          <p:cNvPr id="52" name="Left Arrow 51"/>
          <p:cNvSpPr/>
          <p:nvPr/>
        </p:nvSpPr>
        <p:spPr>
          <a:xfrm>
            <a:off x="2523664" y="2613149"/>
            <a:ext cx="7031460" cy="885825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https://</a:t>
            </a:r>
            <a:r>
              <a:rPr lang="en-US" sz="1400" dirty="0" smtClean="0"/>
              <a:t>www.youtube.com/watch?reload=9&amp;v=7QcoJjSVT38</a:t>
            </a:r>
            <a:endParaRPr lang="en-US" sz="1400" dirty="0"/>
          </a:p>
        </p:txBody>
      </p:sp>
      <p:sp>
        <p:nvSpPr>
          <p:cNvPr id="54" name="Left Arrow 53"/>
          <p:cNvSpPr/>
          <p:nvPr/>
        </p:nvSpPr>
        <p:spPr>
          <a:xfrm>
            <a:off x="3524782" y="724251"/>
            <a:ext cx="5978593" cy="885825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https://www.youtube.com/watch?v=Y85ECk_H3h4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11367977" y="69974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57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2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8" grpId="0" animBg="1"/>
      <p:bldP spid="49" grpId="0" animBg="1"/>
      <p:bldP spid="51" grpId="0" animBg="1"/>
      <p:bldP spid="52" grpId="0" animBg="1"/>
      <p:bldP spid="5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767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1098613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04364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40273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726012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31763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2965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3663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994238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Extra </a:t>
            </a:r>
            <a:r>
              <a:rPr lang="en-US" sz="1600" b="1" dirty="0" smtClean="0">
                <a:solidFill>
                  <a:schemeClr val="bg1"/>
                </a:solidFill>
              </a:rPr>
              <a:t>ex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510639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9955646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561397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Extra </a:t>
            </a:r>
            <a:r>
              <a:rPr lang="en-US" sz="1600" b="1" dirty="0" smtClean="0">
                <a:solidFill>
                  <a:schemeClr val="bg1"/>
                </a:solidFill>
              </a:rPr>
              <a:t>ex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880776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585509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9191260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2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970389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76238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6813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Extra </a:t>
            </a:r>
            <a:r>
              <a:rPr lang="en-US" sz="1600" b="1" dirty="0" smtClean="0">
                <a:solidFill>
                  <a:schemeClr val="bg1"/>
                </a:solidFill>
              </a:rPr>
              <a:t>ex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33D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First Search</a:t>
            </a:r>
            <a:endParaRPr lang="en-US" sz="2800" dirty="0">
              <a:ln w="0"/>
              <a:solidFill>
                <a:srgbClr val="F33D5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60" name="Straight Connector 59"/>
          <p:cNvCxnSpPr>
            <a:stCxn id="37" idx="4"/>
            <a:endCxn id="39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1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4"/>
            <a:endCxn id="42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7" idx="4"/>
            <a:endCxn id="40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8" idx="4"/>
            <a:endCxn id="43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4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" idx="4"/>
            <a:endCxn id="37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" idx="4"/>
            <a:endCxn id="38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33D5B"/>
                </a:solidFill>
              </a:rPr>
              <a:t>DFS =&gt; </a:t>
            </a:r>
            <a:r>
              <a:rPr lang="en-US" sz="4000" b="1" dirty="0" smtClean="0">
                <a:solidFill>
                  <a:srgbClr val="002060"/>
                </a:solidFill>
              </a:rPr>
              <a:t>A,B,D,F,G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970389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76238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6813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Extra </a:t>
            </a:r>
            <a:r>
              <a:rPr lang="en-US" sz="1600" b="1" dirty="0" smtClean="0">
                <a:solidFill>
                  <a:schemeClr val="bg1"/>
                </a:solidFill>
              </a:rPr>
              <a:t>ex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33D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First Search</a:t>
            </a:r>
            <a:endParaRPr lang="en-US" sz="2800" dirty="0">
              <a:ln w="0"/>
              <a:solidFill>
                <a:srgbClr val="F33D5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60" name="Straight Connector 59"/>
          <p:cNvCxnSpPr>
            <a:stCxn id="37" idx="4"/>
            <a:endCxn id="39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1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4"/>
            <a:endCxn id="42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7" idx="4"/>
            <a:endCxn id="40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8" idx="4"/>
            <a:endCxn id="43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4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" idx="4"/>
            <a:endCxn id="37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" idx="4"/>
            <a:endCxn id="38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33D5B"/>
                </a:solidFill>
              </a:rPr>
              <a:t>DFS =&gt; </a:t>
            </a:r>
            <a:r>
              <a:rPr lang="en-US" sz="4000" b="1" dirty="0" smtClean="0">
                <a:solidFill>
                  <a:srgbClr val="002060"/>
                </a:solidFill>
              </a:rPr>
              <a:t>A,B,D,F,G,E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29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1466285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E64A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072036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DFS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970389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76238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6813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012953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33674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4249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55517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9111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1685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Extra </a:t>
            </a:r>
            <a:r>
              <a:rPr lang="en-US" sz="1600" b="1" dirty="0" smtClean="0">
                <a:solidFill>
                  <a:schemeClr val="bg1"/>
                </a:solidFill>
              </a:rPr>
              <a:t>ex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0980817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48546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rgbClr val="F040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1219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1367977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98308" y="2589897"/>
            <a:ext cx="725714" cy="1376132"/>
          </a:xfrm>
          <a:custGeom>
            <a:avLst/>
            <a:gdLst>
              <a:gd name="connsiteX0" fmla="*/ 725714 w 725714"/>
              <a:gd name="connsiteY0" fmla="*/ 0 h 1376132"/>
              <a:gd name="connsiteX1" fmla="*/ 725714 w 725714"/>
              <a:gd name="connsiteY1" fmla="*/ 1376132 h 1376132"/>
              <a:gd name="connsiteX2" fmla="*/ 591047 w 725714"/>
              <a:gd name="connsiteY2" fmla="*/ 1363488 h 1376132"/>
              <a:gd name="connsiteX3" fmla="*/ 0 w 725714"/>
              <a:gd name="connsiteY3" fmla="*/ 688066 h 1376132"/>
              <a:gd name="connsiteX4" fmla="*/ 591047 w 725714"/>
              <a:gd name="connsiteY4" fmla="*/ 12644 h 137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1376132">
                <a:moveTo>
                  <a:pt x="725714" y="0"/>
                </a:moveTo>
                <a:lnTo>
                  <a:pt x="725714" y="1376132"/>
                </a:lnTo>
                <a:lnTo>
                  <a:pt x="591047" y="1363488"/>
                </a:lnTo>
                <a:cubicBezTo>
                  <a:pt x="253737" y="1299202"/>
                  <a:pt x="0" y="1021232"/>
                  <a:pt x="0" y="688066"/>
                </a:cubicBezTo>
                <a:cubicBezTo>
                  <a:pt x="0" y="354900"/>
                  <a:pt x="253737" y="76931"/>
                  <a:pt x="591047" y="1264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95941" y="31086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Finish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0441" y="152524"/>
            <a:ext cx="737235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33D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First Search</a:t>
            </a:r>
            <a:endParaRPr lang="en-US" sz="2800" dirty="0">
              <a:ln w="0"/>
              <a:solidFill>
                <a:srgbClr val="F33D5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6828699" y="1175806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40902" y="2209144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857553" y="2205859"/>
            <a:ext cx="571500" cy="5572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34228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42949" y="308995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84640" y="4084413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890207" y="4109339"/>
            <a:ext cx="571500" cy="5572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283311" y="3086674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647041" y="3083389"/>
            <a:ext cx="571500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60" name="Straight Connector 59"/>
          <p:cNvCxnSpPr>
            <a:stCxn id="37" idx="4"/>
            <a:endCxn id="39" idx="0"/>
          </p:cNvCxnSpPr>
          <p:nvPr/>
        </p:nvCxnSpPr>
        <p:spPr>
          <a:xfrm flipH="1">
            <a:off x="5419978" y="2766356"/>
            <a:ext cx="706674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1" idx="7"/>
          </p:cNvCxnSpPr>
          <p:nvPr/>
        </p:nvCxnSpPr>
        <p:spPr>
          <a:xfrm flipH="1">
            <a:off x="4672446" y="3643886"/>
            <a:ext cx="702168" cy="52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4"/>
            <a:endCxn id="42" idx="1"/>
          </p:cNvCxnSpPr>
          <p:nvPr/>
        </p:nvCxnSpPr>
        <p:spPr>
          <a:xfrm>
            <a:off x="5419978" y="3647171"/>
            <a:ext cx="553923" cy="54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7" idx="4"/>
            <a:endCxn id="40" idx="0"/>
          </p:cNvCxnSpPr>
          <p:nvPr/>
        </p:nvCxnSpPr>
        <p:spPr>
          <a:xfrm>
            <a:off x="6126652" y="2766356"/>
            <a:ext cx="702047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8" idx="4"/>
            <a:endCxn id="43" idx="0"/>
          </p:cNvCxnSpPr>
          <p:nvPr/>
        </p:nvCxnSpPr>
        <p:spPr>
          <a:xfrm flipH="1">
            <a:off x="7569061" y="2763071"/>
            <a:ext cx="574242" cy="323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4" idx="0"/>
          </p:cNvCxnSpPr>
          <p:nvPr/>
        </p:nvCxnSpPr>
        <p:spPr>
          <a:xfrm>
            <a:off x="8185475" y="2763071"/>
            <a:ext cx="747316" cy="32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" idx="4"/>
            <a:endCxn id="37" idx="0"/>
          </p:cNvCxnSpPr>
          <p:nvPr/>
        </p:nvCxnSpPr>
        <p:spPr>
          <a:xfrm flipH="1">
            <a:off x="6126652" y="1733018"/>
            <a:ext cx="987797" cy="47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" idx="4"/>
            <a:endCxn id="38" idx="0"/>
          </p:cNvCxnSpPr>
          <p:nvPr/>
        </p:nvCxnSpPr>
        <p:spPr>
          <a:xfrm>
            <a:off x="7114449" y="1733018"/>
            <a:ext cx="1028854" cy="47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10441" y="5614988"/>
            <a:ext cx="759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33D5B"/>
                </a:solidFill>
              </a:rPr>
              <a:t>DFS =&gt; </a:t>
            </a:r>
            <a:r>
              <a:rPr lang="en-US" sz="4000" b="1" dirty="0" smtClean="0">
                <a:solidFill>
                  <a:srgbClr val="002060"/>
                </a:solidFill>
              </a:rPr>
              <a:t>A,B,D,F,G,E,C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6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1458</Words>
  <Application>Microsoft Office PowerPoint</Application>
  <PresentationFormat>Widescreen</PresentationFormat>
  <Paragraphs>1045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RePack by Diakov</dc:creator>
  <cp:lastModifiedBy>RePack by Diakov</cp:lastModifiedBy>
  <cp:revision>91</cp:revision>
  <dcterms:created xsi:type="dcterms:W3CDTF">2019-10-04T04:02:09Z</dcterms:created>
  <dcterms:modified xsi:type="dcterms:W3CDTF">2019-10-07T01:01:18Z</dcterms:modified>
</cp:coreProperties>
</file>