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07D2-EA2A-C74B-F1F6-2B37CB84D44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Y"/>
          </a:p>
        </p:txBody>
      </p:sp>
      <p:sp>
        <p:nvSpPr>
          <p:cNvPr id="3" name="Subtitle 2">
            <a:extLst>
              <a:ext uri="{FF2B5EF4-FFF2-40B4-BE49-F238E27FC236}">
                <a16:creationId xmlns:a16="http://schemas.microsoft.com/office/drawing/2014/main" id="{D3A92EE7-BCBF-D772-ECCA-2BF2CD3E6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Y"/>
          </a:p>
        </p:txBody>
      </p:sp>
      <p:sp>
        <p:nvSpPr>
          <p:cNvPr id="4" name="Date Placeholder 3">
            <a:extLst>
              <a:ext uri="{FF2B5EF4-FFF2-40B4-BE49-F238E27FC236}">
                <a16:creationId xmlns:a16="http://schemas.microsoft.com/office/drawing/2014/main" id="{6BBC6D21-C2FA-32AE-59ED-E96D92FDCA0C}"/>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5" name="Footer Placeholder 4">
            <a:extLst>
              <a:ext uri="{FF2B5EF4-FFF2-40B4-BE49-F238E27FC236}">
                <a16:creationId xmlns:a16="http://schemas.microsoft.com/office/drawing/2014/main" id="{39EBA5EF-8D24-45C9-9BCC-24BEFB7D984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62A2477E-92C5-E7DB-0F6A-110B2CA97FE8}"/>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334710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B85D-37C2-4E90-D05D-901657DDF839}"/>
              </a:ext>
            </a:extLst>
          </p:cNvPr>
          <p:cNvSpPr>
            <a:spLocks noGrp="1"/>
          </p:cNvSpPr>
          <p:nvPr>
            <p:ph type="title"/>
          </p:nvPr>
        </p:nvSpPr>
        <p:spPr/>
        <p:txBody>
          <a:bodyPr/>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2EBAC87E-9B15-C40F-50BA-758F26620C2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FFDE25A8-A2CE-F806-48EA-C77369906F9E}"/>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5" name="Footer Placeholder 4">
            <a:extLst>
              <a:ext uri="{FF2B5EF4-FFF2-40B4-BE49-F238E27FC236}">
                <a16:creationId xmlns:a16="http://schemas.microsoft.com/office/drawing/2014/main" id="{BB30DD1C-5F99-E72C-3159-CAA50863391D}"/>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68F38265-68CB-0D0A-9237-87ABBCF3F586}"/>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403697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0F411E-7208-8CD7-CE17-913785F02D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DCB9426B-93BB-09B2-9017-FDD1644625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4F42F0C5-5F79-3A72-CD02-47B7CD5F8F1E}"/>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5" name="Footer Placeholder 4">
            <a:extLst>
              <a:ext uri="{FF2B5EF4-FFF2-40B4-BE49-F238E27FC236}">
                <a16:creationId xmlns:a16="http://schemas.microsoft.com/office/drawing/2014/main" id="{DE9C3B20-5CBE-5FAF-7C72-54828DCBAA52}"/>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98E5D12A-D640-9CC1-5C2A-B2266B805893}"/>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23061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4EF4-33A8-2052-7FA1-396D7921D520}"/>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BBF2CADE-2936-6EC6-4255-AB564A93D3B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EDF138CF-879A-237F-49DD-F112A896FB50}"/>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5" name="Footer Placeholder 4">
            <a:extLst>
              <a:ext uri="{FF2B5EF4-FFF2-40B4-BE49-F238E27FC236}">
                <a16:creationId xmlns:a16="http://schemas.microsoft.com/office/drawing/2014/main" id="{DF061282-F44D-E585-0D46-9426384992A3}"/>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543D3772-334B-E4F4-7523-95FEBD954A3A}"/>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9024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D170-1B26-C520-D8D4-85F57D97420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Y"/>
          </a:p>
        </p:txBody>
      </p:sp>
      <p:sp>
        <p:nvSpPr>
          <p:cNvPr id="3" name="Text Placeholder 2">
            <a:extLst>
              <a:ext uri="{FF2B5EF4-FFF2-40B4-BE49-F238E27FC236}">
                <a16:creationId xmlns:a16="http://schemas.microsoft.com/office/drawing/2014/main" id="{C75C3A9F-6206-25EB-2DD0-B8BA9438D8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0077FD3-27F3-4EC2-42AA-FA7A74ABD7AD}"/>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5" name="Footer Placeholder 4">
            <a:extLst>
              <a:ext uri="{FF2B5EF4-FFF2-40B4-BE49-F238E27FC236}">
                <a16:creationId xmlns:a16="http://schemas.microsoft.com/office/drawing/2014/main" id="{3B7455EC-B3E1-D449-C130-C28BC21581DB}"/>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0ABC52AC-1CF7-31F7-3E82-83BD22213B9B}"/>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12697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1C7A-2CFA-E6CC-AACC-DC1D4193455A}"/>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465EE240-A1EA-ED68-BFE8-33643F041F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Content Placeholder 3">
            <a:extLst>
              <a:ext uri="{FF2B5EF4-FFF2-40B4-BE49-F238E27FC236}">
                <a16:creationId xmlns:a16="http://schemas.microsoft.com/office/drawing/2014/main" id="{12D39324-8C4F-7DCC-9427-C71D9CD6FFF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Date Placeholder 4">
            <a:extLst>
              <a:ext uri="{FF2B5EF4-FFF2-40B4-BE49-F238E27FC236}">
                <a16:creationId xmlns:a16="http://schemas.microsoft.com/office/drawing/2014/main" id="{F960003C-D3CA-E2E4-D4CC-3E2493DE9B14}"/>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6" name="Footer Placeholder 5">
            <a:extLst>
              <a:ext uri="{FF2B5EF4-FFF2-40B4-BE49-F238E27FC236}">
                <a16:creationId xmlns:a16="http://schemas.microsoft.com/office/drawing/2014/main" id="{DD733608-4905-F05F-920C-2478CE1DE15B}"/>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EAA5B605-336B-A4CE-7871-F364760057AA}"/>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6022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E44E-4D08-5D96-FEBD-B6AC21CFF341}"/>
              </a:ext>
            </a:extLst>
          </p:cNvPr>
          <p:cNvSpPr>
            <a:spLocks noGrp="1"/>
          </p:cNvSpPr>
          <p:nvPr>
            <p:ph type="title"/>
          </p:nvPr>
        </p:nvSpPr>
        <p:spPr>
          <a:xfrm>
            <a:off x="839788" y="365125"/>
            <a:ext cx="10515600" cy="1325563"/>
          </a:xfrm>
        </p:spPr>
        <p:txBody>
          <a:bodyPr/>
          <a:lstStyle/>
          <a:p>
            <a:r>
              <a:rPr lang="en-GB"/>
              <a:t>Click to edit Master title style</a:t>
            </a:r>
            <a:endParaRPr lang="en-CY"/>
          </a:p>
        </p:txBody>
      </p:sp>
      <p:sp>
        <p:nvSpPr>
          <p:cNvPr id="3" name="Text Placeholder 2">
            <a:extLst>
              <a:ext uri="{FF2B5EF4-FFF2-40B4-BE49-F238E27FC236}">
                <a16:creationId xmlns:a16="http://schemas.microsoft.com/office/drawing/2014/main" id="{DB58BFB1-7AD3-DB92-4E77-2BADC3FA0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BC8653F-788F-DB79-8465-0ACC0DA9EB0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Text Placeholder 4">
            <a:extLst>
              <a:ext uri="{FF2B5EF4-FFF2-40B4-BE49-F238E27FC236}">
                <a16:creationId xmlns:a16="http://schemas.microsoft.com/office/drawing/2014/main" id="{CDD052D8-1BA0-0618-0158-77651031E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4167313-0D76-C631-9DEE-D948B650EE3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7" name="Date Placeholder 6">
            <a:extLst>
              <a:ext uri="{FF2B5EF4-FFF2-40B4-BE49-F238E27FC236}">
                <a16:creationId xmlns:a16="http://schemas.microsoft.com/office/drawing/2014/main" id="{A97ED935-5091-094B-5FD3-EFF1CA1D4478}"/>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8" name="Footer Placeholder 7">
            <a:extLst>
              <a:ext uri="{FF2B5EF4-FFF2-40B4-BE49-F238E27FC236}">
                <a16:creationId xmlns:a16="http://schemas.microsoft.com/office/drawing/2014/main" id="{2B6D37BB-7583-012F-CEAB-27B7883054BE}"/>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66873657-74E0-D1F8-56F0-5AAA3D87D243}"/>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101624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4841-35A3-67E2-C6DC-19E74B5E1C9C}"/>
              </a:ext>
            </a:extLst>
          </p:cNvPr>
          <p:cNvSpPr>
            <a:spLocks noGrp="1"/>
          </p:cNvSpPr>
          <p:nvPr>
            <p:ph type="title"/>
          </p:nvPr>
        </p:nvSpPr>
        <p:spPr/>
        <p:txBody>
          <a:bodyPr/>
          <a:lstStyle/>
          <a:p>
            <a:r>
              <a:rPr lang="en-GB"/>
              <a:t>Click to edit Master title style</a:t>
            </a:r>
            <a:endParaRPr lang="en-CY"/>
          </a:p>
        </p:txBody>
      </p:sp>
      <p:sp>
        <p:nvSpPr>
          <p:cNvPr id="3" name="Date Placeholder 2">
            <a:extLst>
              <a:ext uri="{FF2B5EF4-FFF2-40B4-BE49-F238E27FC236}">
                <a16:creationId xmlns:a16="http://schemas.microsoft.com/office/drawing/2014/main" id="{C415E12F-5AD8-81E6-C66B-59EC6BF7447F}"/>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4" name="Footer Placeholder 3">
            <a:extLst>
              <a:ext uri="{FF2B5EF4-FFF2-40B4-BE49-F238E27FC236}">
                <a16:creationId xmlns:a16="http://schemas.microsoft.com/office/drawing/2014/main" id="{FA14CD7B-BC39-EA30-721B-FB192FC272FA}"/>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D7CBD228-CD7C-5EA4-88B0-9F1BBEB8F495}"/>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173154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F9010-6D07-E157-030B-6495DB6A3274}"/>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3" name="Footer Placeholder 2">
            <a:extLst>
              <a:ext uri="{FF2B5EF4-FFF2-40B4-BE49-F238E27FC236}">
                <a16:creationId xmlns:a16="http://schemas.microsoft.com/office/drawing/2014/main" id="{BF75B0A3-B0B0-915F-4414-25063C93617D}"/>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74605BFD-0A08-AE7F-1D31-239CEFCFAF1C}"/>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163172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DDB-8433-1E2E-031C-0D424BA252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Content Placeholder 2">
            <a:extLst>
              <a:ext uri="{FF2B5EF4-FFF2-40B4-BE49-F238E27FC236}">
                <a16:creationId xmlns:a16="http://schemas.microsoft.com/office/drawing/2014/main" id="{CF6207D2-1E85-2F21-B863-D5D75A7FB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Text Placeholder 3">
            <a:extLst>
              <a:ext uri="{FF2B5EF4-FFF2-40B4-BE49-F238E27FC236}">
                <a16:creationId xmlns:a16="http://schemas.microsoft.com/office/drawing/2014/main" id="{A48DC086-78D2-6F1E-16A9-44AAB0177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3560F1-4563-0D36-30DC-42E9C1B608D8}"/>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6" name="Footer Placeholder 5">
            <a:extLst>
              <a:ext uri="{FF2B5EF4-FFF2-40B4-BE49-F238E27FC236}">
                <a16:creationId xmlns:a16="http://schemas.microsoft.com/office/drawing/2014/main" id="{83C3C469-7330-8997-6E1C-554E1B90FCAE}"/>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E48AA333-BF3A-0357-E437-73C130E2A198}"/>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194629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7C62-BD77-A42B-AFE1-D070E4A130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Picture Placeholder 2">
            <a:extLst>
              <a:ext uri="{FF2B5EF4-FFF2-40B4-BE49-F238E27FC236}">
                <a16:creationId xmlns:a16="http://schemas.microsoft.com/office/drawing/2014/main" id="{9C5F1B46-2412-60D2-5171-CA1CAD46BD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49CE8F56-09BE-5881-17E3-7D2CFDE5A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2AA1D1-6E8A-6A85-3BB8-8973BD24CDAB}"/>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6" name="Footer Placeholder 5">
            <a:extLst>
              <a:ext uri="{FF2B5EF4-FFF2-40B4-BE49-F238E27FC236}">
                <a16:creationId xmlns:a16="http://schemas.microsoft.com/office/drawing/2014/main" id="{CE15FBF1-FCC1-BAB7-0ACE-4BA77A246225}"/>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B874ACAF-10CA-218E-2DCC-1C4DB5D24C25}"/>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244537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246974-3353-AA83-271C-A5A35E2B40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Y"/>
          </a:p>
        </p:txBody>
      </p:sp>
      <p:sp>
        <p:nvSpPr>
          <p:cNvPr id="3" name="Text Placeholder 2">
            <a:extLst>
              <a:ext uri="{FF2B5EF4-FFF2-40B4-BE49-F238E27FC236}">
                <a16:creationId xmlns:a16="http://schemas.microsoft.com/office/drawing/2014/main" id="{E39341FB-99F1-1CBA-445E-00BB1BADC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978F948F-550C-9553-8A98-CBBA46DEA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CABD2CA-E50F-A444-B671-D774D7A77D22}" type="datetimeFigureOut">
              <a:rPr lang="en-CY" smtClean="0"/>
              <a:t>19/12/2024</a:t>
            </a:fld>
            <a:endParaRPr lang="en-CY"/>
          </a:p>
        </p:txBody>
      </p:sp>
      <p:sp>
        <p:nvSpPr>
          <p:cNvPr id="5" name="Footer Placeholder 4">
            <a:extLst>
              <a:ext uri="{FF2B5EF4-FFF2-40B4-BE49-F238E27FC236}">
                <a16:creationId xmlns:a16="http://schemas.microsoft.com/office/drawing/2014/main" id="{A874F66B-11BA-74D0-C5C2-DEEA0EA85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Y"/>
          </a:p>
        </p:txBody>
      </p:sp>
      <p:sp>
        <p:nvSpPr>
          <p:cNvPr id="6" name="Slide Number Placeholder 5">
            <a:extLst>
              <a:ext uri="{FF2B5EF4-FFF2-40B4-BE49-F238E27FC236}">
                <a16:creationId xmlns:a16="http://schemas.microsoft.com/office/drawing/2014/main" id="{052D8DBC-FCF0-2096-329F-2E246B2C2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029EC4-AA54-4844-B907-0EC979F8C9B8}" type="slidenum">
              <a:rPr lang="en-CY" smtClean="0"/>
              <a:t>‹#›</a:t>
            </a:fld>
            <a:endParaRPr lang="en-CY"/>
          </a:p>
        </p:txBody>
      </p:sp>
    </p:spTree>
    <p:extLst>
      <p:ext uri="{BB962C8B-B14F-4D97-AF65-F5344CB8AC3E}">
        <p14:creationId xmlns:p14="http://schemas.microsoft.com/office/powerpoint/2010/main" val="270937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613832F-7466-2432-45AA-BEB090B79901}"/>
              </a:ext>
            </a:extLst>
          </p:cNvPr>
          <p:cNvPicPr>
            <a:picLocks noChangeAspect="1"/>
          </p:cNvPicPr>
          <p:nvPr/>
        </p:nvPicPr>
        <p:blipFill>
          <a:blip r:embed="rId2">
            <a:alphaModFix amt="50000"/>
          </a:blip>
          <a:srcRect t="9638"/>
          <a:stretch/>
        </p:blipFill>
        <p:spPr>
          <a:xfrm>
            <a:off x="20" y="1"/>
            <a:ext cx="12191980" cy="6857999"/>
          </a:xfrm>
          <a:prstGeom prst="rect">
            <a:avLst/>
          </a:prstGeom>
        </p:spPr>
      </p:pic>
      <p:sp>
        <p:nvSpPr>
          <p:cNvPr id="2" name="Title 1">
            <a:extLst>
              <a:ext uri="{FF2B5EF4-FFF2-40B4-BE49-F238E27FC236}">
                <a16:creationId xmlns:a16="http://schemas.microsoft.com/office/drawing/2014/main" id="{2669B703-AF19-8B28-55AF-8784BA4AFCC5}"/>
              </a:ext>
            </a:extLst>
          </p:cNvPr>
          <p:cNvSpPr>
            <a:spLocks noGrp="1"/>
          </p:cNvSpPr>
          <p:nvPr>
            <p:ph type="ctrTitle"/>
          </p:nvPr>
        </p:nvSpPr>
        <p:spPr>
          <a:xfrm>
            <a:off x="1524000" y="1122362"/>
            <a:ext cx="9144000" cy="2900518"/>
          </a:xfrm>
        </p:spPr>
        <p:txBody>
          <a:bodyPr>
            <a:normAutofit/>
          </a:bodyPr>
          <a:lstStyle/>
          <a:p>
            <a:r>
              <a:rPr lang="en-GB" dirty="0">
                <a:solidFill>
                  <a:srgbClr val="FFFFFF"/>
                </a:solidFill>
              </a:rPr>
              <a:t>Predicting Health Risks: Stay Healthy, Stay Ahead</a:t>
            </a:r>
            <a:endParaRPr lang="en-CY" dirty="0">
              <a:solidFill>
                <a:srgbClr val="FFFFFF"/>
              </a:solidFill>
            </a:endParaRPr>
          </a:p>
        </p:txBody>
      </p:sp>
      <p:sp>
        <p:nvSpPr>
          <p:cNvPr id="3" name="Subtitle 2">
            <a:extLst>
              <a:ext uri="{FF2B5EF4-FFF2-40B4-BE49-F238E27FC236}">
                <a16:creationId xmlns:a16="http://schemas.microsoft.com/office/drawing/2014/main" id="{FB63B2A5-92DC-D071-48A8-7912F498036C}"/>
              </a:ext>
            </a:extLst>
          </p:cNvPr>
          <p:cNvSpPr>
            <a:spLocks noGrp="1"/>
          </p:cNvSpPr>
          <p:nvPr>
            <p:ph type="subTitle" idx="1"/>
          </p:nvPr>
        </p:nvSpPr>
        <p:spPr>
          <a:xfrm>
            <a:off x="1524000" y="4159404"/>
            <a:ext cx="9144000" cy="1098395"/>
          </a:xfrm>
        </p:spPr>
        <p:txBody>
          <a:bodyPr>
            <a:normAutofit/>
          </a:bodyPr>
          <a:lstStyle/>
          <a:p>
            <a:r>
              <a:rPr lang="en-GB">
                <a:solidFill>
                  <a:srgbClr val="FFFFFF"/>
                </a:solidFill>
              </a:rPr>
              <a:t>By Melina </a:t>
            </a:r>
            <a:r>
              <a:rPr lang="en-GB" err="1">
                <a:solidFill>
                  <a:srgbClr val="FFFFFF"/>
                </a:solidFill>
              </a:rPr>
              <a:t>Lellepi</a:t>
            </a:r>
            <a:r>
              <a:rPr lang="en-GB">
                <a:solidFill>
                  <a:srgbClr val="FFFFFF"/>
                </a:solidFill>
              </a:rPr>
              <a:t> and Ioannis </a:t>
            </a:r>
            <a:r>
              <a:rPr lang="en-GB" err="1">
                <a:solidFill>
                  <a:srgbClr val="FFFFFF"/>
                </a:solidFill>
              </a:rPr>
              <a:t>Papadikos</a:t>
            </a:r>
            <a:endParaRPr lang="en-CY">
              <a:solidFill>
                <a:srgbClr val="FFFFFF"/>
              </a:solidFill>
            </a:endParaRPr>
          </a:p>
        </p:txBody>
      </p:sp>
    </p:spTree>
    <p:extLst>
      <p:ext uri="{BB962C8B-B14F-4D97-AF65-F5344CB8AC3E}">
        <p14:creationId xmlns:p14="http://schemas.microsoft.com/office/powerpoint/2010/main" val="36549683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F0C6C167-D01F-F258-7C9C-B60ABD055E12}"/>
              </a:ext>
            </a:extLst>
          </p:cNvPr>
          <p:cNvSpPr>
            <a:spLocks noGrp="1"/>
          </p:cNvSpPr>
          <p:nvPr>
            <p:ph type="title"/>
          </p:nvPr>
        </p:nvSpPr>
        <p:spPr>
          <a:xfrm>
            <a:off x="1246824" y="643467"/>
            <a:ext cx="4772975" cy="1800526"/>
          </a:xfrm>
        </p:spPr>
        <p:txBody>
          <a:bodyPr>
            <a:normAutofit/>
          </a:bodyPr>
          <a:lstStyle/>
          <a:p>
            <a:r>
              <a:rPr lang="en-GB"/>
              <a:t>Our Strategy</a:t>
            </a:r>
            <a:endParaRPr lang="en-CY"/>
          </a:p>
        </p:txBody>
      </p:sp>
      <p:sp>
        <p:nvSpPr>
          <p:cNvPr id="3" name="Content Placeholder 2">
            <a:extLst>
              <a:ext uri="{FF2B5EF4-FFF2-40B4-BE49-F238E27FC236}">
                <a16:creationId xmlns:a16="http://schemas.microsoft.com/office/drawing/2014/main" id="{5A881DF7-5E61-C789-2238-C79BE929796C}"/>
              </a:ext>
            </a:extLst>
          </p:cNvPr>
          <p:cNvSpPr>
            <a:spLocks noGrp="1"/>
          </p:cNvSpPr>
          <p:nvPr>
            <p:ph idx="1"/>
          </p:nvPr>
        </p:nvSpPr>
        <p:spPr>
          <a:xfrm>
            <a:off x="1246824" y="2623381"/>
            <a:ext cx="4772974" cy="3553581"/>
          </a:xfrm>
        </p:spPr>
        <p:txBody>
          <a:bodyPr>
            <a:normAutofit/>
          </a:bodyPr>
          <a:lstStyle/>
          <a:p>
            <a:pPr marL="0" indent="0">
              <a:buNone/>
            </a:pPr>
            <a:r>
              <a:rPr lang="en-GB" sz="1700"/>
              <a:t>Python will extensively help the project by using visualisation (Matplotlib and Seaborn) to evaluate the data set and help us view the data in a much clearer way and spot the correlations between activities and potential health risk. We’re aiming to use a variety of graphs and plots for the data set to spot different trends and factors, we’re specifically (histograms, scatter graphs, pie charts and line graphs). We’ve collected data regarding the possibility of disease with certain habits, what certain practices can be implemented in life to decrease these chances and different conditions that occur overtime.</a:t>
            </a:r>
            <a:endParaRPr lang="en-CY" sz="1700"/>
          </a:p>
        </p:txBody>
      </p:sp>
      <p:pic>
        <p:nvPicPr>
          <p:cNvPr id="6" name="Picture 5">
            <a:extLst>
              <a:ext uri="{FF2B5EF4-FFF2-40B4-BE49-F238E27FC236}">
                <a16:creationId xmlns:a16="http://schemas.microsoft.com/office/drawing/2014/main" id="{A0D048F6-333B-6DB8-1994-03938C8680B2}"/>
              </a:ext>
            </a:extLst>
          </p:cNvPr>
          <p:cNvPicPr>
            <a:picLocks noChangeAspect="1"/>
          </p:cNvPicPr>
          <p:nvPr/>
        </p:nvPicPr>
        <p:blipFill>
          <a:blip r:embed="rId2"/>
          <a:stretch>
            <a:fillRect/>
          </a:stretch>
        </p:blipFill>
        <p:spPr>
          <a:xfrm>
            <a:off x="7700211" y="1009791"/>
            <a:ext cx="3848322" cy="1812359"/>
          </a:xfrm>
          <a:prstGeom prst="rect">
            <a:avLst/>
          </a:prstGeom>
        </p:spPr>
      </p:pic>
      <p:pic>
        <p:nvPicPr>
          <p:cNvPr id="9" name="Picture 8">
            <a:extLst>
              <a:ext uri="{FF2B5EF4-FFF2-40B4-BE49-F238E27FC236}">
                <a16:creationId xmlns:a16="http://schemas.microsoft.com/office/drawing/2014/main" id="{C532FC9F-03A6-5679-C2EE-40CA45DC706F}"/>
              </a:ext>
            </a:extLst>
          </p:cNvPr>
          <p:cNvPicPr>
            <a:picLocks noChangeAspect="1"/>
          </p:cNvPicPr>
          <p:nvPr/>
        </p:nvPicPr>
        <p:blipFill>
          <a:blip r:embed="rId3"/>
          <a:stretch>
            <a:fillRect/>
          </a:stretch>
        </p:blipFill>
        <p:spPr>
          <a:xfrm>
            <a:off x="8347777" y="3657600"/>
            <a:ext cx="2553190" cy="2585510"/>
          </a:xfrm>
          <a:prstGeom prst="rect">
            <a:avLst/>
          </a:prstGeom>
        </p:spPr>
      </p:pic>
    </p:spTree>
    <p:extLst>
      <p:ext uri="{BB962C8B-B14F-4D97-AF65-F5344CB8AC3E}">
        <p14:creationId xmlns:p14="http://schemas.microsoft.com/office/powerpoint/2010/main" val="40198924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ABE1108-6423-4E53-85A1-817683043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FFF03-0B70-6B39-721B-25DC97A4EF93}"/>
              </a:ext>
            </a:extLst>
          </p:cNvPr>
          <p:cNvSpPr>
            <a:spLocks noGrp="1"/>
          </p:cNvSpPr>
          <p:nvPr>
            <p:ph type="title"/>
          </p:nvPr>
        </p:nvSpPr>
        <p:spPr>
          <a:xfrm>
            <a:off x="4833366" y="543070"/>
            <a:ext cx="6870954" cy="1675626"/>
          </a:xfrm>
        </p:spPr>
        <p:txBody>
          <a:bodyPr>
            <a:normAutofit/>
          </a:bodyPr>
          <a:lstStyle/>
          <a:p>
            <a:r>
              <a:rPr lang="en-GB" sz="4000" dirty="0" err="1"/>
              <a:t>Visualizations</a:t>
            </a:r>
            <a:r>
              <a:rPr lang="en-GB" sz="4000" dirty="0"/>
              <a:t> and why we’re using them</a:t>
            </a:r>
            <a:endParaRPr lang="en-CY" sz="4000" dirty="0"/>
          </a:p>
        </p:txBody>
      </p:sp>
      <p:pic>
        <p:nvPicPr>
          <p:cNvPr id="12" name="Picture 11">
            <a:extLst>
              <a:ext uri="{FF2B5EF4-FFF2-40B4-BE49-F238E27FC236}">
                <a16:creationId xmlns:a16="http://schemas.microsoft.com/office/drawing/2014/main" id="{3B14FB63-BDC3-CB9F-368A-7D13F28C48FD}"/>
              </a:ext>
            </a:extLst>
          </p:cNvPr>
          <p:cNvPicPr>
            <a:picLocks noChangeAspect="1"/>
          </p:cNvPicPr>
          <p:nvPr/>
        </p:nvPicPr>
        <p:blipFill>
          <a:blip r:embed="rId2"/>
          <a:srcRect t="767" r="-2" b="-2"/>
          <a:stretch/>
        </p:blipFill>
        <p:spPr>
          <a:xfrm>
            <a:off x="20" y="1"/>
            <a:ext cx="4187091" cy="2164321"/>
          </a:xfrm>
          <a:prstGeom prst="rect">
            <a:avLst/>
          </a:prstGeom>
        </p:spPr>
      </p:pic>
      <p:pic>
        <p:nvPicPr>
          <p:cNvPr id="6" name="Picture 5">
            <a:extLst>
              <a:ext uri="{FF2B5EF4-FFF2-40B4-BE49-F238E27FC236}">
                <a16:creationId xmlns:a16="http://schemas.microsoft.com/office/drawing/2014/main" id="{B919C23C-C575-218C-EF95-A60E0087B65E}"/>
              </a:ext>
            </a:extLst>
          </p:cNvPr>
          <p:cNvPicPr>
            <a:picLocks noChangeAspect="1"/>
          </p:cNvPicPr>
          <p:nvPr/>
        </p:nvPicPr>
        <p:blipFill>
          <a:blip r:embed="rId3"/>
          <a:srcRect t="7696"/>
          <a:stretch/>
        </p:blipFill>
        <p:spPr>
          <a:xfrm>
            <a:off x="20" y="2342320"/>
            <a:ext cx="4187091" cy="2164321"/>
          </a:xfrm>
          <a:prstGeom prst="rect">
            <a:avLst/>
          </a:prstGeom>
        </p:spPr>
      </p:pic>
      <p:pic>
        <p:nvPicPr>
          <p:cNvPr id="9" name="Picture 8">
            <a:extLst>
              <a:ext uri="{FF2B5EF4-FFF2-40B4-BE49-F238E27FC236}">
                <a16:creationId xmlns:a16="http://schemas.microsoft.com/office/drawing/2014/main" id="{8AAA63DD-DB3A-EA7B-ADA9-22416FB8ACEB}"/>
              </a:ext>
            </a:extLst>
          </p:cNvPr>
          <p:cNvPicPr>
            <a:picLocks noChangeAspect="1"/>
          </p:cNvPicPr>
          <p:nvPr/>
        </p:nvPicPr>
        <p:blipFill>
          <a:blip r:embed="rId4"/>
          <a:srcRect t="6625" b="1071"/>
          <a:stretch/>
        </p:blipFill>
        <p:spPr>
          <a:xfrm>
            <a:off x="20" y="4693680"/>
            <a:ext cx="4187091" cy="2164321"/>
          </a:xfrm>
          <a:prstGeom prst="rect">
            <a:avLst/>
          </a:prstGeom>
        </p:spPr>
      </p:pic>
      <p:sp>
        <p:nvSpPr>
          <p:cNvPr id="3" name="Content Placeholder 2">
            <a:extLst>
              <a:ext uri="{FF2B5EF4-FFF2-40B4-BE49-F238E27FC236}">
                <a16:creationId xmlns:a16="http://schemas.microsoft.com/office/drawing/2014/main" id="{33796CEB-D600-037E-52F7-5FEF866FC23E}"/>
              </a:ext>
            </a:extLst>
          </p:cNvPr>
          <p:cNvSpPr>
            <a:spLocks noGrp="1"/>
          </p:cNvSpPr>
          <p:nvPr>
            <p:ph idx="1"/>
          </p:nvPr>
        </p:nvSpPr>
        <p:spPr>
          <a:xfrm>
            <a:off x="4833366" y="2399720"/>
            <a:ext cx="6870954" cy="3736507"/>
          </a:xfrm>
        </p:spPr>
        <p:txBody>
          <a:bodyPr>
            <a:normAutofit/>
          </a:bodyPr>
          <a:lstStyle/>
          <a:p>
            <a:r>
              <a:rPr lang="en-GB" sz="1700"/>
              <a:t>Line graph-people in different age groups that are obese throughout the years.</a:t>
            </a:r>
          </a:p>
          <a:p>
            <a:r>
              <a:rPr lang="en-GB" sz="1700"/>
              <a:t>Pie chart-percentage of suffering from a certain condition due to a certain lifestyle factors, (e.g what percentage of people that exercise are obese).</a:t>
            </a:r>
          </a:p>
          <a:p>
            <a:r>
              <a:rPr lang="en-GB" sz="1700"/>
              <a:t>Histograms-Frequency of diseases and conditions in age groups that undergo certain lifestyle factors vs people that do not, (e.g  how many smokers in different age groups have a heart disease vs how many non-smokers in different age groups have a heart disease).</a:t>
            </a:r>
          </a:p>
          <a:p>
            <a:r>
              <a:rPr lang="en-GB" sz="1700"/>
              <a:t>Scatter graphs-how many people have a certain disease at different ages, (e.g number of people that have type 2 diabetes at different ages).</a:t>
            </a:r>
          </a:p>
          <a:p>
            <a:endParaRPr lang="en-GB" sz="1700"/>
          </a:p>
          <a:p>
            <a:endParaRPr lang="en-CY" sz="1700"/>
          </a:p>
        </p:txBody>
      </p:sp>
    </p:spTree>
    <p:extLst>
      <p:ext uri="{BB962C8B-B14F-4D97-AF65-F5344CB8AC3E}">
        <p14:creationId xmlns:p14="http://schemas.microsoft.com/office/powerpoint/2010/main" val="3957356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ABE1108-6423-4E53-85A1-817683043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266CD-BC3B-DA0D-E332-19B14C564703}"/>
              </a:ext>
            </a:extLst>
          </p:cNvPr>
          <p:cNvSpPr>
            <a:spLocks noGrp="1"/>
          </p:cNvSpPr>
          <p:nvPr>
            <p:ph type="title"/>
          </p:nvPr>
        </p:nvSpPr>
        <p:spPr>
          <a:xfrm>
            <a:off x="4833366" y="543070"/>
            <a:ext cx="6870954" cy="1675626"/>
          </a:xfrm>
        </p:spPr>
        <p:txBody>
          <a:bodyPr>
            <a:normAutofit/>
          </a:bodyPr>
          <a:lstStyle/>
          <a:p>
            <a:r>
              <a:rPr lang="en-GB" sz="4000"/>
              <a:t>Innovation </a:t>
            </a:r>
            <a:endParaRPr lang="en-CY" sz="4000"/>
          </a:p>
        </p:txBody>
      </p:sp>
      <p:pic>
        <p:nvPicPr>
          <p:cNvPr id="9" name="Picture 8">
            <a:extLst>
              <a:ext uri="{FF2B5EF4-FFF2-40B4-BE49-F238E27FC236}">
                <a16:creationId xmlns:a16="http://schemas.microsoft.com/office/drawing/2014/main" id="{DAD520D3-C606-BB26-FEB1-703C78459997}"/>
              </a:ext>
            </a:extLst>
          </p:cNvPr>
          <p:cNvPicPr>
            <a:picLocks noChangeAspect="1"/>
          </p:cNvPicPr>
          <p:nvPr/>
        </p:nvPicPr>
        <p:blipFill>
          <a:blip r:embed="rId2"/>
          <a:srcRect t="4765" r="3" b="3786"/>
          <a:stretch/>
        </p:blipFill>
        <p:spPr>
          <a:xfrm>
            <a:off x="20" y="1"/>
            <a:ext cx="4187091" cy="2164321"/>
          </a:xfrm>
          <a:prstGeom prst="rect">
            <a:avLst/>
          </a:prstGeom>
        </p:spPr>
      </p:pic>
      <p:pic>
        <p:nvPicPr>
          <p:cNvPr id="6" name="Picture 5">
            <a:extLst>
              <a:ext uri="{FF2B5EF4-FFF2-40B4-BE49-F238E27FC236}">
                <a16:creationId xmlns:a16="http://schemas.microsoft.com/office/drawing/2014/main" id="{5B8DB00A-4FA8-DBD8-85BF-8464EE053FAD}"/>
              </a:ext>
            </a:extLst>
          </p:cNvPr>
          <p:cNvPicPr>
            <a:picLocks noChangeAspect="1"/>
          </p:cNvPicPr>
          <p:nvPr/>
        </p:nvPicPr>
        <p:blipFill>
          <a:blip r:embed="rId3"/>
          <a:srcRect l="17780" r="-2" b="-2"/>
          <a:stretch/>
        </p:blipFill>
        <p:spPr>
          <a:xfrm>
            <a:off x="20" y="2342320"/>
            <a:ext cx="4187091" cy="2164321"/>
          </a:xfrm>
          <a:prstGeom prst="rect">
            <a:avLst/>
          </a:prstGeom>
        </p:spPr>
      </p:pic>
      <p:pic>
        <p:nvPicPr>
          <p:cNvPr id="12" name="Picture 11">
            <a:extLst>
              <a:ext uri="{FF2B5EF4-FFF2-40B4-BE49-F238E27FC236}">
                <a16:creationId xmlns:a16="http://schemas.microsoft.com/office/drawing/2014/main" id="{36D3B3B4-C510-89D9-D3AA-45679EC3CC98}"/>
              </a:ext>
            </a:extLst>
          </p:cNvPr>
          <p:cNvPicPr>
            <a:picLocks noChangeAspect="1"/>
          </p:cNvPicPr>
          <p:nvPr/>
        </p:nvPicPr>
        <p:blipFill>
          <a:blip r:embed="rId4"/>
          <a:srcRect t="3977" r="1" b="18348"/>
          <a:stretch/>
        </p:blipFill>
        <p:spPr>
          <a:xfrm>
            <a:off x="20" y="4693680"/>
            <a:ext cx="4187091" cy="2164321"/>
          </a:xfrm>
          <a:prstGeom prst="rect">
            <a:avLst/>
          </a:prstGeom>
        </p:spPr>
      </p:pic>
      <p:sp>
        <p:nvSpPr>
          <p:cNvPr id="3" name="Content Placeholder 2">
            <a:extLst>
              <a:ext uri="{FF2B5EF4-FFF2-40B4-BE49-F238E27FC236}">
                <a16:creationId xmlns:a16="http://schemas.microsoft.com/office/drawing/2014/main" id="{09635AB1-DD24-DCA3-0A98-AFFBD15FC50C}"/>
              </a:ext>
            </a:extLst>
          </p:cNvPr>
          <p:cNvSpPr>
            <a:spLocks noGrp="1"/>
          </p:cNvSpPr>
          <p:nvPr>
            <p:ph idx="1"/>
          </p:nvPr>
        </p:nvSpPr>
        <p:spPr>
          <a:xfrm>
            <a:off x="4833366" y="2399720"/>
            <a:ext cx="6870954" cy="3736507"/>
          </a:xfrm>
        </p:spPr>
        <p:txBody>
          <a:bodyPr>
            <a:normAutofit/>
          </a:bodyPr>
          <a:lstStyle/>
          <a:p>
            <a:pPr marL="0" indent="0">
              <a:buNone/>
            </a:pPr>
            <a:r>
              <a:rPr lang="en-GB" sz="2000" dirty="0"/>
              <a:t>As a group, we believe that our approach is unique as we will gain multiple data from our datasets to produce a variety of visualisations and analysis to each one accordingly to refer links between lifestyle factors and health conditions. Also, we think it’ll work as it’s statistically stated that over 95% of the world’s population has at least once encountered health issues</a:t>
            </a:r>
            <a:r>
              <a:rPr lang="en-US" sz="2000" dirty="0"/>
              <a:t>,</a:t>
            </a:r>
            <a:r>
              <a:rPr lang="en-GB" sz="2000" dirty="0"/>
              <a:t> meaning that it is a topic of interest to everyone. Overall, the project can mainly help people with heart disease, diabetes and obesity.</a:t>
            </a:r>
            <a:endParaRPr lang="en-CY" sz="2000" dirty="0"/>
          </a:p>
        </p:txBody>
      </p:sp>
    </p:spTree>
    <p:extLst>
      <p:ext uri="{BB962C8B-B14F-4D97-AF65-F5344CB8AC3E}">
        <p14:creationId xmlns:p14="http://schemas.microsoft.com/office/powerpoint/2010/main" val="24166613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20C640-6B16-66CD-CA65-9F9F152D1860}"/>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Thank you for your attention!</a:t>
            </a:r>
          </a:p>
        </p:txBody>
      </p:sp>
      <p:sp>
        <p:nvSpPr>
          <p:cNvPr id="1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60B850-B7EE-8A00-2D49-AF80CDBC62EE}"/>
              </a:ext>
            </a:extLst>
          </p:cNvPr>
          <p:cNvPicPr>
            <a:picLocks noChangeAspect="1"/>
          </p:cNvPicPr>
          <p:nvPr/>
        </p:nvPicPr>
        <p:blipFill>
          <a:blip r:embed="rId2"/>
          <a:stretch>
            <a:fillRect/>
          </a:stretch>
        </p:blipFill>
        <p:spPr>
          <a:xfrm>
            <a:off x="1553816" y="3067050"/>
            <a:ext cx="9081320" cy="3019537"/>
          </a:xfrm>
          <a:prstGeom prst="rect">
            <a:avLst/>
          </a:prstGeom>
        </p:spPr>
      </p:pic>
    </p:spTree>
    <p:extLst>
      <p:ext uri="{BB962C8B-B14F-4D97-AF65-F5344CB8AC3E}">
        <p14:creationId xmlns:p14="http://schemas.microsoft.com/office/powerpoint/2010/main" val="21802493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8C27D-FF39-6F6C-2524-2D5361413695}"/>
              </a:ext>
            </a:extLst>
          </p:cNvPr>
          <p:cNvSpPr>
            <a:spLocks noGrp="1"/>
          </p:cNvSpPr>
          <p:nvPr>
            <p:ph type="title"/>
          </p:nvPr>
        </p:nvSpPr>
        <p:spPr>
          <a:xfrm>
            <a:off x="645064" y="525982"/>
            <a:ext cx="4282983" cy="1200361"/>
          </a:xfrm>
        </p:spPr>
        <p:txBody>
          <a:bodyPr anchor="b">
            <a:normAutofit/>
          </a:bodyPr>
          <a:lstStyle/>
          <a:p>
            <a:r>
              <a:rPr lang="en-GB" sz="3600"/>
              <a:t>Problem Statement</a:t>
            </a:r>
            <a:endParaRPr lang="en-CY" sz="3600"/>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F5A780-523B-0612-574E-32AF7FD1BB6D}"/>
              </a:ext>
            </a:extLst>
          </p:cNvPr>
          <p:cNvSpPr>
            <a:spLocks noGrp="1"/>
          </p:cNvSpPr>
          <p:nvPr>
            <p:ph idx="1"/>
          </p:nvPr>
        </p:nvSpPr>
        <p:spPr>
          <a:xfrm>
            <a:off x="645066" y="2031101"/>
            <a:ext cx="4282984" cy="3511943"/>
          </a:xfrm>
        </p:spPr>
        <p:txBody>
          <a:bodyPr anchor="ctr">
            <a:normAutofit/>
          </a:bodyPr>
          <a:lstStyle/>
          <a:p>
            <a:pPr marL="0" indent="0">
              <a:buNone/>
            </a:pPr>
            <a:r>
              <a:rPr lang="en-GB" sz="1800"/>
              <a:t>Health issues like heart disease, diabetes, and obesity are on a rise, and understanding how life choices impact these conditions more than ever. This matters as early prediction of health risks is crucial and can help people make better choices and lead healthier lives.</a:t>
            </a:r>
          </a:p>
          <a:p>
            <a:pPr marL="0" indent="0">
              <a:buNone/>
            </a:pPr>
            <a:r>
              <a:rPr lang="en-GB" sz="1800"/>
              <a:t>It is commonly known in medicine that prevention is better than cure!</a:t>
            </a:r>
          </a:p>
          <a:p>
            <a:pPr marL="0" indent="0">
              <a:buNone/>
            </a:pPr>
            <a:endParaRPr lang="en-CY" sz="180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FB09F5-A387-6854-97B9-3A7ED63435DB}"/>
              </a:ext>
            </a:extLst>
          </p:cNvPr>
          <p:cNvPicPr>
            <a:picLocks noChangeAspect="1"/>
          </p:cNvPicPr>
          <p:nvPr/>
        </p:nvPicPr>
        <p:blipFill>
          <a:blip r:embed="rId2"/>
          <a:stretch>
            <a:fillRect/>
          </a:stretch>
        </p:blipFill>
        <p:spPr>
          <a:xfrm>
            <a:off x="5987738" y="1729685"/>
            <a:ext cx="5628018" cy="3165760"/>
          </a:xfrm>
          <a:prstGeom prst="rect">
            <a:avLst/>
          </a:prstGeom>
        </p:spPr>
      </p:pic>
    </p:spTree>
    <p:extLst>
      <p:ext uri="{BB962C8B-B14F-4D97-AF65-F5344CB8AC3E}">
        <p14:creationId xmlns:p14="http://schemas.microsoft.com/office/powerpoint/2010/main" val="19107397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E5E9-C6D7-873B-C66A-6F46952AB6F1}"/>
              </a:ext>
            </a:extLst>
          </p:cNvPr>
          <p:cNvSpPr>
            <a:spLocks noGrp="1"/>
          </p:cNvSpPr>
          <p:nvPr>
            <p:ph type="title"/>
          </p:nvPr>
        </p:nvSpPr>
        <p:spPr>
          <a:xfrm>
            <a:off x="838200" y="-18631"/>
            <a:ext cx="10515600" cy="1325563"/>
          </a:xfrm>
        </p:spPr>
        <p:txBody>
          <a:bodyPr/>
          <a:lstStyle/>
          <a:p>
            <a:r>
              <a:rPr lang="en-GB"/>
              <a:t>Strategies to take on the project</a:t>
            </a:r>
            <a:endParaRPr lang="en-CY"/>
          </a:p>
        </p:txBody>
      </p:sp>
      <p:sp>
        <p:nvSpPr>
          <p:cNvPr id="4" name="Rectangle 3">
            <a:extLst>
              <a:ext uri="{FF2B5EF4-FFF2-40B4-BE49-F238E27FC236}">
                <a16:creationId xmlns:a16="http://schemas.microsoft.com/office/drawing/2014/main" id="{EF2D67F4-8617-92CF-062D-983697D17236}"/>
              </a:ext>
            </a:extLst>
          </p:cNvPr>
          <p:cNvSpPr/>
          <p:nvPr/>
        </p:nvSpPr>
        <p:spPr>
          <a:xfrm>
            <a:off x="857442" y="1795899"/>
            <a:ext cx="5344820" cy="1004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6" name="Rectangle 5">
            <a:extLst>
              <a:ext uri="{FF2B5EF4-FFF2-40B4-BE49-F238E27FC236}">
                <a16:creationId xmlns:a16="http://schemas.microsoft.com/office/drawing/2014/main" id="{9D46D7C0-E5A8-1505-D7E2-C385FA304981}"/>
              </a:ext>
            </a:extLst>
          </p:cNvPr>
          <p:cNvSpPr/>
          <p:nvPr/>
        </p:nvSpPr>
        <p:spPr>
          <a:xfrm>
            <a:off x="857442" y="1204695"/>
            <a:ext cx="5344820"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8" name="Rectangle 7">
            <a:extLst>
              <a:ext uri="{FF2B5EF4-FFF2-40B4-BE49-F238E27FC236}">
                <a16:creationId xmlns:a16="http://schemas.microsoft.com/office/drawing/2014/main" id="{0C6358D4-A314-EDB8-097B-003AB6BF80CB}"/>
              </a:ext>
            </a:extLst>
          </p:cNvPr>
          <p:cNvSpPr/>
          <p:nvPr/>
        </p:nvSpPr>
        <p:spPr>
          <a:xfrm>
            <a:off x="857442" y="3051677"/>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Rectangle 8">
            <a:extLst>
              <a:ext uri="{FF2B5EF4-FFF2-40B4-BE49-F238E27FC236}">
                <a16:creationId xmlns:a16="http://schemas.microsoft.com/office/drawing/2014/main" id="{DD8CB63E-C3F0-D783-E90B-F121E64C8EFE}"/>
              </a:ext>
            </a:extLst>
          </p:cNvPr>
          <p:cNvSpPr/>
          <p:nvPr/>
        </p:nvSpPr>
        <p:spPr>
          <a:xfrm>
            <a:off x="857442" y="4647296"/>
            <a:ext cx="5374112" cy="16834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2" name="Rectangle 11">
            <a:extLst>
              <a:ext uri="{FF2B5EF4-FFF2-40B4-BE49-F238E27FC236}">
                <a16:creationId xmlns:a16="http://schemas.microsoft.com/office/drawing/2014/main" id="{75896574-4FC8-6C30-D1A1-8B1C9EE67274}"/>
              </a:ext>
            </a:extLst>
          </p:cNvPr>
          <p:cNvSpPr/>
          <p:nvPr/>
        </p:nvSpPr>
        <p:spPr>
          <a:xfrm>
            <a:off x="6651896" y="1474750"/>
            <a:ext cx="534482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Rectangle 13">
            <a:extLst>
              <a:ext uri="{FF2B5EF4-FFF2-40B4-BE49-F238E27FC236}">
                <a16:creationId xmlns:a16="http://schemas.microsoft.com/office/drawing/2014/main" id="{8750EDDD-C205-475F-2DEB-2A11B654E704}"/>
              </a:ext>
            </a:extLst>
          </p:cNvPr>
          <p:cNvSpPr/>
          <p:nvPr/>
        </p:nvSpPr>
        <p:spPr>
          <a:xfrm>
            <a:off x="6622603" y="3051676"/>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6" name="Rectangle 15">
            <a:extLst>
              <a:ext uri="{FF2B5EF4-FFF2-40B4-BE49-F238E27FC236}">
                <a16:creationId xmlns:a16="http://schemas.microsoft.com/office/drawing/2014/main" id="{7559B355-D0B0-2A8C-3510-253BACB84C62}"/>
              </a:ext>
            </a:extLst>
          </p:cNvPr>
          <p:cNvSpPr/>
          <p:nvPr/>
        </p:nvSpPr>
        <p:spPr>
          <a:xfrm>
            <a:off x="6651894" y="4647295"/>
            <a:ext cx="5344820" cy="1664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pSp>
        <p:nvGrpSpPr>
          <p:cNvPr id="13" name="Group 12">
            <a:extLst>
              <a:ext uri="{FF2B5EF4-FFF2-40B4-BE49-F238E27FC236}">
                <a16:creationId xmlns:a16="http://schemas.microsoft.com/office/drawing/2014/main" id="{A495E82F-A672-767B-A06C-AE990FE36B34}"/>
              </a:ext>
            </a:extLst>
          </p:cNvPr>
          <p:cNvGrpSpPr/>
          <p:nvPr/>
        </p:nvGrpSpPr>
        <p:grpSpPr>
          <a:xfrm>
            <a:off x="751180" y="1174522"/>
            <a:ext cx="5397951" cy="1369114"/>
            <a:chOff x="751180" y="1174522"/>
            <a:chExt cx="5397951" cy="1369114"/>
          </a:xfrm>
        </p:grpSpPr>
        <p:sp>
          <p:nvSpPr>
            <p:cNvPr id="5" name="TextBox 4">
              <a:extLst>
                <a:ext uri="{FF2B5EF4-FFF2-40B4-BE49-F238E27FC236}">
                  <a16:creationId xmlns:a16="http://schemas.microsoft.com/office/drawing/2014/main" id="{0B5BCC07-9CA2-4B73-FC7C-D0239CFA2941}"/>
                </a:ext>
              </a:extLst>
            </p:cNvPr>
            <p:cNvSpPr txBox="1"/>
            <p:nvPr/>
          </p:nvSpPr>
          <p:spPr>
            <a:xfrm>
              <a:off x="751180" y="1774195"/>
              <a:ext cx="5344820" cy="769441"/>
            </a:xfrm>
            <a:prstGeom prst="rect">
              <a:avLst/>
            </a:prstGeom>
            <a:noFill/>
          </p:spPr>
          <p:txBody>
            <a:bodyPr wrap="square" rtlCol="0">
              <a:spAutoFit/>
            </a:bodyPr>
            <a:lstStyle/>
            <a:p>
              <a:pPr algn="l"/>
              <a:r>
                <a:rPr lang="en-GB" sz="2200" dirty="0"/>
                <a:t> Missing values and normalisation of life-related variables.</a:t>
              </a:r>
              <a:endParaRPr lang="en-CY" sz="2200" dirty="0"/>
            </a:p>
          </p:txBody>
        </p:sp>
        <p:sp>
          <p:nvSpPr>
            <p:cNvPr id="19" name="TextBox 18">
              <a:extLst>
                <a:ext uri="{FF2B5EF4-FFF2-40B4-BE49-F238E27FC236}">
                  <a16:creationId xmlns:a16="http://schemas.microsoft.com/office/drawing/2014/main" id="{77038EB6-D43C-3803-1C81-46731F1A77FB}"/>
                </a:ext>
              </a:extLst>
            </p:cNvPr>
            <p:cNvSpPr txBox="1"/>
            <p:nvPr/>
          </p:nvSpPr>
          <p:spPr>
            <a:xfrm>
              <a:off x="804311" y="1174522"/>
              <a:ext cx="5344820" cy="615553"/>
            </a:xfrm>
            <a:prstGeom prst="rect">
              <a:avLst/>
            </a:prstGeom>
            <a:noFill/>
          </p:spPr>
          <p:txBody>
            <a:bodyPr wrap="square" rtlCol="0">
              <a:spAutoFit/>
            </a:bodyPr>
            <a:lstStyle/>
            <a:p>
              <a:pPr algn="l"/>
              <a:r>
                <a:rPr lang="en-GB" sz="3400" dirty="0"/>
                <a:t>1.Data cleaning</a:t>
              </a:r>
              <a:endParaRPr lang="en-CY" sz="3400" dirty="0"/>
            </a:p>
          </p:txBody>
        </p:sp>
      </p:grpSp>
      <p:sp>
        <p:nvSpPr>
          <p:cNvPr id="23" name="Rectangle 22">
            <a:extLst>
              <a:ext uri="{FF2B5EF4-FFF2-40B4-BE49-F238E27FC236}">
                <a16:creationId xmlns:a16="http://schemas.microsoft.com/office/drawing/2014/main" id="{65479A22-C87A-41B1-CC55-2A0F6F340567}"/>
              </a:ext>
            </a:extLst>
          </p:cNvPr>
          <p:cNvSpPr/>
          <p:nvPr/>
        </p:nvSpPr>
        <p:spPr>
          <a:xfrm>
            <a:off x="6651894" y="3025875"/>
            <a:ext cx="5347878" cy="5694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29" name="Rectangle 28">
            <a:extLst>
              <a:ext uri="{FF2B5EF4-FFF2-40B4-BE49-F238E27FC236}">
                <a16:creationId xmlns:a16="http://schemas.microsoft.com/office/drawing/2014/main" id="{8E4D8EC9-4098-5935-EC1E-6F5112D5BB44}"/>
              </a:ext>
            </a:extLst>
          </p:cNvPr>
          <p:cNvSpPr/>
          <p:nvPr/>
        </p:nvSpPr>
        <p:spPr>
          <a:xfrm>
            <a:off x="870559" y="4628603"/>
            <a:ext cx="5347878" cy="605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1" name="Rectangle 30">
            <a:extLst>
              <a:ext uri="{FF2B5EF4-FFF2-40B4-BE49-F238E27FC236}">
                <a16:creationId xmlns:a16="http://schemas.microsoft.com/office/drawing/2014/main" id="{88B0C554-CEE1-2E69-0FCC-85474C3CD148}"/>
              </a:ext>
            </a:extLst>
          </p:cNvPr>
          <p:cNvSpPr/>
          <p:nvPr/>
        </p:nvSpPr>
        <p:spPr>
          <a:xfrm>
            <a:off x="855913" y="3025876"/>
            <a:ext cx="5347878" cy="5694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3" name="Rectangle 32">
            <a:extLst>
              <a:ext uri="{FF2B5EF4-FFF2-40B4-BE49-F238E27FC236}">
                <a16:creationId xmlns:a16="http://schemas.microsoft.com/office/drawing/2014/main" id="{865B4AD0-F180-90D5-FCB1-67709204103E}"/>
              </a:ext>
            </a:extLst>
          </p:cNvPr>
          <p:cNvSpPr/>
          <p:nvPr/>
        </p:nvSpPr>
        <p:spPr>
          <a:xfrm>
            <a:off x="6635720" y="4647295"/>
            <a:ext cx="5347878" cy="6054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5" name="Rectangle 34">
            <a:extLst>
              <a:ext uri="{FF2B5EF4-FFF2-40B4-BE49-F238E27FC236}">
                <a16:creationId xmlns:a16="http://schemas.microsoft.com/office/drawing/2014/main" id="{FBF0D538-3AA2-9A05-6734-154F9185F2B3}"/>
              </a:ext>
            </a:extLst>
          </p:cNvPr>
          <p:cNvSpPr/>
          <p:nvPr/>
        </p:nvSpPr>
        <p:spPr>
          <a:xfrm>
            <a:off x="6650365" y="1204695"/>
            <a:ext cx="5347878"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6" name="TextBox 35">
            <a:extLst>
              <a:ext uri="{FF2B5EF4-FFF2-40B4-BE49-F238E27FC236}">
                <a16:creationId xmlns:a16="http://schemas.microsoft.com/office/drawing/2014/main" id="{FDEA46AC-E4D6-6203-B7FB-9DA737884CC6}"/>
              </a:ext>
            </a:extLst>
          </p:cNvPr>
          <p:cNvSpPr txBox="1"/>
          <p:nvPr/>
        </p:nvSpPr>
        <p:spPr>
          <a:xfrm>
            <a:off x="6705027" y="1238756"/>
            <a:ext cx="5278571" cy="615553"/>
          </a:xfrm>
          <a:prstGeom prst="rect">
            <a:avLst/>
          </a:prstGeom>
          <a:noFill/>
        </p:spPr>
        <p:txBody>
          <a:bodyPr wrap="square" rtlCol="0">
            <a:spAutoFit/>
          </a:bodyPr>
          <a:lstStyle/>
          <a:p>
            <a:pPr algn="l"/>
            <a:r>
              <a:rPr lang="en-GB" sz="3400"/>
              <a:t>2.Exploratory Data Analysis</a:t>
            </a:r>
            <a:endParaRPr lang="en-CY" sz="3400"/>
          </a:p>
        </p:txBody>
      </p:sp>
      <p:sp>
        <p:nvSpPr>
          <p:cNvPr id="7" name="TextBox 6">
            <a:extLst>
              <a:ext uri="{FF2B5EF4-FFF2-40B4-BE49-F238E27FC236}">
                <a16:creationId xmlns:a16="http://schemas.microsoft.com/office/drawing/2014/main" id="{6C4B7E80-E340-5BE6-0574-077E57C48AC8}"/>
              </a:ext>
            </a:extLst>
          </p:cNvPr>
          <p:cNvSpPr txBox="1"/>
          <p:nvPr/>
        </p:nvSpPr>
        <p:spPr>
          <a:xfrm>
            <a:off x="6679657" y="1774195"/>
            <a:ext cx="5303940" cy="738664"/>
          </a:xfrm>
          <a:prstGeom prst="rect">
            <a:avLst/>
          </a:prstGeom>
          <a:noFill/>
        </p:spPr>
        <p:txBody>
          <a:bodyPr wrap="square" rtlCol="0">
            <a:spAutoFit/>
          </a:bodyPr>
          <a:lstStyle/>
          <a:p>
            <a:pPr algn="l"/>
            <a:r>
              <a:rPr lang="en-GB" sz="2100" dirty="0"/>
              <a:t>Exploring relationships between lifestyle factors and health outcomes.</a:t>
            </a:r>
            <a:endParaRPr lang="en-CY" sz="2100" dirty="0"/>
          </a:p>
        </p:txBody>
      </p:sp>
      <p:grpSp>
        <p:nvGrpSpPr>
          <p:cNvPr id="3" name="Group 2">
            <a:extLst>
              <a:ext uri="{FF2B5EF4-FFF2-40B4-BE49-F238E27FC236}">
                <a16:creationId xmlns:a16="http://schemas.microsoft.com/office/drawing/2014/main" id="{4CE641AD-A457-E3B6-D143-85C827B29619}"/>
              </a:ext>
            </a:extLst>
          </p:cNvPr>
          <p:cNvGrpSpPr/>
          <p:nvPr/>
        </p:nvGrpSpPr>
        <p:grpSpPr>
          <a:xfrm>
            <a:off x="804312" y="3002847"/>
            <a:ext cx="5400675" cy="1372928"/>
            <a:chOff x="804312" y="3002847"/>
            <a:chExt cx="5400675" cy="1372928"/>
          </a:xfrm>
        </p:grpSpPr>
        <p:sp>
          <p:nvSpPr>
            <p:cNvPr id="10" name="TextBox 9">
              <a:extLst>
                <a:ext uri="{FF2B5EF4-FFF2-40B4-BE49-F238E27FC236}">
                  <a16:creationId xmlns:a16="http://schemas.microsoft.com/office/drawing/2014/main" id="{6320B36D-C9FB-E2EF-BF6C-E50FF015AC6C}"/>
                </a:ext>
              </a:extLst>
            </p:cNvPr>
            <p:cNvSpPr txBox="1"/>
            <p:nvPr/>
          </p:nvSpPr>
          <p:spPr>
            <a:xfrm>
              <a:off x="804312" y="3606334"/>
              <a:ext cx="5397950" cy="769441"/>
            </a:xfrm>
            <a:prstGeom prst="rect">
              <a:avLst/>
            </a:prstGeom>
            <a:noFill/>
          </p:spPr>
          <p:txBody>
            <a:bodyPr wrap="square" rtlCol="0">
              <a:spAutoFit/>
            </a:bodyPr>
            <a:lstStyle/>
            <a:p>
              <a:pPr algn="l"/>
              <a:r>
                <a:rPr lang="en-GB" sz="2200" dirty="0"/>
                <a:t>Aggregate health indices, lifestyle scores and demographic pro.</a:t>
              </a:r>
              <a:endParaRPr lang="en-CY" sz="2200" dirty="0"/>
            </a:p>
          </p:txBody>
        </p:sp>
        <p:sp>
          <p:nvSpPr>
            <p:cNvPr id="11" name="TextBox 10">
              <a:extLst>
                <a:ext uri="{FF2B5EF4-FFF2-40B4-BE49-F238E27FC236}">
                  <a16:creationId xmlns:a16="http://schemas.microsoft.com/office/drawing/2014/main" id="{F696096F-6618-2A7D-E13E-ABACB4603FE8}"/>
                </a:ext>
              </a:extLst>
            </p:cNvPr>
            <p:cNvSpPr txBox="1"/>
            <p:nvPr/>
          </p:nvSpPr>
          <p:spPr>
            <a:xfrm>
              <a:off x="884008" y="3002847"/>
              <a:ext cx="5320979" cy="615553"/>
            </a:xfrm>
            <a:prstGeom prst="rect">
              <a:avLst/>
            </a:prstGeom>
            <a:noFill/>
          </p:spPr>
          <p:txBody>
            <a:bodyPr wrap="square" rtlCol="0">
              <a:spAutoFit/>
            </a:bodyPr>
            <a:lstStyle/>
            <a:p>
              <a:pPr algn="l"/>
              <a:r>
                <a:rPr lang="en-GB" sz="3400" dirty="0"/>
                <a:t>3.Feature Engineering</a:t>
              </a:r>
              <a:endParaRPr lang="en-CY" sz="3400" dirty="0"/>
            </a:p>
          </p:txBody>
        </p:sp>
      </p:grpSp>
      <p:sp>
        <p:nvSpPr>
          <p:cNvPr id="15" name="TextBox 14">
            <a:extLst>
              <a:ext uri="{FF2B5EF4-FFF2-40B4-BE49-F238E27FC236}">
                <a16:creationId xmlns:a16="http://schemas.microsoft.com/office/drawing/2014/main" id="{1FFD8055-C69B-2EF1-B005-875B90DE401D}"/>
              </a:ext>
            </a:extLst>
          </p:cNvPr>
          <p:cNvSpPr txBox="1"/>
          <p:nvPr/>
        </p:nvSpPr>
        <p:spPr>
          <a:xfrm>
            <a:off x="6678461" y="3025875"/>
            <a:ext cx="5374111" cy="615553"/>
          </a:xfrm>
          <a:prstGeom prst="rect">
            <a:avLst/>
          </a:prstGeom>
          <a:noFill/>
        </p:spPr>
        <p:txBody>
          <a:bodyPr wrap="square" rtlCol="0">
            <a:spAutoFit/>
          </a:bodyPr>
          <a:lstStyle/>
          <a:p>
            <a:pPr algn="l"/>
            <a:r>
              <a:rPr lang="en-GB" sz="3400" dirty="0"/>
              <a:t>4.Modelling</a:t>
            </a:r>
            <a:endParaRPr lang="en-CY" sz="3400" dirty="0"/>
          </a:p>
        </p:txBody>
      </p:sp>
      <p:sp>
        <p:nvSpPr>
          <p:cNvPr id="17" name="TextBox 16">
            <a:extLst>
              <a:ext uri="{FF2B5EF4-FFF2-40B4-BE49-F238E27FC236}">
                <a16:creationId xmlns:a16="http://schemas.microsoft.com/office/drawing/2014/main" id="{A9D37A6D-ECD7-B412-14F2-2891AFAF50EC}"/>
              </a:ext>
            </a:extLst>
          </p:cNvPr>
          <p:cNvSpPr txBox="1"/>
          <p:nvPr/>
        </p:nvSpPr>
        <p:spPr>
          <a:xfrm>
            <a:off x="6664809" y="3554450"/>
            <a:ext cx="5318787" cy="769441"/>
          </a:xfrm>
          <a:prstGeom prst="rect">
            <a:avLst/>
          </a:prstGeom>
          <a:noFill/>
        </p:spPr>
        <p:txBody>
          <a:bodyPr wrap="square" rtlCol="0">
            <a:spAutoFit/>
          </a:bodyPr>
          <a:lstStyle/>
          <a:p>
            <a:pPr algn="l"/>
            <a:r>
              <a:rPr lang="en-GB" sz="2200" dirty="0"/>
              <a:t>Logistic regression, k-Nearest Neighbours (kNN), tree-based models.</a:t>
            </a:r>
            <a:endParaRPr lang="en-CY" sz="2200" dirty="0"/>
          </a:p>
        </p:txBody>
      </p:sp>
      <p:sp>
        <p:nvSpPr>
          <p:cNvPr id="18" name="TextBox 17">
            <a:extLst>
              <a:ext uri="{FF2B5EF4-FFF2-40B4-BE49-F238E27FC236}">
                <a16:creationId xmlns:a16="http://schemas.microsoft.com/office/drawing/2014/main" id="{05814977-ED77-8845-B896-AA3FEE2F0833}"/>
              </a:ext>
            </a:extLst>
          </p:cNvPr>
          <p:cNvSpPr txBox="1"/>
          <p:nvPr/>
        </p:nvSpPr>
        <p:spPr>
          <a:xfrm>
            <a:off x="884008" y="4681098"/>
            <a:ext cx="5265123" cy="615553"/>
          </a:xfrm>
          <a:prstGeom prst="rect">
            <a:avLst/>
          </a:prstGeom>
          <a:noFill/>
        </p:spPr>
        <p:txBody>
          <a:bodyPr wrap="square" rtlCol="0">
            <a:spAutoFit/>
          </a:bodyPr>
          <a:lstStyle/>
          <a:p>
            <a:pPr algn="l"/>
            <a:r>
              <a:rPr lang="en-GB" sz="3400" dirty="0"/>
              <a:t>5.Evaluation</a:t>
            </a:r>
            <a:endParaRPr lang="en-CY" sz="3400" dirty="0"/>
          </a:p>
        </p:txBody>
      </p:sp>
      <p:sp>
        <p:nvSpPr>
          <p:cNvPr id="20" name="TextBox 19">
            <a:extLst>
              <a:ext uri="{FF2B5EF4-FFF2-40B4-BE49-F238E27FC236}">
                <a16:creationId xmlns:a16="http://schemas.microsoft.com/office/drawing/2014/main" id="{D7981906-7ED1-0AA7-E306-B3F388D4076F}"/>
              </a:ext>
            </a:extLst>
          </p:cNvPr>
          <p:cNvSpPr txBox="1"/>
          <p:nvPr/>
        </p:nvSpPr>
        <p:spPr>
          <a:xfrm>
            <a:off x="884007" y="5267816"/>
            <a:ext cx="5291689" cy="769441"/>
          </a:xfrm>
          <a:prstGeom prst="rect">
            <a:avLst/>
          </a:prstGeom>
          <a:noFill/>
        </p:spPr>
        <p:txBody>
          <a:bodyPr wrap="square" rtlCol="0">
            <a:spAutoFit/>
          </a:bodyPr>
          <a:lstStyle/>
          <a:p>
            <a:pPr algn="l"/>
            <a:r>
              <a:rPr lang="en-GB" sz="2200" dirty="0"/>
              <a:t>Use of precision, recall, and ROC-AUC as performance metrics.</a:t>
            </a:r>
            <a:endParaRPr lang="en-CY" sz="2200" dirty="0"/>
          </a:p>
        </p:txBody>
      </p:sp>
      <p:sp>
        <p:nvSpPr>
          <p:cNvPr id="21" name="TextBox 20">
            <a:extLst>
              <a:ext uri="{FF2B5EF4-FFF2-40B4-BE49-F238E27FC236}">
                <a16:creationId xmlns:a16="http://schemas.microsoft.com/office/drawing/2014/main" id="{72FD8FEB-01BB-431D-61FE-FB9636DCC175}"/>
              </a:ext>
            </a:extLst>
          </p:cNvPr>
          <p:cNvSpPr txBox="1"/>
          <p:nvPr/>
        </p:nvSpPr>
        <p:spPr>
          <a:xfrm>
            <a:off x="6673897" y="4648601"/>
            <a:ext cx="5309699" cy="615553"/>
          </a:xfrm>
          <a:prstGeom prst="rect">
            <a:avLst/>
          </a:prstGeom>
          <a:noFill/>
        </p:spPr>
        <p:txBody>
          <a:bodyPr wrap="square" rtlCol="0">
            <a:spAutoFit/>
          </a:bodyPr>
          <a:lstStyle/>
          <a:p>
            <a:pPr algn="l"/>
            <a:r>
              <a:rPr lang="en-GB" sz="3400" dirty="0"/>
              <a:t>6.Insights</a:t>
            </a:r>
            <a:endParaRPr lang="en-CY" sz="3400" dirty="0"/>
          </a:p>
        </p:txBody>
      </p:sp>
      <p:sp>
        <p:nvSpPr>
          <p:cNvPr id="22" name="TextBox 21">
            <a:extLst>
              <a:ext uri="{FF2B5EF4-FFF2-40B4-BE49-F238E27FC236}">
                <a16:creationId xmlns:a16="http://schemas.microsoft.com/office/drawing/2014/main" id="{63A7FF19-EA2D-197F-0965-4817A7D19169}"/>
              </a:ext>
            </a:extLst>
          </p:cNvPr>
          <p:cNvSpPr txBox="1"/>
          <p:nvPr/>
        </p:nvSpPr>
        <p:spPr>
          <a:xfrm>
            <a:off x="6650365" y="5289064"/>
            <a:ext cx="5309698" cy="769441"/>
          </a:xfrm>
          <a:prstGeom prst="rect">
            <a:avLst/>
          </a:prstGeom>
          <a:noFill/>
        </p:spPr>
        <p:txBody>
          <a:bodyPr wrap="square" rtlCol="0">
            <a:spAutoFit/>
          </a:bodyPr>
          <a:lstStyle/>
          <a:p>
            <a:pPr algn="l"/>
            <a:r>
              <a:rPr lang="en-GB" sz="2200" dirty="0"/>
              <a:t>Identifying major lifestyle factors and suggesting preventive measures.</a:t>
            </a:r>
            <a:endParaRPr lang="en-CY" sz="2200" b="1" dirty="0"/>
          </a:p>
        </p:txBody>
      </p:sp>
    </p:spTree>
    <p:extLst>
      <p:ext uri="{BB962C8B-B14F-4D97-AF65-F5344CB8AC3E}">
        <p14:creationId xmlns:p14="http://schemas.microsoft.com/office/powerpoint/2010/main" val="405656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9301912-E582-9C5B-0831-C6D31A68B8A2}"/>
              </a:ext>
            </a:extLst>
          </p:cNvPr>
          <p:cNvPicPr>
            <a:picLocks noChangeAspect="1"/>
          </p:cNvPicPr>
          <p:nvPr/>
        </p:nvPicPr>
        <p:blipFill>
          <a:blip r:embed="rId2"/>
          <a:srcRect r="5882" b="-1"/>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AADBA-6A62-1663-362A-7DA2B9B84F08}"/>
              </a:ext>
            </a:extLst>
          </p:cNvPr>
          <p:cNvSpPr>
            <a:spLocks noGrp="1"/>
          </p:cNvSpPr>
          <p:nvPr>
            <p:ph type="title"/>
          </p:nvPr>
        </p:nvSpPr>
        <p:spPr>
          <a:xfrm>
            <a:off x="7531610" y="365125"/>
            <a:ext cx="3822189" cy="1899912"/>
          </a:xfrm>
        </p:spPr>
        <p:txBody>
          <a:bodyPr>
            <a:normAutofit/>
          </a:bodyPr>
          <a:lstStyle/>
          <a:p>
            <a:r>
              <a:rPr lang="en-GB" sz="4000" dirty="0"/>
              <a:t>Data Cleaning</a:t>
            </a:r>
            <a:endParaRPr lang="en-CY" sz="4000" dirty="0"/>
          </a:p>
        </p:txBody>
      </p:sp>
      <p:sp>
        <p:nvSpPr>
          <p:cNvPr id="3" name="Content Placeholder 2">
            <a:extLst>
              <a:ext uri="{FF2B5EF4-FFF2-40B4-BE49-F238E27FC236}">
                <a16:creationId xmlns:a16="http://schemas.microsoft.com/office/drawing/2014/main" id="{260FCAE2-107A-39B5-D911-7B8F8784B87F}"/>
              </a:ext>
            </a:extLst>
          </p:cNvPr>
          <p:cNvSpPr>
            <a:spLocks noGrp="1"/>
          </p:cNvSpPr>
          <p:nvPr>
            <p:ph idx="1"/>
          </p:nvPr>
        </p:nvSpPr>
        <p:spPr>
          <a:xfrm>
            <a:off x="7531610" y="2434201"/>
            <a:ext cx="3822189" cy="3742762"/>
          </a:xfrm>
        </p:spPr>
        <p:txBody>
          <a:bodyPr>
            <a:normAutofit/>
          </a:bodyPr>
          <a:lstStyle/>
          <a:p>
            <a:pPr marL="0" indent="0">
              <a:buNone/>
            </a:pPr>
            <a:r>
              <a:rPr lang="en-GB" sz="1700"/>
              <a:t>Lifestyle variables such as exercise and diet should be normalised into one common system of measurement (e.g exercise per week).</a:t>
            </a:r>
            <a:r>
              <a:rPr lang="en-US" sz="1700"/>
              <a:t> </a:t>
            </a:r>
          </a:p>
          <a:p>
            <a:pPr marL="0" indent="0">
              <a:buNone/>
            </a:pPr>
            <a:endParaRPr lang="en-US" sz="1700"/>
          </a:p>
          <a:p>
            <a:pPr marL="0" indent="0">
              <a:buNone/>
            </a:pPr>
            <a:r>
              <a:rPr lang="en-US" sz="1700"/>
              <a:t>Advantages: </a:t>
            </a:r>
          </a:p>
          <a:p>
            <a:r>
              <a:rPr lang="en-US" sz="1700"/>
              <a:t>  It knows how important it is to organize and clean the data so everything makes sense.</a:t>
            </a:r>
          </a:p>
          <a:p>
            <a:r>
              <a:rPr lang="en-US" sz="1700"/>
              <a:t>Plans to fix any missing pieces of information to make the results more accurate. </a:t>
            </a:r>
          </a:p>
        </p:txBody>
      </p:sp>
    </p:spTree>
    <p:extLst>
      <p:ext uri="{BB962C8B-B14F-4D97-AF65-F5344CB8AC3E}">
        <p14:creationId xmlns:p14="http://schemas.microsoft.com/office/powerpoint/2010/main" val="28322121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5809-49F4-15F6-7EFF-B2C100010044}"/>
              </a:ext>
            </a:extLst>
          </p:cNvPr>
          <p:cNvSpPr>
            <a:spLocks noGrp="1"/>
          </p:cNvSpPr>
          <p:nvPr>
            <p:ph type="title"/>
          </p:nvPr>
        </p:nvSpPr>
        <p:spPr>
          <a:xfrm>
            <a:off x="293915" y="105487"/>
            <a:ext cx="10515600" cy="1325563"/>
          </a:xfrm>
        </p:spPr>
        <p:txBody>
          <a:bodyPr/>
          <a:lstStyle/>
          <a:p>
            <a:r>
              <a:rPr lang="en-GB"/>
              <a:t>Exploratory Data Analysis (EDA)</a:t>
            </a:r>
            <a:endParaRPr lang="en-CY"/>
          </a:p>
        </p:txBody>
      </p:sp>
      <p:sp>
        <p:nvSpPr>
          <p:cNvPr id="3" name="Content Placeholder 2">
            <a:extLst>
              <a:ext uri="{FF2B5EF4-FFF2-40B4-BE49-F238E27FC236}">
                <a16:creationId xmlns:a16="http://schemas.microsoft.com/office/drawing/2014/main" id="{DA4893B4-04C9-BEC2-3B48-3AB70E50D1AE}"/>
              </a:ext>
            </a:extLst>
          </p:cNvPr>
          <p:cNvSpPr>
            <a:spLocks noGrp="1"/>
          </p:cNvSpPr>
          <p:nvPr>
            <p:ph idx="1"/>
          </p:nvPr>
        </p:nvSpPr>
        <p:spPr>
          <a:xfrm>
            <a:off x="293915" y="1431050"/>
            <a:ext cx="5802085" cy="4351338"/>
          </a:xfrm>
        </p:spPr>
        <p:txBody>
          <a:bodyPr>
            <a:normAutofit fontScale="92500" lnSpcReduction="10000"/>
          </a:bodyPr>
          <a:lstStyle/>
          <a:p>
            <a:pPr marL="0" indent="0">
              <a:buNone/>
            </a:pPr>
            <a:r>
              <a:rPr lang="en-GB"/>
              <a:t>EDA involves seeking correlations between lifestyle factors and health outcomes such as type 2 diabetes, heart disease and obesity.</a:t>
            </a:r>
          </a:p>
          <a:p>
            <a:pPr marL="0" indent="0">
              <a:buNone/>
            </a:pPr>
            <a:r>
              <a:rPr lang="en-GB"/>
              <a:t>Visualisations such as </a:t>
            </a:r>
            <a:r>
              <a:rPr lang="en-GB" err="1"/>
              <a:t>Seaborn</a:t>
            </a:r>
            <a:r>
              <a:rPr lang="en-GB"/>
              <a:t> and </a:t>
            </a:r>
            <a:r>
              <a:rPr lang="en-GB" err="1"/>
              <a:t>Matplotlib</a:t>
            </a:r>
            <a:r>
              <a:rPr lang="en-GB"/>
              <a:t> will help uncover the correlation and association between poor diet or lack of exercise with increased risk.</a:t>
            </a:r>
          </a:p>
          <a:p>
            <a:pPr marL="0" indent="0">
              <a:buNone/>
            </a:pPr>
            <a:r>
              <a:rPr lang="en-GB"/>
              <a:t>EDA focuses on identifying the major lifestyle factors for modern development.</a:t>
            </a:r>
            <a:endParaRPr lang="en-CY"/>
          </a:p>
        </p:txBody>
      </p:sp>
      <p:sp>
        <p:nvSpPr>
          <p:cNvPr id="4" name="TextBox 3">
            <a:extLst>
              <a:ext uri="{FF2B5EF4-FFF2-40B4-BE49-F238E27FC236}">
                <a16:creationId xmlns:a16="http://schemas.microsoft.com/office/drawing/2014/main" id="{D1EF9C2D-806D-EF5F-8A4F-86249A5B517D}"/>
              </a:ext>
            </a:extLst>
          </p:cNvPr>
          <p:cNvSpPr txBox="1"/>
          <p:nvPr/>
        </p:nvSpPr>
        <p:spPr>
          <a:xfrm>
            <a:off x="5915219" y="1121855"/>
            <a:ext cx="6191897" cy="4093428"/>
          </a:xfrm>
          <a:prstGeom prst="rect">
            <a:avLst/>
          </a:prstGeom>
          <a:noFill/>
        </p:spPr>
        <p:txBody>
          <a:bodyPr wrap="square" rtlCol="0">
            <a:spAutoFit/>
          </a:bodyPr>
          <a:lstStyle/>
          <a:p>
            <a:pPr algn="l"/>
            <a:r>
              <a:rPr lang="en-US" sz="2600" dirty="0"/>
              <a:t>Advantages: </a:t>
            </a:r>
          </a:p>
          <a:p>
            <a:pPr algn="l"/>
            <a:endParaRPr lang="en-US" sz="2600" dirty="0"/>
          </a:p>
          <a:p>
            <a:pPr marL="457200" indent="-457200" algn="l">
              <a:buFont typeface="Arial" panose="020B0604020202020204" pitchFamily="34" charset="0"/>
              <a:buChar char="•"/>
            </a:pPr>
            <a:r>
              <a:rPr lang="en-US" sz="2600" dirty="0"/>
              <a:t>Focuses on finding connection between things like exercise and health problems.</a:t>
            </a:r>
          </a:p>
          <a:p>
            <a:pPr marL="457200" indent="-457200" algn="l">
              <a:buFont typeface="Arial" panose="020B0604020202020204" pitchFamily="34" charset="0"/>
              <a:buChar char="•"/>
            </a:pPr>
            <a:r>
              <a:rPr lang="en-US" sz="2600" dirty="0"/>
              <a:t>Uses graphs and simple tests to make patterns easier to see.</a:t>
            </a:r>
          </a:p>
          <a:p>
            <a:pPr marL="457200" indent="-457200" algn="l">
              <a:buFont typeface="Arial" panose="020B0604020202020204" pitchFamily="34" charset="0"/>
              <a:buChar char="•"/>
            </a:pPr>
            <a:r>
              <a:rPr lang="en-US" sz="2600" dirty="0"/>
              <a:t>Tries to figure out the most important lifestyle habits for predicting health risks. </a:t>
            </a:r>
          </a:p>
        </p:txBody>
      </p:sp>
      <p:pic>
        <p:nvPicPr>
          <p:cNvPr id="7" name="Picture 6">
            <a:extLst>
              <a:ext uri="{FF2B5EF4-FFF2-40B4-BE49-F238E27FC236}">
                <a16:creationId xmlns:a16="http://schemas.microsoft.com/office/drawing/2014/main" id="{2877564A-CAEB-FD33-7521-D041A46151AC}"/>
              </a:ext>
            </a:extLst>
          </p:cNvPr>
          <p:cNvPicPr>
            <a:picLocks noChangeAspect="1"/>
          </p:cNvPicPr>
          <p:nvPr/>
        </p:nvPicPr>
        <p:blipFill>
          <a:blip r:embed="rId2"/>
          <a:stretch>
            <a:fillRect/>
          </a:stretch>
        </p:blipFill>
        <p:spPr>
          <a:xfrm>
            <a:off x="7916334" y="4953000"/>
            <a:ext cx="3492500" cy="1701800"/>
          </a:xfrm>
          <a:prstGeom prst="rect">
            <a:avLst/>
          </a:prstGeom>
        </p:spPr>
      </p:pic>
      <p:pic>
        <p:nvPicPr>
          <p:cNvPr id="10" name="Picture 9">
            <a:extLst>
              <a:ext uri="{FF2B5EF4-FFF2-40B4-BE49-F238E27FC236}">
                <a16:creationId xmlns:a16="http://schemas.microsoft.com/office/drawing/2014/main" id="{741FB2B7-F9F8-63C3-AECB-3C1ECE8610EB}"/>
              </a:ext>
            </a:extLst>
          </p:cNvPr>
          <p:cNvPicPr>
            <a:picLocks noChangeAspect="1"/>
          </p:cNvPicPr>
          <p:nvPr/>
        </p:nvPicPr>
        <p:blipFill>
          <a:blip r:embed="rId3"/>
          <a:stretch>
            <a:fillRect/>
          </a:stretch>
        </p:blipFill>
        <p:spPr>
          <a:xfrm>
            <a:off x="8402024" y="105487"/>
            <a:ext cx="3608699" cy="1799513"/>
          </a:xfrm>
          <a:prstGeom prst="rect">
            <a:avLst/>
          </a:prstGeom>
        </p:spPr>
      </p:pic>
    </p:spTree>
    <p:extLst>
      <p:ext uri="{BB962C8B-B14F-4D97-AF65-F5344CB8AC3E}">
        <p14:creationId xmlns:p14="http://schemas.microsoft.com/office/powerpoint/2010/main" val="1626000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812B96-167C-ACC9-0F63-084331E80958}"/>
              </a:ext>
            </a:extLst>
          </p:cNvPr>
          <p:cNvSpPr>
            <a:spLocks noGrp="1"/>
          </p:cNvSpPr>
          <p:nvPr>
            <p:ph type="title"/>
          </p:nvPr>
        </p:nvSpPr>
        <p:spPr>
          <a:xfrm>
            <a:off x="612648" y="365125"/>
            <a:ext cx="6986015" cy="1776484"/>
          </a:xfrm>
        </p:spPr>
        <p:txBody>
          <a:bodyPr anchor="b">
            <a:normAutofit/>
          </a:bodyPr>
          <a:lstStyle/>
          <a:p>
            <a:r>
              <a:rPr lang="en-GB" sz="5400"/>
              <a:t>Feature Engineering</a:t>
            </a:r>
            <a:endParaRPr lang="en-CY" sz="5400"/>
          </a:p>
        </p:txBody>
      </p:sp>
      <p:pic>
        <p:nvPicPr>
          <p:cNvPr id="11" name="Picture 10">
            <a:extLst>
              <a:ext uri="{FF2B5EF4-FFF2-40B4-BE49-F238E27FC236}">
                <a16:creationId xmlns:a16="http://schemas.microsoft.com/office/drawing/2014/main" id="{85B43B71-8F5F-FB9D-AE61-A7DA67233C50}"/>
              </a:ext>
            </a:extLst>
          </p:cNvPr>
          <p:cNvPicPr>
            <a:picLocks noChangeAspect="1"/>
          </p:cNvPicPr>
          <p:nvPr/>
        </p:nvPicPr>
        <p:blipFill>
          <a:blip r:embed="rId2"/>
          <a:stretch>
            <a:fillRect/>
          </a:stretch>
        </p:blipFill>
        <p:spPr>
          <a:xfrm>
            <a:off x="8507272" y="2574874"/>
            <a:ext cx="3532036" cy="1766017"/>
          </a:xfrm>
          <a:prstGeom prst="rect">
            <a:avLst/>
          </a:prstGeom>
        </p:spPr>
      </p:pic>
      <p:sp>
        <p:nvSpPr>
          <p:cNvPr id="21"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D92562-0F8E-2A4F-DCC5-D50AFD3D03BA}"/>
              </a:ext>
            </a:extLst>
          </p:cNvPr>
          <p:cNvSpPr>
            <a:spLocks noGrp="1"/>
          </p:cNvSpPr>
          <p:nvPr>
            <p:ph idx="1"/>
          </p:nvPr>
        </p:nvSpPr>
        <p:spPr>
          <a:xfrm>
            <a:off x="612648" y="2504819"/>
            <a:ext cx="6986016" cy="3672144"/>
          </a:xfrm>
        </p:spPr>
        <p:txBody>
          <a:bodyPr>
            <a:normAutofit/>
          </a:bodyPr>
          <a:lstStyle/>
          <a:p>
            <a:pPr marL="0" indent="0">
              <a:buNone/>
            </a:pPr>
            <a:r>
              <a:rPr lang="en-GB" sz="2000" dirty="0"/>
              <a:t>Feature engineering combines lifestyle factors into composite like a “Health Score” based on diet, exercise and smoking status. Furthermore, a demographic profile, including age and family history, can be added to enhance diabetes, heart disease and obesity risk.</a:t>
            </a:r>
            <a:endParaRPr lang="en-US" sz="2000" dirty="0"/>
          </a:p>
          <a:p>
            <a:pPr marL="0" indent="0">
              <a:buNone/>
            </a:pPr>
            <a:endParaRPr lang="en-US" sz="2000" dirty="0"/>
          </a:p>
          <a:p>
            <a:pPr marL="0" indent="0">
              <a:buNone/>
            </a:pPr>
            <a:r>
              <a:rPr lang="en-US" sz="2000" dirty="0"/>
              <a:t>Advantages: </a:t>
            </a:r>
          </a:p>
          <a:p>
            <a:r>
              <a:rPr lang="en-US" sz="2000" dirty="0"/>
              <a:t>Combines different health habits into a single score like a “Health Score” to make things easier.</a:t>
            </a:r>
          </a:p>
          <a:p>
            <a:r>
              <a:rPr lang="en-US" sz="2000" dirty="0"/>
              <a:t>Adds personal info like age and family history to make predictions accurate.</a:t>
            </a:r>
            <a:endParaRPr lang="en-GB" sz="2000" dirty="0"/>
          </a:p>
        </p:txBody>
      </p:sp>
      <p:pic>
        <p:nvPicPr>
          <p:cNvPr id="8" name="Picture 7">
            <a:extLst>
              <a:ext uri="{FF2B5EF4-FFF2-40B4-BE49-F238E27FC236}">
                <a16:creationId xmlns:a16="http://schemas.microsoft.com/office/drawing/2014/main" id="{426B8378-7548-4CBA-BC1A-554B97531B21}"/>
              </a:ext>
            </a:extLst>
          </p:cNvPr>
          <p:cNvPicPr>
            <a:picLocks noChangeAspect="1"/>
          </p:cNvPicPr>
          <p:nvPr/>
        </p:nvPicPr>
        <p:blipFill>
          <a:blip r:embed="rId3"/>
          <a:stretch>
            <a:fillRect/>
          </a:stretch>
        </p:blipFill>
        <p:spPr>
          <a:xfrm>
            <a:off x="8853043" y="199888"/>
            <a:ext cx="2840494" cy="1890220"/>
          </a:xfrm>
          <a:prstGeom prst="rect">
            <a:avLst/>
          </a:prstGeom>
        </p:spPr>
      </p:pic>
      <p:pic>
        <p:nvPicPr>
          <p:cNvPr id="14" name="Picture 13">
            <a:extLst>
              <a:ext uri="{FF2B5EF4-FFF2-40B4-BE49-F238E27FC236}">
                <a16:creationId xmlns:a16="http://schemas.microsoft.com/office/drawing/2014/main" id="{0BA0CE98-D5AA-C92D-C9AB-638B216BF40F}"/>
              </a:ext>
            </a:extLst>
          </p:cNvPr>
          <p:cNvPicPr>
            <a:picLocks noChangeAspect="1"/>
          </p:cNvPicPr>
          <p:nvPr/>
        </p:nvPicPr>
        <p:blipFill>
          <a:blip r:embed="rId4"/>
          <a:stretch>
            <a:fillRect/>
          </a:stretch>
        </p:blipFill>
        <p:spPr>
          <a:xfrm>
            <a:off x="8394757" y="4767892"/>
            <a:ext cx="3516688" cy="1890220"/>
          </a:xfrm>
          <a:prstGeom prst="rect">
            <a:avLst/>
          </a:prstGeom>
        </p:spPr>
      </p:pic>
      <p:cxnSp>
        <p:nvCxnSpPr>
          <p:cNvPr id="20" name="Straight Arrow Connector 19">
            <a:extLst>
              <a:ext uri="{FF2B5EF4-FFF2-40B4-BE49-F238E27FC236}">
                <a16:creationId xmlns:a16="http://schemas.microsoft.com/office/drawing/2014/main" id="{79AFC456-D48E-C181-B84F-18F19D5FFD70}"/>
              </a:ext>
            </a:extLst>
          </p:cNvPr>
          <p:cNvCxnSpPr>
            <a:cxnSpLocks/>
            <a:stCxn id="8" idx="2"/>
            <a:endCxn id="11" idx="0"/>
          </p:cNvCxnSpPr>
          <p:nvPr/>
        </p:nvCxnSpPr>
        <p:spPr>
          <a:xfrm>
            <a:off x="10273290" y="2090108"/>
            <a:ext cx="0" cy="484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4E330247-8FFD-A138-7DF4-076D941E9411}"/>
              </a:ext>
            </a:extLst>
          </p:cNvPr>
          <p:cNvCxnSpPr>
            <a:cxnSpLocks/>
            <a:stCxn id="11" idx="2"/>
          </p:cNvCxnSpPr>
          <p:nvPr/>
        </p:nvCxnSpPr>
        <p:spPr>
          <a:xfrm>
            <a:off x="10273290" y="4340891"/>
            <a:ext cx="0" cy="3981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F1C96C45-E71E-6F3E-C291-FE0B4D578E43}"/>
              </a:ext>
            </a:extLst>
          </p:cNvPr>
          <p:cNvSpPr txBox="1"/>
          <p:nvPr/>
        </p:nvSpPr>
        <p:spPr>
          <a:xfrm>
            <a:off x="8654299" y="4583226"/>
            <a:ext cx="3237981" cy="369332"/>
          </a:xfrm>
          <a:prstGeom prst="rect">
            <a:avLst/>
          </a:prstGeom>
          <a:noFill/>
        </p:spPr>
        <p:txBody>
          <a:bodyPr wrap="square" rtlCol="0">
            <a:spAutoFit/>
          </a:bodyPr>
          <a:lstStyle/>
          <a:p>
            <a:pPr algn="l"/>
            <a:r>
              <a:rPr lang="en-GB"/>
              <a:t>                  Health Score</a:t>
            </a:r>
            <a:endParaRPr lang="en-CY"/>
          </a:p>
        </p:txBody>
      </p:sp>
    </p:spTree>
    <p:extLst>
      <p:ext uri="{BB962C8B-B14F-4D97-AF65-F5344CB8AC3E}">
        <p14:creationId xmlns:p14="http://schemas.microsoft.com/office/powerpoint/2010/main" val="568897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F5D6C-C481-D521-BD65-BF5F658BEEEF}"/>
              </a:ext>
            </a:extLst>
          </p:cNvPr>
          <p:cNvSpPr>
            <a:spLocks noGrp="1"/>
          </p:cNvSpPr>
          <p:nvPr>
            <p:ph type="title"/>
          </p:nvPr>
        </p:nvSpPr>
        <p:spPr>
          <a:xfrm>
            <a:off x="589560" y="856180"/>
            <a:ext cx="5279408" cy="1128068"/>
          </a:xfrm>
        </p:spPr>
        <p:txBody>
          <a:bodyPr anchor="ctr">
            <a:normAutofit/>
          </a:bodyPr>
          <a:lstStyle/>
          <a:p>
            <a:r>
              <a:rPr lang="en-GB" sz="4000" dirty="0"/>
              <a:t>Modelling</a:t>
            </a:r>
            <a:endParaRPr lang="en-CY" sz="4000" dirty="0"/>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6B4440-CA3F-0C91-2110-8E29C7FFB8B0}"/>
              </a:ext>
            </a:extLst>
          </p:cNvPr>
          <p:cNvSpPr>
            <a:spLocks noGrp="1"/>
          </p:cNvSpPr>
          <p:nvPr>
            <p:ph idx="1"/>
          </p:nvPr>
        </p:nvSpPr>
        <p:spPr>
          <a:xfrm>
            <a:off x="590719" y="2330505"/>
            <a:ext cx="5278066" cy="3979585"/>
          </a:xfrm>
        </p:spPr>
        <p:txBody>
          <a:bodyPr anchor="ctr">
            <a:normAutofit/>
          </a:bodyPr>
          <a:lstStyle/>
          <a:p>
            <a:r>
              <a:rPr lang="en-GB" sz="1300" dirty="0"/>
              <a:t>Logistic regression and kNN classification use lifestyle factors to predict the likely hood of type 2 diabetes and heart disease.</a:t>
            </a:r>
          </a:p>
          <a:p>
            <a:r>
              <a:rPr lang="en-GB" sz="1300" dirty="0"/>
              <a:t>Logistic regression provides probability, while kNN classifies individuals based on similarity with others.</a:t>
            </a:r>
          </a:p>
          <a:p>
            <a:r>
              <a:rPr lang="en-GB" sz="1300" dirty="0"/>
              <a:t>Tree-based models, such as random forests, identify the most influential factors on type 2 diabetes and heart disease.</a:t>
            </a:r>
            <a:endParaRPr lang="en-US" sz="1300" dirty="0"/>
          </a:p>
          <a:p>
            <a:endParaRPr lang="en-US" sz="1300" dirty="0"/>
          </a:p>
          <a:p>
            <a:pPr marL="0" indent="0">
              <a:buNone/>
            </a:pPr>
            <a:r>
              <a:rPr lang="en-US" sz="1300" dirty="0"/>
              <a:t>Advantages:</a:t>
            </a:r>
          </a:p>
          <a:p>
            <a:pPr marL="0" indent="0">
              <a:buNone/>
            </a:pPr>
            <a:endParaRPr lang="en-US" sz="1300" dirty="0"/>
          </a:p>
          <a:p>
            <a:r>
              <a:rPr lang="en-US" sz="1300" dirty="0"/>
              <a:t>Tries different types of models (like logistic and regression and KNN) to find the best fit. </a:t>
            </a:r>
          </a:p>
          <a:p>
            <a:r>
              <a:rPr lang="en-US" sz="1300" dirty="0"/>
              <a:t>Uses models that not only predict but also explain why certain factors are important. </a:t>
            </a:r>
          </a:p>
          <a:p>
            <a:r>
              <a:rPr lang="en-US" sz="1300" dirty="0"/>
              <a:t>Includes models that help find out which health habits matter the most. </a:t>
            </a:r>
            <a:endParaRPr lang="en-GB" sz="1300" dirty="0"/>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92DEF1-B0E4-DC5C-86EE-46A8B1CA1AAB}"/>
              </a:ext>
            </a:extLst>
          </p:cNvPr>
          <p:cNvPicPr>
            <a:picLocks noChangeAspect="1"/>
          </p:cNvPicPr>
          <p:nvPr/>
        </p:nvPicPr>
        <p:blipFill>
          <a:blip r:embed="rId2"/>
          <a:stretch>
            <a:fillRect/>
          </a:stretch>
        </p:blipFill>
        <p:spPr>
          <a:xfrm>
            <a:off x="7183176" y="581892"/>
            <a:ext cx="4197926" cy="2518756"/>
          </a:xfrm>
          <a:prstGeom prst="rect">
            <a:avLst/>
          </a:prstGeom>
        </p:spPr>
      </p:pic>
      <p:sp>
        <p:nvSpPr>
          <p:cNvPr id="26" name="Rectangle 2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7DCA622-8A55-F980-BDCB-A9310F4C885D}"/>
              </a:ext>
            </a:extLst>
          </p:cNvPr>
          <p:cNvPicPr>
            <a:picLocks noChangeAspect="1"/>
          </p:cNvPicPr>
          <p:nvPr/>
        </p:nvPicPr>
        <p:blipFill>
          <a:blip r:embed="rId3"/>
          <a:stretch>
            <a:fillRect/>
          </a:stretch>
        </p:blipFill>
        <p:spPr>
          <a:xfrm>
            <a:off x="7795216" y="3707894"/>
            <a:ext cx="2971983" cy="2518756"/>
          </a:xfrm>
          <a:prstGeom prst="rect">
            <a:avLst/>
          </a:prstGeom>
        </p:spPr>
      </p:pic>
    </p:spTree>
    <p:extLst>
      <p:ext uri="{BB962C8B-B14F-4D97-AF65-F5344CB8AC3E}">
        <p14:creationId xmlns:p14="http://schemas.microsoft.com/office/powerpoint/2010/main" val="3313059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9AF6C89-FBB6-B9D9-57FD-E901799B7D25}"/>
              </a:ext>
            </a:extLst>
          </p:cNvPr>
          <p:cNvPicPr>
            <a:picLocks noChangeAspect="1"/>
          </p:cNvPicPr>
          <p:nvPr/>
        </p:nvPicPr>
        <p:blipFill>
          <a:blip r:embed="rId2"/>
          <a:srcRect l="19984" r="-1" b="-1"/>
          <a:stretch/>
        </p:blipFill>
        <p:spPr>
          <a:xfrm>
            <a:off x="2522356"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926B9-0D6D-B29E-E339-49718A8A15CF}"/>
              </a:ext>
            </a:extLst>
          </p:cNvPr>
          <p:cNvSpPr>
            <a:spLocks noGrp="1"/>
          </p:cNvSpPr>
          <p:nvPr>
            <p:ph type="title"/>
          </p:nvPr>
        </p:nvSpPr>
        <p:spPr>
          <a:xfrm>
            <a:off x="838200" y="365125"/>
            <a:ext cx="3822189" cy="1899912"/>
          </a:xfrm>
        </p:spPr>
        <p:txBody>
          <a:bodyPr>
            <a:normAutofit/>
          </a:bodyPr>
          <a:lstStyle/>
          <a:p>
            <a:r>
              <a:rPr lang="en-GB" sz="4000"/>
              <a:t>Evaluation</a:t>
            </a:r>
            <a:endParaRPr lang="en-CY" sz="4000"/>
          </a:p>
        </p:txBody>
      </p:sp>
      <p:sp>
        <p:nvSpPr>
          <p:cNvPr id="3" name="Content Placeholder 2">
            <a:extLst>
              <a:ext uri="{FF2B5EF4-FFF2-40B4-BE49-F238E27FC236}">
                <a16:creationId xmlns:a16="http://schemas.microsoft.com/office/drawing/2014/main" id="{7BD8D8BA-658C-AC0C-7EBA-02C725207D36}"/>
              </a:ext>
            </a:extLst>
          </p:cNvPr>
          <p:cNvSpPr>
            <a:spLocks noGrp="1"/>
          </p:cNvSpPr>
          <p:nvPr>
            <p:ph idx="1"/>
          </p:nvPr>
        </p:nvSpPr>
        <p:spPr>
          <a:xfrm>
            <a:off x="838200" y="2434201"/>
            <a:ext cx="3822189" cy="3742762"/>
          </a:xfrm>
        </p:spPr>
        <p:txBody>
          <a:bodyPr>
            <a:normAutofit/>
          </a:bodyPr>
          <a:lstStyle/>
          <a:p>
            <a:r>
              <a:rPr lang="en-GB" sz="1400"/>
              <a:t>Evaluation metrics such as precision, recall, and ROC-AUC are used to assess model performance.</a:t>
            </a:r>
          </a:p>
          <a:p>
            <a:r>
              <a:rPr lang="en-GB" sz="1400"/>
              <a:t>Precision and recall help measure the accuracy of positive predictions, while ROC-AUC demonstrates the model’s ability to distinguish between at-risk and not-at-risk individuals.</a:t>
            </a:r>
            <a:endParaRPr lang="en-US" sz="1400"/>
          </a:p>
          <a:p>
            <a:endParaRPr lang="en-US" sz="1400"/>
          </a:p>
          <a:p>
            <a:pPr marL="0" indent="0">
              <a:buNone/>
            </a:pPr>
            <a:r>
              <a:rPr lang="en-US" sz="1400"/>
              <a:t>Advantages: </a:t>
            </a:r>
          </a:p>
          <a:p>
            <a:r>
              <a:rPr lang="en-US" sz="1400"/>
              <a:t>Picks tools (like precision, recall, and ROC-AUC) to see how good the predictions are. </a:t>
            </a:r>
          </a:p>
          <a:p>
            <a:r>
              <a:rPr lang="en-US" sz="1400"/>
              <a:t>Makes sure that the model can tell which people are at higher risk and which aren’t. </a:t>
            </a:r>
          </a:p>
        </p:txBody>
      </p:sp>
    </p:spTree>
    <p:extLst>
      <p:ext uri="{BB962C8B-B14F-4D97-AF65-F5344CB8AC3E}">
        <p14:creationId xmlns:p14="http://schemas.microsoft.com/office/powerpoint/2010/main" val="2219460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8926A-AA49-36B9-5287-18FDE7F76494}"/>
              </a:ext>
            </a:extLst>
          </p:cNvPr>
          <p:cNvSpPr>
            <a:spLocks noGrp="1"/>
          </p:cNvSpPr>
          <p:nvPr>
            <p:ph type="title"/>
          </p:nvPr>
        </p:nvSpPr>
        <p:spPr>
          <a:xfrm>
            <a:off x="6234865" y="568517"/>
            <a:ext cx="5248221" cy="1067209"/>
          </a:xfrm>
        </p:spPr>
        <p:txBody>
          <a:bodyPr>
            <a:normAutofit/>
          </a:bodyPr>
          <a:lstStyle/>
          <a:p>
            <a:r>
              <a:rPr lang="en-GB">
                <a:solidFill>
                  <a:schemeClr val="bg1"/>
                </a:solidFill>
              </a:rPr>
              <a:t>Insights</a:t>
            </a:r>
            <a:endParaRPr lang="en-CY">
              <a:solidFill>
                <a:schemeClr val="bg1"/>
              </a:solidFill>
            </a:endParaRPr>
          </a:p>
        </p:txBody>
      </p:sp>
      <p:pic>
        <p:nvPicPr>
          <p:cNvPr id="6" name="Picture 5">
            <a:extLst>
              <a:ext uri="{FF2B5EF4-FFF2-40B4-BE49-F238E27FC236}">
                <a16:creationId xmlns:a16="http://schemas.microsoft.com/office/drawing/2014/main" id="{61078A49-8C08-EFCE-185D-59DE19229761}"/>
              </a:ext>
            </a:extLst>
          </p:cNvPr>
          <p:cNvPicPr>
            <a:picLocks noChangeAspect="1"/>
          </p:cNvPicPr>
          <p:nvPr/>
        </p:nvPicPr>
        <p:blipFill>
          <a:blip r:embed="rId2"/>
          <a:srcRect l="35142" r="14857"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3" name="Group 12">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4" name="Freeform: Shape 1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 name="Content Placeholder 2">
            <a:extLst>
              <a:ext uri="{FF2B5EF4-FFF2-40B4-BE49-F238E27FC236}">
                <a16:creationId xmlns:a16="http://schemas.microsoft.com/office/drawing/2014/main" id="{C4E7B8C2-F40B-608F-A773-2969882EF13D}"/>
              </a:ext>
            </a:extLst>
          </p:cNvPr>
          <p:cNvSpPr>
            <a:spLocks noGrp="1"/>
          </p:cNvSpPr>
          <p:nvPr>
            <p:ph idx="1"/>
          </p:nvPr>
        </p:nvSpPr>
        <p:spPr>
          <a:xfrm>
            <a:off x="6234868" y="1820369"/>
            <a:ext cx="5217173" cy="4351338"/>
          </a:xfrm>
        </p:spPr>
        <p:txBody>
          <a:bodyPr>
            <a:normAutofit/>
          </a:bodyPr>
          <a:lstStyle/>
          <a:p>
            <a:r>
              <a:rPr lang="en-GB" sz="1500">
                <a:solidFill>
                  <a:schemeClr val="bg1"/>
                </a:solidFill>
              </a:rPr>
              <a:t>Major risks to diabetes and heart disease include low physical activity levels and poor dietary habits.</a:t>
            </a:r>
          </a:p>
          <a:p>
            <a:r>
              <a:rPr lang="en-GB" sz="1500">
                <a:solidFill>
                  <a:schemeClr val="bg1"/>
                </a:solidFill>
              </a:rPr>
              <a:t>After modelling, recommendations can be made for promoting exercise and healthier eating.</a:t>
            </a:r>
          </a:p>
          <a:p>
            <a:r>
              <a:rPr lang="en-GB" sz="1500">
                <a:solidFill>
                  <a:schemeClr val="bg1"/>
                </a:solidFill>
              </a:rPr>
              <a:t>Public health interventions can focus on these factors to reduce type 2 diabetes and heart disease.</a:t>
            </a:r>
            <a:endParaRPr lang="en-US" sz="1500">
              <a:solidFill>
                <a:schemeClr val="bg1"/>
              </a:solidFill>
            </a:endParaRPr>
          </a:p>
          <a:p>
            <a:endParaRPr lang="en-US" sz="1500">
              <a:solidFill>
                <a:schemeClr val="bg1"/>
              </a:solidFill>
            </a:endParaRPr>
          </a:p>
          <a:p>
            <a:pPr marL="0" indent="0">
              <a:buNone/>
            </a:pPr>
            <a:r>
              <a:rPr lang="en-US" sz="1500">
                <a:solidFill>
                  <a:schemeClr val="bg1"/>
                </a:solidFill>
              </a:rPr>
              <a:t>Advantages: </a:t>
            </a:r>
          </a:p>
          <a:p>
            <a:r>
              <a:rPr lang="en-GB" sz="1500" b="0" i="0">
                <a:solidFill>
                  <a:schemeClr val="bg1"/>
                </a:solidFill>
                <a:effectLst/>
                <a:cs typeface="Sriracha" pitchFamily="2" charset="-34"/>
              </a:rPr>
              <a:t>Focuses on simple, helpful advice like exercising more or eating healthier.</a:t>
            </a:r>
            <a:endParaRPr lang="en-US" sz="1500" b="0" i="0">
              <a:solidFill>
                <a:schemeClr val="bg1"/>
              </a:solidFill>
              <a:effectLst/>
              <a:cs typeface="Sriracha" pitchFamily="2" charset="-34"/>
            </a:endParaRPr>
          </a:p>
          <a:p>
            <a:r>
              <a:rPr lang="en-GB" sz="1500" b="0" i="0">
                <a:solidFill>
                  <a:schemeClr val="bg1"/>
                </a:solidFill>
                <a:effectLst/>
                <a:cs typeface="Sriracha" pitchFamily="2" charset="-34"/>
              </a:rPr>
              <a:t>Connects results to ways that communities can improve overall health.</a:t>
            </a:r>
            <a:endParaRPr lang="en-GB" sz="1500">
              <a:solidFill>
                <a:schemeClr val="bg1"/>
              </a:solidFill>
              <a:effectLst/>
              <a:cs typeface="Sriracha" pitchFamily="2" charset="-34"/>
            </a:endParaRPr>
          </a:p>
          <a:p>
            <a:r>
              <a:rPr lang="en-GB" sz="1500" b="0" i="0">
                <a:solidFill>
                  <a:schemeClr val="bg1"/>
                </a:solidFill>
                <a:effectLst/>
                <a:cs typeface="Sriracha" pitchFamily="2" charset="-34"/>
              </a:rPr>
              <a:t>Highlights that many health problems can be avoided with small changes.</a:t>
            </a:r>
            <a:endParaRPr lang="en-GB" sz="1500">
              <a:solidFill>
                <a:schemeClr val="bg1"/>
              </a:solidFill>
              <a:effectLst/>
              <a:cs typeface="Sriracha" pitchFamily="2" charset="-34"/>
            </a:endParaRPr>
          </a:p>
          <a:p>
            <a:endParaRPr lang="en-CY" sz="1500">
              <a:solidFill>
                <a:schemeClr val="bg1"/>
              </a:solidFill>
            </a:endParaRPr>
          </a:p>
        </p:txBody>
      </p:sp>
      <p:grpSp>
        <p:nvGrpSpPr>
          <p:cNvPr id="1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670525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Predicting Health Risks: Stay Healthy, Stay Ahead</vt:lpstr>
      <vt:lpstr>Problem Statement</vt:lpstr>
      <vt:lpstr>Strategies to take on the project</vt:lpstr>
      <vt:lpstr>Data Cleaning</vt:lpstr>
      <vt:lpstr>Exploratory Data Analysis (EDA)</vt:lpstr>
      <vt:lpstr>Feature Engineering</vt:lpstr>
      <vt:lpstr>Modelling</vt:lpstr>
      <vt:lpstr>Evaluation</vt:lpstr>
      <vt:lpstr>Insights</vt:lpstr>
      <vt:lpstr>Our Strategy</vt:lpstr>
      <vt:lpstr>Visualizations and why we’re using them</vt:lpstr>
      <vt:lpstr>Innovation </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Health Risks: Stay Healthy, Stay Ahead</dc:title>
  <dc:creator>Ioannis Papadikkos</dc:creator>
  <cp:lastModifiedBy>Melina Lellepi</cp:lastModifiedBy>
  <cp:revision>4</cp:revision>
  <dcterms:created xsi:type="dcterms:W3CDTF">2024-12-17T18:35:07Z</dcterms:created>
  <dcterms:modified xsi:type="dcterms:W3CDTF">2024-12-19T17:55:35Z</dcterms:modified>
</cp:coreProperties>
</file>