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1" r:id="rId5"/>
    <p:sldId id="272" r:id="rId6"/>
    <p:sldId id="273" r:id="rId7"/>
    <p:sldId id="274" r:id="rId8"/>
    <p:sldId id="275" r:id="rId9"/>
    <p:sldId id="278" r:id="rId10"/>
    <p:sldId id="270" r:id="rId11"/>
    <p:sldId id="276" r:id="rId12"/>
    <p:sldId id="277" r:id="rId13"/>
    <p:sldId id="268" r:id="rId1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13FA-AD67-309A-75FD-0F1A812A4A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24253045-262F-8AD3-4AC0-301EDBFD9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FDB9A847-9D0A-40CF-227D-EB930F93BAE1}"/>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5" name="Footer Placeholder 4">
            <a:extLst>
              <a:ext uri="{FF2B5EF4-FFF2-40B4-BE49-F238E27FC236}">
                <a16:creationId xmlns:a16="http://schemas.microsoft.com/office/drawing/2014/main" id="{D4B8E595-45BC-D787-A841-8C3361C12F7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75DB396E-14B7-CC84-5F36-01A3506075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220622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D0EE-AEB6-7752-B2A0-FC611D96C577}"/>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9B06650F-07A9-3C49-FEE4-EBF0801C95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FF57467D-8127-F124-041C-5D0285D93F8F}"/>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5" name="Footer Placeholder 4">
            <a:extLst>
              <a:ext uri="{FF2B5EF4-FFF2-40B4-BE49-F238E27FC236}">
                <a16:creationId xmlns:a16="http://schemas.microsoft.com/office/drawing/2014/main" id="{EBF85A13-9F8D-E65F-4A54-616DCB40C78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CD227DB7-1212-9987-38D2-8DAF03E8174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0834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CDA7A-72F0-A512-8AC8-979DCBF4AA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6C4A57F4-3DA8-FABF-07A0-0549287F40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50F59815-53BF-5613-8531-E715579D2483}"/>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5" name="Footer Placeholder 4">
            <a:extLst>
              <a:ext uri="{FF2B5EF4-FFF2-40B4-BE49-F238E27FC236}">
                <a16:creationId xmlns:a16="http://schemas.microsoft.com/office/drawing/2014/main" id="{0ED7FF47-1A1A-B957-D0C8-98A4BE502F4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730906B-AF83-E9E9-CB48-399A4AABC741}"/>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7678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852E-9063-035F-BF8B-00D31F7D5311}"/>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17AACB-A934-AC2A-BC01-2CD0E9BF54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CF630FF-879D-7B55-E678-278855723302}"/>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5" name="Footer Placeholder 4">
            <a:extLst>
              <a:ext uri="{FF2B5EF4-FFF2-40B4-BE49-F238E27FC236}">
                <a16:creationId xmlns:a16="http://schemas.microsoft.com/office/drawing/2014/main" id="{E5A41291-841E-B14E-E4D9-6EE267CD9E34}"/>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EA78524-9FA3-262D-7B42-2F54CC0314DA}"/>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5207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B2FF-FD85-D4E1-5878-2541FC99B6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7AB3309A-4BC6-4BA2-2334-68DA4D3E78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76DF45-822F-D5DF-E4AA-04BD5593E184}"/>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5" name="Footer Placeholder 4">
            <a:extLst>
              <a:ext uri="{FF2B5EF4-FFF2-40B4-BE49-F238E27FC236}">
                <a16:creationId xmlns:a16="http://schemas.microsoft.com/office/drawing/2014/main" id="{A4F00E0B-E20D-81AB-18A0-9DF70E57F4C0}"/>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8876AEF-40F9-7C87-4E15-FB7F4C717224}"/>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0456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D5A8-DE6D-29D5-71FF-44BC346FFFE7}"/>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125AB927-97B5-3806-2389-B08C583C3F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7F902A7B-E64B-13E4-8AA3-E0EFE1119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C6823C8-CCA8-2BA3-3C1A-60537BF03454}"/>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6" name="Footer Placeholder 5">
            <a:extLst>
              <a:ext uri="{FF2B5EF4-FFF2-40B4-BE49-F238E27FC236}">
                <a16:creationId xmlns:a16="http://schemas.microsoft.com/office/drawing/2014/main" id="{22005CBF-4FAE-0214-DC9F-EEE6F4C09682}"/>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93497468-FC85-4B8C-3419-6369D6572DD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321446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72A7-056F-162A-BA70-C360122E3D53}"/>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C58CC43A-9326-7D01-0F13-15147FB25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FC1861-C972-ABA1-5070-01048C7139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CB4C74AA-45CE-04DC-E90E-15EF52A0B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FCB1B5-E5AB-23E8-FCB6-251FDDFFB7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32AC74E7-C24E-43ED-A15F-0B35ABF161FC}"/>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8" name="Footer Placeholder 7">
            <a:extLst>
              <a:ext uri="{FF2B5EF4-FFF2-40B4-BE49-F238E27FC236}">
                <a16:creationId xmlns:a16="http://schemas.microsoft.com/office/drawing/2014/main" id="{5B009C48-A824-78AB-F605-B16EA412A35C}"/>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D13755AA-2F70-406B-AF9A-2C31F975055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91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413A-020A-C0EE-1599-AF0AFFAA687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C39F28FC-DAA0-6BCB-0E47-72D5EABBD2B6}"/>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4" name="Footer Placeholder 3">
            <a:extLst>
              <a:ext uri="{FF2B5EF4-FFF2-40B4-BE49-F238E27FC236}">
                <a16:creationId xmlns:a16="http://schemas.microsoft.com/office/drawing/2014/main" id="{51049A4D-710F-016F-2377-66D6F5E2687F}"/>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8EBFD42F-0D63-F852-402F-52C61293D402}"/>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4515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0B545-F50F-DA9C-D904-A6920A786EE4}"/>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3" name="Footer Placeholder 2">
            <a:extLst>
              <a:ext uri="{FF2B5EF4-FFF2-40B4-BE49-F238E27FC236}">
                <a16:creationId xmlns:a16="http://schemas.microsoft.com/office/drawing/2014/main" id="{84CDDBAF-F3A9-1643-F389-3C76483CE7E2}"/>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5992EAFF-633B-730F-C234-3F2BDA7FE826}"/>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17782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19F6-0894-0542-669D-ABE401BA2F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40154531-BB61-2729-7FE2-AC2759D60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5F2CC873-5936-A59D-98B8-368669E1C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8434CC-D82F-902B-0AFE-D4F35732038E}"/>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6" name="Footer Placeholder 5">
            <a:extLst>
              <a:ext uri="{FF2B5EF4-FFF2-40B4-BE49-F238E27FC236}">
                <a16:creationId xmlns:a16="http://schemas.microsoft.com/office/drawing/2014/main" id="{99E672D7-0969-4419-0AAC-ECA2A0ACC5A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82784545-4F38-B820-EC15-30F05D21ED0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1540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34BB-7FED-1BB3-386F-FD103B331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D64472B-3367-04D4-941E-B1542EDA2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E7DA8107-F706-632D-0E53-CBFA5DF8D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9798A8-B0FD-B21B-8EC1-D0C3713B24A9}"/>
              </a:ext>
            </a:extLst>
          </p:cNvPr>
          <p:cNvSpPr>
            <a:spLocks noGrp="1"/>
          </p:cNvSpPr>
          <p:nvPr>
            <p:ph type="dt" sz="half" idx="10"/>
          </p:nvPr>
        </p:nvSpPr>
        <p:spPr/>
        <p:txBody>
          <a:bodyPr/>
          <a:lstStyle/>
          <a:p>
            <a:fld id="{910C2F59-59CC-C344-A299-9B69DFFF0B77}" type="datetimeFigureOut">
              <a:rPr lang="en-CY" smtClean="0"/>
              <a:t>01/02/2025</a:t>
            </a:fld>
            <a:endParaRPr lang="en-CY"/>
          </a:p>
        </p:txBody>
      </p:sp>
      <p:sp>
        <p:nvSpPr>
          <p:cNvPr id="6" name="Footer Placeholder 5">
            <a:extLst>
              <a:ext uri="{FF2B5EF4-FFF2-40B4-BE49-F238E27FC236}">
                <a16:creationId xmlns:a16="http://schemas.microsoft.com/office/drawing/2014/main" id="{B3345936-C288-EDE4-1B96-D5CE2A6144D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AF8E9850-7115-458D-6D3B-EECC3925D4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397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67CA1-ADCF-5351-7EDB-B8EDF66E9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617D2320-290B-813F-DB2C-C5D85B3E6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18A08771-22F9-4B66-EE86-3C151A52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0C2F59-59CC-C344-A299-9B69DFFF0B77}" type="datetimeFigureOut">
              <a:rPr lang="en-CY" smtClean="0"/>
              <a:t>01/02/2025</a:t>
            </a:fld>
            <a:endParaRPr lang="en-CY"/>
          </a:p>
        </p:txBody>
      </p:sp>
      <p:sp>
        <p:nvSpPr>
          <p:cNvPr id="5" name="Footer Placeholder 4">
            <a:extLst>
              <a:ext uri="{FF2B5EF4-FFF2-40B4-BE49-F238E27FC236}">
                <a16:creationId xmlns:a16="http://schemas.microsoft.com/office/drawing/2014/main" id="{8D0564F6-F151-FE18-8885-573DE291C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742FF340-A371-0ADB-BA69-D7D98C20C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72CCA9-636F-9746-9D77-3284BB338CE6}" type="slidenum">
              <a:rPr lang="en-CY" smtClean="0"/>
              <a:t>‹#›</a:t>
            </a:fld>
            <a:endParaRPr lang="en-CY"/>
          </a:p>
        </p:txBody>
      </p:sp>
    </p:spTree>
    <p:extLst>
      <p:ext uri="{BB962C8B-B14F-4D97-AF65-F5344CB8AC3E}">
        <p14:creationId xmlns:p14="http://schemas.microsoft.com/office/powerpoint/2010/main" val="241390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8B42D3C-BBFA-810F-8135-EA9DEFF3D5ED}"/>
              </a:ext>
            </a:extLst>
          </p:cNvPr>
          <p:cNvPicPr>
            <a:picLocks noChangeAspect="1"/>
          </p:cNvPicPr>
          <p:nvPr/>
        </p:nvPicPr>
        <p:blipFill>
          <a:blip r:embed="rId2">
            <a:alphaModFix amt="50000"/>
          </a:blip>
          <a:srcRect t="9638"/>
          <a:stretch/>
        </p:blipFill>
        <p:spPr>
          <a:xfrm>
            <a:off x="20" y="1"/>
            <a:ext cx="12191980" cy="6857999"/>
          </a:xfrm>
          <a:prstGeom prst="rect">
            <a:avLst/>
          </a:prstGeom>
        </p:spPr>
      </p:pic>
      <p:sp>
        <p:nvSpPr>
          <p:cNvPr id="2" name="Title 1">
            <a:extLst>
              <a:ext uri="{FF2B5EF4-FFF2-40B4-BE49-F238E27FC236}">
                <a16:creationId xmlns:a16="http://schemas.microsoft.com/office/drawing/2014/main" id="{91B7C855-4FDF-C5DB-2DD2-539670238957}"/>
              </a:ext>
            </a:extLst>
          </p:cNvPr>
          <p:cNvSpPr>
            <a:spLocks noGrp="1"/>
          </p:cNvSpPr>
          <p:nvPr>
            <p:ph type="ctrTitle"/>
          </p:nvPr>
        </p:nvSpPr>
        <p:spPr>
          <a:xfrm>
            <a:off x="1524000" y="1122362"/>
            <a:ext cx="9144000" cy="2900518"/>
          </a:xfrm>
        </p:spPr>
        <p:txBody>
          <a:bodyPr>
            <a:normAutofit/>
          </a:bodyPr>
          <a:lstStyle/>
          <a:p>
            <a:r>
              <a:rPr lang="en-GB">
                <a:solidFill>
                  <a:srgbClr val="FFFFFF"/>
                </a:solidFill>
              </a:rPr>
              <a:t>Milestone 3.2: Interim Showcase</a:t>
            </a:r>
            <a:endParaRPr lang="en-CY">
              <a:solidFill>
                <a:srgbClr val="FFFFFF"/>
              </a:solidFill>
            </a:endParaRPr>
          </a:p>
        </p:txBody>
      </p:sp>
      <p:sp>
        <p:nvSpPr>
          <p:cNvPr id="3" name="Subtitle 2">
            <a:extLst>
              <a:ext uri="{FF2B5EF4-FFF2-40B4-BE49-F238E27FC236}">
                <a16:creationId xmlns:a16="http://schemas.microsoft.com/office/drawing/2014/main" id="{D5550B6A-8BC6-D45B-274C-BF44894681EA}"/>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By Melina and Ioannis</a:t>
            </a:r>
            <a:endParaRPr lang="en-CY">
              <a:solidFill>
                <a:srgbClr val="FFFFFF"/>
              </a:solidFill>
            </a:endParaRPr>
          </a:p>
        </p:txBody>
      </p:sp>
    </p:spTree>
    <p:extLst>
      <p:ext uri="{BB962C8B-B14F-4D97-AF65-F5344CB8AC3E}">
        <p14:creationId xmlns:p14="http://schemas.microsoft.com/office/powerpoint/2010/main" val="1553437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F51E05E-DCCD-FDAF-19A7-A5F64306FD0C}"/>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19AF61EA-5219-5DD8-E8EE-09D1950F29A9}"/>
              </a:ext>
            </a:extLst>
          </p:cNvPr>
          <p:cNvSpPr>
            <a:spLocks noGrp="1"/>
          </p:cNvSpPr>
          <p:nvPr>
            <p:ph type="title"/>
          </p:nvPr>
        </p:nvSpPr>
        <p:spPr>
          <a:xfrm>
            <a:off x="838199" y="1671570"/>
            <a:ext cx="5155261" cy="4072044"/>
          </a:xfrm>
        </p:spPr>
        <p:txBody>
          <a:bodyPr anchor="t">
            <a:normAutofit/>
          </a:bodyPr>
          <a:lstStyle/>
          <a:p>
            <a:r>
              <a:rPr lang="en-GB">
                <a:solidFill>
                  <a:srgbClr val="FFFFFF"/>
                </a:solidFill>
              </a:rPr>
              <a:t>Our Progress until Now</a:t>
            </a:r>
            <a:endParaRPr lang="en-CY">
              <a:solidFill>
                <a:srgbClr val="FFFFFF"/>
              </a:solidFill>
            </a:endParaRPr>
          </a:p>
        </p:txBody>
      </p:sp>
      <p:sp>
        <p:nvSpPr>
          <p:cNvPr id="3" name="Content Placeholder 2">
            <a:extLst>
              <a:ext uri="{FF2B5EF4-FFF2-40B4-BE49-F238E27FC236}">
                <a16:creationId xmlns:a16="http://schemas.microsoft.com/office/drawing/2014/main" id="{C3740BFD-4B6A-3D57-CDAF-1385671CA6AF}"/>
              </a:ext>
            </a:extLst>
          </p:cNvPr>
          <p:cNvSpPr>
            <a:spLocks noGrp="1"/>
          </p:cNvSpPr>
          <p:nvPr>
            <p:ph idx="1"/>
          </p:nvPr>
        </p:nvSpPr>
        <p:spPr>
          <a:xfrm>
            <a:off x="6185986" y="1671566"/>
            <a:ext cx="5170861" cy="4072043"/>
          </a:xfrm>
        </p:spPr>
        <p:txBody>
          <a:bodyPr>
            <a:normAutofit/>
          </a:bodyPr>
          <a:lstStyle/>
          <a:p>
            <a:pPr marL="0" indent="0">
              <a:buNone/>
            </a:pPr>
            <a:r>
              <a:rPr lang="en-GB" sz="2000">
                <a:solidFill>
                  <a:srgbClr val="FFFFFF"/>
                </a:solidFill>
              </a:rPr>
              <a:t>Using Jupyter notebook we’ve managed to have a closer look into the dataset and produce outcomes for each piece of data. Overtime, we will make our models much more complex as we are constantly learning new methods on present data and correlations. We will be lead on our outcome to view how different lifestyle variables can lead to certain health risks and a way on preventing them.</a:t>
            </a:r>
          </a:p>
        </p:txBody>
      </p:sp>
    </p:spTree>
    <p:extLst>
      <p:ext uri="{BB962C8B-B14F-4D97-AF65-F5344CB8AC3E}">
        <p14:creationId xmlns:p14="http://schemas.microsoft.com/office/powerpoint/2010/main" val="358040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7E179-7B2B-2F06-939D-1A118CC1DA41}"/>
              </a:ext>
            </a:extLst>
          </p:cNvPr>
          <p:cNvSpPr>
            <a:spLocks noGrp="1"/>
          </p:cNvSpPr>
          <p:nvPr>
            <p:ph type="title"/>
          </p:nvPr>
        </p:nvSpPr>
        <p:spPr>
          <a:xfrm>
            <a:off x="793662" y="386930"/>
            <a:ext cx="10066122" cy="1298448"/>
          </a:xfrm>
        </p:spPr>
        <p:txBody>
          <a:bodyPr anchor="b">
            <a:normAutofit/>
          </a:bodyPr>
          <a:lstStyle/>
          <a:p>
            <a:r>
              <a:rPr lang="en-GB" sz="4800"/>
              <a:t>Adjustments we’ve made until now</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4EEF24-53FC-3DAC-9E8F-0926062EFFC3}"/>
              </a:ext>
            </a:extLst>
          </p:cNvPr>
          <p:cNvSpPr>
            <a:spLocks noGrp="1"/>
          </p:cNvSpPr>
          <p:nvPr>
            <p:ph idx="1"/>
          </p:nvPr>
        </p:nvSpPr>
        <p:spPr>
          <a:xfrm>
            <a:off x="793661" y="2599509"/>
            <a:ext cx="4530898" cy="3639450"/>
          </a:xfrm>
        </p:spPr>
        <p:txBody>
          <a:bodyPr anchor="ctr">
            <a:normAutofit/>
          </a:bodyPr>
          <a:lstStyle/>
          <a:p>
            <a:r>
              <a:rPr lang="en-GB" sz="1600"/>
              <a:t>We used line graphs:age trends for multiple diseases in relation to our previous plans which we were going to do that for obesity solely.</a:t>
            </a:r>
          </a:p>
          <a:p>
            <a:r>
              <a:rPr lang="en-GB" sz="1600"/>
              <a:t>Used a large quantity of our dataset rather than focus on smaller chunks as we were originally planning to only have a look into diabetes but expanded our thoughts extensively to add heart diseases and obesity.</a:t>
            </a:r>
          </a:p>
          <a:p>
            <a:r>
              <a:rPr lang="en-GB" sz="1600"/>
              <a:t>Lastly, our focus has drifted from looking into prevention techniques for each disease (this will be done last) to visualise the correlation between the diseases and people.</a:t>
            </a:r>
            <a:endParaRPr lang="en-CY" sz="1600"/>
          </a:p>
        </p:txBody>
      </p:sp>
      <p:pic>
        <p:nvPicPr>
          <p:cNvPr id="6" name="Picture 5">
            <a:extLst>
              <a:ext uri="{FF2B5EF4-FFF2-40B4-BE49-F238E27FC236}">
                <a16:creationId xmlns:a16="http://schemas.microsoft.com/office/drawing/2014/main" id="{446F3AEC-6302-BCFE-8366-7F02C93127BB}"/>
              </a:ext>
            </a:extLst>
          </p:cNvPr>
          <p:cNvPicPr>
            <a:picLocks noChangeAspect="1"/>
          </p:cNvPicPr>
          <p:nvPr/>
        </p:nvPicPr>
        <p:blipFill>
          <a:blip r:embed="rId2"/>
          <a:stretch>
            <a:fillRect/>
          </a:stretch>
        </p:blipFill>
        <p:spPr>
          <a:xfrm>
            <a:off x="5911532" y="2892862"/>
            <a:ext cx="5150277" cy="289703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9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C6C18-3B37-6739-A9F2-BEEB7F48E151}"/>
              </a:ext>
            </a:extLst>
          </p:cNvPr>
          <p:cNvSpPr>
            <a:spLocks noGrp="1"/>
          </p:cNvSpPr>
          <p:nvPr>
            <p:ph type="title"/>
          </p:nvPr>
        </p:nvSpPr>
        <p:spPr>
          <a:xfrm>
            <a:off x="1043631" y="873940"/>
            <a:ext cx="4928291" cy="1035781"/>
          </a:xfrm>
        </p:spPr>
        <p:txBody>
          <a:bodyPr anchor="ctr">
            <a:normAutofit/>
          </a:bodyPr>
          <a:lstStyle/>
          <a:p>
            <a:r>
              <a:rPr lang="en-GB" sz="3300"/>
              <a:t>What we’re looking forward to</a:t>
            </a:r>
            <a:endParaRPr lang="en-CY" sz="3300"/>
          </a:p>
        </p:txBody>
      </p:sp>
      <p:sp>
        <p:nvSpPr>
          <p:cNvPr id="3" name="Content Placeholder 2">
            <a:extLst>
              <a:ext uri="{FF2B5EF4-FFF2-40B4-BE49-F238E27FC236}">
                <a16:creationId xmlns:a16="http://schemas.microsoft.com/office/drawing/2014/main" id="{89C96BB1-E154-8BE0-7EA3-B5CC58F6D784}"/>
              </a:ext>
            </a:extLst>
          </p:cNvPr>
          <p:cNvSpPr>
            <a:spLocks noGrp="1"/>
          </p:cNvSpPr>
          <p:nvPr>
            <p:ph idx="1"/>
          </p:nvPr>
        </p:nvSpPr>
        <p:spPr>
          <a:xfrm>
            <a:off x="1045029" y="2524721"/>
            <a:ext cx="4991629" cy="3677123"/>
          </a:xfrm>
        </p:spPr>
        <p:txBody>
          <a:bodyPr anchor="ctr">
            <a:normAutofit/>
          </a:bodyPr>
          <a:lstStyle/>
          <a:p>
            <a:r>
              <a:rPr lang="en-GB" sz="1700"/>
              <a:t>As our knowledge is progressing, we would like to integrate both linear regression and kNN in one graph rather than making two separate ones to plot the same concept.</a:t>
            </a:r>
          </a:p>
          <a:p>
            <a:r>
              <a:rPr lang="en-GB" sz="1700"/>
              <a:t>We are also eager to have a look into other choices of loss function (Max Absolute Error, Mean Absolute Error and Huber Loss), we have already seen Mean Squared Error.</a:t>
            </a:r>
          </a:p>
          <a:p>
            <a:r>
              <a:rPr lang="en-GB" sz="1700"/>
              <a:t>We will opt into using kNN in the majority of time when suitable as overall it has a lower MSE.</a:t>
            </a:r>
          </a:p>
          <a:p>
            <a:r>
              <a:rPr lang="en-GB" sz="1700"/>
              <a:t>We will also utilise R-squared to evaluate our models.</a:t>
            </a:r>
            <a:endParaRPr lang="en-CY" sz="1700"/>
          </a:p>
        </p:txBody>
      </p:sp>
      <p:sp>
        <p:nvSpPr>
          <p:cNvPr id="28" name="Rectangle 27">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522EAF9-9027-451C-CD25-C33645A46291}"/>
              </a:ext>
            </a:extLst>
          </p:cNvPr>
          <p:cNvPicPr>
            <a:picLocks noChangeAspect="1"/>
          </p:cNvPicPr>
          <p:nvPr/>
        </p:nvPicPr>
        <p:blipFill>
          <a:blip r:embed="rId2"/>
          <a:stretch>
            <a:fillRect/>
          </a:stretch>
        </p:blipFill>
        <p:spPr>
          <a:xfrm>
            <a:off x="7090308" y="873941"/>
            <a:ext cx="1646879" cy="1986852"/>
          </a:xfrm>
          <a:prstGeom prst="rect">
            <a:avLst/>
          </a:prstGeom>
        </p:spPr>
      </p:pic>
      <p:pic>
        <p:nvPicPr>
          <p:cNvPr id="14" name="Picture 13">
            <a:extLst>
              <a:ext uri="{FF2B5EF4-FFF2-40B4-BE49-F238E27FC236}">
                <a16:creationId xmlns:a16="http://schemas.microsoft.com/office/drawing/2014/main" id="{8C7CA1B3-6190-7968-8014-D03AECA79725}"/>
              </a:ext>
            </a:extLst>
          </p:cNvPr>
          <p:cNvPicPr>
            <a:picLocks noChangeAspect="1"/>
          </p:cNvPicPr>
          <p:nvPr/>
        </p:nvPicPr>
        <p:blipFill>
          <a:blip r:embed="rId3"/>
          <a:stretch>
            <a:fillRect/>
          </a:stretch>
        </p:blipFill>
        <p:spPr>
          <a:xfrm>
            <a:off x="9076116" y="873940"/>
            <a:ext cx="2064082" cy="1161046"/>
          </a:xfrm>
          <a:prstGeom prst="rect">
            <a:avLst/>
          </a:prstGeom>
        </p:spPr>
      </p:pic>
      <p:pic>
        <p:nvPicPr>
          <p:cNvPr id="11" name="Picture 10">
            <a:extLst>
              <a:ext uri="{FF2B5EF4-FFF2-40B4-BE49-F238E27FC236}">
                <a16:creationId xmlns:a16="http://schemas.microsoft.com/office/drawing/2014/main" id="{04C450EB-1542-FD34-A6EC-C394F9E25A62}"/>
              </a:ext>
            </a:extLst>
          </p:cNvPr>
          <p:cNvPicPr>
            <a:picLocks noChangeAspect="1"/>
          </p:cNvPicPr>
          <p:nvPr/>
        </p:nvPicPr>
        <p:blipFill>
          <a:blip r:embed="rId4"/>
          <a:stretch>
            <a:fillRect/>
          </a:stretch>
        </p:blipFill>
        <p:spPr>
          <a:xfrm>
            <a:off x="6881706" y="2992610"/>
            <a:ext cx="4258492" cy="2246354"/>
          </a:xfrm>
          <a:prstGeom prst="rect">
            <a:avLst/>
          </a:prstGeom>
        </p:spPr>
      </p:pic>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21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0C640-6B16-66CD-CA65-9F9F152D1860}"/>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Thank you for your attention!</a:t>
            </a:r>
          </a:p>
        </p:txBody>
      </p:sp>
      <p:pic>
        <p:nvPicPr>
          <p:cNvPr id="5" name="Picture 4">
            <a:extLst>
              <a:ext uri="{FF2B5EF4-FFF2-40B4-BE49-F238E27FC236}">
                <a16:creationId xmlns:a16="http://schemas.microsoft.com/office/drawing/2014/main" id="{5F60B850-B7EE-8A00-2D49-AF80CDBC62EE}"/>
              </a:ext>
            </a:extLst>
          </p:cNvPr>
          <p:cNvPicPr>
            <a:picLocks noChangeAspect="1"/>
          </p:cNvPicPr>
          <p:nvPr/>
        </p:nvPicPr>
        <p:blipFill>
          <a:blip r:embed="rId2"/>
          <a:stretch>
            <a:fillRect/>
          </a:stretch>
        </p:blipFill>
        <p:spPr>
          <a:xfrm>
            <a:off x="478535" y="767185"/>
            <a:ext cx="11327549" cy="3766407"/>
          </a:xfrm>
          <a:prstGeom prst="rect">
            <a:avLst/>
          </a:prstGeom>
        </p:spPr>
      </p:pic>
    </p:spTree>
    <p:extLst>
      <p:ext uri="{BB962C8B-B14F-4D97-AF65-F5344CB8AC3E}">
        <p14:creationId xmlns:p14="http://schemas.microsoft.com/office/powerpoint/2010/main" val="2180249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8C27D-FF39-6F6C-2524-2D5361413695}"/>
              </a:ext>
            </a:extLst>
          </p:cNvPr>
          <p:cNvSpPr>
            <a:spLocks noGrp="1"/>
          </p:cNvSpPr>
          <p:nvPr>
            <p:ph type="title"/>
          </p:nvPr>
        </p:nvSpPr>
        <p:spPr>
          <a:xfrm>
            <a:off x="645064" y="525982"/>
            <a:ext cx="4282983" cy="1200361"/>
          </a:xfrm>
        </p:spPr>
        <p:txBody>
          <a:bodyPr anchor="b">
            <a:normAutofit/>
          </a:bodyPr>
          <a:lstStyle/>
          <a:p>
            <a:r>
              <a:rPr lang="en-GB" sz="3600"/>
              <a:t>Problem Statement</a:t>
            </a:r>
            <a:endParaRPr lang="en-CY"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5A780-523B-0612-574E-32AF7FD1BB6D}"/>
              </a:ext>
            </a:extLst>
          </p:cNvPr>
          <p:cNvSpPr>
            <a:spLocks noGrp="1"/>
          </p:cNvSpPr>
          <p:nvPr>
            <p:ph idx="1"/>
          </p:nvPr>
        </p:nvSpPr>
        <p:spPr>
          <a:xfrm>
            <a:off x="645066" y="2031101"/>
            <a:ext cx="4282984" cy="3511943"/>
          </a:xfrm>
        </p:spPr>
        <p:txBody>
          <a:bodyPr anchor="ctr">
            <a:normAutofit/>
          </a:bodyPr>
          <a:lstStyle/>
          <a:p>
            <a:pPr marL="0" indent="0">
              <a:buNone/>
            </a:pPr>
            <a:r>
              <a:rPr lang="en-GB" sz="1800" dirty="0"/>
              <a:t>Health issues like heart disease, diabetes, and obesity are on a rise, and understanding how life choices impact these conditions are more important than ever. This matters as early prediction of health risks is crucial and can help people make better choices and lead healthier lives.</a:t>
            </a:r>
          </a:p>
          <a:p>
            <a:pPr marL="0" indent="0">
              <a:buNone/>
            </a:pPr>
            <a:r>
              <a:rPr lang="en-GB" sz="1800" dirty="0"/>
              <a:t>It is commonly known in medicine that prevention is better than cure!</a:t>
            </a:r>
          </a:p>
          <a:p>
            <a:pPr marL="0" indent="0">
              <a:buNone/>
            </a:pPr>
            <a:endParaRPr lang="en-CY"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FB09F5-A387-6854-97B9-3A7ED63435DB}"/>
              </a:ext>
            </a:extLst>
          </p:cNvPr>
          <p:cNvPicPr>
            <a:picLocks noChangeAspect="1"/>
          </p:cNvPicPr>
          <p:nvPr/>
        </p:nvPicPr>
        <p:blipFill>
          <a:blip r:embed="rId2"/>
          <a:stretch>
            <a:fillRect/>
          </a:stretch>
        </p:blipFill>
        <p:spPr>
          <a:xfrm>
            <a:off x="5987738" y="1729685"/>
            <a:ext cx="5628018" cy="3165760"/>
          </a:xfrm>
          <a:prstGeom prst="rect">
            <a:avLst/>
          </a:prstGeom>
        </p:spPr>
      </p:pic>
    </p:spTree>
    <p:extLst>
      <p:ext uri="{BB962C8B-B14F-4D97-AF65-F5344CB8AC3E}">
        <p14:creationId xmlns:p14="http://schemas.microsoft.com/office/powerpoint/2010/main" val="191073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5E9-C6D7-873B-C66A-6F46952AB6F1}"/>
              </a:ext>
            </a:extLst>
          </p:cNvPr>
          <p:cNvSpPr>
            <a:spLocks noGrp="1"/>
          </p:cNvSpPr>
          <p:nvPr>
            <p:ph type="title"/>
          </p:nvPr>
        </p:nvSpPr>
        <p:spPr>
          <a:xfrm>
            <a:off x="838200" y="-18631"/>
            <a:ext cx="10515600" cy="1325563"/>
          </a:xfrm>
        </p:spPr>
        <p:txBody>
          <a:bodyPr/>
          <a:lstStyle/>
          <a:p>
            <a:r>
              <a:rPr lang="en-GB"/>
              <a:t>Strategies to take on the project</a:t>
            </a:r>
            <a:endParaRPr lang="en-CY"/>
          </a:p>
        </p:txBody>
      </p:sp>
      <p:sp>
        <p:nvSpPr>
          <p:cNvPr id="4" name="Rectangle 3">
            <a:extLst>
              <a:ext uri="{FF2B5EF4-FFF2-40B4-BE49-F238E27FC236}">
                <a16:creationId xmlns:a16="http://schemas.microsoft.com/office/drawing/2014/main" id="{EF2D67F4-8617-92CF-062D-983697D17236}"/>
              </a:ext>
            </a:extLst>
          </p:cNvPr>
          <p:cNvSpPr/>
          <p:nvPr/>
        </p:nvSpPr>
        <p:spPr>
          <a:xfrm>
            <a:off x="857442" y="1795899"/>
            <a:ext cx="5344820" cy="100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Rectangle 5">
            <a:extLst>
              <a:ext uri="{FF2B5EF4-FFF2-40B4-BE49-F238E27FC236}">
                <a16:creationId xmlns:a16="http://schemas.microsoft.com/office/drawing/2014/main" id="{9D46D7C0-E5A8-1505-D7E2-C385FA304981}"/>
              </a:ext>
            </a:extLst>
          </p:cNvPr>
          <p:cNvSpPr/>
          <p:nvPr/>
        </p:nvSpPr>
        <p:spPr>
          <a:xfrm>
            <a:off x="857442" y="1204695"/>
            <a:ext cx="5344820"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8" name="Rectangle 7">
            <a:extLst>
              <a:ext uri="{FF2B5EF4-FFF2-40B4-BE49-F238E27FC236}">
                <a16:creationId xmlns:a16="http://schemas.microsoft.com/office/drawing/2014/main" id="{0C6358D4-A314-EDB8-097B-003AB6BF80CB}"/>
              </a:ext>
            </a:extLst>
          </p:cNvPr>
          <p:cNvSpPr/>
          <p:nvPr/>
        </p:nvSpPr>
        <p:spPr>
          <a:xfrm>
            <a:off x="857442" y="3051677"/>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D8CB63E-C3F0-D783-E90B-F121E64C8EFE}"/>
              </a:ext>
            </a:extLst>
          </p:cNvPr>
          <p:cNvSpPr/>
          <p:nvPr/>
        </p:nvSpPr>
        <p:spPr>
          <a:xfrm>
            <a:off x="857442" y="4647296"/>
            <a:ext cx="5374112" cy="1683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75896574-4FC8-6C30-D1A1-8B1C9EE67274}"/>
              </a:ext>
            </a:extLst>
          </p:cNvPr>
          <p:cNvSpPr/>
          <p:nvPr/>
        </p:nvSpPr>
        <p:spPr>
          <a:xfrm>
            <a:off x="6651896" y="1474750"/>
            <a:ext cx="534482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8750EDDD-C205-475F-2DEB-2A11B654E704}"/>
              </a:ext>
            </a:extLst>
          </p:cNvPr>
          <p:cNvSpPr/>
          <p:nvPr/>
        </p:nvSpPr>
        <p:spPr>
          <a:xfrm>
            <a:off x="6622603" y="3051676"/>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7559B355-D0B0-2A8C-3510-253BACB84C62}"/>
              </a:ext>
            </a:extLst>
          </p:cNvPr>
          <p:cNvSpPr/>
          <p:nvPr/>
        </p:nvSpPr>
        <p:spPr>
          <a:xfrm>
            <a:off x="6651894" y="4647295"/>
            <a:ext cx="5344820" cy="1664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3" name="Group 12">
            <a:extLst>
              <a:ext uri="{FF2B5EF4-FFF2-40B4-BE49-F238E27FC236}">
                <a16:creationId xmlns:a16="http://schemas.microsoft.com/office/drawing/2014/main" id="{A495E82F-A672-767B-A06C-AE990FE36B34}"/>
              </a:ext>
            </a:extLst>
          </p:cNvPr>
          <p:cNvGrpSpPr/>
          <p:nvPr/>
        </p:nvGrpSpPr>
        <p:grpSpPr>
          <a:xfrm>
            <a:off x="751180" y="1174522"/>
            <a:ext cx="5397951" cy="1369114"/>
            <a:chOff x="751180" y="1174522"/>
            <a:chExt cx="5397951" cy="1369114"/>
          </a:xfrm>
        </p:grpSpPr>
        <p:sp>
          <p:nvSpPr>
            <p:cNvPr id="5" name="TextBox 4">
              <a:extLst>
                <a:ext uri="{FF2B5EF4-FFF2-40B4-BE49-F238E27FC236}">
                  <a16:creationId xmlns:a16="http://schemas.microsoft.com/office/drawing/2014/main" id="{0B5BCC07-9CA2-4B73-FC7C-D0239CFA2941}"/>
                </a:ext>
              </a:extLst>
            </p:cNvPr>
            <p:cNvSpPr txBox="1"/>
            <p:nvPr/>
          </p:nvSpPr>
          <p:spPr>
            <a:xfrm>
              <a:off x="751180" y="1774195"/>
              <a:ext cx="5344820" cy="769441"/>
            </a:xfrm>
            <a:prstGeom prst="rect">
              <a:avLst/>
            </a:prstGeom>
            <a:noFill/>
          </p:spPr>
          <p:txBody>
            <a:bodyPr wrap="square" rtlCol="0">
              <a:spAutoFit/>
            </a:bodyPr>
            <a:lstStyle/>
            <a:p>
              <a:pPr algn="l"/>
              <a:r>
                <a:rPr lang="en-GB" sz="2200"/>
                <a:t> Missing values and normalisation of life-related variables.</a:t>
              </a:r>
              <a:endParaRPr lang="en-CY" sz="2200"/>
            </a:p>
          </p:txBody>
        </p:sp>
        <p:sp>
          <p:nvSpPr>
            <p:cNvPr id="19" name="TextBox 18">
              <a:extLst>
                <a:ext uri="{FF2B5EF4-FFF2-40B4-BE49-F238E27FC236}">
                  <a16:creationId xmlns:a16="http://schemas.microsoft.com/office/drawing/2014/main" id="{77038EB6-D43C-3803-1C81-46731F1A77FB}"/>
                </a:ext>
              </a:extLst>
            </p:cNvPr>
            <p:cNvSpPr txBox="1"/>
            <p:nvPr/>
          </p:nvSpPr>
          <p:spPr>
            <a:xfrm>
              <a:off x="804311" y="1174522"/>
              <a:ext cx="5344820" cy="615553"/>
            </a:xfrm>
            <a:prstGeom prst="rect">
              <a:avLst/>
            </a:prstGeom>
            <a:noFill/>
          </p:spPr>
          <p:txBody>
            <a:bodyPr wrap="square" rtlCol="0">
              <a:spAutoFit/>
            </a:bodyPr>
            <a:lstStyle/>
            <a:p>
              <a:pPr algn="l"/>
              <a:r>
                <a:rPr lang="en-GB" sz="3400"/>
                <a:t>1.Data cleaning</a:t>
              </a:r>
              <a:endParaRPr lang="en-CY" sz="3400"/>
            </a:p>
          </p:txBody>
        </p:sp>
      </p:grpSp>
      <p:sp>
        <p:nvSpPr>
          <p:cNvPr id="23" name="Rectangle 22">
            <a:extLst>
              <a:ext uri="{FF2B5EF4-FFF2-40B4-BE49-F238E27FC236}">
                <a16:creationId xmlns:a16="http://schemas.microsoft.com/office/drawing/2014/main" id="{65479A22-C87A-41B1-CC55-2A0F6F340567}"/>
              </a:ext>
            </a:extLst>
          </p:cNvPr>
          <p:cNvSpPr/>
          <p:nvPr/>
        </p:nvSpPr>
        <p:spPr>
          <a:xfrm>
            <a:off x="6651894" y="3025875"/>
            <a:ext cx="5347878" cy="569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29" name="Rectangle 28">
            <a:extLst>
              <a:ext uri="{FF2B5EF4-FFF2-40B4-BE49-F238E27FC236}">
                <a16:creationId xmlns:a16="http://schemas.microsoft.com/office/drawing/2014/main" id="{8E4D8EC9-4098-5935-EC1E-6F5112D5BB44}"/>
              </a:ext>
            </a:extLst>
          </p:cNvPr>
          <p:cNvSpPr/>
          <p:nvPr/>
        </p:nvSpPr>
        <p:spPr>
          <a:xfrm>
            <a:off x="870559" y="4628603"/>
            <a:ext cx="5347878" cy="60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1" name="Rectangle 30">
            <a:extLst>
              <a:ext uri="{FF2B5EF4-FFF2-40B4-BE49-F238E27FC236}">
                <a16:creationId xmlns:a16="http://schemas.microsoft.com/office/drawing/2014/main" id="{88B0C554-CEE1-2E69-0FCC-85474C3CD148}"/>
              </a:ext>
            </a:extLst>
          </p:cNvPr>
          <p:cNvSpPr/>
          <p:nvPr/>
        </p:nvSpPr>
        <p:spPr>
          <a:xfrm>
            <a:off x="855913" y="3025876"/>
            <a:ext cx="5347878" cy="5694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3" name="Rectangle 32">
            <a:extLst>
              <a:ext uri="{FF2B5EF4-FFF2-40B4-BE49-F238E27FC236}">
                <a16:creationId xmlns:a16="http://schemas.microsoft.com/office/drawing/2014/main" id="{865B4AD0-F180-90D5-FCB1-67709204103E}"/>
              </a:ext>
            </a:extLst>
          </p:cNvPr>
          <p:cNvSpPr/>
          <p:nvPr/>
        </p:nvSpPr>
        <p:spPr>
          <a:xfrm>
            <a:off x="6635720" y="4647295"/>
            <a:ext cx="5347878" cy="6054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5" name="Rectangle 34">
            <a:extLst>
              <a:ext uri="{FF2B5EF4-FFF2-40B4-BE49-F238E27FC236}">
                <a16:creationId xmlns:a16="http://schemas.microsoft.com/office/drawing/2014/main" id="{FBF0D538-3AA2-9A05-6734-154F9185F2B3}"/>
              </a:ext>
            </a:extLst>
          </p:cNvPr>
          <p:cNvSpPr/>
          <p:nvPr/>
        </p:nvSpPr>
        <p:spPr>
          <a:xfrm>
            <a:off x="6650365" y="1204695"/>
            <a:ext cx="5347878"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6" name="TextBox 35">
            <a:extLst>
              <a:ext uri="{FF2B5EF4-FFF2-40B4-BE49-F238E27FC236}">
                <a16:creationId xmlns:a16="http://schemas.microsoft.com/office/drawing/2014/main" id="{FDEA46AC-E4D6-6203-B7FB-9DA737884CC6}"/>
              </a:ext>
            </a:extLst>
          </p:cNvPr>
          <p:cNvSpPr txBox="1"/>
          <p:nvPr/>
        </p:nvSpPr>
        <p:spPr>
          <a:xfrm>
            <a:off x="6705027" y="1238756"/>
            <a:ext cx="5278571" cy="615553"/>
          </a:xfrm>
          <a:prstGeom prst="rect">
            <a:avLst/>
          </a:prstGeom>
          <a:noFill/>
        </p:spPr>
        <p:txBody>
          <a:bodyPr wrap="square" rtlCol="0">
            <a:spAutoFit/>
          </a:bodyPr>
          <a:lstStyle/>
          <a:p>
            <a:pPr algn="l"/>
            <a:r>
              <a:rPr lang="en-GB" sz="3400"/>
              <a:t>2.Exploratory Data Analysis</a:t>
            </a:r>
            <a:endParaRPr lang="en-CY" sz="3400"/>
          </a:p>
        </p:txBody>
      </p:sp>
      <p:sp>
        <p:nvSpPr>
          <p:cNvPr id="7" name="TextBox 6">
            <a:extLst>
              <a:ext uri="{FF2B5EF4-FFF2-40B4-BE49-F238E27FC236}">
                <a16:creationId xmlns:a16="http://schemas.microsoft.com/office/drawing/2014/main" id="{6C4B7E80-E340-5BE6-0574-077E57C48AC8}"/>
              </a:ext>
            </a:extLst>
          </p:cNvPr>
          <p:cNvSpPr txBox="1"/>
          <p:nvPr/>
        </p:nvSpPr>
        <p:spPr>
          <a:xfrm>
            <a:off x="6679657" y="1774195"/>
            <a:ext cx="5303940" cy="738664"/>
          </a:xfrm>
          <a:prstGeom prst="rect">
            <a:avLst/>
          </a:prstGeom>
          <a:noFill/>
        </p:spPr>
        <p:txBody>
          <a:bodyPr wrap="square" rtlCol="0">
            <a:spAutoFit/>
          </a:bodyPr>
          <a:lstStyle/>
          <a:p>
            <a:pPr algn="l"/>
            <a:r>
              <a:rPr lang="en-GB" sz="2100"/>
              <a:t>Exploring relationships between lifestyle factors and health outcomes.</a:t>
            </a:r>
            <a:endParaRPr lang="en-CY" sz="2100"/>
          </a:p>
        </p:txBody>
      </p:sp>
      <p:grpSp>
        <p:nvGrpSpPr>
          <p:cNvPr id="3" name="Group 2">
            <a:extLst>
              <a:ext uri="{FF2B5EF4-FFF2-40B4-BE49-F238E27FC236}">
                <a16:creationId xmlns:a16="http://schemas.microsoft.com/office/drawing/2014/main" id="{4CE641AD-A457-E3B6-D143-85C827B29619}"/>
              </a:ext>
            </a:extLst>
          </p:cNvPr>
          <p:cNvGrpSpPr/>
          <p:nvPr/>
        </p:nvGrpSpPr>
        <p:grpSpPr>
          <a:xfrm>
            <a:off x="804312" y="3002847"/>
            <a:ext cx="5400675" cy="1372928"/>
            <a:chOff x="804312" y="3002847"/>
            <a:chExt cx="5400675" cy="1372928"/>
          </a:xfrm>
        </p:grpSpPr>
        <p:sp>
          <p:nvSpPr>
            <p:cNvPr id="10" name="TextBox 9">
              <a:extLst>
                <a:ext uri="{FF2B5EF4-FFF2-40B4-BE49-F238E27FC236}">
                  <a16:creationId xmlns:a16="http://schemas.microsoft.com/office/drawing/2014/main" id="{6320B36D-C9FB-E2EF-BF6C-E50FF015AC6C}"/>
                </a:ext>
              </a:extLst>
            </p:cNvPr>
            <p:cNvSpPr txBox="1"/>
            <p:nvPr/>
          </p:nvSpPr>
          <p:spPr>
            <a:xfrm>
              <a:off x="804312" y="3606334"/>
              <a:ext cx="5397950" cy="769441"/>
            </a:xfrm>
            <a:prstGeom prst="rect">
              <a:avLst/>
            </a:prstGeom>
            <a:noFill/>
          </p:spPr>
          <p:txBody>
            <a:bodyPr wrap="square" rtlCol="0">
              <a:spAutoFit/>
            </a:bodyPr>
            <a:lstStyle/>
            <a:p>
              <a:pPr algn="l"/>
              <a:r>
                <a:rPr lang="en-GB" sz="2200"/>
                <a:t>Aggregate health indices, lifestyle scores and demographic pro.</a:t>
              </a:r>
              <a:endParaRPr lang="en-CY" sz="2200"/>
            </a:p>
          </p:txBody>
        </p:sp>
        <p:sp>
          <p:nvSpPr>
            <p:cNvPr id="11" name="TextBox 10">
              <a:extLst>
                <a:ext uri="{FF2B5EF4-FFF2-40B4-BE49-F238E27FC236}">
                  <a16:creationId xmlns:a16="http://schemas.microsoft.com/office/drawing/2014/main" id="{F696096F-6618-2A7D-E13E-ABACB4603FE8}"/>
                </a:ext>
              </a:extLst>
            </p:cNvPr>
            <p:cNvSpPr txBox="1"/>
            <p:nvPr/>
          </p:nvSpPr>
          <p:spPr>
            <a:xfrm>
              <a:off x="884008" y="3002847"/>
              <a:ext cx="5320979" cy="615553"/>
            </a:xfrm>
            <a:prstGeom prst="rect">
              <a:avLst/>
            </a:prstGeom>
            <a:noFill/>
          </p:spPr>
          <p:txBody>
            <a:bodyPr wrap="square" rtlCol="0">
              <a:spAutoFit/>
            </a:bodyPr>
            <a:lstStyle/>
            <a:p>
              <a:pPr algn="l"/>
              <a:r>
                <a:rPr lang="en-GB" sz="3400"/>
                <a:t>3.Feature Engineering</a:t>
              </a:r>
              <a:endParaRPr lang="en-CY" sz="3400"/>
            </a:p>
          </p:txBody>
        </p:sp>
      </p:grpSp>
      <p:sp>
        <p:nvSpPr>
          <p:cNvPr id="15" name="TextBox 14">
            <a:extLst>
              <a:ext uri="{FF2B5EF4-FFF2-40B4-BE49-F238E27FC236}">
                <a16:creationId xmlns:a16="http://schemas.microsoft.com/office/drawing/2014/main" id="{1FFD8055-C69B-2EF1-B005-875B90DE401D}"/>
              </a:ext>
            </a:extLst>
          </p:cNvPr>
          <p:cNvSpPr txBox="1"/>
          <p:nvPr/>
        </p:nvSpPr>
        <p:spPr>
          <a:xfrm>
            <a:off x="6678461" y="3025875"/>
            <a:ext cx="5374111" cy="615553"/>
          </a:xfrm>
          <a:prstGeom prst="rect">
            <a:avLst/>
          </a:prstGeom>
          <a:noFill/>
        </p:spPr>
        <p:txBody>
          <a:bodyPr wrap="square" rtlCol="0">
            <a:spAutoFit/>
          </a:bodyPr>
          <a:lstStyle/>
          <a:p>
            <a:pPr algn="l"/>
            <a:r>
              <a:rPr lang="en-GB" sz="3400"/>
              <a:t>4.Modelling</a:t>
            </a:r>
            <a:endParaRPr lang="en-CY" sz="3400"/>
          </a:p>
        </p:txBody>
      </p:sp>
      <p:sp>
        <p:nvSpPr>
          <p:cNvPr id="17" name="TextBox 16">
            <a:extLst>
              <a:ext uri="{FF2B5EF4-FFF2-40B4-BE49-F238E27FC236}">
                <a16:creationId xmlns:a16="http://schemas.microsoft.com/office/drawing/2014/main" id="{A9D37A6D-ECD7-B412-14F2-2891AFAF50EC}"/>
              </a:ext>
            </a:extLst>
          </p:cNvPr>
          <p:cNvSpPr txBox="1"/>
          <p:nvPr/>
        </p:nvSpPr>
        <p:spPr>
          <a:xfrm>
            <a:off x="6664809" y="3554450"/>
            <a:ext cx="5318787" cy="769441"/>
          </a:xfrm>
          <a:prstGeom prst="rect">
            <a:avLst/>
          </a:prstGeom>
          <a:noFill/>
        </p:spPr>
        <p:txBody>
          <a:bodyPr wrap="square" rtlCol="0">
            <a:spAutoFit/>
          </a:bodyPr>
          <a:lstStyle/>
          <a:p>
            <a:pPr algn="l"/>
            <a:r>
              <a:rPr lang="en-GB" sz="2200"/>
              <a:t>Logistic regression, k-Nearest Neighbours (kNN), tree-based models.</a:t>
            </a:r>
            <a:endParaRPr lang="en-CY" sz="2200"/>
          </a:p>
        </p:txBody>
      </p:sp>
      <p:sp>
        <p:nvSpPr>
          <p:cNvPr id="18" name="TextBox 17">
            <a:extLst>
              <a:ext uri="{FF2B5EF4-FFF2-40B4-BE49-F238E27FC236}">
                <a16:creationId xmlns:a16="http://schemas.microsoft.com/office/drawing/2014/main" id="{05814977-ED77-8845-B896-AA3FEE2F0833}"/>
              </a:ext>
            </a:extLst>
          </p:cNvPr>
          <p:cNvSpPr txBox="1"/>
          <p:nvPr/>
        </p:nvSpPr>
        <p:spPr>
          <a:xfrm>
            <a:off x="884008" y="4681098"/>
            <a:ext cx="5265123" cy="615553"/>
          </a:xfrm>
          <a:prstGeom prst="rect">
            <a:avLst/>
          </a:prstGeom>
          <a:noFill/>
        </p:spPr>
        <p:txBody>
          <a:bodyPr wrap="square" rtlCol="0">
            <a:spAutoFit/>
          </a:bodyPr>
          <a:lstStyle/>
          <a:p>
            <a:pPr algn="l"/>
            <a:r>
              <a:rPr lang="en-GB" sz="3400"/>
              <a:t>5.Evaluation</a:t>
            </a:r>
            <a:endParaRPr lang="en-CY" sz="3400"/>
          </a:p>
        </p:txBody>
      </p:sp>
      <p:sp>
        <p:nvSpPr>
          <p:cNvPr id="20" name="TextBox 19">
            <a:extLst>
              <a:ext uri="{FF2B5EF4-FFF2-40B4-BE49-F238E27FC236}">
                <a16:creationId xmlns:a16="http://schemas.microsoft.com/office/drawing/2014/main" id="{D7981906-7ED1-0AA7-E306-B3F388D4076F}"/>
              </a:ext>
            </a:extLst>
          </p:cNvPr>
          <p:cNvSpPr txBox="1"/>
          <p:nvPr/>
        </p:nvSpPr>
        <p:spPr>
          <a:xfrm>
            <a:off x="884007" y="5267816"/>
            <a:ext cx="5291689" cy="769441"/>
          </a:xfrm>
          <a:prstGeom prst="rect">
            <a:avLst/>
          </a:prstGeom>
          <a:noFill/>
        </p:spPr>
        <p:txBody>
          <a:bodyPr wrap="square" rtlCol="0">
            <a:spAutoFit/>
          </a:bodyPr>
          <a:lstStyle/>
          <a:p>
            <a:pPr algn="l"/>
            <a:r>
              <a:rPr lang="en-GB" sz="2200"/>
              <a:t>Use of precision, recall, and ROC-AUC as performance metrics.</a:t>
            </a:r>
            <a:endParaRPr lang="en-CY" sz="2200"/>
          </a:p>
        </p:txBody>
      </p:sp>
      <p:sp>
        <p:nvSpPr>
          <p:cNvPr id="21" name="TextBox 20">
            <a:extLst>
              <a:ext uri="{FF2B5EF4-FFF2-40B4-BE49-F238E27FC236}">
                <a16:creationId xmlns:a16="http://schemas.microsoft.com/office/drawing/2014/main" id="{72FD8FEB-01BB-431D-61FE-FB9636DCC175}"/>
              </a:ext>
            </a:extLst>
          </p:cNvPr>
          <p:cNvSpPr txBox="1"/>
          <p:nvPr/>
        </p:nvSpPr>
        <p:spPr>
          <a:xfrm>
            <a:off x="6673897" y="4648601"/>
            <a:ext cx="5309699" cy="615553"/>
          </a:xfrm>
          <a:prstGeom prst="rect">
            <a:avLst/>
          </a:prstGeom>
          <a:noFill/>
        </p:spPr>
        <p:txBody>
          <a:bodyPr wrap="square" rtlCol="0">
            <a:spAutoFit/>
          </a:bodyPr>
          <a:lstStyle/>
          <a:p>
            <a:pPr algn="l"/>
            <a:r>
              <a:rPr lang="en-GB" sz="3400"/>
              <a:t>6.Insights</a:t>
            </a:r>
            <a:endParaRPr lang="en-CY" sz="3400"/>
          </a:p>
        </p:txBody>
      </p:sp>
      <p:sp>
        <p:nvSpPr>
          <p:cNvPr id="22" name="TextBox 21">
            <a:extLst>
              <a:ext uri="{FF2B5EF4-FFF2-40B4-BE49-F238E27FC236}">
                <a16:creationId xmlns:a16="http://schemas.microsoft.com/office/drawing/2014/main" id="{63A7FF19-EA2D-197F-0965-4817A7D19169}"/>
              </a:ext>
            </a:extLst>
          </p:cNvPr>
          <p:cNvSpPr txBox="1"/>
          <p:nvPr/>
        </p:nvSpPr>
        <p:spPr>
          <a:xfrm>
            <a:off x="6650365" y="5289064"/>
            <a:ext cx="5309698" cy="769441"/>
          </a:xfrm>
          <a:prstGeom prst="rect">
            <a:avLst/>
          </a:prstGeom>
          <a:noFill/>
        </p:spPr>
        <p:txBody>
          <a:bodyPr wrap="square" rtlCol="0">
            <a:spAutoFit/>
          </a:bodyPr>
          <a:lstStyle/>
          <a:p>
            <a:pPr algn="l"/>
            <a:r>
              <a:rPr lang="en-GB" sz="2200"/>
              <a:t>Identifying major lifestyle factors and suggesting preventive measures.</a:t>
            </a:r>
            <a:endParaRPr lang="en-CY" sz="2200" b="1"/>
          </a:p>
        </p:txBody>
      </p:sp>
    </p:spTree>
    <p:extLst>
      <p:ext uri="{BB962C8B-B14F-4D97-AF65-F5344CB8AC3E}">
        <p14:creationId xmlns:p14="http://schemas.microsoft.com/office/powerpoint/2010/main" val="40565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1A22-626B-0AB0-F4A9-11CA5B80FCA4}"/>
              </a:ext>
            </a:extLst>
          </p:cNvPr>
          <p:cNvSpPr>
            <a:spLocks noGrp="1"/>
          </p:cNvSpPr>
          <p:nvPr>
            <p:ph type="title"/>
          </p:nvPr>
        </p:nvSpPr>
        <p:spPr>
          <a:xfrm>
            <a:off x="838200" y="5586257"/>
            <a:ext cx="6926703" cy="804161"/>
          </a:xfrm>
        </p:spPr>
        <p:txBody>
          <a:bodyPr vert="horz" lIns="91440" tIns="45720" rIns="91440" bIns="45720" rtlCol="0" anchor="ctr">
            <a:normAutofit/>
          </a:bodyPr>
          <a:lstStyle/>
          <a:p>
            <a:r>
              <a:rPr lang="en-US" sz="3200"/>
              <a:t>What we’ve done with Python so far</a:t>
            </a:r>
          </a:p>
        </p:txBody>
      </p:sp>
      <p:pic>
        <p:nvPicPr>
          <p:cNvPr id="6" name="Content Placeholder 5">
            <a:extLst>
              <a:ext uri="{FF2B5EF4-FFF2-40B4-BE49-F238E27FC236}">
                <a16:creationId xmlns:a16="http://schemas.microsoft.com/office/drawing/2014/main" id="{C712DAF6-8567-073D-2368-A8662E2EC15F}"/>
              </a:ext>
            </a:extLst>
          </p:cNvPr>
          <p:cNvPicPr>
            <a:picLocks noGrp="1" noChangeAspect="1"/>
          </p:cNvPicPr>
          <p:nvPr>
            <p:ph idx="1"/>
          </p:nvPr>
        </p:nvPicPr>
        <p:blipFill>
          <a:blip r:embed="rId2"/>
          <a:srcRect t="17588" b="11126"/>
          <a:stretch/>
        </p:blipFill>
        <p:spPr>
          <a:xfrm>
            <a:off x="20" y="10"/>
            <a:ext cx="12191980" cy="5279933"/>
          </a:xfrm>
          <a:prstGeom prst="rect">
            <a:avLst/>
          </a:prstGeom>
        </p:spPr>
      </p:pic>
      <p:grpSp>
        <p:nvGrpSpPr>
          <p:cNvPr id="11" name="Group 10">
            <a:extLst>
              <a:ext uri="{FF2B5EF4-FFF2-40B4-BE49-F238E27FC236}">
                <a16:creationId xmlns:a16="http://schemas.microsoft.com/office/drawing/2014/main" id="{0E76F6F3-F5F0-B26D-1B63-73AD0299B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5193518"/>
            <a:ext cx="12207200" cy="123363"/>
            <a:chOff x="-5025" y="6737718"/>
            <a:chExt cx="12207200" cy="123363"/>
          </a:xfrm>
        </p:grpSpPr>
        <p:sp>
          <p:nvSpPr>
            <p:cNvPr id="12" name="Rectangle 11">
              <a:extLst>
                <a:ext uri="{FF2B5EF4-FFF2-40B4-BE49-F238E27FC236}">
                  <a16:creationId xmlns:a16="http://schemas.microsoft.com/office/drawing/2014/main" id="{ABC84BA2-BCC1-89D4-5592-8B2364E6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C4FA24-7C12-A16B-31C2-89175017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26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4CE-AD8E-1659-E76A-BCAD37CF48B6}"/>
              </a:ext>
            </a:extLst>
          </p:cNvPr>
          <p:cNvSpPr>
            <a:spLocks noGrp="1"/>
          </p:cNvSpPr>
          <p:nvPr>
            <p:ph type="title"/>
          </p:nvPr>
        </p:nvSpPr>
        <p:spPr/>
        <p:txBody>
          <a:bodyPr/>
          <a:lstStyle/>
          <a:p>
            <a:r>
              <a:rPr lang="en-GB" dirty="0"/>
              <a:t>Smoker Distribution</a:t>
            </a:r>
            <a:endParaRPr lang="en-CY" dirty="0"/>
          </a:p>
        </p:txBody>
      </p:sp>
      <p:pic>
        <p:nvPicPr>
          <p:cNvPr id="6" name="Content Placeholder 5">
            <a:extLst>
              <a:ext uri="{FF2B5EF4-FFF2-40B4-BE49-F238E27FC236}">
                <a16:creationId xmlns:a16="http://schemas.microsoft.com/office/drawing/2014/main" id="{BBC2C813-D04A-DBC8-783B-10506FF567C6}"/>
              </a:ext>
            </a:extLst>
          </p:cNvPr>
          <p:cNvPicPr>
            <a:picLocks noGrp="1" noChangeAspect="1"/>
          </p:cNvPicPr>
          <p:nvPr>
            <p:ph idx="1"/>
          </p:nvPr>
        </p:nvPicPr>
        <p:blipFill>
          <a:blip r:embed="rId2"/>
          <a:stretch>
            <a:fillRect/>
          </a:stretch>
        </p:blipFill>
        <p:spPr>
          <a:xfrm>
            <a:off x="7021879" y="1963573"/>
            <a:ext cx="4128192" cy="4351338"/>
          </a:xfrm>
          <a:prstGeom prst="rect">
            <a:avLst/>
          </a:prstGeom>
        </p:spPr>
      </p:pic>
      <p:sp>
        <p:nvSpPr>
          <p:cNvPr id="7" name="TextBox 6">
            <a:extLst>
              <a:ext uri="{FF2B5EF4-FFF2-40B4-BE49-F238E27FC236}">
                <a16:creationId xmlns:a16="http://schemas.microsoft.com/office/drawing/2014/main" id="{6B6735B3-B607-FD19-4A30-346D268F83C8}"/>
              </a:ext>
            </a:extLst>
          </p:cNvPr>
          <p:cNvSpPr txBox="1"/>
          <p:nvPr/>
        </p:nvSpPr>
        <p:spPr>
          <a:xfrm>
            <a:off x="838200" y="1367522"/>
            <a:ext cx="6172200" cy="646331"/>
          </a:xfrm>
          <a:prstGeom prst="rect">
            <a:avLst/>
          </a:prstGeom>
          <a:noFill/>
        </p:spPr>
        <p:txBody>
          <a:bodyPr wrap="square" rtlCol="0">
            <a:spAutoFit/>
          </a:bodyPr>
          <a:lstStyle/>
          <a:p>
            <a:pPr algn="l"/>
            <a:r>
              <a:rPr lang="en-GB" dirty="0"/>
              <a:t>This pie chart accurately states the percentage of people that smoke according to the data set.</a:t>
            </a:r>
          </a:p>
        </p:txBody>
      </p:sp>
      <p:sp>
        <p:nvSpPr>
          <p:cNvPr id="8" name="TextBox 7">
            <a:extLst>
              <a:ext uri="{FF2B5EF4-FFF2-40B4-BE49-F238E27FC236}">
                <a16:creationId xmlns:a16="http://schemas.microsoft.com/office/drawing/2014/main" id="{4E828875-49CF-5A9C-19DE-8D5A465E9947}"/>
              </a:ext>
            </a:extLst>
          </p:cNvPr>
          <p:cNvSpPr txBox="1"/>
          <p:nvPr/>
        </p:nvSpPr>
        <p:spPr>
          <a:xfrm>
            <a:off x="838199" y="2693085"/>
            <a:ext cx="5564717" cy="923330"/>
          </a:xfrm>
          <a:prstGeom prst="rect">
            <a:avLst/>
          </a:prstGeom>
          <a:noFill/>
        </p:spPr>
        <p:txBody>
          <a:bodyPr wrap="square" rtlCol="0">
            <a:spAutoFit/>
          </a:bodyPr>
          <a:lstStyle/>
          <a:p>
            <a:pPr algn="l"/>
            <a:r>
              <a:rPr lang="en-GB" dirty="0"/>
              <a:t>Advantages:</a:t>
            </a:r>
          </a:p>
          <a:p>
            <a:pPr marL="285750" indent="-285750" algn="l">
              <a:buFont typeface="Arial" panose="020B0604020202020204" pitchFamily="34" charset="0"/>
              <a:buChar char="•"/>
            </a:pPr>
            <a:r>
              <a:rPr lang="en-GB" dirty="0"/>
              <a:t>Simple and easy to comprehend.</a:t>
            </a:r>
          </a:p>
          <a:p>
            <a:pPr marL="285750" indent="-285750" algn="l">
              <a:buFont typeface="Arial" panose="020B0604020202020204" pitchFamily="34" charset="0"/>
              <a:buChar char="•"/>
            </a:pPr>
            <a:r>
              <a:rPr lang="en-GB" dirty="0"/>
              <a:t>Important to base interpretation of data.</a:t>
            </a:r>
            <a:endParaRPr lang="en-CY" dirty="0"/>
          </a:p>
        </p:txBody>
      </p:sp>
      <p:sp>
        <p:nvSpPr>
          <p:cNvPr id="9" name="TextBox 8">
            <a:extLst>
              <a:ext uri="{FF2B5EF4-FFF2-40B4-BE49-F238E27FC236}">
                <a16:creationId xmlns:a16="http://schemas.microsoft.com/office/drawing/2014/main" id="{EB91A9E5-6711-2099-3551-A978584E6DE9}"/>
              </a:ext>
            </a:extLst>
          </p:cNvPr>
          <p:cNvSpPr txBox="1"/>
          <p:nvPr/>
        </p:nvSpPr>
        <p:spPr>
          <a:xfrm>
            <a:off x="838198" y="4295647"/>
            <a:ext cx="4331923" cy="1200329"/>
          </a:xfrm>
          <a:prstGeom prst="rect">
            <a:avLst/>
          </a:prstGeom>
          <a:noFill/>
        </p:spPr>
        <p:txBody>
          <a:bodyPr wrap="square" rtlCol="0">
            <a:spAutoFit/>
          </a:bodyPr>
          <a:lstStyle/>
          <a:p>
            <a:pPr algn="l"/>
            <a:r>
              <a:rPr lang="en-GB" dirty="0"/>
              <a:t>Disadvantages:</a:t>
            </a:r>
          </a:p>
          <a:p>
            <a:pPr marL="285750" indent="-285750" algn="l">
              <a:buFont typeface="Arial" panose="020B0604020202020204" pitchFamily="34" charset="0"/>
              <a:buChar char="•"/>
            </a:pPr>
            <a:r>
              <a:rPr lang="en-GB" dirty="0"/>
              <a:t>Doesn’t portray any information about sex, age, height, weight and any health conditions.</a:t>
            </a:r>
            <a:endParaRPr lang="en-CY" dirty="0"/>
          </a:p>
        </p:txBody>
      </p:sp>
    </p:spTree>
    <p:extLst>
      <p:ext uri="{BB962C8B-B14F-4D97-AF65-F5344CB8AC3E}">
        <p14:creationId xmlns:p14="http://schemas.microsoft.com/office/powerpoint/2010/main" val="428108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B13-D4CC-A389-657E-ED3FE0F423AD}"/>
              </a:ext>
            </a:extLst>
          </p:cNvPr>
          <p:cNvSpPr>
            <a:spLocks noGrp="1"/>
          </p:cNvSpPr>
          <p:nvPr>
            <p:ph type="title"/>
          </p:nvPr>
        </p:nvSpPr>
        <p:spPr/>
        <p:txBody>
          <a:bodyPr/>
          <a:lstStyle/>
          <a:p>
            <a:r>
              <a:rPr lang="en-GB" dirty="0"/>
              <a:t>Scatter Plot: Exercise Hours vs Diet Score</a:t>
            </a:r>
            <a:endParaRPr lang="en-CY" dirty="0"/>
          </a:p>
        </p:txBody>
      </p:sp>
      <p:pic>
        <p:nvPicPr>
          <p:cNvPr id="6" name="Content Placeholder 5">
            <a:extLst>
              <a:ext uri="{FF2B5EF4-FFF2-40B4-BE49-F238E27FC236}">
                <a16:creationId xmlns:a16="http://schemas.microsoft.com/office/drawing/2014/main" id="{4E4D19A2-C9DE-FE96-DCEF-12FB0EF25732}"/>
              </a:ext>
            </a:extLst>
          </p:cNvPr>
          <p:cNvPicPr>
            <a:picLocks noGrp="1" noChangeAspect="1"/>
          </p:cNvPicPr>
          <p:nvPr>
            <p:ph idx="1"/>
          </p:nvPr>
        </p:nvPicPr>
        <p:blipFill>
          <a:blip r:embed="rId2"/>
          <a:stretch>
            <a:fillRect/>
          </a:stretch>
        </p:blipFill>
        <p:spPr>
          <a:xfrm>
            <a:off x="5630334" y="2141537"/>
            <a:ext cx="5723466" cy="4351338"/>
          </a:xfrm>
          <a:prstGeom prst="rect">
            <a:avLst/>
          </a:prstGeom>
        </p:spPr>
      </p:pic>
      <p:sp>
        <p:nvSpPr>
          <p:cNvPr id="7" name="TextBox 6">
            <a:extLst>
              <a:ext uri="{FF2B5EF4-FFF2-40B4-BE49-F238E27FC236}">
                <a16:creationId xmlns:a16="http://schemas.microsoft.com/office/drawing/2014/main" id="{6DCCEFCE-20F7-A9A5-4477-E2B41AD739CD}"/>
              </a:ext>
            </a:extLst>
          </p:cNvPr>
          <p:cNvSpPr txBox="1"/>
          <p:nvPr/>
        </p:nvSpPr>
        <p:spPr>
          <a:xfrm>
            <a:off x="838199" y="1690688"/>
            <a:ext cx="4506383" cy="1754326"/>
          </a:xfrm>
          <a:prstGeom prst="rect">
            <a:avLst/>
          </a:prstGeom>
          <a:noFill/>
        </p:spPr>
        <p:txBody>
          <a:bodyPr wrap="square" rtlCol="0">
            <a:spAutoFit/>
          </a:bodyPr>
          <a:lstStyle/>
          <a:p>
            <a:pPr algn="l"/>
            <a:r>
              <a:rPr lang="en-GB" dirty="0"/>
              <a:t>Each single data point represents a human being and is plotted in a scatter plot to represent how exercise is correlating to diet score. From healthy people we expect to obtain that they have both higher exercise hours and diet scores.</a:t>
            </a:r>
            <a:endParaRPr lang="en-CY" dirty="0"/>
          </a:p>
        </p:txBody>
      </p:sp>
      <p:sp>
        <p:nvSpPr>
          <p:cNvPr id="8" name="TextBox 7">
            <a:extLst>
              <a:ext uri="{FF2B5EF4-FFF2-40B4-BE49-F238E27FC236}">
                <a16:creationId xmlns:a16="http://schemas.microsoft.com/office/drawing/2014/main" id="{061D0471-B59C-FC97-F760-5D9B4B17583B}"/>
              </a:ext>
            </a:extLst>
          </p:cNvPr>
          <p:cNvSpPr txBox="1"/>
          <p:nvPr/>
        </p:nvSpPr>
        <p:spPr>
          <a:xfrm>
            <a:off x="838198" y="4049183"/>
            <a:ext cx="4368801" cy="1477328"/>
          </a:xfrm>
          <a:prstGeom prst="rect">
            <a:avLst/>
          </a:prstGeom>
          <a:noFill/>
        </p:spPr>
        <p:txBody>
          <a:bodyPr wrap="square" rtlCol="0">
            <a:spAutoFit/>
          </a:bodyPr>
          <a:lstStyle/>
          <a:p>
            <a:pPr algn="l"/>
            <a:r>
              <a:rPr lang="en-GB" dirty="0"/>
              <a:t>This is extremely advantageous as Amy anomalies can be easily spotted throughout the scatter plot. Furthermore, correlations will be depicted easily and lead us to an overall conclusion.</a:t>
            </a:r>
          </a:p>
        </p:txBody>
      </p:sp>
    </p:spTree>
    <p:extLst>
      <p:ext uri="{BB962C8B-B14F-4D97-AF65-F5344CB8AC3E}">
        <p14:creationId xmlns:p14="http://schemas.microsoft.com/office/powerpoint/2010/main" val="1747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BE87-5A7C-97B1-4356-23643CAC2B45}"/>
              </a:ext>
            </a:extLst>
          </p:cNvPr>
          <p:cNvSpPr>
            <a:spLocks noGrp="1"/>
          </p:cNvSpPr>
          <p:nvPr>
            <p:ph type="title"/>
          </p:nvPr>
        </p:nvSpPr>
        <p:spPr>
          <a:xfrm>
            <a:off x="838200" y="500062"/>
            <a:ext cx="10515600" cy="1325563"/>
          </a:xfrm>
        </p:spPr>
        <p:txBody>
          <a:bodyPr/>
          <a:lstStyle/>
          <a:p>
            <a:r>
              <a:rPr lang="en-GB" dirty="0"/>
              <a:t>Histogram: Age distribution</a:t>
            </a:r>
            <a:endParaRPr lang="en-CY" dirty="0"/>
          </a:p>
        </p:txBody>
      </p:sp>
      <p:pic>
        <p:nvPicPr>
          <p:cNvPr id="6" name="Content Placeholder 5">
            <a:extLst>
              <a:ext uri="{FF2B5EF4-FFF2-40B4-BE49-F238E27FC236}">
                <a16:creationId xmlns:a16="http://schemas.microsoft.com/office/drawing/2014/main" id="{CA613BEC-FE6F-AD27-0FE8-206E6E8113DC}"/>
              </a:ext>
            </a:extLst>
          </p:cNvPr>
          <p:cNvPicPr>
            <a:picLocks noGrp="1" noChangeAspect="1"/>
          </p:cNvPicPr>
          <p:nvPr>
            <p:ph idx="1"/>
          </p:nvPr>
        </p:nvPicPr>
        <p:blipFill>
          <a:blip r:embed="rId2"/>
          <a:stretch>
            <a:fillRect/>
          </a:stretch>
        </p:blipFill>
        <p:spPr>
          <a:xfrm>
            <a:off x="5667357" y="1548269"/>
            <a:ext cx="6375216" cy="4351338"/>
          </a:xfrm>
          <a:prstGeom prst="rect">
            <a:avLst/>
          </a:prstGeom>
        </p:spPr>
      </p:pic>
      <p:sp>
        <p:nvSpPr>
          <p:cNvPr id="7" name="TextBox 6">
            <a:extLst>
              <a:ext uri="{FF2B5EF4-FFF2-40B4-BE49-F238E27FC236}">
                <a16:creationId xmlns:a16="http://schemas.microsoft.com/office/drawing/2014/main" id="{A1C60A4E-CEBE-7C48-A29B-3C6D450F9DEF}"/>
              </a:ext>
            </a:extLst>
          </p:cNvPr>
          <p:cNvSpPr txBox="1"/>
          <p:nvPr/>
        </p:nvSpPr>
        <p:spPr>
          <a:xfrm>
            <a:off x="838199" y="1600200"/>
            <a:ext cx="4950883"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We added a histogram of the age distribution to encounter the range of ages we are looking into according to the dataset.</a:t>
            </a:r>
          </a:p>
        </p:txBody>
      </p:sp>
      <p:sp>
        <p:nvSpPr>
          <p:cNvPr id="8" name="TextBox 7">
            <a:extLst>
              <a:ext uri="{FF2B5EF4-FFF2-40B4-BE49-F238E27FC236}">
                <a16:creationId xmlns:a16="http://schemas.microsoft.com/office/drawing/2014/main" id="{E9BDD5A6-11EF-E824-C114-C9016EF06824}"/>
              </a:ext>
            </a:extLst>
          </p:cNvPr>
          <p:cNvSpPr txBox="1"/>
          <p:nvPr/>
        </p:nvSpPr>
        <p:spPr>
          <a:xfrm>
            <a:off x="843472" y="2963496"/>
            <a:ext cx="4712777"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The frequency on each age will make us understand how ages are distributed and how common each age is in the dataset.</a:t>
            </a:r>
            <a:endParaRPr lang="en-CY" dirty="0"/>
          </a:p>
        </p:txBody>
      </p:sp>
    </p:spTree>
    <p:extLst>
      <p:ext uri="{BB962C8B-B14F-4D97-AF65-F5344CB8AC3E}">
        <p14:creationId xmlns:p14="http://schemas.microsoft.com/office/powerpoint/2010/main" val="62361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08557-800E-1878-C879-E2DA52C32E29}"/>
              </a:ext>
            </a:extLst>
          </p:cNvPr>
          <p:cNvSpPr>
            <a:spLocks noGrp="1"/>
          </p:cNvSpPr>
          <p:nvPr>
            <p:ph type="title"/>
          </p:nvPr>
        </p:nvSpPr>
        <p:spPr>
          <a:xfrm>
            <a:off x="793662" y="386930"/>
            <a:ext cx="10066122" cy="1298448"/>
          </a:xfrm>
        </p:spPr>
        <p:txBody>
          <a:bodyPr anchor="b">
            <a:normAutofit/>
          </a:bodyPr>
          <a:lstStyle/>
          <a:p>
            <a:r>
              <a:rPr lang="en-GB" sz="4800"/>
              <a:t>Line Graph:Age Trends</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5A17A-7000-A22B-B9D2-8A974E955099}"/>
              </a:ext>
            </a:extLst>
          </p:cNvPr>
          <p:cNvSpPr>
            <a:spLocks noGrp="1"/>
          </p:cNvSpPr>
          <p:nvPr>
            <p:ph idx="1"/>
          </p:nvPr>
        </p:nvSpPr>
        <p:spPr>
          <a:xfrm>
            <a:off x="793661" y="2599509"/>
            <a:ext cx="4530898" cy="3639450"/>
          </a:xfrm>
        </p:spPr>
        <p:txBody>
          <a:bodyPr anchor="ctr">
            <a:normAutofit/>
          </a:bodyPr>
          <a:lstStyle/>
          <a:p>
            <a:pPr marL="0" indent="0">
              <a:buNone/>
            </a:pPr>
            <a:r>
              <a:rPr lang="en-GB" sz="2000"/>
              <a:t>We used these line graphs for a variety of reasons such as displaying how people are affected with different diseases such as heart disease, obesity and diabetes with age. Also, we portrayed how the amount of exercise decreases with people overtime.</a:t>
            </a:r>
            <a:endParaRPr lang="en-CY" sz="2000"/>
          </a:p>
        </p:txBody>
      </p:sp>
      <p:pic>
        <p:nvPicPr>
          <p:cNvPr id="6" name="Picture 5">
            <a:extLst>
              <a:ext uri="{FF2B5EF4-FFF2-40B4-BE49-F238E27FC236}">
                <a16:creationId xmlns:a16="http://schemas.microsoft.com/office/drawing/2014/main" id="{A794DAF4-89F1-4E45-911A-B8AF208E277B}"/>
              </a:ext>
            </a:extLst>
          </p:cNvPr>
          <p:cNvPicPr>
            <a:picLocks noChangeAspect="1"/>
          </p:cNvPicPr>
          <p:nvPr/>
        </p:nvPicPr>
        <p:blipFill>
          <a:blip r:embed="rId2"/>
          <a:stretch>
            <a:fillRect/>
          </a:stretch>
        </p:blipFill>
        <p:spPr>
          <a:xfrm>
            <a:off x="5911532" y="2570969"/>
            <a:ext cx="5150277" cy="3540815"/>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33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EE6CF9-32A3-B982-7701-AE8DBF967D79}"/>
              </a:ext>
            </a:extLst>
          </p:cNvPr>
          <p:cNvSpPr>
            <a:spLocks noGrp="1"/>
          </p:cNvSpPr>
          <p:nvPr>
            <p:ph type="title"/>
          </p:nvPr>
        </p:nvSpPr>
        <p:spPr>
          <a:xfrm>
            <a:off x="1137034" y="609597"/>
            <a:ext cx="9392421" cy="1330841"/>
          </a:xfrm>
        </p:spPr>
        <p:txBody>
          <a:bodyPr>
            <a:normAutofit/>
          </a:bodyPr>
          <a:lstStyle/>
          <a:p>
            <a:r>
              <a:rPr lang="en-US" dirty="0"/>
              <a:t>Data visualization improvements </a:t>
            </a:r>
            <a:endParaRPr lang="en-CY" dirty="0"/>
          </a:p>
        </p:txBody>
      </p:sp>
      <p:sp>
        <p:nvSpPr>
          <p:cNvPr id="3" name="Content Placeholder 2">
            <a:extLst>
              <a:ext uri="{FF2B5EF4-FFF2-40B4-BE49-F238E27FC236}">
                <a16:creationId xmlns:a16="http://schemas.microsoft.com/office/drawing/2014/main" id="{EF01FF0B-1BAA-AD40-2BA3-720093FFFA29}"/>
              </a:ext>
            </a:extLst>
          </p:cNvPr>
          <p:cNvSpPr>
            <a:spLocks noGrp="1"/>
          </p:cNvSpPr>
          <p:nvPr>
            <p:ph idx="1"/>
          </p:nvPr>
        </p:nvSpPr>
        <p:spPr>
          <a:xfrm>
            <a:off x="1137034" y="2198362"/>
            <a:ext cx="4958966" cy="3917773"/>
          </a:xfrm>
        </p:spPr>
        <p:txBody>
          <a:bodyPr>
            <a:normAutofit/>
          </a:bodyPr>
          <a:lstStyle/>
          <a:p>
            <a:r>
              <a:rPr lang="en-US" sz="1300" b="1"/>
              <a:t>Cleaned</a:t>
            </a:r>
            <a:r>
              <a:rPr lang="en-US" sz="1300"/>
              <a:t> and </a:t>
            </a:r>
            <a:r>
              <a:rPr lang="en-US" sz="1300" b="1"/>
              <a:t>processed</a:t>
            </a:r>
            <a:r>
              <a:rPr lang="en-US" sz="1300"/>
              <a:t> the dataset to ensure accuracy.</a:t>
            </a:r>
          </a:p>
          <a:p>
            <a:endParaRPr lang="en-US" sz="1300"/>
          </a:p>
          <a:p>
            <a:r>
              <a:rPr lang="en-US" sz="1300"/>
              <a:t>Created multiple visualizations to analyze the data effectively, including:</a:t>
            </a:r>
          </a:p>
          <a:p>
            <a:endParaRPr lang="en-US" sz="1300"/>
          </a:p>
          <a:p>
            <a:r>
              <a:rPr lang="en-US" sz="1300" b="1"/>
              <a:t>Pie chart</a:t>
            </a:r>
            <a:r>
              <a:rPr lang="en-US" sz="1300"/>
              <a:t>: we grouped small categories into “Other” and added a legend for clarity to make the chart easier to read. </a:t>
            </a:r>
          </a:p>
          <a:p>
            <a:r>
              <a:rPr lang="en-US" sz="1300" b="1"/>
              <a:t>B</a:t>
            </a:r>
            <a:r>
              <a:rPr lang="en-GB" sz="1300" b="1"/>
              <a:t>ar Chart</a:t>
            </a:r>
            <a:r>
              <a:rPr lang="en-GB" sz="1300"/>
              <a:t>: Improved readability by rotating labels, adding count annotations, and using a better colour scheme.</a:t>
            </a:r>
          </a:p>
          <a:p>
            <a:r>
              <a:rPr lang="en-GB" sz="1300" b="1"/>
              <a:t>Line Chart</a:t>
            </a:r>
            <a:r>
              <a:rPr lang="en-GB" sz="1300"/>
              <a:t>: Showed trends over time for better insights.</a:t>
            </a:r>
          </a:p>
          <a:p>
            <a:r>
              <a:rPr lang="en-GB" sz="1300" b="1"/>
              <a:t>Scatter Plot</a:t>
            </a:r>
            <a:r>
              <a:rPr lang="en-GB" sz="1300"/>
              <a:t>: </a:t>
            </a:r>
            <a:r>
              <a:rPr lang="en-US" sz="1300"/>
              <a:t>We h</a:t>
            </a:r>
            <a:r>
              <a:rPr lang="en-GB" sz="1300"/>
              <a:t>ighlighted relationships between key variables.</a:t>
            </a:r>
            <a:endParaRPr lang="en-US" sz="1300"/>
          </a:p>
          <a:p>
            <a:endParaRPr lang="en-GB" sz="1300"/>
          </a:p>
          <a:p>
            <a:r>
              <a:rPr lang="en-GB" sz="1300"/>
              <a:t>Used </a:t>
            </a:r>
            <a:r>
              <a:rPr lang="en-GB" sz="1300" b="1"/>
              <a:t>Seaborn</a:t>
            </a:r>
            <a:r>
              <a:rPr lang="en-GB" sz="1300"/>
              <a:t> and </a:t>
            </a:r>
            <a:r>
              <a:rPr lang="en-GB" sz="1300" b="1"/>
              <a:t>Matplotlib</a:t>
            </a:r>
            <a:r>
              <a:rPr lang="en-GB" sz="1300"/>
              <a:t> for well-structured and visually appealing graphs.</a:t>
            </a:r>
          </a:p>
          <a:p>
            <a:endParaRPr lang="en-GB" sz="1300"/>
          </a:p>
          <a:p>
            <a:endParaRPr lang="en-US" sz="1300"/>
          </a:p>
        </p:txBody>
      </p:sp>
      <p:pic>
        <p:nvPicPr>
          <p:cNvPr id="4" name="Picture 3">
            <a:extLst>
              <a:ext uri="{FF2B5EF4-FFF2-40B4-BE49-F238E27FC236}">
                <a16:creationId xmlns:a16="http://schemas.microsoft.com/office/drawing/2014/main" id="{51B5AE16-A0F0-122B-6364-FC5E327EB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67182"/>
            <a:ext cx="4788505" cy="359137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28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Milestone 3.2: Interim Showcase</vt:lpstr>
      <vt:lpstr>Problem Statement</vt:lpstr>
      <vt:lpstr>Strategies to take on the project</vt:lpstr>
      <vt:lpstr>What we’ve done with Python so far</vt:lpstr>
      <vt:lpstr>Smoker Distribution</vt:lpstr>
      <vt:lpstr>Scatter Plot: Exercise Hours vs Diet Score</vt:lpstr>
      <vt:lpstr>Histogram: Age distribution</vt:lpstr>
      <vt:lpstr>Line Graph:Age Trends</vt:lpstr>
      <vt:lpstr>Data visualization improvements </vt:lpstr>
      <vt:lpstr>Our Progress until Now</vt:lpstr>
      <vt:lpstr>Adjustments we’ve made until now</vt:lpstr>
      <vt:lpstr>What we’re looking forward to</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3.2: Interim Showcase</dc:title>
  <dc:creator>Ioannis Papadikkos</dc:creator>
  <cp:lastModifiedBy>Melina Lellepi</cp:lastModifiedBy>
  <cp:revision>12</cp:revision>
  <dcterms:created xsi:type="dcterms:W3CDTF">2025-01-30T11:00:13Z</dcterms:created>
  <dcterms:modified xsi:type="dcterms:W3CDTF">2025-02-01T14:56:56Z</dcterms:modified>
</cp:coreProperties>
</file>