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s-ES" altLang="en-US" noProof="0" smtClean="0"/>
              <a:t>Haga clic para cambiar el estilo de título	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s-ES" altLang="en-US" noProof="0" smtClean="0"/>
              <a:t>Haga clic para modificar el estilo de subtítulo del patrón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F42F8E-F104-4CA2-AC0A-456177FAADBA}" type="slidenum">
              <a:rPr lang="es-ES" altLang="en-US"/>
              <a:pPr/>
              <a:t>‹Nº›</a:t>
            </a:fld>
            <a:endParaRPr lang="es-ES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8B41E-9E21-4C1F-8155-63E70A2A322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40803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CB4BB-F651-4DC0-BDE2-C848D1BFB725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150840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FD7EF8-7D5E-47C9-A64D-822E4844F4A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381389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8AB122-B280-444B-842D-BDB2A0A67E9A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41362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AC0A0-93EF-41D4-AFB8-E2ED5E275995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36170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356BB-1528-46AA-A7B1-66A47FD32A9D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28971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E5A5C-C910-4242-B69A-80364AAFB6E8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39479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D7A95-4428-4073-9B19-8C76BA658D97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20511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5AF82-B51C-443E-A0DF-B75DC4AA56B4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57896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B5A4B-0BCD-4A5B-8D66-E2F07980D9C6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20098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C2095-25B2-49A5-A4E2-17C07949DC99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192060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BE4E5-1834-485F-A02A-A045564EB751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37783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s-E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s-E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08F4C08-1032-4CFA-A074-F815691B273E}" type="slidenum">
              <a:rPr lang="es-ES" altLang="en-US"/>
              <a:pPr/>
              <a:t>‹Nº›</a:t>
            </a:fld>
            <a:endParaRPr lang="es-ES" altLang="en-US"/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981075"/>
            <a:ext cx="6781800" cy="1773238"/>
          </a:xfrm>
        </p:spPr>
        <p:txBody>
          <a:bodyPr/>
          <a:lstStyle/>
          <a:p>
            <a:r>
              <a:rPr lang="es-ES" altLang="es-MX" sz="5400"/>
              <a:t>Depreciación y Amortización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13100"/>
            <a:ext cx="6248400" cy="2303463"/>
          </a:xfrm>
        </p:spPr>
        <p:txBody>
          <a:bodyPr/>
          <a:lstStyle/>
          <a:p>
            <a:r>
              <a:rPr lang="es-ES" altLang="es-MX" sz="4400"/>
              <a:t>Depreciación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400"/>
              <a:t>Métodos de depreciación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/>
              <a:t>Método de la línea recta. </a:t>
            </a:r>
          </a:p>
          <a:p>
            <a:pPr lvl="1">
              <a:lnSpc>
                <a:spcPct val="90000"/>
              </a:lnSpc>
            </a:pPr>
            <a:r>
              <a:rPr lang="es-ES" altLang="es-MX"/>
              <a:t>En este método, la depreciación es considerada como función del tiempo y no de la utilización de los activos.</a:t>
            </a:r>
          </a:p>
          <a:p>
            <a:pPr lvl="1">
              <a:lnSpc>
                <a:spcPct val="90000"/>
              </a:lnSpc>
            </a:pPr>
            <a:r>
              <a:rPr lang="es-ES" altLang="es-MX"/>
              <a:t>El cargo por depreciación será igual al costo menos el valor de desecho. </a:t>
            </a:r>
          </a:p>
          <a:p>
            <a:pPr lvl="1">
              <a:lnSpc>
                <a:spcPct val="90000"/>
              </a:lnSpc>
            </a:pPr>
            <a:r>
              <a:rPr lang="es-ES" altLang="es-MX"/>
              <a:t>Ejemplo: Depreciación de una cosechadora         $ 22,000.00, 5 años vida útil, valor de desecho     $ 2,000.00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MX"/>
              <a:t>22000 – 2000 = $4,000.00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MX"/>
              <a:t>5				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700338" y="573405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/>
              <a:t>Depreciación de actividad o unidades producidas</a:t>
            </a:r>
          </a:p>
          <a:p>
            <a:pPr lvl="1"/>
            <a:r>
              <a:rPr lang="es-ES" altLang="es-MX"/>
              <a:t>Considera la depreciación en función de la utilización o de la actividad, y no del tiempo.</a:t>
            </a:r>
          </a:p>
          <a:p>
            <a:pPr lvl="1"/>
            <a:r>
              <a:rPr lang="es-ES" altLang="es-MX"/>
              <a:t>Ejemplo: Cosechadora recoge 100,000 Kg, el costo por cada Kg. Corresponde a</a:t>
            </a:r>
          </a:p>
          <a:p>
            <a:pPr lvl="1" algn="ctr">
              <a:buFont typeface="Wingdings" pitchFamily="2" charset="2"/>
              <a:buNone/>
            </a:pPr>
            <a:endParaRPr lang="es-ES" altLang="es-MX"/>
          </a:p>
          <a:p>
            <a:pPr lvl="1" algn="ctr">
              <a:buFont typeface="Wingdings" pitchFamily="2" charset="2"/>
              <a:buNone/>
            </a:pPr>
            <a:r>
              <a:rPr lang="es-ES" altLang="es-MX"/>
              <a:t>22000 – 2000 = $ 0.20</a:t>
            </a:r>
          </a:p>
          <a:p>
            <a:pPr lvl="1" algn="ctr">
              <a:buFont typeface="Wingdings" pitchFamily="2" charset="2"/>
              <a:buNone/>
            </a:pPr>
            <a:r>
              <a:rPr lang="es-ES" altLang="es-MX"/>
              <a:t>100,000		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altLang="es-MX" sz="4400"/>
              <a:t>Métodos de depreciación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987675" y="5445125"/>
            <a:ext cx="2160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46587"/>
          </a:xfrm>
        </p:spPr>
        <p:txBody>
          <a:bodyPr/>
          <a:lstStyle/>
          <a:p>
            <a:r>
              <a:rPr lang="es-ES" altLang="es-MX"/>
              <a:t>Método de la suma de dígitos anuales</a:t>
            </a:r>
          </a:p>
          <a:p>
            <a:pPr lvl="1"/>
            <a:r>
              <a:rPr lang="es-ES" altLang="es-MX"/>
              <a:t>Cada año rebaja el costo de desecho por lo que el resultado no será equitativo a lo largo del tiempo, sino que irá disminuyendo progresivamente. </a:t>
            </a:r>
          </a:p>
          <a:p>
            <a:pPr lvl="1"/>
            <a:r>
              <a:rPr lang="es-ES" altLang="es-MX"/>
              <a:t>La suma de dígitos anuales no es otra cosa que sumar el número de años de la siguiente forma: Para una estimación de 5 años: </a:t>
            </a:r>
          </a:p>
          <a:p>
            <a:pPr lvl="1" algn="ctr">
              <a:buFont typeface="Wingdings" pitchFamily="2" charset="2"/>
              <a:buNone/>
            </a:pPr>
            <a:r>
              <a:rPr lang="es-ES" altLang="es-MX"/>
              <a:t>	1 años + 2 años + 3 años + 4 años + 5 años  = </a:t>
            </a:r>
            <a:r>
              <a:rPr lang="es-ES" altLang="es-MX" b="1"/>
              <a:t>15</a:t>
            </a:r>
            <a:r>
              <a:rPr lang="es-ES" altLang="es-MX"/>
              <a:t>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altLang="es-MX" sz="4400"/>
              <a:t>Métodos de depreciación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MX" altLang="es-MX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147050" cy="863600"/>
          </a:xfrm>
        </p:spPr>
        <p:txBody>
          <a:bodyPr/>
          <a:lstStyle/>
          <a:p>
            <a:pPr lvl="1"/>
            <a:r>
              <a:rPr lang="es-ES" altLang="es-MX" sz="2200"/>
              <a:t>Ejemplo: Cosechadora (22000 - 2000) = 20,000 a perder en 5 años.</a:t>
            </a:r>
          </a:p>
          <a:p>
            <a:pPr lvl="1">
              <a:buFont typeface="Wingdings" pitchFamily="2" charset="2"/>
              <a:buNone/>
            </a:pPr>
            <a:endParaRPr lang="es-ES" altLang="es-MX" sz="2200"/>
          </a:p>
        </p:txBody>
      </p:sp>
      <p:graphicFrame>
        <p:nvGraphicFramePr>
          <p:cNvPr id="21557" name="Group 53"/>
          <p:cNvGraphicFramePr>
            <a:graphicFrameLocks noGrp="1"/>
          </p:cNvGraphicFramePr>
          <p:nvPr>
            <p:ph sz="half" idx="2"/>
          </p:nvPr>
        </p:nvGraphicFramePr>
        <p:xfrm>
          <a:off x="684213" y="2781300"/>
          <a:ext cx="7499350" cy="3449004"/>
        </p:xfrm>
        <a:graphic>
          <a:graphicData uri="http://schemas.openxmlformats.org/drawingml/2006/table">
            <a:tbl>
              <a:tblPr/>
              <a:tblGrid>
                <a:gridCol w="1874837"/>
                <a:gridCol w="1874838"/>
                <a:gridCol w="1874837"/>
                <a:gridCol w="1874838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Año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Fracción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Suma a depreciar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Depreciación 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$ 6,666.66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$ 5,333.33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$ 4,000.00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$ 2,666.66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$ 1,333.33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MX" altLang="es-MX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MX" altLang="es-MX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/>
              <a:t>Método de la doble cuota sobre el valor decreciente.</a:t>
            </a:r>
          </a:p>
          <a:p>
            <a:pPr lvl="1">
              <a:lnSpc>
                <a:spcPct val="90000"/>
              </a:lnSpc>
            </a:pPr>
            <a:r>
              <a:rPr lang="es-ES" altLang="es-MX"/>
              <a:t>Se denomina así, por que el valor decreciente coincide con el doble del valor obtenido en el método de línea recta.</a:t>
            </a:r>
          </a:p>
          <a:p>
            <a:pPr lvl="1">
              <a:lnSpc>
                <a:spcPct val="90000"/>
              </a:lnSpc>
            </a:pPr>
            <a:r>
              <a:rPr lang="es-ES" altLang="es-MX"/>
              <a:t>Se ignora el valor de desecho y se busca un porcentaje para aplicar cada año.</a:t>
            </a:r>
          </a:p>
          <a:p>
            <a:pPr lvl="1">
              <a:lnSpc>
                <a:spcPct val="90000"/>
              </a:lnSpc>
            </a:pPr>
            <a:r>
              <a:rPr lang="es-ES" altLang="es-MX"/>
              <a:t>Ejemplo: Cosechadora (vida útil 5 años)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MX"/>
              <a:t>100% = 20% </a:t>
            </a:r>
            <a:r>
              <a:rPr lang="es-ES" altLang="es-MX">
                <a:solidFill>
                  <a:srgbClr val="FF0000"/>
                </a:solidFill>
              </a:rPr>
              <a:t>X 2</a:t>
            </a:r>
            <a:r>
              <a:rPr lang="es-ES" altLang="es-MX"/>
              <a:t> = 40% anual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MX"/>
              <a:t>5					</a:t>
            </a:r>
            <a:r>
              <a:rPr lang="es-ES" altLang="es-MX">
                <a:solidFill>
                  <a:schemeClr val="bg1"/>
                </a:solidFill>
              </a:rPr>
              <a:t>ola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altLang="es-MX" sz="4400"/>
              <a:t>Métodos de depreciación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484438" y="544512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5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MX" altLang="es-MX"/>
          </a:p>
        </p:txBody>
      </p:sp>
      <p:graphicFrame>
        <p:nvGraphicFramePr>
          <p:cNvPr id="24756" name="Group 180"/>
          <p:cNvGraphicFramePr>
            <a:graphicFrameLocks noGrp="1"/>
          </p:cNvGraphicFramePr>
          <p:nvPr>
            <p:ph idx="1"/>
          </p:nvPr>
        </p:nvGraphicFramePr>
        <p:xfrm>
          <a:off x="468313" y="1557338"/>
          <a:ext cx="8229600" cy="5096256"/>
        </p:xfrm>
        <a:graphic>
          <a:graphicData uri="http://schemas.openxmlformats.org/drawingml/2006/table">
            <a:tbl>
              <a:tblPr/>
              <a:tblGrid>
                <a:gridCol w="1223962"/>
                <a:gridCol w="1366838"/>
                <a:gridCol w="1800225"/>
                <a:gridCol w="2017712"/>
                <a:gridCol w="1820863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Año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Tasa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Importe a depreciar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Depreciación 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Depreciación acumulada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83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$ 22,000.00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$ 8,800.00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$ 8,800.00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altLang="es-MX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$ 8,800.00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98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$ 13,200.00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$ 5,280.00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$ 14,080.00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$ 5,280.00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$ 7,920.00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$ 3,168.00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$ 17,248.00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$ 3,168.00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98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$ 4,752.00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$ 1,900.80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$ 19,148.80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$ 1,900.80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830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$ 2,851.20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$ 1,140.48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$ 20,000.00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$ 1,140.48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988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$ 2,000.00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800"/>
              <a:t>Depreciación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3654425"/>
          </a:xfrm>
        </p:spPr>
        <p:txBody>
          <a:bodyPr/>
          <a:lstStyle/>
          <a:p>
            <a:r>
              <a:rPr lang="es-ES" altLang="es-MX"/>
              <a:t>Cargo sistemático de una parte de los activos fijos frente a los ingresos anuales a través del tiempo.</a:t>
            </a:r>
          </a:p>
          <a:p>
            <a:r>
              <a:rPr lang="es-ES" altLang="es-MX"/>
              <a:t>Representa un intento por distribuir el costo inicial de un activo durante su vida útil.</a:t>
            </a:r>
          </a:p>
          <a:p>
            <a:r>
              <a:rPr lang="es-ES" altLang="es-MX"/>
              <a:t>El cargo es sólo una entrada contable y no implica movimiento directo de fondos.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800"/>
              <a:t>Depreciación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229600" cy="4537075"/>
          </a:xfrm>
        </p:spPr>
        <p:txBody>
          <a:bodyPr/>
          <a:lstStyle/>
          <a:p>
            <a:r>
              <a:rPr lang="es-ES" altLang="es-MX" sz="3600"/>
              <a:t>El valor depreciable de un activo es su costo </a:t>
            </a:r>
            <a:r>
              <a:rPr lang="es-ES" altLang="es-MX" sz="3600" i="1"/>
              <a:t>total</a:t>
            </a:r>
            <a:r>
              <a:rPr lang="es-ES" altLang="es-MX" sz="3600"/>
              <a:t>, incluyendo los costos de instalación.</a:t>
            </a:r>
          </a:p>
          <a:p>
            <a:r>
              <a:rPr lang="es-ES" altLang="es-MX" sz="3600"/>
              <a:t>La vida depreciable de un activo es el tiempo en el que se deprecia.</a:t>
            </a:r>
            <a:r>
              <a:rPr lang="es-ES" altLang="es-MX" sz="3600" i="1"/>
              <a:t> </a:t>
            </a:r>
          </a:p>
          <a:p>
            <a:r>
              <a:rPr lang="es-ES" altLang="es-MX" sz="3600"/>
              <a:t>Para calcular la depreciación se divide el costo total entre la vida útil del activo.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400"/>
              <a:t>Depreciación Fiscal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/>
              <a:t>Intenta pasar a pérdidas y ganancias el costo de los activos no corrientes, lo cual se convierte en un gasto.</a:t>
            </a:r>
          </a:p>
          <a:p>
            <a:r>
              <a:rPr lang="es-ES" altLang="es-MX"/>
              <a:t>Busca alcanzar dos objetivos:</a:t>
            </a:r>
          </a:p>
          <a:p>
            <a:pPr lvl="1"/>
            <a:r>
              <a:rPr lang="es-ES" altLang="es-MX"/>
              <a:t>Poner en venta sus gastos con los ingresos generados por dichos gastos.</a:t>
            </a:r>
          </a:p>
          <a:p>
            <a:pPr lvl="1"/>
            <a:r>
              <a:rPr lang="es-ES" altLang="es-MX"/>
              <a:t>Garantizar que el valor de los activos en el balance no sean exagerados.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400"/>
              <a:t>Depreciación Contable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/>
              <a:t>Indica la cantidad que el activo disminuye cada año fiscal.</a:t>
            </a:r>
          </a:p>
          <a:p>
            <a:r>
              <a:rPr lang="es-ES" altLang="es-MX"/>
              <a:t>Para calcularse la depreciación de cada período, debe conocerse:</a:t>
            </a:r>
          </a:p>
          <a:p>
            <a:pPr lvl="1"/>
            <a:r>
              <a:rPr lang="es-ES" altLang="es-MX"/>
              <a:t>Costo activo (incluyendo costos necesarios para su adquisición).</a:t>
            </a:r>
          </a:p>
          <a:p>
            <a:pPr lvl="1"/>
            <a:r>
              <a:rPr lang="es-ES" altLang="es-MX"/>
              <a:t>Vida útil del activo.</a:t>
            </a:r>
          </a:p>
          <a:p>
            <a:pPr lvl="1"/>
            <a:r>
              <a:rPr lang="es-ES" altLang="es-MX"/>
              <a:t>Valor residual final.</a:t>
            </a:r>
          </a:p>
          <a:p>
            <a:pPr lvl="1"/>
            <a:r>
              <a:rPr lang="es-ES" altLang="es-MX"/>
              <a:t>Método de depreciación a utilizar.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400"/>
              <a:t>Depreciación de Activos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3654425"/>
          </a:xfrm>
        </p:spPr>
        <p:txBody>
          <a:bodyPr/>
          <a:lstStyle/>
          <a:p>
            <a:r>
              <a:rPr lang="es-ES" altLang="es-MX"/>
              <a:t>Activos Fijos: Bienes que pertenecen a una empresa y se utilizan para el servicio de la misma.</a:t>
            </a:r>
          </a:p>
          <a:p>
            <a:r>
              <a:rPr lang="es-ES" altLang="es-MX"/>
              <a:t>Activos fijos depreciables: herramientas, máquinas, vehículos, mobiliario, etc.</a:t>
            </a:r>
          </a:p>
          <a:p>
            <a:r>
              <a:rPr lang="es-ES" altLang="es-MX"/>
              <a:t>Activos fijos no depreciables: terrenos, oficinas,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/>
              <a:t>Ejemplos de vida útil de activos</a:t>
            </a:r>
            <a:r>
              <a:rPr lang="es-ES" altLang="es-MX" dirty="0" smtClean="0"/>
              <a:t>:</a:t>
            </a:r>
          </a:p>
          <a:p>
            <a:pPr>
              <a:lnSpc>
                <a:spcPct val="90000"/>
              </a:lnSpc>
            </a:pPr>
            <a:endParaRPr lang="es-ES" altLang="es-MX" dirty="0"/>
          </a:p>
          <a:p>
            <a:pPr lvl="1">
              <a:lnSpc>
                <a:spcPct val="90000"/>
              </a:lnSpc>
            </a:pPr>
            <a:r>
              <a:rPr lang="es-ES" altLang="es-MX" dirty="0"/>
              <a:t>Mobiliario	10 años</a:t>
            </a:r>
          </a:p>
          <a:p>
            <a:pPr lvl="1">
              <a:lnSpc>
                <a:spcPct val="90000"/>
              </a:lnSpc>
            </a:pPr>
            <a:r>
              <a:rPr lang="es-ES" altLang="es-MX" dirty="0"/>
              <a:t>Máquinas	10 años</a:t>
            </a:r>
          </a:p>
          <a:p>
            <a:pPr lvl="1">
              <a:lnSpc>
                <a:spcPct val="90000"/>
              </a:lnSpc>
            </a:pPr>
            <a:r>
              <a:rPr lang="es-ES" altLang="es-MX" dirty="0"/>
              <a:t>Vehículos	  5 años</a:t>
            </a:r>
          </a:p>
          <a:p>
            <a:pPr>
              <a:lnSpc>
                <a:spcPct val="90000"/>
              </a:lnSpc>
            </a:pPr>
            <a:endParaRPr lang="es-ES" altLang="es-MX" dirty="0"/>
          </a:p>
          <a:p>
            <a:pPr>
              <a:lnSpc>
                <a:spcPct val="90000"/>
              </a:lnSpc>
            </a:pPr>
            <a:r>
              <a:rPr lang="es-ES" altLang="es-MX" dirty="0"/>
              <a:t>La vida de un activo comienza desde el momento en que se compra hasta la fecha en la que alcanza la depreciación total.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altLang="es-MX" sz="4400"/>
              <a:t>Depreciación de Activos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400"/>
              <a:t>Depreciación acumulada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3887788"/>
          </a:xfrm>
        </p:spPr>
        <p:txBody>
          <a:bodyPr/>
          <a:lstStyle/>
          <a:p>
            <a:r>
              <a:rPr lang="es-ES" altLang="es-MX" sz="3200" i="1"/>
              <a:t>Acumulada</a:t>
            </a:r>
            <a:r>
              <a:rPr lang="es-ES" altLang="es-MX" sz="3200"/>
              <a:t> se refiere al tiempo que tarda un activo en depreciarse.</a:t>
            </a:r>
          </a:p>
          <a:p>
            <a:r>
              <a:rPr lang="es-ES" altLang="es-MX" sz="3200"/>
              <a:t>Esta cuenta reduce la cuenta de activos fijos.</a:t>
            </a:r>
          </a:p>
          <a:p>
            <a:r>
              <a:rPr lang="es-ES" altLang="es-MX" sz="3200"/>
              <a:t>No se cierra al término del periodo contable, continua en aumento hasta que el activo se deprecia por completo.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400"/>
              <a:t>Tasas de Depreciación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4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800" dirty="0"/>
              <a:t>Son los porcentajes del valor de cada activo que sufren de manera anual.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MX" sz="2800" dirty="0"/>
          </a:p>
          <a:p>
            <a:pPr>
              <a:lnSpc>
                <a:spcPct val="90000"/>
              </a:lnSpc>
            </a:pPr>
            <a:r>
              <a:rPr lang="es-ES" altLang="es-MX" sz="2800" dirty="0"/>
              <a:t>Ejemplos de tasas de depreciación</a:t>
            </a:r>
            <a:r>
              <a:rPr lang="es-ES" altLang="es-MX" sz="2800" dirty="0" smtClean="0"/>
              <a:t>:</a:t>
            </a:r>
          </a:p>
          <a:p>
            <a:pPr>
              <a:lnSpc>
                <a:spcPct val="90000"/>
              </a:lnSpc>
            </a:pPr>
            <a:endParaRPr lang="es-ES" altLang="es-MX" dirty="0"/>
          </a:p>
          <a:p>
            <a:pPr lvl="1">
              <a:lnSpc>
                <a:spcPct val="90000"/>
              </a:lnSpc>
            </a:pPr>
            <a:r>
              <a:rPr lang="es-ES" altLang="es-MX" dirty="0"/>
              <a:t>Maquinaria	10%</a:t>
            </a:r>
          </a:p>
          <a:p>
            <a:pPr lvl="1">
              <a:lnSpc>
                <a:spcPct val="90000"/>
              </a:lnSpc>
            </a:pPr>
            <a:r>
              <a:rPr lang="es-ES" altLang="es-MX" dirty="0"/>
              <a:t>Mobiliario	10%</a:t>
            </a:r>
          </a:p>
          <a:p>
            <a:pPr lvl="1">
              <a:lnSpc>
                <a:spcPct val="90000"/>
              </a:lnSpc>
            </a:pPr>
            <a:r>
              <a:rPr lang="es-ES" altLang="es-MX" dirty="0"/>
              <a:t>Vehículos	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386</TotalTime>
  <Words>718</Words>
  <Application>Microsoft Office PowerPoint</Application>
  <PresentationFormat>Presentación en pantalla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Red</vt:lpstr>
      <vt:lpstr>Depreciación y Amortización</vt:lpstr>
      <vt:lpstr>Depreciación</vt:lpstr>
      <vt:lpstr>Depreciación</vt:lpstr>
      <vt:lpstr>Depreciación Fiscal</vt:lpstr>
      <vt:lpstr>Depreciación Contable</vt:lpstr>
      <vt:lpstr>Depreciación de Activos</vt:lpstr>
      <vt:lpstr>Depreciación de Activos</vt:lpstr>
      <vt:lpstr>Depreciación acumulada</vt:lpstr>
      <vt:lpstr>Tasas de Depreciación</vt:lpstr>
      <vt:lpstr>Métodos de depreciación</vt:lpstr>
      <vt:lpstr>Métodos de depreciación</vt:lpstr>
      <vt:lpstr>Métodos de depreciación</vt:lpstr>
      <vt:lpstr>Diapositiva 13</vt:lpstr>
      <vt:lpstr>Métodos de depreciación</vt:lpstr>
      <vt:lpstr>Diapositiva 15</vt:lpstr>
    </vt:vector>
  </TitlesOfParts>
  <Company>Instituto Politecnico Nacional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Depreciación y Amortización</dc:title>
  <dc:creator>Gabi</dc:creator>
  <cp:lastModifiedBy>Gaby</cp:lastModifiedBy>
  <cp:revision>10</cp:revision>
  <dcterms:created xsi:type="dcterms:W3CDTF">2010-08-30T12:32:52Z</dcterms:created>
  <dcterms:modified xsi:type="dcterms:W3CDTF">2016-09-21T00:37:33Z</dcterms:modified>
</cp:coreProperties>
</file>