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2" r:id="rId3"/>
    <p:sldId id="257" r:id="rId4"/>
    <p:sldId id="258" r:id="rId5"/>
    <p:sldId id="259" r:id="rId6"/>
    <p:sldId id="260" r:id="rId7"/>
    <p:sldId id="261" r:id="rId8"/>
    <p:sldId id="264" r:id="rId9"/>
    <p:sldId id="262"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9/25/2016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9/25/2016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9/25/2016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9/25/2016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9/25/2016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9/25/2016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1480828-6983-48AD-9E27-CBD3696F837E}" type="datetimeFigureOut">
              <a:rPr lang="en-US" dirty="0"/>
              <a:t>9/25/2016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C5EFB91-0324-450E-B17F-36DC0ECCE413}" type="datetimeFigureOut">
              <a:rPr lang="en-US" dirty="0"/>
              <a:t>9/25/2016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9/25/2016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MÉTODO DE RAZONES ESTÁNDAR</a:t>
            </a:r>
          </a:p>
        </p:txBody>
      </p:sp>
      <p:sp>
        <p:nvSpPr>
          <p:cNvPr id="3" name="Subtítulo 2"/>
          <p:cNvSpPr>
            <a:spLocks noGrp="1"/>
          </p:cNvSpPr>
          <p:nvPr>
            <p:ph type="subTitle" idx="1"/>
          </p:nvPr>
        </p:nvSpPr>
        <p:spPr>
          <a:xfrm>
            <a:off x="1069848" y="4389120"/>
            <a:ext cx="7891272" cy="2101832"/>
          </a:xfrm>
        </p:spPr>
        <p:txBody>
          <a:bodyPr>
            <a:normAutofit lnSpcReduction="10000"/>
          </a:bodyPr>
          <a:lstStyle/>
          <a:p>
            <a:r>
              <a:rPr lang="es-MX" dirty="0"/>
              <a:t>Albarrán López Adrián</a:t>
            </a:r>
          </a:p>
          <a:p>
            <a:r>
              <a:rPr lang="es-MX" dirty="0"/>
              <a:t>Martínez Cerón Emmanuel</a:t>
            </a:r>
          </a:p>
          <a:p>
            <a:r>
              <a:rPr lang="es-MX" dirty="0"/>
              <a:t>David Sandoval Martínez</a:t>
            </a:r>
          </a:p>
          <a:p>
            <a:r>
              <a:rPr lang="es-MX" dirty="0"/>
              <a:t>Melisa Luciano Espina </a:t>
            </a:r>
          </a:p>
          <a:p>
            <a:r>
              <a:rPr lang="es-MX" dirty="0"/>
              <a:t>Carlos Llamas</a:t>
            </a:r>
          </a:p>
        </p:txBody>
      </p:sp>
    </p:spTree>
    <p:extLst>
      <p:ext uri="{BB962C8B-B14F-4D97-AF65-F5344CB8AC3E}">
        <p14:creationId xmlns:p14="http://schemas.microsoft.com/office/powerpoint/2010/main" val="31658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1691898"/>
          </a:xfrm>
        </p:spPr>
        <p:txBody>
          <a:bodyPr>
            <a:normAutofit/>
          </a:bodyPr>
          <a:lstStyle/>
          <a:p>
            <a:pPr fontAlgn="base"/>
            <a:r>
              <a:rPr lang="es-MX" sz="2800" dirty="0"/>
              <a:t>Ejemplo:</a:t>
            </a:r>
          </a:p>
          <a:p>
            <a:pPr marL="0" indent="0" fontAlgn="base">
              <a:buNone/>
            </a:pPr>
            <a:r>
              <a:rPr lang="es-MX" sz="2800" dirty="0"/>
              <a:t>Tenemos la siguiente rotación en número de veces de las cuentas por pagar.</a:t>
            </a:r>
          </a:p>
        </p:txBody>
      </p:sp>
      <p:graphicFrame>
        <p:nvGraphicFramePr>
          <p:cNvPr id="2" name="Tabla 1"/>
          <p:cNvGraphicFramePr>
            <a:graphicFrameLocks noGrp="1"/>
          </p:cNvGraphicFramePr>
          <p:nvPr>
            <p:extLst>
              <p:ext uri="{D42A27DB-BD31-4B8C-83A1-F6EECF244321}">
                <p14:modId xmlns:p14="http://schemas.microsoft.com/office/powerpoint/2010/main" val="2406157758"/>
              </p:ext>
            </p:extLst>
          </p:nvPr>
        </p:nvGraphicFramePr>
        <p:xfrm>
          <a:off x="4852129" y="1917401"/>
          <a:ext cx="2548588" cy="2225040"/>
        </p:xfrm>
        <a:graphic>
          <a:graphicData uri="http://schemas.openxmlformats.org/drawingml/2006/table">
            <a:tbl>
              <a:tblPr firstRow="1" bandRow="1">
                <a:tableStyleId>{7E9639D4-E3E2-4D34-9284-5A2195B3D0D7}</a:tableStyleId>
              </a:tblPr>
              <a:tblGrid>
                <a:gridCol w="1146221">
                  <a:extLst>
                    <a:ext uri="{9D8B030D-6E8A-4147-A177-3AD203B41FA5}">
                      <a16:colId xmlns:a16="http://schemas.microsoft.com/office/drawing/2014/main" val="20000"/>
                    </a:ext>
                  </a:extLst>
                </a:gridCol>
                <a:gridCol w="1402367">
                  <a:extLst>
                    <a:ext uri="{9D8B030D-6E8A-4147-A177-3AD203B41FA5}">
                      <a16:colId xmlns:a16="http://schemas.microsoft.com/office/drawing/2014/main" val="20001"/>
                    </a:ext>
                  </a:extLst>
                </a:gridCol>
              </a:tblGrid>
              <a:tr h="370840">
                <a:tc>
                  <a:txBody>
                    <a:bodyPr/>
                    <a:lstStyle/>
                    <a:p>
                      <a:r>
                        <a:rPr lang="es-MX" dirty="0"/>
                        <a:t>Intervalo</a:t>
                      </a:r>
                    </a:p>
                  </a:txBody>
                  <a:tcPr/>
                </a:tc>
                <a:tc>
                  <a:txBody>
                    <a:bodyPr/>
                    <a:lstStyle/>
                    <a:p>
                      <a:r>
                        <a:rPr lang="es-MX" dirty="0"/>
                        <a:t>Frecuencia</a:t>
                      </a:r>
                    </a:p>
                  </a:txBody>
                  <a:tcPr/>
                </a:tc>
                <a:extLst>
                  <a:ext uri="{0D108BD9-81ED-4DB2-BD59-A6C34878D82A}">
                    <a16:rowId xmlns:a16="http://schemas.microsoft.com/office/drawing/2014/main" val="10000"/>
                  </a:ext>
                </a:extLst>
              </a:tr>
              <a:tr h="370840">
                <a:tc>
                  <a:txBody>
                    <a:bodyPr/>
                    <a:lstStyle/>
                    <a:p>
                      <a:r>
                        <a:rPr lang="es-MX" dirty="0"/>
                        <a:t>0 – 4</a:t>
                      </a:r>
                    </a:p>
                  </a:txBody>
                  <a:tcPr/>
                </a:tc>
                <a:tc>
                  <a:txBody>
                    <a:bodyPr/>
                    <a:lstStyle/>
                    <a:p>
                      <a:r>
                        <a:rPr lang="es-MX" dirty="0"/>
                        <a:t>17</a:t>
                      </a:r>
                    </a:p>
                  </a:txBody>
                  <a:tcPr/>
                </a:tc>
                <a:extLst>
                  <a:ext uri="{0D108BD9-81ED-4DB2-BD59-A6C34878D82A}">
                    <a16:rowId xmlns:a16="http://schemas.microsoft.com/office/drawing/2014/main" val="10001"/>
                  </a:ext>
                </a:extLst>
              </a:tr>
              <a:tr h="370840">
                <a:tc>
                  <a:txBody>
                    <a:bodyPr/>
                    <a:lstStyle/>
                    <a:p>
                      <a:r>
                        <a:rPr lang="es-MX" dirty="0"/>
                        <a:t>5 – 9</a:t>
                      </a:r>
                    </a:p>
                  </a:txBody>
                  <a:tcPr/>
                </a:tc>
                <a:tc>
                  <a:txBody>
                    <a:bodyPr/>
                    <a:lstStyle/>
                    <a:p>
                      <a:r>
                        <a:rPr lang="es-MX" dirty="0"/>
                        <a:t>20</a:t>
                      </a:r>
                    </a:p>
                  </a:txBody>
                  <a:tcPr/>
                </a:tc>
                <a:extLst>
                  <a:ext uri="{0D108BD9-81ED-4DB2-BD59-A6C34878D82A}">
                    <a16:rowId xmlns:a16="http://schemas.microsoft.com/office/drawing/2014/main" val="10002"/>
                  </a:ext>
                </a:extLst>
              </a:tr>
              <a:tr h="370840">
                <a:tc>
                  <a:txBody>
                    <a:bodyPr/>
                    <a:lstStyle/>
                    <a:p>
                      <a:r>
                        <a:rPr lang="es-MX" dirty="0"/>
                        <a:t>10 - 14</a:t>
                      </a:r>
                    </a:p>
                  </a:txBody>
                  <a:tcPr/>
                </a:tc>
                <a:tc>
                  <a:txBody>
                    <a:bodyPr/>
                    <a:lstStyle/>
                    <a:p>
                      <a:r>
                        <a:rPr lang="es-MX" dirty="0"/>
                        <a:t>24</a:t>
                      </a:r>
                    </a:p>
                  </a:txBody>
                  <a:tcPr/>
                </a:tc>
                <a:extLst>
                  <a:ext uri="{0D108BD9-81ED-4DB2-BD59-A6C34878D82A}">
                    <a16:rowId xmlns:a16="http://schemas.microsoft.com/office/drawing/2014/main" val="10003"/>
                  </a:ext>
                </a:extLst>
              </a:tr>
              <a:tr h="370840">
                <a:tc>
                  <a:txBody>
                    <a:bodyPr/>
                    <a:lstStyle/>
                    <a:p>
                      <a:r>
                        <a:rPr lang="es-MX" dirty="0"/>
                        <a:t>15 - 19</a:t>
                      </a:r>
                    </a:p>
                  </a:txBody>
                  <a:tcPr/>
                </a:tc>
                <a:tc>
                  <a:txBody>
                    <a:bodyPr/>
                    <a:lstStyle/>
                    <a:p>
                      <a:r>
                        <a:rPr lang="es-MX" dirty="0"/>
                        <a:t>19</a:t>
                      </a:r>
                    </a:p>
                  </a:txBody>
                  <a:tcPr/>
                </a:tc>
                <a:extLst>
                  <a:ext uri="{0D108BD9-81ED-4DB2-BD59-A6C34878D82A}">
                    <a16:rowId xmlns:a16="http://schemas.microsoft.com/office/drawing/2014/main" val="10004"/>
                  </a:ext>
                </a:extLst>
              </a:tr>
              <a:tr h="370840">
                <a:tc>
                  <a:txBody>
                    <a:bodyPr/>
                    <a:lstStyle/>
                    <a:p>
                      <a:r>
                        <a:rPr lang="es-MX" dirty="0"/>
                        <a:t>20 - 24</a:t>
                      </a:r>
                    </a:p>
                  </a:txBody>
                  <a:tcPr/>
                </a:tc>
                <a:tc>
                  <a:txBody>
                    <a:bodyPr/>
                    <a:lstStyle/>
                    <a:p>
                      <a:r>
                        <a:rPr lang="es-MX" dirty="0"/>
                        <a:t>9</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4" name="CuadroTexto 3"/>
              <p:cNvSpPr txBox="1"/>
              <p:nvPr/>
            </p:nvSpPr>
            <p:spPr>
              <a:xfrm>
                <a:off x="1969423" y="4490811"/>
                <a:ext cx="8259249" cy="1084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𝑀𝑜</m:t>
                      </m:r>
                      <m:r>
                        <a:rPr lang="es-MX" sz="3600" b="0" i="1" smtClean="0">
                          <a:latin typeface="Cambria Math" panose="02040503050406030204" pitchFamily="18" charset="0"/>
                        </a:rPr>
                        <m:t>=14−</m:t>
                      </m:r>
                      <m:f>
                        <m:fPr>
                          <m:ctrlPr>
                            <a:rPr lang="es-MX" sz="3600" b="0" i="1" smtClean="0">
                              <a:latin typeface="Cambria Math" panose="02040503050406030204" pitchFamily="18" charset="0"/>
                            </a:rPr>
                          </m:ctrlPr>
                        </m:fPr>
                        <m:num>
                          <m:d>
                            <m:dPr>
                              <m:ctrlPr>
                                <a:rPr lang="es-MX" sz="3600" b="0" i="1" smtClean="0">
                                  <a:latin typeface="Cambria Math" panose="02040503050406030204" pitchFamily="18" charset="0"/>
                                </a:rPr>
                              </m:ctrlPr>
                            </m:dPr>
                            <m:e>
                              <m:r>
                                <a:rPr lang="es-MX" sz="3600" b="0" i="1" smtClean="0">
                                  <a:latin typeface="Cambria Math" panose="02040503050406030204" pitchFamily="18" charset="0"/>
                                </a:rPr>
                                <m:t>20∗4</m:t>
                              </m:r>
                            </m:e>
                          </m:d>
                        </m:num>
                        <m:den>
                          <m:r>
                            <a:rPr lang="es-MX" sz="3600" b="0" i="1" smtClean="0">
                              <a:latin typeface="Cambria Math" panose="02040503050406030204" pitchFamily="18" charset="0"/>
                            </a:rPr>
                            <m:t>20+19</m:t>
                          </m:r>
                        </m:den>
                      </m:f>
                      <m:r>
                        <a:rPr lang="es-MX" sz="3600" b="0" i="1" smtClean="0">
                          <a:latin typeface="Cambria Math" panose="02040503050406030204" pitchFamily="18" charset="0"/>
                        </a:rPr>
                        <m:t>=14−2.06=11.94</m:t>
                      </m:r>
                    </m:oMath>
                  </m:oMathPara>
                </a14:m>
                <a:endParaRPr lang="es-MX" sz="3600" b="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969423" y="4490811"/>
                <a:ext cx="8259249" cy="1084399"/>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7939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dirty="0"/>
              <a:t>Clasificación de las Razones Estándar</a:t>
            </a:r>
            <a:endParaRPr lang="es-MX" dirty="0"/>
          </a:p>
        </p:txBody>
      </p:sp>
      <p:sp>
        <p:nvSpPr>
          <p:cNvPr id="3" name="Marcador de contenido 2"/>
          <p:cNvSpPr>
            <a:spLocks noGrp="1"/>
          </p:cNvSpPr>
          <p:nvPr>
            <p:ph idx="1"/>
          </p:nvPr>
        </p:nvSpPr>
        <p:spPr/>
        <p:txBody>
          <a:bodyPr/>
          <a:lstStyle/>
          <a:p>
            <a:pPr algn="just" fontAlgn="base"/>
            <a:r>
              <a:rPr lang="es-MX" sz="3600" dirty="0"/>
              <a:t>Como ya hemos mencionado anteriormente los promedios que se obtienen a través de los datos que nos proporcionan los estados financieros de una sola empresa o de diferentes empresas pero con la misma actividad se pueden clasificar bajo la siguiente estructura.</a:t>
            </a:r>
          </a:p>
          <a:p>
            <a:endParaRPr lang="es-MX" dirty="0"/>
          </a:p>
        </p:txBody>
      </p:sp>
    </p:spTree>
    <p:extLst>
      <p:ext uri="{BB962C8B-B14F-4D97-AF65-F5344CB8AC3E}">
        <p14:creationId xmlns:p14="http://schemas.microsoft.com/office/powerpoint/2010/main" val="155090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7279" y="484632"/>
            <a:ext cx="10354614" cy="5687568"/>
          </a:xfrm>
        </p:spPr>
        <p:txBody>
          <a:bodyPr>
            <a:normAutofit/>
          </a:bodyPr>
          <a:lstStyle/>
          <a:p>
            <a:pPr algn="just" fontAlgn="base"/>
            <a:r>
              <a:rPr lang="es-MX" sz="3600" dirty="0"/>
              <a:t>Desde el punto de vista del origen de las cifras:</a:t>
            </a:r>
          </a:p>
          <a:p>
            <a:pPr marL="0" indent="0" algn="just" fontAlgn="base">
              <a:buNone/>
            </a:pPr>
            <a:r>
              <a:rPr lang="es-MX" sz="3600" dirty="0"/>
              <a:t>a) </a:t>
            </a:r>
            <a:r>
              <a:rPr lang="es-MX" sz="3600" b="1" dirty="0"/>
              <a:t>Razones estándar internas</a:t>
            </a:r>
            <a:r>
              <a:rPr lang="es-MX" sz="3600" dirty="0"/>
              <a:t>:</a:t>
            </a:r>
          </a:p>
          <a:p>
            <a:pPr marL="274320" lvl="1" indent="0" algn="just" fontAlgn="base">
              <a:buNone/>
            </a:pPr>
            <a:r>
              <a:rPr lang="es-MX" sz="3400" dirty="0"/>
              <a:t>Se obtienen con los datos acumulados de varios estados financieros, a distinta fecha y periodos de una misma empresa.</a:t>
            </a:r>
          </a:p>
          <a:p>
            <a:pPr marL="0" indent="0" algn="just" fontAlgn="base">
              <a:buNone/>
            </a:pPr>
            <a:r>
              <a:rPr lang="es-MX" sz="3600" dirty="0"/>
              <a:t>b) </a:t>
            </a:r>
            <a:r>
              <a:rPr lang="es-MX" sz="3600" b="1" dirty="0"/>
              <a:t>Razones estándar externas:</a:t>
            </a:r>
          </a:p>
          <a:p>
            <a:pPr marL="274320" lvl="1" indent="0" algn="just" fontAlgn="base">
              <a:buNone/>
            </a:pPr>
            <a:r>
              <a:rPr lang="es-MX" sz="3400" dirty="0"/>
              <a:t>Se obtienen con los dados acumulados de varios estados financieros a la misma fecha o periodo pero que se refieren a distintas empresas claro está, del mismo giro o actividad.</a:t>
            </a:r>
          </a:p>
          <a:p>
            <a:endParaRPr lang="es-MX" dirty="0"/>
          </a:p>
        </p:txBody>
      </p:sp>
    </p:spTree>
    <p:extLst>
      <p:ext uri="{BB962C8B-B14F-4D97-AF65-F5344CB8AC3E}">
        <p14:creationId xmlns:p14="http://schemas.microsoft.com/office/powerpoint/2010/main" val="127280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5687568"/>
          </a:xfrm>
        </p:spPr>
        <p:txBody>
          <a:bodyPr/>
          <a:lstStyle/>
          <a:p>
            <a:pPr fontAlgn="base"/>
            <a:r>
              <a:rPr lang="es-MX" sz="3600" dirty="0"/>
              <a:t>Desde el punto de vista de la naturaleza de las cifras:</a:t>
            </a:r>
          </a:p>
          <a:p>
            <a:pPr fontAlgn="base"/>
            <a:endParaRPr lang="es-MX" sz="3600" dirty="0"/>
          </a:p>
          <a:p>
            <a:pPr marL="548640" lvl="2" indent="0" fontAlgn="base">
              <a:buNone/>
            </a:pPr>
            <a:r>
              <a:rPr lang="es-MX" sz="3600" dirty="0"/>
              <a:t>a)  Dinámicas</a:t>
            </a:r>
            <a:br>
              <a:rPr lang="es-MX" sz="3600" dirty="0"/>
            </a:br>
            <a:r>
              <a:rPr lang="es-MX" sz="3600" dirty="0"/>
              <a:t>b)  Estáticas</a:t>
            </a:r>
            <a:br>
              <a:rPr lang="es-MX" sz="3600" dirty="0"/>
            </a:br>
            <a:r>
              <a:rPr lang="es-MX" sz="3600" dirty="0"/>
              <a:t>c)  Estático-Dinámicas</a:t>
            </a:r>
            <a:br>
              <a:rPr lang="es-MX" sz="3600" dirty="0"/>
            </a:br>
            <a:r>
              <a:rPr lang="es-MX" sz="3600" dirty="0"/>
              <a:t>d)  Dinámico Estáticas</a:t>
            </a:r>
          </a:p>
          <a:p>
            <a:endParaRPr lang="es-MX" dirty="0"/>
          </a:p>
        </p:txBody>
      </p:sp>
    </p:spTree>
    <p:extLst>
      <p:ext uri="{BB962C8B-B14F-4D97-AF65-F5344CB8AC3E}">
        <p14:creationId xmlns:p14="http://schemas.microsoft.com/office/powerpoint/2010/main" val="2151600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a:t>
            </a:r>
          </a:p>
        </p:txBody>
      </p:sp>
      <p:sp>
        <p:nvSpPr>
          <p:cNvPr id="3" name="Marcador de contenido 2"/>
          <p:cNvSpPr>
            <a:spLocks noGrp="1"/>
          </p:cNvSpPr>
          <p:nvPr>
            <p:ph idx="1"/>
          </p:nvPr>
        </p:nvSpPr>
        <p:spPr/>
        <p:txBody>
          <a:bodyPr/>
          <a:lstStyle/>
          <a:p>
            <a:r>
              <a:rPr lang="es-MX" dirty="0"/>
              <a:t>https://analisiseinterpretaciondeestadosfinancierosunivia.wordpress.com/2014/07/15/unidad-3-clase-15-metodo-vertical-de-razones-estandar/</a:t>
            </a:r>
          </a:p>
          <a:p>
            <a:endParaRPr lang="es-MX" dirty="0"/>
          </a:p>
        </p:txBody>
      </p:sp>
    </p:spTree>
    <p:extLst>
      <p:ext uri="{BB962C8B-B14F-4D97-AF65-F5344CB8AC3E}">
        <p14:creationId xmlns:p14="http://schemas.microsoft.com/office/powerpoint/2010/main" val="256548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5687568"/>
          </a:xfrm>
        </p:spPr>
        <p:txBody>
          <a:bodyPr>
            <a:normAutofit/>
          </a:bodyPr>
          <a:lstStyle/>
          <a:p>
            <a:pPr algn="just"/>
            <a:endParaRPr lang="es-MX" sz="3600" dirty="0"/>
          </a:p>
          <a:p>
            <a:pPr algn="just"/>
            <a:r>
              <a:rPr lang="es-MX" sz="3600" dirty="0"/>
              <a:t>Los coeficientes  relativos obtenidos en el método de razones simples no tienen un significado por si mismos, por lo cual para poder aprovecharlo con todo su valor, sea necesario comprarlos par desprender conclusiones lógicas en materia económica-financiera.</a:t>
            </a:r>
          </a:p>
        </p:txBody>
      </p:sp>
    </p:spTree>
    <p:extLst>
      <p:ext uri="{BB962C8B-B14F-4D97-AF65-F5344CB8AC3E}">
        <p14:creationId xmlns:p14="http://schemas.microsoft.com/office/powerpoint/2010/main" val="95097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5687568"/>
          </a:xfrm>
        </p:spPr>
        <p:txBody>
          <a:bodyPr>
            <a:normAutofit/>
          </a:bodyPr>
          <a:lstStyle/>
          <a:p>
            <a:pPr algn="just"/>
            <a:endParaRPr lang="es-MX" sz="3600" dirty="0"/>
          </a:p>
          <a:p>
            <a:pPr algn="just"/>
            <a:endParaRPr lang="es-MX" sz="3600" dirty="0"/>
          </a:p>
          <a:p>
            <a:pPr algn="just"/>
            <a:r>
              <a:rPr lang="es-MX" sz="3600" dirty="0"/>
              <a:t>La razón estándar es semejante  al promedio de una serie de cifras o razones simples de la misma empresa a una misma fecha o período, las cuales emanan de los estados financieros de la empresa.</a:t>
            </a:r>
          </a:p>
        </p:txBody>
      </p:sp>
    </p:spTree>
    <p:extLst>
      <p:ext uri="{BB962C8B-B14F-4D97-AF65-F5344CB8AC3E}">
        <p14:creationId xmlns:p14="http://schemas.microsoft.com/office/powerpoint/2010/main" val="70262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5687568"/>
          </a:xfrm>
        </p:spPr>
        <p:txBody>
          <a:bodyPr/>
          <a:lstStyle/>
          <a:p>
            <a:pPr algn="just" fontAlgn="base"/>
            <a:r>
              <a:rPr lang="es-MX" sz="3600" dirty="0"/>
              <a:t>Las formas estadísticas utilizadas para calcular las razones estándar son:</a:t>
            </a:r>
          </a:p>
          <a:p>
            <a:pPr algn="just" fontAlgn="base"/>
            <a:endParaRPr lang="es-MX" sz="3600" dirty="0"/>
          </a:p>
          <a:p>
            <a:pPr marL="0" indent="0" algn="just" fontAlgn="base">
              <a:buNone/>
            </a:pPr>
            <a:r>
              <a:rPr lang="es-MX" sz="3600" dirty="0"/>
              <a:t>a)  La media aritmética</a:t>
            </a:r>
          </a:p>
          <a:p>
            <a:pPr marL="0" indent="0" algn="just" fontAlgn="base">
              <a:buNone/>
            </a:pPr>
            <a:r>
              <a:rPr lang="es-MX" sz="3600" dirty="0"/>
              <a:t>b)  La mediana</a:t>
            </a:r>
          </a:p>
          <a:p>
            <a:pPr marL="0" indent="0" algn="just" fontAlgn="base">
              <a:buNone/>
            </a:pPr>
            <a:r>
              <a:rPr lang="es-MX" sz="3600" dirty="0"/>
              <a:t>c)  La moda</a:t>
            </a:r>
          </a:p>
          <a:p>
            <a:endParaRPr lang="es-MX" dirty="0"/>
          </a:p>
        </p:txBody>
      </p:sp>
    </p:spTree>
    <p:extLst>
      <p:ext uri="{BB962C8B-B14F-4D97-AF65-F5344CB8AC3E}">
        <p14:creationId xmlns:p14="http://schemas.microsoft.com/office/powerpoint/2010/main" val="5938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dirty="0"/>
              <a:t>La media aritmética</a:t>
            </a:r>
            <a:endParaRPr lang="es-MX" dirty="0"/>
          </a:p>
        </p:txBody>
      </p:sp>
      <p:sp>
        <p:nvSpPr>
          <p:cNvPr id="3" name="Marcador de contenido 2"/>
          <p:cNvSpPr>
            <a:spLocks noGrp="1"/>
          </p:cNvSpPr>
          <p:nvPr>
            <p:ph idx="1"/>
          </p:nvPr>
        </p:nvSpPr>
        <p:spPr/>
        <p:txBody>
          <a:bodyPr>
            <a:normAutofit/>
          </a:bodyPr>
          <a:lstStyle/>
          <a:p>
            <a:pPr algn="just"/>
            <a:r>
              <a:rPr lang="es-MX" sz="3600" dirty="0"/>
              <a:t>La media aritmética  o promedio, de una cantidad finita de números, es igual a la suma de todos ellos dividida entre el número de sumandos</a:t>
            </a:r>
          </a:p>
        </p:txBody>
      </p:sp>
    </p:spTree>
    <p:extLst>
      <p:ext uri="{BB962C8B-B14F-4D97-AF65-F5344CB8AC3E}">
        <p14:creationId xmlns:p14="http://schemas.microsoft.com/office/powerpoint/2010/main" val="280013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9848" y="484632"/>
            <a:ext cx="10058400" cy="1134939"/>
          </a:xfrm>
        </p:spPr>
        <p:txBody>
          <a:bodyPr>
            <a:noAutofit/>
          </a:bodyPr>
          <a:lstStyle/>
          <a:p>
            <a:pPr algn="just"/>
            <a:r>
              <a:rPr lang="es-MX" sz="2800" b="1" dirty="0"/>
              <a:t>Ejemplo</a:t>
            </a:r>
            <a:r>
              <a:rPr lang="es-MX" sz="2800" dirty="0"/>
              <a:t>: </a:t>
            </a:r>
          </a:p>
          <a:p>
            <a:pPr marL="0" indent="0" algn="just">
              <a:buNone/>
            </a:pPr>
            <a:r>
              <a:rPr lang="es-MX" sz="2800" dirty="0"/>
              <a:t>Si tenemos los siguientes datos obtenidos de una razón simple como lo es la solvencia de la empresa Bolis, SA de CV.</a:t>
            </a:r>
          </a:p>
        </p:txBody>
      </p:sp>
      <p:graphicFrame>
        <p:nvGraphicFramePr>
          <p:cNvPr id="4" name="Tabla 3"/>
          <p:cNvGraphicFramePr>
            <a:graphicFrameLocks noGrp="1"/>
          </p:cNvGraphicFramePr>
          <p:nvPr>
            <p:extLst>
              <p:ext uri="{D42A27DB-BD31-4B8C-83A1-F6EECF244321}">
                <p14:modId xmlns:p14="http://schemas.microsoft.com/office/powerpoint/2010/main" val="1674880822"/>
              </p:ext>
            </p:extLst>
          </p:nvPr>
        </p:nvGraphicFramePr>
        <p:xfrm>
          <a:off x="1609853" y="1948815"/>
          <a:ext cx="2859115" cy="2219960"/>
        </p:xfrm>
        <a:graphic>
          <a:graphicData uri="http://schemas.openxmlformats.org/drawingml/2006/table">
            <a:tbl>
              <a:tblPr firstRow="1" bandRow="1">
                <a:tableStyleId>{7E9639D4-E3E2-4D34-9284-5A2195B3D0D7}</a:tableStyleId>
              </a:tblPr>
              <a:tblGrid>
                <a:gridCol w="618191">
                  <a:extLst>
                    <a:ext uri="{9D8B030D-6E8A-4147-A177-3AD203B41FA5}">
                      <a16:colId xmlns:a16="http://schemas.microsoft.com/office/drawing/2014/main" val="20000"/>
                    </a:ext>
                  </a:extLst>
                </a:gridCol>
                <a:gridCol w="2240924">
                  <a:extLst>
                    <a:ext uri="{9D8B030D-6E8A-4147-A177-3AD203B41FA5}">
                      <a16:colId xmlns:a16="http://schemas.microsoft.com/office/drawing/2014/main" val="20001"/>
                    </a:ext>
                  </a:extLst>
                </a:gridCol>
              </a:tblGrid>
              <a:tr h="323381">
                <a:tc>
                  <a:txBody>
                    <a:bodyPr/>
                    <a:lstStyle/>
                    <a:p>
                      <a:r>
                        <a:rPr lang="es-MX" sz="1800" dirty="0"/>
                        <a:t>Año</a:t>
                      </a:r>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800" dirty="0"/>
                        <a:t>Razón de solvencia</a:t>
                      </a:r>
                    </a:p>
                  </a:txBody>
                  <a:tcPr/>
                </a:tc>
                <a:extLst>
                  <a:ext uri="{0D108BD9-81ED-4DB2-BD59-A6C34878D82A}">
                    <a16:rowId xmlns:a16="http://schemas.microsoft.com/office/drawing/2014/main" val="10000"/>
                  </a:ext>
                </a:extLst>
              </a:tr>
              <a:tr h="370840">
                <a:tc>
                  <a:txBody>
                    <a:bodyPr/>
                    <a:lstStyle/>
                    <a:p>
                      <a:pPr algn="ctr"/>
                      <a:r>
                        <a:rPr lang="es-MX" dirty="0"/>
                        <a:t>07</a:t>
                      </a:r>
                    </a:p>
                  </a:txBody>
                  <a:tcPr/>
                </a:tc>
                <a:tc>
                  <a:txBody>
                    <a:bodyPr/>
                    <a:lstStyle/>
                    <a:p>
                      <a:pPr lvl="2" algn="l"/>
                      <a:r>
                        <a:rPr lang="es-MX" dirty="0"/>
                        <a:t>2</a:t>
                      </a:r>
                    </a:p>
                  </a:txBody>
                  <a:tcPr/>
                </a:tc>
                <a:extLst>
                  <a:ext uri="{0D108BD9-81ED-4DB2-BD59-A6C34878D82A}">
                    <a16:rowId xmlns:a16="http://schemas.microsoft.com/office/drawing/2014/main" val="10001"/>
                  </a:ext>
                </a:extLst>
              </a:tr>
              <a:tr h="370840">
                <a:tc>
                  <a:txBody>
                    <a:bodyPr/>
                    <a:lstStyle/>
                    <a:p>
                      <a:pPr algn="ctr"/>
                      <a:r>
                        <a:rPr lang="es-MX" dirty="0"/>
                        <a:t>08</a:t>
                      </a:r>
                    </a:p>
                  </a:txBody>
                  <a:tcPr/>
                </a:tc>
                <a:tc>
                  <a:txBody>
                    <a:bodyPr/>
                    <a:lstStyle/>
                    <a:p>
                      <a:pPr lvl="2" algn="l"/>
                      <a:r>
                        <a:rPr lang="es-MX" dirty="0"/>
                        <a:t>1.9</a:t>
                      </a:r>
                    </a:p>
                  </a:txBody>
                  <a:tcPr/>
                </a:tc>
                <a:extLst>
                  <a:ext uri="{0D108BD9-81ED-4DB2-BD59-A6C34878D82A}">
                    <a16:rowId xmlns:a16="http://schemas.microsoft.com/office/drawing/2014/main" val="10002"/>
                  </a:ext>
                </a:extLst>
              </a:tr>
              <a:tr h="370840">
                <a:tc>
                  <a:txBody>
                    <a:bodyPr/>
                    <a:lstStyle/>
                    <a:p>
                      <a:pPr algn="ctr"/>
                      <a:r>
                        <a:rPr lang="es-MX" dirty="0"/>
                        <a:t>09</a:t>
                      </a:r>
                    </a:p>
                  </a:txBody>
                  <a:tcPr/>
                </a:tc>
                <a:tc>
                  <a:txBody>
                    <a:bodyPr/>
                    <a:lstStyle/>
                    <a:p>
                      <a:pPr lvl="2" algn="l"/>
                      <a:r>
                        <a:rPr lang="es-MX" dirty="0"/>
                        <a:t>2.10</a:t>
                      </a:r>
                    </a:p>
                  </a:txBody>
                  <a:tcPr/>
                </a:tc>
                <a:extLst>
                  <a:ext uri="{0D108BD9-81ED-4DB2-BD59-A6C34878D82A}">
                    <a16:rowId xmlns:a16="http://schemas.microsoft.com/office/drawing/2014/main" val="10003"/>
                  </a:ext>
                </a:extLst>
              </a:tr>
              <a:tr h="370840">
                <a:tc>
                  <a:txBody>
                    <a:bodyPr/>
                    <a:lstStyle/>
                    <a:p>
                      <a:pPr algn="ctr"/>
                      <a:r>
                        <a:rPr lang="es-MX" dirty="0"/>
                        <a:t>10</a:t>
                      </a:r>
                    </a:p>
                  </a:txBody>
                  <a:tcPr/>
                </a:tc>
                <a:tc>
                  <a:txBody>
                    <a:bodyPr/>
                    <a:lstStyle/>
                    <a:p>
                      <a:pPr lvl="2" algn="l"/>
                      <a:r>
                        <a:rPr lang="es-MX" dirty="0"/>
                        <a:t>2.20</a:t>
                      </a:r>
                    </a:p>
                  </a:txBody>
                  <a:tcPr/>
                </a:tc>
                <a:extLst>
                  <a:ext uri="{0D108BD9-81ED-4DB2-BD59-A6C34878D82A}">
                    <a16:rowId xmlns:a16="http://schemas.microsoft.com/office/drawing/2014/main" val="10004"/>
                  </a:ext>
                </a:extLst>
              </a:tr>
              <a:tr h="370840">
                <a:tc>
                  <a:txBody>
                    <a:bodyPr/>
                    <a:lstStyle/>
                    <a:p>
                      <a:pPr algn="ctr"/>
                      <a:r>
                        <a:rPr lang="es-MX" dirty="0"/>
                        <a:t>11</a:t>
                      </a:r>
                    </a:p>
                  </a:txBody>
                  <a:tcPr/>
                </a:tc>
                <a:tc>
                  <a:txBody>
                    <a:bodyPr/>
                    <a:lstStyle/>
                    <a:p>
                      <a:pPr lvl="2" algn="l"/>
                      <a:r>
                        <a:rPr lang="es-MX" dirty="0"/>
                        <a:t>1.72</a:t>
                      </a:r>
                    </a:p>
                  </a:txBody>
                  <a:tcPr/>
                </a:tc>
                <a:extLst>
                  <a:ext uri="{0D108BD9-81ED-4DB2-BD59-A6C34878D82A}">
                    <a16:rowId xmlns:a16="http://schemas.microsoft.com/office/drawing/2014/main" val="10005"/>
                  </a:ext>
                </a:extLst>
              </a:tr>
            </a:tbl>
          </a:graphicData>
        </a:graphic>
      </p:graphicFrame>
      <p:sp>
        <p:nvSpPr>
          <p:cNvPr id="5" name="Rectángulo 4"/>
          <p:cNvSpPr/>
          <p:nvPr/>
        </p:nvSpPr>
        <p:spPr>
          <a:xfrm>
            <a:off x="1069848" y="4172755"/>
            <a:ext cx="10058400" cy="2246769"/>
          </a:xfrm>
          <a:prstGeom prst="rect">
            <a:avLst/>
          </a:prstGeom>
        </p:spPr>
        <p:txBody>
          <a:bodyPr wrap="square">
            <a:spAutoFit/>
          </a:bodyPr>
          <a:lstStyle/>
          <a:p>
            <a:pPr algn="just"/>
            <a:r>
              <a:rPr lang="es-MX" sz="2800" dirty="0"/>
              <a:t>De acuerdo al análisis que estamos haciendo de 2011 podemos observar que en base al último año la media aritmética está por arriba y aparentemente estamos bien, sin  embargo  si  comparamos con años anteriores  nos daremos cuenta que nuestra solvencia era mucho mayor.</a:t>
            </a:r>
          </a:p>
        </p:txBody>
      </p:sp>
      <mc:AlternateContent xmlns:mc="http://schemas.openxmlformats.org/markup-compatibility/2006" xmlns:a14="http://schemas.microsoft.com/office/drawing/2010/main">
        <mc:Choice Requires="a14">
          <p:sp>
            <p:nvSpPr>
              <p:cNvPr id="7" name="CuadroTexto 6"/>
              <p:cNvSpPr txBox="1"/>
              <p:nvPr/>
            </p:nvSpPr>
            <p:spPr>
              <a:xfrm>
                <a:off x="4796348" y="2382630"/>
                <a:ext cx="6563720"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MX" sz="2800" i="1" smtClean="0">
                              <a:latin typeface="Cambria Math" panose="02040503050406030204" pitchFamily="18" charset="0"/>
                            </a:rPr>
                          </m:ctrlPr>
                        </m:fPr>
                        <m:num>
                          <m:r>
                            <a:rPr lang="es-MX" sz="2800" b="0" i="1" smtClean="0">
                              <a:latin typeface="Cambria Math" panose="02040503050406030204" pitchFamily="18" charset="0"/>
                            </a:rPr>
                            <m:t>9.92</m:t>
                          </m:r>
                        </m:num>
                        <m:den>
                          <m:r>
                            <a:rPr lang="es-MX" sz="2800" b="0" i="1" smtClean="0">
                              <a:latin typeface="Cambria Math" panose="02040503050406030204" pitchFamily="18" charset="0"/>
                            </a:rPr>
                            <m:t>5</m:t>
                          </m:r>
                        </m:den>
                      </m:f>
                      <m:r>
                        <a:rPr lang="es-MX" sz="2800" b="0" i="1" smtClean="0">
                          <a:latin typeface="Cambria Math" panose="02040503050406030204" pitchFamily="18" charset="0"/>
                        </a:rPr>
                        <m:t>=1.98 </m:t>
                      </m:r>
                      <m:r>
                        <a:rPr lang="es-MX" sz="2800" b="0" i="1" smtClean="0">
                          <a:latin typeface="Cambria Math" panose="02040503050406030204" pitchFamily="18" charset="0"/>
                        </a:rPr>
                        <m:t>𝑟𝑎𝑧</m:t>
                      </m:r>
                      <m:r>
                        <a:rPr lang="es-MX" sz="2800" b="0" i="1" smtClean="0">
                          <a:latin typeface="Cambria Math" panose="02040503050406030204" pitchFamily="18" charset="0"/>
                        </a:rPr>
                        <m:t>ó</m:t>
                      </m:r>
                      <m:r>
                        <a:rPr lang="es-MX" sz="2800" b="0" i="1" smtClean="0">
                          <a:latin typeface="Cambria Math" panose="02040503050406030204" pitchFamily="18" charset="0"/>
                        </a:rPr>
                        <m:t>𝑛</m:t>
                      </m:r>
                      <m:r>
                        <a:rPr lang="es-MX" sz="2800" b="0" i="1" smtClean="0">
                          <a:latin typeface="Cambria Math" panose="02040503050406030204" pitchFamily="18" charset="0"/>
                        </a:rPr>
                        <m:t> </m:t>
                      </m:r>
                      <m:r>
                        <a:rPr lang="es-MX" sz="2800" b="0" i="1" smtClean="0">
                          <a:latin typeface="Cambria Math" panose="02040503050406030204" pitchFamily="18" charset="0"/>
                        </a:rPr>
                        <m:t>𝑒𝑠𝑡</m:t>
                      </m:r>
                      <m:r>
                        <a:rPr lang="es-MX" sz="2800" b="0" i="1" smtClean="0">
                          <a:latin typeface="Cambria Math" panose="02040503050406030204" pitchFamily="18" charset="0"/>
                        </a:rPr>
                        <m:t>á</m:t>
                      </m:r>
                      <m:r>
                        <a:rPr lang="es-MX" sz="2800" b="0" i="1" smtClean="0">
                          <a:latin typeface="Cambria Math" panose="02040503050406030204" pitchFamily="18" charset="0"/>
                        </a:rPr>
                        <m:t>𝑛𝑑𝑎𝑟</m:t>
                      </m:r>
                      <m:r>
                        <a:rPr lang="es-MX" sz="2800" b="0" i="1" smtClean="0">
                          <a:latin typeface="Cambria Math" panose="02040503050406030204" pitchFamily="18" charset="0"/>
                        </a:rPr>
                        <m:t> </m:t>
                      </m:r>
                      <m:r>
                        <a:rPr lang="es-MX" sz="2800" b="0" i="1" smtClean="0">
                          <a:latin typeface="Cambria Math" panose="02040503050406030204" pitchFamily="18" charset="0"/>
                        </a:rPr>
                        <m:t>𝑑𝑒</m:t>
                      </m:r>
                      <m:r>
                        <a:rPr lang="es-MX" sz="2800" b="0" i="1" smtClean="0">
                          <a:latin typeface="Cambria Math" panose="02040503050406030204" pitchFamily="18" charset="0"/>
                        </a:rPr>
                        <m:t> </m:t>
                      </m:r>
                      <m:r>
                        <a:rPr lang="es-MX" sz="2800" b="0" i="1" smtClean="0">
                          <a:latin typeface="Cambria Math" panose="02040503050406030204" pitchFamily="18" charset="0"/>
                        </a:rPr>
                        <m:t>𝑠𝑜𝑙𝑣𝑒𝑛𝑐𝑖𝑎</m:t>
                      </m:r>
                    </m:oMath>
                  </m:oMathPara>
                </a14:m>
                <a:endParaRPr lang="es-MX" sz="2800" dirty="0"/>
              </a:p>
            </p:txBody>
          </p:sp>
        </mc:Choice>
        <mc:Fallback xmlns="">
          <p:sp>
            <p:nvSpPr>
              <p:cNvPr id="7" name="CuadroTexto 6"/>
              <p:cNvSpPr txBox="1">
                <a:spLocks noRot="1" noChangeAspect="1" noMove="1" noResize="1" noEditPoints="1" noAdjustHandles="1" noChangeArrowheads="1" noChangeShapeType="1" noTextEdit="1"/>
              </p:cNvSpPr>
              <p:nvPr/>
            </p:nvSpPr>
            <p:spPr>
              <a:xfrm>
                <a:off x="4796348" y="2382630"/>
                <a:ext cx="6563720" cy="809452"/>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31787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dirty="0"/>
              <a:t>La mediana</a:t>
            </a:r>
            <a:endParaRPr lang="es-MX" dirty="0"/>
          </a:p>
        </p:txBody>
      </p:sp>
      <p:sp>
        <p:nvSpPr>
          <p:cNvPr id="3" name="Marcador de contenido 2"/>
          <p:cNvSpPr>
            <a:spLocks noGrp="1"/>
          </p:cNvSpPr>
          <p:nvPr>
            <p:ph idx="1"/>
          </p:nvPr>
        </p:nvSpPr>
        <p:spPr/>
        <p:txBody>
          <a:bodyPr/>
          <a:lstStyle/>
          <a:p>
            <a:pPr fontAlgn="base"/>
            <a:r>
              <a:rPr lang="es-MX" sz="3600" dirty="0"/>
              <a:t>Es el valor que ocupa el lugar central de todos los datos cuando éstos están ordenados de menor a mayor. Su fórmula es la siguiente:</a:t>
            </a:r>
          </a:p>
          <a:p>
            <a:pPr marL="0" indent="0">
              <a:buNone/>
            </a:pPr>
            <a:endParaRPr lang="es-MX" dirty="0"/>
          </a:p>
        </p:txBody>
      </p:sp>
      <mc:AlternateContent xmlns:mc="http://schemas.openxmlformats.org/markup-compatibility/2006" xmlns:a14="http://schemas.microsoft.com/office/drawing/2010/main">
        <mc:Choice Requires="a14">
          <p:sp>
            <p:nvSpPr>
              <p:cNvPr id="4" name="CuadroTexto 3"/>
              <p:cNvSpPr txBox="1"/>
              <p:nvPr/>
            </p:nvSpPr>
            <p:spPr>
              <a:xfrm>
                <a:off x="4700788" y="4146804"/>
                <a:ext cx="2449773" cy="103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𝑀𝑒</m:t>
                      </m:r>
                      <m:r>
                        <a:rPr lang="es-MX" sz="3600" b="0" i="1" smtClean="0">
                          <a:latin typeface="Cambria Math" panose="02040503050406030204" pitchFamily="18" charset="0"/>
                        </a:rPr>
                        <m:t>=</m:t>
                      </m:r>
                      <m:f>
                        <m:fPr>
                          <m:ctrlPr>
                            <a:rPr lang="es-MX" sz="3600" b="0" i="1" smtClean="0">
                              <a:latin typeface="Cambria Math" panose="02040503050406030204" pitchFamily="18" charset="0"/>
                            </a:rPr>
                          </m:ctrlPr>
                        </m:fPr>
                        <m:num>
                          <m:r>
                            <a:rPr lang="es-MX" sz="3600" b="0" i="1" smtClean="0">
                              <a:latin typeface="Cambria Math" panose="02040503050406030204" pitchFamily="18" charset="0"/>
                            </a:rPr>
                            <m:t>𝑛</m:t>
                          </m:r>
                          <m:r>
                            <a:rPr lang="es-MX" sz="3600" b="0" i="1" smtClean="0">
                              <a:latin typeface="Cambria Math" panose="02040503050406030204" pitchFamily="18" charset="0"/>
                            </a:rPr>
                            <m:t>+1</m:t>
                          </m:r>
                        </m:num>
                        <m:den>
                          <m:r>
                            <a:rPr lang="es-MX" sz="3600" b="0" i="1" smtClean="0">
                              <a:latin typeface="Cambria Math" panose="02040503050406030204" pitchFamily="18" charset="0"/>
                            </a:rPr>
                            <m:t>2</m:t>
                          </m:r>
                        </m:den>
                      </m:f>
                    </m:oMath>
                  </m:oMathPara>
                </a14:m>
                <a:endParaRPr lang="es-MX" sz="3600" dirty="0"/>
              </a:p>
            </p:txBody>
          </p:sp>
        </mc:Choice>
        <mc:Fallback xmlns="">
          <p:sp>
            <p:nvSpPr>
              <p:cNvPr id="4" name="CuadroTexto 3"/>
              <p:cNvSpPr txBox="1">
                <a:spLocks noRot="1" noChangeAspect="1" noMove="1" noResize="1" noEditPoints="1" noAdjustHandles="1" noChangeArrowheads="1" noChangeShapeType="1" noTextEdit="1"/>
              </p:cNvSpPr>
              <p:nvPr/>
            </p:nvSpPr>
            <p:spPr>
              <a:xfrm>
                <a:off x="4700788" y="4146804"/>
                <a:ext cx="2449773" cy="1037143"/>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85161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736727265"/>
              </p:ext>
            </p:extLst>
          </p:nvPr>
        </p:nvGraphicFramePr>
        <p:xfrm>
          <a:off x="1507014" y="2421228"/>
          <a:ext cx="3206653" cy="2966720"/>
        </p:xfrm>
        <a:graphic>
          <a:graphicData uri="http://schemas.openxmlformats.org/drawingml/2006/table">
            <a:tbl>
              <a:tblPr firstRow="1" bandRow="1">
                <a:tableStyleId>{7E9639D4-E3E2-4D34-9284-5A2195B3D0D7}</a:tableStyleId>
              </a:tblPr>
              <a:tblGrid>
                <a:gridCol w="1094518">
                  <a:extLst>
                    <a:ext uri="{9D8B030D-6E8A-4147-A177-3AD203B41FA5}">
                      <a16:colId xmlns:a16="http://schemas.microsoft.com/office/drawing/2014/main" val="20000"/>
                    </a:ext>
                  </a:extLst>
                </a:gridCol>
                <a:gridCol w="2112135">
                  <a:extLst>
                    <a:ext uri="{9D8B030D-6E8A-4147-A177-3AD203B41FA5}">
                      <a16:colId xmlns:a16="http://schemas.microsoft.com/office/drawing/2014/main" val="20001"/>
                    </a:ext>
                  </a:extLst>
                </a:gridCol>
              </a:tblGrid>
              <a:tr h="370840">
                <a:tc>
                  <a:txBody>
                    <a:bodyPr/>
                    <a:lstStyle/>
                    <a:p>
                      <a:r>
                        <a:rPr lang="es-MX" dirty="0"/>
                        <a:t>Empresa</a:t>
                      </a:r>
                    </a:p>
                  </a:txBody>
                  <a:tcPr/>
                </a:tc>
                <a:tc>
                  <a:txBody>
                    <a:bodyPr/>
                    <a:lstStyle/>
                    <a:p>
                      <a:r>
                        <a:rPr lang="es-MX" dirty="0"/>
                        <a:t>Razón de liquidez</a:t>
                      </a:r>
                    </a:p>
                  </a:txBody>
                  <a:tcPr/>
                </a:tc>
                <a:extLst>
                  <a:ext uri="{0D108BD9-81ED-4DB2-BD59-A6C34878D82A}">
                    <a16:rowId xmlns:a16="http://schemas.microsoft.com/office/drawing/2014/main" val="10000"/>
                  </a:ext>
                </a:extLst>
              </a:tr>
              <a:tr h="370840">
                <a:tc>
                  <a:txBody>
                    <a:bodyPr/>
                    <a:lstStyle/>
                    <a:p>
                      <a:r>
                        <a:rPr lang="es-MX" dirty="0"/>
                        <a:t>1</a:t>
                      </a:r>
                      <a:r>
                        <a:rPr lang="es-MX" baseline="0" dirty="0"/>
                        <a:t> a</a:t>
                      </a:r>
                      <a:endParaRPr lang="es-MX" dirty="0"/>
                    </a:p>
                  </a:txBody>
                  <a:tcPr/>
                </a:tc>
                <a:tc>
                  <a:txBody>
                    <a:bodyPr/>
                    <a:lstStyle/>
                    <a:p>
                      <a:r>
                        <a:rPr lang="es-MX" dirty="0"/>
                        <a:t>0.45</a:t>
                      </a:r>
                    </a:p>
                  </a:txBody>
                  <a:tcPr/>
                </a:tc>
                <a:extLst>
                  <a:ext uri="{0D108BD9-81ED-4DB2-BD59-A6C34878D82A}">
                    <a16:rowId xmlns:a16="http://schemas.microsoft.com/office/drawing/2014/main" val="10001"/>
                  </a:ext>
                </a:extLst>
              </a:tr>
              <a:tr h="370840">
                <a:tc>
                  <a:txBody>
                    <a:bodyPr/>
                    <a:lstStyle/>
                    <a:p>
                      <a:r>
                        <a:rPr lang="es-MX" dirty="0"/>
                        <a:t>2</a:t>
                      </a:r>
                      <a:r>
                        <a:rPr lang="es-MX" baseline="0" dirty="0"/>
                        <a:t> b</a:t>
                      </a:r>
                      <a:endParaRPr lang="es-MX" dirty="0"/>
                    </a:p>
                  </a:txBody>
                  <a:tcPr/>
                </a:tc>
                <a:tc>
                  <a:txBody>
                    <a:bodyPr/>
                    <a:lstStyle/>
                    <a:p>
                      <a:r>
                        <a:rPr lang="es-MX" dirty="0"/>
                        <a:t>0.50</a:t>
                      </a:r>
                    </a:p>
                  </a:txBody>
                  <a:tcPr/>
                </a:tc>
                <a:extLst>
                  <a:ext uri="{0D108BD9-81ED-4DB2-BD59-A6C34878D82A}">
                    <a16:rowId xmlns:a16="http://schemas.microsoft.com/office/drawing/2014/main" val="10002"/>
                  </a:ext>
                </a:extLst>
              </a:tr>
              <a:tr h="370840">
                <a:tc>
                  <a:txBody>
                    <a:bodyPr/>
                    <a:lstStyle/>
                    <a:p>
                      <a:r>
                        <a:rPr lang="es-MX" dirty="0"/>
                        <a:t>3 c</a:t>
                      </a:r>
                    </a:p>
                  </a:txBody>
                  <a:tcPr/>
                </a:tc>
                <a:tc>
                  <a:txBody>
                    <a:bodyPr/>
                    <a:lstStyle/>
                    <a:p>
                      <a:r>
                        <a:rPr lang="es-MX" dirty="0"/>
                        <a:t>0.60</a:t>
                      </a:r>
                    </a:p>
                  </a:txBody>
                  <a:tcPr/>
                </a:tc>
                <a:extLst>
                  <a:ext uri="{0D108BD9-81ED-4DB2-BD59-A6C34878D82A}">
                    <a16:rowId xmlns:a16="http://schemas.microsoft.com/office/drawing/2014/main" val="10003"/>
                  </a:ext>
                </a:extLst>
              </a:tr>
              <a:tr h="370840">
                <a:tc>
                  <a:txBody>
                    <a:bodyPr/>
                    <a:lstStyle/>
                    <a:p>
                      <a:r>
                        <a:rPr lang="es-MX" dirty="0"/>
                        <a:t>4 d</a:t>
                      </a:r>
                    </a:p>
                  </a:txBody>
                  <a:tcPr/>
                </a:tc>
                <a:tc>
                  <a:txBody>
                    <a:bodyPr/>
                    <a:lstStyle/>
                    <a:p>
                      <a:r>
                        <a:rPr lang="es-MX" dirty="0"/>
                        <a:t>0.70</a:t>
                      </a:r>
                    </a:p>
                  </a:txBody>
                  <a:tcPr/>
                </a:tc>
                <a:extLst>
                  <a:ext uri="{0D108BD9-81ED-4DB2-BD59-A6C34878D82A}">
                    <a16:rowId xmlns:a16="http://schemas.microsoft.com/office/drawing/2014/main" val="10004"/>
                  </a:ext>
                </a:extLst>
              </a:tr>
              <a:tr h="370840">
                <a:tc>
                  <a:txBody>
                    <a:bodyPr/>
                    <a:lstStyle/>
                    <a:p>
                      <a:r>
                        <a:rPr lang="es-MX" dirty="0"/>
                        <a:t>5 e</a:t>
                      </a:r>
                    </a:p>
                  </a:txBody>
                  <a:tcPr/>
                </a:tc>
                <a:tc>
                  <a:txBody>
                    <a:bodyPr/>
                    <a:lstStyle/>
                    <a:p>
                      <a:r>
                        <a:rPr lang="es-MX" dirty="0"/>
                        <a:t>0.75</a:t>
                      </a:r>
                    </a:p>
                  </a:txBody>
                  <a:tcPr/>
                </a:tc>
                <a:extLst>
                  <a:ext uri="{0D108BD9-81ED-4DB2-BD59-A6C34878D82A}">
                    <a16:rowId xmlns:a16="http://schemas.microsoft.com/office/drawing/2014/main" val="10005"/>
                  </a:ext>
                </a:extLst>
              </a:tr>
              <a:tr h="370840">
                <a:tc>
                  <a:txBody>
                    <a:bodyPr/>
                    <a:lstStyle/>
                    <a:p>
                      <a:r>
                        <a:rPr lang="es-MX" dirty="0"/>
                        <a:t>6 f</a:t>
                      </a:r>
                    </a:p>
                  </a:txBody>
                  <a:tcPr/>
                </a:tc>
                <a:tc>
                  <a:txBody>
                    <a:bodyPr/>
                    <a:lstStyle/>
                    <a:p>
                      <a:r>
                        <a:rPr lang="es-MX" dirty="0"/>
                        <a:t>0.80</a:t>
                      </a:r>
                    </a:p>
                  </a:txBody>
                  <a:tcPr/>
                </a:tc>
                <a:extLst>
                  <a:ext uri="{0D108BD9-81ED-4DB2-BD59-A6C34878D82A}">
                    <a16:rowId xmlns:a16="http://schemas.microsoft.com/office/drawing/2014/main" val="10006"/>
                  </a:ext>
                </a:extLst>
              </a:tr>
              <a:tr h="370840">
                <a:tc>
                  <a:txBody>
                    <a:bodyPr/>
                    <a:lstStyle/>
                    <a:p>
                      <a:r>
                        <a:rPr lang="es-MX" dirty="0"/>
                        <a:t>7g</a:t>
                      </a:r>
                    </a:p>
                  </a:txBody>
                  <a:tcPr/>
                </a:tc>
                <a:tc>
                  <a:txBody>
                    <a:bodyPr/>
                    <a:lstStyle/>
                    <a:p>
                      <a:r>
                        <a:rPr lang="es-MX" dirty="0"/>
                        <a:t>0.90</a:t>
                      </a:r>
                    </a:p>
                  </a:txBody>
                  <a:tcPr/>
                </a:tc>
                <a:extLst>
                  <a:ext uri="{0D108BD9-81ED-4DB2-BD59-A6C34878D82A}">
                    <a16:rowId xmlns:a16="http://schemas.microsoft.com/office/drawing/2014/main" val="10007"/>
                  </a:ext>
                </a:extLst>
              </a:tr>
            </a:tbl>
          </a:graphicData>
        </a:graphic>
      </p:graphicFrame>
      <p:sp>
        <p:nvSpPr>
          <p:cNvPr id="5" name="Rectángulo 4"/>
          <p:cNvSpPr/>
          <p:nvPr/>
        </p:nvSpPr>
        <p:spPr>
          <a:xfrm>
            <a:off x="5938965" y="2258631"/>
            <a:ext cx="4777160" cy="3970318"/>
          </a:xfrm>
          <a:prstGeom prst="rect">
            <a:avLst/>
          </a:prstGeom>
        </p:spPr>
        <p:txBody>
          <a:bodyPr wrap="square">
            <a:spAutoFit/>
          </a:bodyPr>
          <a:lstStyle/>
          <a:p>
            <a:pPr fontAlgn="base"/>
            <a:r>
              <a:rPr lang="es-MX" sz="2400" dirty="0"/>
              <a:t>  </a:t>
            </a:r>
            <a:r>
              <a:rPr lang="es-MX" sz="2800" dirty="0"/>
              <a:t>Sustituyendo la formula</a:t>
            </a:r>
          </a:p>
          <a:p>
            <a:pPr fontAlgn="base"/>
            <a:endParaRPr lang="es-MX" sz="2800" dirty="0"/>
          </a:p>
          <a:p>
            <a:pPr fontAlgn="base"/>
            <a:endParaRPr lang="es-MX" sz="2800" dirty="0"/>
          </a:p>
          <a:p>
            <a:pPr fontAlgn="base"/>
            <a:endParaRPr lang="es-MX" sz="2800" dirty="0"/>
          </a:p>
          <a:p>
            <a:pPr fontAlgn="base"/>
            <a:endParaRPr lang="es-MX" sz="2800" dirty="0"/>
          </a:p>
          <a:p>
            <a:pPr algn="just" fontAlgn="base"/>
            <a:r>
              <a:rPr lang="es-MX" sz="2800" dirty="0"/>
              <a:t>por lo tanto la empresa d es la mediana  ya que ocupa el 4 lugar ordenados de menor a mayor</a:t>
            </a:r>
          </a:p>
        </p:txBody>
      </p:sp>
      <p:sp>
        <p:nvSpPr>
          <p:cNvPr id="7" name="Rectángulo 6"/>
          <p:cNvSpPr/>
          <p:nvPr/>
        </p:nvSpPr>
        <p:spPr>
          <a:xfrm>
            <a:off x="1033014" y="413826"/>
            <a:ext cx="10095233" cy="1384995"/>
          </a:xfrm>
          <a:prstGeom prst="rect">
            <a:avLst/>
          </a:prstGeom>
        </p:spPr>
        <p:txBody>
          <a:bodyPr wrap="square">
            <a:spAutoFit/>
          </a:bodyPr>
          <a:lstStyle/>
          <a:p>
            <a:r>
              <a:rPr lang="es-MX" sz="2800" b="1" dirty="0">
                <a:solidFill>
                  <a:srgbClr val="666666"/>
                </a:solidFill>
                <a:latin typeface="Arial" panose="020B0604020202020204" pitchFamily="34" charset="0"/>
              </a:rPr>
              <a:t>Ejemplo:</a:t>
            </a:r>
          </a:p>
          <a:p>
            <a:pPr algn="just"/>
            <a:r>
              <a:rPr lang="es-MX" sz="2800" dirty="0">
                <a:solidFill>
                  <a:srgbClr val="666666"/>
                </a:solidFill>
                <a:latin typeface="Arial" panose="020B0604020202020204" pitchFamily="34" charset="0"/>
              </a:rPr>
              <a:t>Tenemos los siguientes datos ya ordenados de menor a mayor ya que es indispensable hacer esto primero.</a:t>
            </a:r>
            <a:endParaRPr lang="es-MX" sz="2800" dirty="0"/>
          </a:p>
        </p:txBody>
      </p:sp>
      <mc:AlternateContent xmlns:mc="http://schemas.openxmlformats.org/markup-compatibility/2006" xmlns:a14="http://schemas.microsoft.com/office/drawing/2010/main">
        <mc:Choice Requires="a14">
          <p:sp>
            <p:nvSpPr>
              <p:cNvPr id="11" name="CuadroTexto 10"/>
              <p:cNvSpPr txBox="1"/>
              <p:nvPr/>
            </p:nvSpPr>
            <p:spPr>
              <a:xfrm>
                <a:off x="6683409" y="3077859"/>
                <a:ext cx="3288272" cy="103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𝑀𝑒</m:t>
                      </m:r>
                      <m:r>
                        <a:rPr lang="es-MX" sz="3600" b="0" i="1" smtClean="0">
                          <a:latin typeface="Cambria Math" panose="02040503050406030204" pitchFamily="18" charset="0"/>
                        </a:rPr>
                        <m:t>=</m:t>
                      </m:r>
                      <m:f>
                        <m:fPr>
                          <m:ctrlPr>
                            <a:rPr lang="es-MX" sz="3600" b="0" i="1" smtClean="0">
                              <a:latin typeface="Cambria Math" panose="02040503050406030204" pitchFamily="18" charset="0"/>
                            </a:rPr>
                          </m:ctrlPr>
                        </m:fPr>
                        <m:num>
                          <m:r>
                            <a:rPr lang="es-MX" sz="3600" b="0" i="1" smtClean="0">
                              <a:latin typeface="Cambria Math" panose="02040503050406030204" pitchFamily="18" charset="0"/>
                            </a:rPr>
                            <m:t>7+1</m:t>
                          </m:r>
                        </m:num>
                        <m:den>
                          <m:r>
                            <a:rPr lang="es-MX" sz="3600" b="0" i="1" smtClean="0">
                              <a:latin typeface="Cambria Math" panose="02040503050406030204" pitchFamily="18" charset="0"/>
                            </a:rPr>
                            <m:t>2</m:t>
                          </m:r>
                        </m:den>
                      </m:f>
                      <m:r>
                        <a:rPr lang="es-MX" sz="3600" b="0" i="1" smtClean="0">
                          <a:latin typeface="Cambria Math" panose="02040503050406030204" pitchFamily="18" charset="0"/>
                        </a:rPr>
                        <m:t>=4</m:t>
                      </m:r>
                    </m:oMath>
                  </m:oMathPara>
                </a14:m>
                <a:endParaRPr lang="es-MX" sz="3600" dirty="0"/>
              </a:p>
            </p:txBody>
          </p:sp>
        </mc:Choice>
        <mc:Fallback xmlns="">
          <p:sp>
            <p:nvSpPr>
              <p:cNvPr id="11" name="CuadroTexto 10"/>
              <p:cNvSpPr txBox="1">
                <a:spLocks noRot="1" noChangeAspect="1" noMove="1" noResize="1" noEditPoints="1" noAdjustHandles="1" noChangeArrowheads="1" noChangeShapeType="1" noTextEdit="1"/>
              </p:cNvSpPr>
              <p:nvPr/>
            </p:nvSpPr>
            <p:spPr>
              <a:xfrm>
                <a:off x="6683409" y="3077859"/>
                <a:ext cx="3288272" cy="1037143"/>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64117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dirty="0"/>
              <a:t>La moda</a:t>
            </a:r>
            <a:endParaRPr lang="es-MX" dirty="0"/>
          </a:p>
        </p:txBody>
      </p:sp>
      <p:sp>
        <p:nvSpPr>
          <p:cNvPr id="3" name="Marcador de contenido 2"/>
          <p:cNvSpPr>
            <a:spLocks noGrp="1"/>
          </p:cNvSpPr>
          <p:nvPr>
            <p:ph idx="1"/>
          </p:nvPr>
        </p:nvSpPr>
        <p:spPr>
          <a:xfrm>
            <a:off x="1069848" y="1876710"/>
            <a:ext cx="10058400" cy="1033915"/>
          </a:xfrm>
        </p:spPr>
        <p:txBody>
          <a:bodyPr/>
          <a:lstStyle/>
          <a:p>
            <a:pPr fontAlgn="base"/>
            <a:r>
              <a:rPr lang="es-MX" sz="3400" dirty="0"/>
              <a:t>La moda es el valor que se repite con una mayor frecuencia y su fórmula es</a:t>
            </a:r>
          </a:p>
          <a:p>
            <a:endParaRPr lang="es-MX" dirty="0"/>
          </a:p>
        </p:txBody>
      </p:sp>
      <p:sp>
        <p:nvSpPr>
          <p:cNvPr id="5" name="Rectángulo 4"/>
          <p:cNvSpPr/>
          <p:nvPr/>
        </p:nvSpPr>
        <p:spPr>
          <a:xfrm>
            <a:off x="1069848" y="4031750"/>
            <a:ext cx="10058400" cy="2708434"/>
          </a:xfrm>
          <a:prstGeom prst="rect">
            <a:avLst/>
          </a:prstGeom>
        </p:spPr>
        <p:txBody>
          <a:bodyPr wrap="square">
            <a:spAutoFit/>
          </a:bodyPr>
          <a:lstStyle/>
          <a:p>
            <a:pPr fontAlgn="base"/>
            <a:r>
              <a:rPr lang="es-MX" sz="3400" dirty="0"/>
              <a:t>Donde:</a:t>
            </a:r>
          </a:p>
          <a:p>
            <a:pPr lvl="1" fontAlgn="base"/>
            <a:r>
              <a:rPr lang="es-MX" sz="3400" dirty="0"/>
              <a:t>S	= Termino superior a la clase modal</a:t>
            </a:r>
            <a:br>
              <a:rPr lang="es-MX" sz="3400" dirty="0"/>
            </a:br>
            <a:r>
              <a:rPr lang="es-MX" sz="3400" dirty="0"/>
              <a:t>fi	= Frecuencia de la clase inferior a la modal</a:t>
            </a:r>
            <a:br>
              <a:rPr lang="es-MX" sz="3400" dirty="0"/>
            </a:br>
            <a:r>
              <a:rPr lang="es-MX" sz="3400" dirty="0"/>
              <a:t>I	= Intervalo de clase</a:t>
            </a:r>
            <a:br>
              <a:rPr lang="es-MX" sz="3400" dirty="0"/>
            </a:br>
            <a:r>
              <a:rPr lang="es-MX" sz="3400" dirty="0" err="1"/>
              <a:t>Fs</a:t>
            </a:r>
            <a:r>
              <a:rPr lang="es-MX" sz="3400" dirty="0"/>
              <a:t>	= Frecuencia de la clase superior a la moda.</a:t>
            </a:r>
          </a:p>
        </p:txBody>
      </p:sp>
      <mc:AlternateContent xmlns:mc="http://schemas.openxmlformats.org/markup-compatibility/2006" xmlns:a14="http://schemas.microsoft.com/office/drawing/2010/main">
        <mc:Choice Requires="a14">
          <p:sp>
            <p:nvSpPr>
              <p:cNvPr id="6" name="CuadroTexto 5"/>
              <p:cNvSpPr txBox="1"/>
              <p:nvPr/>
            </p:nvSpPr>
            <p:spPr>
              <a:xfrm>
                <a:off x="4263481" y="2910625"/>
                <a:ext cx="3671133" cy="1172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3600" b="0" i="1" smtClean="0">
                          <a:latin typeface="Cambria Math" panose="02040503050406030204" pitchFamily="18" charset="0"/>
                        </a:rPr>
                        <m:t>𝑀𝑜</m:t>
                      </m:r>
                      <m:r>
                        <a:rPr lang="es-MX" sz="3600" b="0" i="1" smtClean="0">
                          <a:latin typeface="Cambria Math" panose="02040503050406030204" pitchFamily="18" charset="0"/>
                        </a:rPr>
                        <m:t>=</m:t>
                      </m:r>
                      <m:r>
                        <a:rPr lang="es-MX" sz="3600" b="0" i="1" smtClean="0">
                          <a:latin typeface="Cambria Math" panose="02040503050406030204" pitchFamily="18" charset="0"/>
                        </a:rPr>
                        <m:t>𝑆</m:t>
                      </m:r>
                      <m:r>
                        <a:rPr lang="es-MX" sz="3600" b="0" i="1" smtClean="0">
                          <a:latin typeface="Cambria Math" panose="02040503050406030204" pitchFamily="18" charset="0"/>
                        </a:rPr>
                        <m:t>−</m:t>
                      </m:r>
                      <m:f>
                        <m:fPr>
                          <m:ctrlPr>
                            <a:rPr lang="es-MX" sz="3600" b="0" i="1" smtClean="0">
                              <a:latin typeface="Cambria Math" panose="02040503050406030204" pitchFamily="18" charset="0"/>
                            </a:rPr>
                          </m:ctrlPr>
                        </m:fPr>
                        <m:num>
                          <m:d>
                            <m:dPr>
                              <m:ctrlPr>
                                <a:rPr lang="es-MX" sz="3600" b="0" i="1" smtClean="0">
                                  <a:latin typeface="Cambria Math" panose="02040503050406030204" pitchFamily="18" charset="0"/>
                                </a:rPr>
                              </m:ctrlPr>
                            </m:dPr>
                            <m:e>
                              <m:r>
                                <a:rPr lang="es-MX" sz="3600" b="0" i="1" smtClean="0">
                                  <a:latin typeface="Cambria Math" panose="02040503050406030204" pitchFamily="18" charset="0"/>
                                </a:rPr>
                                <m:t>𝑓𝑖</m:t>
                              </m:r>
                              <m:r>
                                <a:rPr lang="es-MX" sz="3600" b="0" i="1" smtClean="0">
                                  <a:latin typeface="Cambria Math" panose="02040503050406030204" pitchFamily="18" charset="0"/>
                                </a:rPr>
                                <m:t>∗1</m:t>
                              </m:r>
                            </m:e>
                          </m:d>
                        </m:num>
                        <m:den>
                          <m:r>
                            <a:rPr lang="es-MX" sz="3600" b="0" i="1" smtClean="0">
                              <a:latin typeface="Cambria Math" panose="02040503050406030204" pitchFamily="18" charset="0"/>
                            </a:rPr>
                            <m:t>𝑓𝑖</m:t>
                          </m:r>
                          <m:r>
                            <a:rPr lang="es-MX" sz="3600" b="0" i="1" smtClean="0">
                              <a:latin typeface="Cambria Math" panose="02040503050406030204" pitchFamily="18" charset="0"/>
                            </a:rPr>
                            <m:t>+</m:t>
                          </m:r>
                          <m:r>
                            <a:rPr lang="es-MX" sz="3600" b="0" i="1" smtClean="0">
                              <a:latin typeface="Cambria Math" panose="02040503050406030204" pitchFamily="18" charset="0"/>
                            </a:rPr>
                            <m:t>𝐹𝑠</m:t>
                          </m:r>
                        </m:den>
                      </m:f>
                    </m:oMath>
                  </m:oMathPara>
                </a14:m>
                <a:endParaRPr lang="es-MX" sz="3600" b="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263481" y="2910625"/>
                <a:ext cx="3671133" cy="1172309"/>
              </a:xfrm>
              <a:prstGeom prst="rect">
                <a:avLst/>
              </a:prstGeom>
              <a:blipFill rotWithShape="0">
                <a:blip r:embed="rId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776298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TM03090434[[fn=Madera]]</Template>
  <TotalTime>357</TotalTime>
  <Words>355</Words>
  <Application>Microsoft Office PowerPoint</Application>
  <PresentationFormat>Panorámica</PresentationFormat>
  <Paragraphs>94</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Cambria Math</vt:lpstr>
      <vt:lpstr>Georgia</vt:lpstr>
      <vt:lpstr>Trebuchet MS</vt:lpstr>
      <vt:lpstr>Wingdings</vt:lpstr>
      <vt:lpstr>Tipo de madera</vt:lpstr>
      <vt:lpstr>MÉTODO DE RAZONES ESTÁNDAR</vt:lpstr>
      <vt:lpstr>Presentación de PowerPoint</vt:lpstr>
      <vt:lpstr>Presentación de PowerPoint</vt:lpstr>
      <vt:lpstr>Presentación de PowerPoint</vt:lpstr>
      <vt:lpstr>La media aritmética</vt:lpstr>
      <vt:lpstr>Presentación de PowerPoint</vt:lpstr>
      <vt:lpstr>La mediana</vt:lpstr>
      <vt:lpstr>Presentación de PowerPoint</vt:lpstr>
      <vt:lpstr>La moda</vt:lpstr>
      <vt:lpstr>Presentación de PowerPoint</vt:lpstr>
      <vt:lpstr>Clasificación de las Razones Estándar</vt:lpstr>
      <vt:lpstr>Presentación de PowerPoint</vt:lpstr>
      <vt:lpstr>Presentación de PowerPoint</vt:lpstr>
      <vt:lpstr>Referencias: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RAZONES ESTÁNDAR</dc:title>
  <dc:creator>Adrian A. L.</dc:creator>
  <cp:lastModifiedBy>Melisa Luciano</cp:lastModifiedBy>
  <cp:revision>10</cp:revision>
  <dcterms:created xsi:type="dcterms:W3CDTF">2016-09-26T01:46:51Z</dcterms:created>
  <dcterms:modified xsi:type="dcterms:W3CDTF">2016-09-26T07:52:21Z</dcterms:modified>
</cp:coreProperties>
</file>