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81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33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52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33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69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4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9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4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43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52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8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B6-2ACB-48EC-BF39-F4D6F77E6E65}" type="datetimeFigureOut">
              <a:rPr lang="es-MX" smtClean="0"/>
              <a:t>08/12/2016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BEEC-D80E-495B-A5F0-AF68DB3FC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36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Autofit/>
          </a:bodyPr>
          <a:lstStyle/>
          <a:p>
            <a:r>
              <a:rPr lang="es-MX" sz="2600" dirty="0"/>
              <a:t>Como muchos métodos matemáticos, éste sigue una serie de pasos que, al ser efectuados hacen posible el llegar al resultado de una manera sencilla. A mi forma de ver, éstos son:</a:t>
            </a:r>
          </a:p>
          <a:p>
            <a:r>
              <a:rPr lang="es-MX" sz="2600" dirty="0"/>
              <a:t>Paso 0: igualar las funciones, hallar los puntos de </a:t>
            </a:r>
            <a:r>
              <a:rPr lang="es-MX" sz="2600" dirty="0" err="1"/>
              <a:t>interseccion</a:t>
            </a:r>
            <a:r>
              <a:rPr lang="es-MX" sz="2600" dirty="0"/>
              <a:t>.</a:t>
            </a:r>
          </a:p>
          <a:p>
            <a:r>
              <a:rPr lang="es-MX" sz="2600" dirty="0"/>
              <a:t>Paso 1: Graficar las funciones, para identificar el área atrapada en ellas(opcional dibujar la grafica reflejada al otro lado del eje de giro, o dibujar en 3D para darse una idea)</a:t>
            </a:r>
          </a:p>
          <a:p>
            <a:endParaRPr lang="es-MX" sz="2600" dirty="0"/>
          </a:p>
          <a:p>
            <a:endParaRPr lang="es-MX" sz="2600" dirty="0"/>
          </a:p>
          <a:p>
            <a:pPr marL="0" indent="0">
              <a:buNone/>
            </a:pP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38656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332656"/>
                <a:ext cx="8229600" cy="3888432"/>
              </a:xfrm>
            </p:spPr>
            <p:txBody>
              <a:bodyPr>
                <a:normAutofit/>
              </a:bodyPr>
              <a:lstStyle/>
              <a:p>
                <a:r>
                  <a:rPr lang="es-MX" sz="2600" dirty="0"/>
                  <a:t>Paso 2: Proponer la arandela y establecer en qué dirección está la altura  de la misma h=(dx ó </a:t>
                </a:r>
                <a:r>
                  <a:rPr lang="es-MX" sz="2600" dirty="0" err="1"/>
                  <a:t>dy</a:t>
                </a:r>
                <a:r>
                  <a:rPr lang="es-MX" sz="2600" dirty="0"/>
                  <a:t>)</a:t>
                </a:r>
              </a:p>
              <a:p>
                <a:r>
                  <a:rPr lang="es-MX" sz="2600" dirty="0"/>
                  <a:t>Paso 4: Proponer “R” (que delimita la parte solida del volumen) y “r”(que delimita la parte hueca del volumen).</a:t>
                </a:r>
              </a:p>
              <a:p>
                <a:r>
                  <a:rPr lang="es-MX" sz="2600" dirty="0"/>
                  <a:t>Paso 5: El volumen total es dv=</a:t>
                </a:r>
                <a14:m>
                  <m:oMath xmlns:m="http://schemas.openxmlformats.org/officeDocument/2006/math">
                    <m:r>
                      <a:rPr lang="es-MX" sz="2600" i="1" smtClean="0">
                        <a:latin typeface="Cambria Math"/>
                        <a:ea typeface="Cambria Math"/>
                      </a:rPr>
                      <m:t>𝜋</m:t>
                    </m:r>
                    <m:sSup>
                      <m:sSupPr>
                        <m:ctrlPr>
                          <a:rPr lang="es-MX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MX" sz="26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s-MX" sz="2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s-MX" sz="2600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s-MX" sz="26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s-MX" sz="2600" i="1" smtClean="0">
                        <a:latin typeface="Cambria Math"/>
                        <a:ea typeface="Cambria Math"/>
                      </a:rPr>
                      <m:t>𝜋</m:t>
                    </m:r>
                    <m:sSup>
                      <m:sSupPr>
                        <m:ctrlPr>
                          <a:rPr lang="es-MX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MX" sz="26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s-MX" sz="2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s-MX" sz="2600" b="0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s-MX" sz="2600" dirty="0"/>
                  <a:t> pero h=(dx ó </a:t>
                </a:r>
                <a:r>
                  <a:rPr lang="es-MX" sz="2600" dirty="0" err="1"/>
                  <a:t>dy</a:t>
                </a:r>
                <a:r>
                  <a:rPr lang="es-MX" sz="2600" dirty="0"/>
                  <a:t>), así que factorizando: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600" b="0" i="1" smtClean="0">
                          <a:latin typeface="Cambria Math"/>
                          <a:ea typeface="Cambria Math"/>
                        </a:rPr>
                        <m:t>𝑑𝑣</m:t>
                      </m:r>
                      <m:r>
                        <a:rPr lang="es-MX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sz="260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s-MX" sz="2600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s-MX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MX" sz="26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s-MX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s-MX" sz="26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s-MX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MX" sz="26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p>
                          <m:r>
                            <a:rPr lang="es-MX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s-MX" sz="2600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s-MX" sz="2600" b="0" i="1" smtClean="0"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s-MX" sz="2600" b="0" i="1" smtClean="0">
                          <a:latin typeface="Cambria Math"/>
                          <a:ea typeface="Cambria Math"/>
                        </a:rPr>
                        <m:t> ó </m:t>
                      </m:r>
                      <m:r>
                        <a:rPr lang="es-MX" sz="2600" b="0" i="1" smtClean="0">
                          <a:latin typeface="Cambria Math"/>
                          <a:ea typeface="Cambria Math"/>
                        </a:rPr>
                        <m:t>𝑑𝑦</m:t>
                      </m:r>
                      <m:r>
                        <a:rPr lang="es-MX" sz="2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sz="26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332656"/>
                <a:ext cx="8229600" cy="3888432"/>
              </a:xfrm>
              <a:blipFill rotWithShape="1">
                <a:blip r:embed="rId2"/>
                <a:stretch>
                  <a:fillRect l="-1185" t="-1256" r="-5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3" name="Picture 9" descr="Resultado de imagen para arandelas metod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" t="27109" r="10880" b="18399"/>
          <a:stretch/>
        </p:blipFill>
        <p:spPr bwMode="auto">
          <a:xfrm>
            <a:off x="1331640" y="3539183"/>
            <a:ext cx="5760640" cy="284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9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5"/>
            <a:ext cx="8229600" cy="1152128"/>
          </a:xfrm>
        </p:spPr>
        <p:txBody>
          <a:bodyPr>
            <a:normAutofit/>
          </a:bodyPr>
          <a:lstStyle/>
          <a:p>
            <a:r>
              <a:rPr lang="es-MX" sz="2600" dirty="0"/>
              <a:t>Paso 6: Establecer límites de integración, apoyarse en la gráfica. Integrar y evaluar.</a:t>
            </a:r>
          </a:p>
        </p:txBody>
      </p:sp>
      <p:pic>
        <p:nvPicPr>
          <p:cNvPr id="2050" name="Picture 2" descr="Resultado de imagen para arandelas meto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57150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10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s-MX" dirty="0"/>
              <a:t>Ejemplo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80120"/>
                <a:ext cx="8229600" cy="2260848"/>
              </a:xfrm>
            </p:spPr>
            <p:txBody>
              <a:bodyPr>
                <a:normAutofit/>
              </a:bodyPr>
              <a:lstStyle/>
              <a:p>
                <a:r>
                  <a:rPr lang="es-MX" sz="2400" dirty="0"/>
                  <a:t>Hallar con arandelas el volumen delimitado por las curvas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/>
                      </a:rPr>
                      <m:t>𝑦</m:t>
                    </m:r>
                    <m:r>
                      <a:rPr lang="es-MX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MX" sz="2400" dirty="0"/>
                  <a:t> y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/>
                      </a:rPr>
                      <m:t>𝑦</m:t>
                    </m:r>
                    <m:r>
                      <a:rPr lang="es-MX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s-MX" sz="2400" dirty="0"/>
                  <a:t>, y que gira alrededor de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/>
                      </a:rPr>
                      <m:t>𝑦</m:t>
                    </m:r>
                    <m:r>
                      <a:rPr lang="es-MX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MX" sz="2400" b="0" dirty="0"/>
                  <a:t>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/>
                      </a:rPr>
                      <m:t>2</m:t>
                    </m:r>
                  </m:oMath>
                </a14:m>
                <a:endParaRPr lang="es-MX" sz="2400" dirty="0"/>
              </a:p>
              <a:p>
                <a:r>
                  <a:rPr lang="es-MX" sz="2400" b="0" dirty="0"/>
                  <a:t>Igualamos las funciones: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s-MX" sz="2400" b="0" i="1" smtClean="0">
                        <a:latin typeface="Cambria Math"/>
                      </a:rPr>
                      <m:t>=1; </m:t>
                    </m:r>
                    <m:r>
                      <a:rPr lang="es-MX" sz="2400" b="0" i="1" smtClean="0">
                        <a:latin typeface="Cambria Math"/>
                      </a:rPr>
                      <m:t>𝑥</m:t>
                    </m:r>
                    <m:r>
                      <a:rPr lang="es-MX" sz="2400" b="0" i="1" smtClean="0">
                        <a:latin typeface="Cambria Math"/>
                      </a:rPr>
                      <m:t>=±1</m:t>
                    </m:r>
                  </m:oMath>
                </a14:m>
                <a:r>
                  <a:rPr lang="es-MX" sz="2400" dirty="0"/>
                  <a:t>, lo que significa que las curvas cortan en 1 y -1. Graficamos esto, el eje de rotación y la gráfica reflejada respecto al eje de giro</a:t>
                </a:r>
              </a:p>
              <a:p>
                <a:endParaRPr lang="es-MX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80120"/>
                <a:ext cx="8229600" cy="2260848"/>
              </a:xfrm>
              <a:blipFill rotWithShape="1">
                <a:blip r:embed="rId2"/>
                <a:stretch>
                  <a:fillRect l="-963" t="-2156" r="-14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84984"/>
            <a:ext cx="3096344" cy="322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25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190080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Imaginamos el sólido de revolución y proponemos la arandela. Se deducen los radios “R” y “r”. Se propone la altura de la arandela, en este caso, “dx”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79" y="2132856"/>
            <a:ext cx="5645806" cy="435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85" y="2132856"/>
            <a:ext cx="2196772" cy="356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47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836712"/>
                <a:ext cx="8229600" cy="4525963"/>
              </a:xfrm>
            </p:spPr>
            <p:txBody>
              <a:bodyPr/>
              <a:lstStyle/>
              <a:p>
                <a:r>
                  <a:rPr lang="es-MX" b="0" dirty="0"/>
                  <a:t>Llegamos 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h</m:t>
                    </m:r>
                    <m:r>
                      <a:rPr lang="es-MX" b="0" i="1" smtClean="0">
                        <a:latin typeface="Cambria Math"/>
                      </a:rPr>
                      <m:t>=</m:t>
                    </m:r>
                    <m:r>
                      <a:rPr lang="es-MX" b="0" i="1" smtClean="0">
                        <a:latin typeface="Cambria Math"/>
                      </a:rPr>
                      <m:t>𝑑𝑥</m:t>
                    </m:r>
                    <m:r>
                      <a:rPr lang="es-MX" b="0" i="1" smtClean="0">
                        <a:latin typeface="Cambria Math"/>
                      </a:rPr>
                      <m:t>;</m:t>
                    </m:r>
                    <m:r>
                      <a:rPr lang="es-MX" b="0" i="1" smtClean="0">
                        <a:latin typeface="Cambria Math"/>
                      </a:rPr>
                      <m:t>𝑟</m:t>
                    </m:r>
                    <m:r>
                      <a:rPr lang="es-MX" b="0" i="1" smtClean="0">
                        <a:latin typeface="Cambria Math"/>
                      </a:rPr>
                      <m:t>=1;</m:t>
                    </m:r>
                    <m:r>
                      <a:rPr lang="es-MX" b="0" i="1" smtClean="0">
                        <a:latin typeface="Cambria Math"/>
                      </a:rPr>
                      <m:t>𝑅</m:t>
                    </m:r>
                    <m:r>
                      <a:rPr lang="es-MX" b="0" i="1" smtClean="0">
                        <a:latin typeface="Cambria Math"/>
                      </a:rPr>
                      <m:t>=2−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s-MX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s-MX" dirty="0"/>
              </a:p>
              <a:p>
                <a:r>
                  <a:rPr lang="es-MX" dirty="0"/>
                  <a:t>Así, el área del volumen hueco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/>
                      </a:rPr>
                      <m:t>r</m:t>
                    </m:r>
                    <m:r>
                      <a:rPr lang="es-MX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(1)</m:t>
                        </m:r>
                      </m:e>
                      <m:sup>
                        <m:r>
                          <a:rPr lang="es-MX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s-MX" dirty="0"/>
                  <a:t> y el área del volumen solido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/>
                          </a:rPr>
                          <m:t>𝑅</m:t>
                        </m:r>
                        <m:r>
                          <a:rPr lang="es-MX" b="0" i="1" smtClean="0">
                            <a:latin typeface="Cambria Math"/>
                          </a:rPr>
                          <m:t>=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(2−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s-MX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s-MX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/>
                      </a:rPr>
                      <m:t>𝑑𝑥</m:t>
                    </m:r>
                  </m:oMath>
                </a14:m>
                <a:endParaRPr lang="es-MX" b="0" dirty="0"/>
              </a:p>
              <a:p>
                <a:r>
                  <a:rPr lang="es-MX" dirty="0"/>
                  <a:t>El volumen solido de la arandela es R-r: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b="0" i="1" smtClean="0">
                            <a:latin typeface="Cambria Math"/>
                          </a:rPr>
                          <m:t>−</m:t>
                        </m:r>
                        <m:r>
                          <a:rPr lang="es-MX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MX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s-MX" b="0" i="1" smtClean="0">
                            <a:latin typeface="Cambria Math"/>
                          </a:rPr>
                          <m:t>𝑑𝑣</m:t>
                        </m:r>
                      </m:e>
                    </m:nary>
                    <m:r>
                      <a:rPr lang="es-MX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b="0" i="1" smtClean="0">
                            <a:latin typeface="Cambria Math"/>
                          </a:rPr>
                          <m:t>−</m:t>
                        </m:r>
                        <m:r>
                          <a:rPr lang="es-MX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MX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((2−</m:t>
                                </m:r>
                                <m:r>
                                  <a:rPr lang="es-MX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s-MX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MX" b="0" i="1" smtClean="0">
                            <a:latin typeface="Cambria Math"/>
                          </a:rPr>
                          <m:t>−1) </m:t>
                        </m:r>
                        <m:r>
                          <a:rPr lang="es-MX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𝑟𝑒𝑠𝑢𝑙𝑡𝑎𝑑𝑜</m:t>
                    </m:r>
                    <m:r>
                      <a:rPr lang="es-MX" b="0" i="1" smtClean="0">
                        <a:latin typeface="Cambria Math"/>
                      </a:rPr>
                      <m:t>: 208</m:t>
                    </m:r>
                    <m:r>
                      <a:rPr lang="es-MX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s-MX" b="0" i="1" smtClean="0">
                        <a:latin typeface="Cambria Math"/>
                      </a:rPr>
                      <m:t>/45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836712"/>
                <a:ext cx="8229600" cy="4525963"/>
              </a:xfrm>
              <a:blipFill rotWithShape="1">
                <a:blip r:embed="rId2"/>
                <a:stretch>
                  <a:fillRect l="-1704" t="-1615" r="-12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785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417</Words>
  <Application>Microsoft Office PowerPoint</Application>
  <PresentationFormat>Presentación en pantalla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Tema de Office</vt:lpstr>
      <vt:lpstr>Pasos:</vt:lpstr>
      <vt:lpstr>Presentación de PowerPoint</vt:lpstr>
      <vt:lpstr>Presentación de PowerPoint</vt:lpstr>
      <vt:lpstr>Ejemplo 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Certificaciones</dc:creator>
  <cp:lastModifiedBy>Melisa Luciano</cp:lastModifiedBy>
  <cp:revision>12</cp:revision>
  <dcterms:created xsi:type="dcterms:W3CDTF">2016-12-08T02:35:28Z</dcterms:created>
  <dcterms:modified xsi:type="dcterms:W3CDTF">2016-12-08T08:29:57Z</dcterms:modified>
</cp:coreProperties>
</file>