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D4C2D28-14A1-4ACC-9DA9-85AD0C34E305}" type="datetimeFigureOut">
              <a:rPr lang="es-MX" smtClean="0"/>
              <a:t>14/12/2016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620-6734-4AAA-9070-483EEFFC1813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57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2D28-14A1-4ACC-9DA9-85AD0C34E305}" type="datetimeFigureOut">
              <a:rPr lang="es-MX" smtClean="0"/>
              <a:t>14/12/2016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620-6734-4AAA-9070-483EEFFC18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924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2D28-14A1-4ACC-9DA9-85AD0C34E305}" type="datetimeFigureOut">
              <a:rPr lang="es-MX" smtClean="0"/>
              <a:t>14/12/2016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620-6734-4AAA-9070-483EEFFC1813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09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2D28-14A1-4ACC-9DA9-85AD0C34E305}" type="datetimeFigureOut">
              <a:rPr lang="es-MX" smtClean="0"/>
              <a:t>14/12/2016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620-6734-4AAA-9070-483EEFFC18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041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2D28-14A1-4ACC-9DA9-85AD0C34E305}" type="datetimeFigureOut">
              <a:rPr lang="es-MX" smtClean="0"/>
              <a:t>14/12/2016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620-6734-4AAA-9070-483EEFFC1813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7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2D28-14A1-4ACC-9DA9-85AD0C34E305}" type="datetimeFigureOut">
              <a:rPr lang="es-MX" smtClean="0"/>
              <a:t>14/12/2016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620-6734-4AAA-9070-483EEFFC18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953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2D28-14A1-4ACC-9DA9-85AD0C34E305}" type="datetimeFigureOut">
              <a:rPr lang="es-MX" smtClean="0"/>
              <a:t>14/12/2016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620-6734-4AAA-9070-483EEFFC18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912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2D28-14A1-4ACC-9DA9-85AD0C34E305}" type="datetimeFigureOut">
              <a:rPr lang="es-MX" smtClean="0"/>
              <a:t>14/12/2016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620-6734-4AAA-9070-483EEFFC18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000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2D28-14A1-4ACC-9DA9-85AD0C34E305}" type="datetimeFigureOut">
              <a:rPr lang="es-MX" smtClean="0"/>
              <a:t>14/12/2016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620-6734-4AAA-9070-483EEFFC18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244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2D28-14A1-4ACC-9DA9-85AD0C34E305}" type="datetimeFigureOut">
              <a:rPr lang="es-MX" smtClean="0"/>
              <a:t>14/12/2016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620-6734-4AAA-9070-483EEFFC18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229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2D28-14A1-4ACC-9DA9-85AD0C34E305}" type="datetimeFigureOut">
              <a:rPr lang="es-MX" smtClean="0"/>
              <a:t>14/12/2016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620-6734-4AAA-9070-483EEFFC1813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9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D4C2D28-14A1-4ACC-9DA9-85AD0C34E305}" type="datetimeFigureOut">
              <a:rPr lang="es-MX" smtClean="0"/>
              <a:t>14/12/2016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67C3620-6734-4AAA-9070-483EEFFC1813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02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Volumen de solidos de revolución por arandelas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704522"/>
            <a:ext cx="3200400" cy="1718655"/>
          </a:xfrm>
        </p:spPr>
        <p:txBody>
          <a:bodyPr/>
          <a:lstStyle/>
          <a:p>
            <a:r>
              <a:rPr lang="es-MX" dirty="0"/>
              <a:t>Cortez Tinoco Alejandro</a:t>
            </a:r>
          </a:p>
          <a:p>
            <a:r>
              <a:rPr lang="es-MX" dirty="0"/>
              <a:t>Luciano Espina Melisa</a:t>
            </a:r>
          </a:p>
          <a:p>
            <a:r>
              <a:rPr lang="es-MX" dirty="0"/>
              <a:t>Larios Eduardo</a:t>
            </a:r>
          </a:p>
          <a:p>
            <a:r>
              <a:rPr lang="es-MX" dirty="0"/>
              <a:t>Martínez Ávila Ignacio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5662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7" y="748747"/>
            <a:ext cx="9720073" cy="4023360"/>
          </a:xfrm>
        </p:spPr>
        <p:txBody>
          <a:bodyPr/>
          <a:lstStyle/>
          <a:p>
            <a:pPr>
              <a:buFontTx/>
              <a:buChar char="•"/>
            </a:pPr>
            <a:r>
              <a:rPr lang="es-MX" alt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Encontrar el volumen del sólido obtenido al girar la región limitada por las curvas        </a:t>
            </a:r>
          </a:p>
          <a:p>
            <a:r>
              <a:rPr lang="es-MX" alt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alrededor del eje   “Y” las curvas quedarían graficadas de la siguiente manera:</a:t>
            </a:r>
            <a:br>
              <a:rPr lang="es-MX" alt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MX" altLang="es-MX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altLang="es-MX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altLang="es-MX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alt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siendo la curva roja  </a:t>
            </a:r>
            <a:r>
              <a:rPr lang="es-MX" altLang="es-MX" dirty="0">
                <a:latin typeface="Arial" panose="020B0604020202020204" pitchFamily="34" charset="0"/>
              </a:rPr>
              <a:t>             </a:t>
            </a:r>
            <a:r>
              <a:rPr lang="es-MX" altLang="es-MX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MX" alt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la azul </a:t>
            </a:r>
            <a:r>
              <a:rPr lang="es-MX" altLang="es-MX" dirty="0">
                <a:latin typeface="Arial" panose="020B0604020202020204" pitchFamily="34" charset="0"/>
              </a:rPr>
              <a:t>  </a:t>
            </a:r>
            <a:r>
              <a:rPr lang="es-MX" altLang="es-MX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altLang="es-MX" dirty="0">
              <a:latin typeface="Arial" panose="020B0604020202020204" pitchFamily="34" charset="0"/>
            </a:endParaRPr>
          </a:p>
          <a:p>
            <a:endParaRPr lang="es-MX" altLang="es-MX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6" descr="y^2=x; x=2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98" y="2108441"/>
            <a:ext cx="1465263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Graphic1Wizz36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163" y="3184525"/>
            <a:ext cx="527685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x=y^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754" y="3580053"/>
            <a:ext cx="811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0" descr="x=2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850" y="3611803"/>
            <a:ext cx="84931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433962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ct val="0"/>
              </a:spcAft>
            </a:pPr>
            <a:r>
              <a:rPr lang="es-MX" altLang="es-MX" dirty="0">
                <a:latin typeface="Book Antiqua" panose="02040602050305030304" pitchFamily="18" charset="0"/>
              </a:rPr>
              <a:t>Igualamos:</a:t>
            </a:r>
          </a:p>
          <a:p>
            <a:pPr algn="just">
              <a:spcAft>
                <a:spcPct val="0"/>
              </a:spcAft>
            </a:pPr>
            <a:endParaRPr lang="es-MX" altLang="es-MX" dirty="0">
              <a:latin typeface="Book Antiqua" panose="02040602050305030304" pitchFamily="18" charset="0"/>
            </a:endParaRPr>
          </a:p>
          <a:p>
            <a:pPr algn="just">
              <a:spcAft>
                <a:spcPct val="0"/>
              </a:spcAft>
            </a:pPr>
            <a:r>
              <a:rPr lang="es-MX" altLang="es-MX" dirty="0">
                <a:latin typeface="Book Antiqua" panose="02040602050305030304" pitchFamily="18" charset="0"/>
              </a:rPr>
              <a:t>Despejamos</a:t>
            </a:r>
          </a:p>
          <a:p>
            <a:pPr algn="just">
              <a:spcAft>
                <a:spcPct val="0"/>
              </a:spcAft>
            </a:pPr>
            <a:endParaRPr lang="es-MX" altLang="es-MX" dirty="0">
              <a:latin typeface="Book Antiqua" panose="02040602050305030304" pitchFamily="18" charset="0"/>
            </a:endParaRPr>
          </a:p>
          <a:p>
            <a:pPr algn="just">
              <a:spcAft>
                <a:spcPct val="0"/>
              </a:spcAft>
            </a:pPr>
            <a:r>
              <a:rPr lang="es-MX" altLang="es-MX" dirty="0">
                <a:latin typeface="Book Antiqua" panose="02040602050305030304" pitchFamily="18" charset="0"/>
              </a:rPr>
              <a:t>Obtenemos el punto de intersección de las 2 curvas sobre el eje “y”</a:t>
            </a:r>
          </a:p>
          <a:p>
            <a:pPr>
              <a:spcAft>
                <a:spcPct val="0"/>
              </a:spcAft>
            </a:pPr>
            <a:endParaRPr lang="es-MX" altLang="es-MX" dirty="0"/>
          </a:p>
          <a:p>
            <a:pPr>
              <a:spcAft>
                <a:spcPct val="0"/>
              </a:spcAft>
            </a:pPr>
            <a:r>
              <a:rPr lang="es-MX" altLang="es-MX" dirty="0">
                <a:latin typeface="Book Antiqua" panose="02040602050305030304" pitchFamily="18" charset="0"/>
              </a:rPr>
              <a:t>Por lo tanto la integral queda con los intervalos y=0 ; y=2</a:t>
            </a:r>
          </a:p>
          <a:p>
            <a:endParaRPr lang="es-MX" dirty="0"/>
          </a:p>
        </p:txBody>
      </p:sp>
      <p:pic>
        <p:nvPicPr>
          <p:cNvPr id="4" name="Picture 2" descr="y^2=2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812912"/>
            <a:ext cx="130175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y^2/y=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433" y="3725587"/>
            <a:ext cx="1408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y=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433" y="4585742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6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1958" y="2140226"/>
            <a:ext cx="9720073" cy="4023360"/>
          </a:xfrm>
        </p:spPr>
        <p:txBody>
          <a:bodyPr/>
          <a:lstStyle/>
          <a:p>
            <a:pPr algn="just">
              <a:spcAft>
                <a:spcPct val="0"/>
              </a:spcAft>
            </a:pPr>
            <a:r>
              <a:rPr lang="es-MX" altLang="es-MX" dirty="0">
                <a:latin typeface="Book Antiqua" panose="02040602050305030304" pitchFamily="18" charset="0"/>
              </a:rPr>
              <a:t>Entonces, el volumen total del solido seria:</a:t>
            </a:r>
          </a:p>
          <a:p>
            <a:pPr algn="just">
              <a:spcAft>
                <a:spcPct val="0"/>
              </a:spcAft>
            </a:pPr>
            <a:endParaRPr lang="es-MX" altLang="es-MX" dirty="0">
              <a:latin typeface="Book Antiqua" panose="02040602050305030304" pitchFamily="18" charset="0"/>
            </a:endParaRPr>
          </a:p>
          <a:p>
            <a:pPr algn="just">
              <a:spcAft>
                <a:spcPct val="0"/>
              </a:spcAft>
            </a:pPr>
            <a:r>
              <a:rPr lang="es-MX" altLang="es-MX" dirty="0">
                <a:latin typeface="Book Antiqua" panose="02040602050305030304" pitchFamily="18" charset="0"/>
              </a:rPr>
              <a:t>Y expresando en una integral definida seria:</a:t>
            </a:r>
          </a:p>
          <a:p>
            <a:pPr algn="just">
              <a:spcAft>
                <a:spcPct val="0"/>
              </a:spcAft>
            </a:pPr>
            <a:endParaRPr lang="es-MX" altLang="es-MX" dirty="0">
              <a:latin typeface="Book Antiqua" panose="02040602050305030304" pitchFamily="18" charset="0"/>
            </a:endParaRPr>
          </a:p>
          <a:p>
            <a:pPr algn="just">
              <a:spcAft>
                <a:spcPct val="0"/>
              </a:spcAft>
            </a:pPr>
            <a:endParaRPr lang="es-MX" altLang="es-MX" dirty="0">
              <a:latin typeface="Book Antiqua" panose="02040602050305030304" pitchFamily="18" charset="0"/>
            </a:endParaRPr>
          </a:p>
          <a:p>
            <a:pPr algn="just">
              <a:spcAft>
                <a:spcPct val="0"/>
              </a:spcAft>
            </a:pPr>
            <a:r>
              <a:rPr lang="es-MX" altLang="es-MX" dirty="0">
                <a:latin typeface="Book Antiqua" panose="02040602050305030304" pitchFamily="18" charset="0"/>
              </a:rPr>
              <a:t>Resolviendo la integral tenemos:</a:t>
            </a:r>
          </a:p>
          <a:p>
            <a:pPr algn="just">
              <a:spcAft>
                <a:spcPct val="0"/>
              </a:spcAft>
            </a:pPr>
            <a:endParaRPr lang="es-MX" altLang="es-MX" dirty="0">
              <a:latin typeface="Book Antiqua" panose="02040602050305030304" pitchFamily="18" charset="0"/>
            </a:endParaRPr>
          </a:p>
          <a:p>
            <a:endParaRPr lang="es-MX" dirty="0"/>
          </a:p>
        </p:txBody>
      </p:sp>
      <p:pic>
        <p:nvPicPr>
          <p:cNvPr id="4" name="Picture 2" descr="V_{t}=\lim_{n \to\infty }\sum_{i=1}^{n}\pi \left [ (2y_{i})^2-(y_{i}^2)^2 \right ]\Delta y_{i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623758"/>
            <a:ext cx="38338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V_{t}=\pi \int_{0}^{2}\left [ 4y^2-y^4 \right ]d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609216"/>
            <a:ext cx="2306638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\pi \int_{0}^{2}\left [ 4y^2-y^4 \right ]dy = \pi \left [ (4/3y^3)-(1/5y^5) \right&#10;]_{0}^{2}=64\pi /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58" y="4826449"/>
            <a:ext cx="6316663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83635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Pasos: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altLang="es-MX" dirty="0"/>
              <a:t>Como muchos métodos matemáticos, éste sigue una serie de pasos que, al ser efectuados hacen posible el llegar al resultado de una manera sencilla. A mi forma de ver, éstos son:</a:t>
            </a:r>
          </a:p>
          <a:p>
            <a:pPr algn="just"/>
            <a:r>
              <a:rPr lang="es-MX" altLang="es-MX" dirty="0"/>
              <a:t>Paso 0: igualar las funciones, hallar los puntos de intersección.</a:t>
            </a:r>
          </a:p>
          <a:p>
            <a:pPr algn="just"/>
            <a:r>
              <a:rPr lang="es-MX" altLang="es-MX" dirty="0"/>
              <a:t>Paso 1: Graficar las funciones, para identificar el área atrapada en ellas(opcional dibujar la grafica reflejada al otro lado del eje de giro, o dibujar en 3D para darse una idea)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769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s-MX" sz="2000" dirty="0"/>
                  <a:t>Paso 2: Proponer la arandela y establecer en qué dirección está la altura  de la misma h=(dx ó </a:t>
                </a:r>
                <a:r>
                  <a:rPr lang="es-MX" sz="2000" dirty="0" err="1"/>
                  <a:t>dy</a:t>
                </a:r>
                <a:r>
                  <a:rPr lang="es-MX" sz="2000" dirty="0"/>
                  <a:t>)</a:t>
                </a:r>
              </a:p>
              <a:p>
                <a:pPr lvl="1"/>
                <a:r>
                  <a:rPr lang="es-MX" sz="2000" dirty="0"/>
                  <a:t>Paso 4: Proponer “R” (que delimita la parte solida del volumen) y “r”(que delimita la parte hueca del volumen).</a:t>
                </a:r>
              </a:p>
              <a:p>
                <a:pPr lvl="1"/>
                <a:r>
                  <a:rPr lang="es-MX" sz="2000" dirty="0"/>
                  <a:t>Paso 5: El volumen total es dv=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/>
                        <a:ea typeface="Cambria Math"/>
                      </a:rPr>
                      <m:t>𝜋</m:t>
                    </m:r>
                    <m:sSup>
                      <m:sSupPr>
                        <m:ctrlPr>
                          <a:rPr lang="es-MX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s-MX" sz="20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s-MX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s-MX" sz="2000" i="1">
                        <a:latin typeface="Cambria Math"/>
                        <a:ea typeface="Cambria Math"/>
                      </a:rPr>
                      <m:t>h</m:t>
                    </m:r>
                    <m:r>
                      <a:rPr lang="es-MX" sz="20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s-MX" sz="2000" i="1">
                        <a:latin typeface="Cambria Math"/>
                        <a:ea typeface="Cambria Math"/>
                      </a:rPr>
                      <m:t>𝜋</m:t>
                    </m:r>
                    <m:sSup>
                      <m:sSupPr>
                        <m:ctrlPr>
                          <a:rPr lang="es-MX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s-MX" sz="2000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p>
                        <m:r>
                          <a:rPr lang="es-MX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s-MX" sz="2000" i="1">
                        <a:latin typeface="Cambria Math"/>
                        <a:ea typeface="Cambria Math"/>
                      </a:rPr>
                      <m:t>h</m:t>
                    </m:r>
                  </m:oMath>
                </a14:m>
                <a:r>
                  <a:rPr lang="es-MX" sz="2000" dirty="0"/>
                  <a:t> pero h=(dx ó </a:t>
                </a:r>
                <a:r>
                  <a:rPr lang="es-MX" sz="2000" dirty="0" err="1"/>
                  <a:t>dy</a:t>
                </a:r>
                <a:r>
                  <a:rPr lang="es-MX" sz="2000" dirty="0"/>
                  <a:t>), así que factorizando:</a:t>
                </a:r>
              </a:p>
              <a:p>
                <a:pPr marL="17373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>
                          <a:latin typeface="Cambria Math"/>
                          <a:ea typeface="Cambria Math"/>
                        </a:rPr>
                        <m:t>𝑑𝑣</m:t>
                      </m:r>
                      <m:r>
                        <a:rPr lang="es-MX" sz="20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sz="2000" i="1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s-MX" sz="2000" i="1"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s-MX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s-MX" sz="2000" i="1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lang="es-MX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s-MX" sz="2000" i="1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s-MX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s-MX" sz="2000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p>
                          <m:r>
                            <a:rPr lang="es-MX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s-MX" sz="2000" i="1">
                          <a:latin typeface="Cambria Math"/>
                          <a:ea typeface="Cambria Math"/>
                        </a:rPr>
                        <m:t>)(</m:t>
                      </m:r>
                      <m:r>
                        <a:rPr lang="es-MX" sz="2000" i="1">
                          <a:latin typeface="Cambria Math"/>
                          <a:ea typeface="Cambria Math"/>
                        </a:rPr>
                        <m:t>𝑑𝑥</m:t>
                      </m:r>
                      <m:r>
                        <a:rPr lang="es-MX" sz="2000" i="1">
                          <a:latin typeface="Cambria Math"/>
                          <a:ea typeface="Cambria Math"/>
                        </a:rPr>
                        <m:t> ó </m:t>
                      </m:r>
                      <m:r>
                        <a:rPr lang="es-MX" sz="2000" i="1">
                          <a:latin typeface="Cambria Math"/>
                          <a:ea typeface="Cambria Math"/>
                        </a:rPr>
                        <m:t>𝑑𝑦</m:t>
                      </m:r>
                      <m:r>
                        <a:rPr lang="es-MX" sz="20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sz="2000" dirty="0"/>
              </a:p>
              <a:p>
                <a:endParaRPr lang="es-MX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15" r="-6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574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esultado de imagen para arandelas metodo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2" t="27109" r="10880" b="18399"/>
          <a:stretch/>
        </p:blipFill>
        <p:spPr bwMode="auto">
          <a:xfrm>
            <a:off x="3369488" y="3054270"/>
            <a:ext cx="5029162" cy="248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507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/>
              <a:t>Paso 6: Establecer límites de integración, apoyarse en la gráfica. Integrar y evaluar.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7046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C5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" r="-1" b="391"/>
          <a:stretch/>
        </p:blipFill>
        <p:spPr bwMode="auto">
          <a:xfrm>
            <a:off x="6096000" y="640080"/>
            <a:ext cx="5455921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Ejemplo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24129" y="2286000"/>
                <a:ext cx="3791711" cy="3931920"/>
              </a:xfrm>
            </p:spPr>
            <p:txBody>
              <a:bodyPr>
                <a:normAutofit/>
              </a:bodyPr>
              <a:lstStyle/>
              <a:p>
                <a:r>
                  <a:rPr lang="es-MX" dirty="0">
                    <a:solidFill>
                      <a:srgbClr val="FFFFFF"/>
                    </a:solidFill>
                  </a:rPr>
                  <a:t>Hallar con arandelas el volumen delimitado por las curvas </a:t>
                </a:r>
                <a14:m>
                  <m:oMath xmlns:m="http://schemas.openxmlformats.org/officeDocument/2006/math">
                    <m:r>
                      <a:rPr lang="es-MX" i="1">
                        <a:solidFill>
                          <a:srgbClr val="FFFFFF"/>
                        </a:solidFill>
                        <a:latin typeface="Cambria Math"/>
                      </a:rPr>
                      <m:t>𝑦</m:t>
                    </m:r>
                    <m:r>
                      <a:rPr lang="es-MX" i="1">
                        <a:solidFill>
                          <a:srgbClr val="FFFFFF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MX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solidFill>
                              <a:srgbClr val="FFFFFF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s-MX" i="1">
                            <a:solidFill>
                              <a:srgbClr val="FFFFFF"/>
                            </a:solidFill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MX" dirty="0">
                    <a:solidFill>
                      <a:srgbClr val="FFFFFF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MX" i="1">
                        <a:solidFill>
                          <a:srgbClr val="FFFFFF"/>
                        </a:solidFill>
                        <a:latin typeface="Cambria Math"/>
                      </a:rPr>
                      <m:t>𝑦</m:t>
                    </m:r>
                    <m:r>
                      <a:rPr lang="es-MX" i="1">
                        <a:solidFill>
                          <a:srgbClr val="FFFFFF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s-MX" dirty="0">
                    <a:solidFill>
                      <a:srgbClr val="FFFFFF"/>
                    </a:solidFill>
                  </a:rPr>
                  <a:t>, y que gira alrededor de </a:t>
                </a:r>
                <a14:m>
                  <m:oMath xmlns:m="http://schemas.openxmlformats.org/officeDocument/2006/math">
                    <m:r>
                      <a:rPr lang="es-MX" i="1">
                        <a:solidFill>
                          <a:srgbClr val="FFFFFF"/>
                        </a:solidFill>
                        <a:latin typeface="Cambria Math"/>
                      </a:rPr>
                      <m:t>𝑦</m:t>
                    </m:r>
                    <m:r>
                      <a:rPr lang="es-MX" i="1">
                        <a:solidFill>
                          <a:srgbClr val="FFFFFF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s-MX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MX" i="1">
                        <a:solidFill>
                          <a:srgbClr val="FFFFFF"/>
                        </a:solidFill>
                        <a:latin typeface="Cambria Math"/>
                      </a:rPr>
                      <m:t>2</m:t>
                    </m:r>
                  </m:oMath>
                </a14:m>
                <a:endParaRPr lang="es-MX" dirty="0">
                  <a:solidFill>
                    <a:srgbClr val="FFFFFF"/>
                  </a:solidFill>
                </a:endParaRPr>
              </a:p>
              <a:p>
                <a:r>
                  <a:rPr lang="es-MX" dirty="0">
                    <a:solidFill>
                      <a:srgbClr val="FFFFFF"/>
                    </a:solidFill>
                  </a:rPr>
                  <a:t>Igualamos las funciones: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solidFill>
                              <a:srgbClr val="FFFFFF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s-MX" i="1">
                            <a:solidFill>
                              <a:srgbClr val="FFFFFF"/>
                            </a:solidFill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s-MX" i="1">
                        <a:solidFill>
                          <a:srgbClr val="FFFFFF"/>
                        </a:solidFill>
                        <a:latin typeface="Cambria Math"/>
                      </a:rPr>
                      <m:t>=1; </m:t>
                    </m:r>
                    <m:r>
                      <a:rPr lang="es-MX" i="1">
                        <a:solidFill>
                          <a:srgbClr val="FFFFFF"/>
                        </a:solidFill>
                        <a:latin typeface="Cambria Math"/>
                      </a:rPr>
                      <m:t>𝑥</m:t>
                    </m:r>
                    <m:r>
                      <a:rPr lang="es-MX" i="1">
                        <a:solidFill>
                          <a:srgbClr val="FFFFFF"/>
                        </a:solidFill>
                        <a:latin typeface="Cambria Math"/>
                      </a:rPr>
                      <m:t>=±1</m:t>
                    </m:r>
                  </m:oMath>
                </a14:m>
                <a:r>
                  <a:rPr lang="es-MX" dirty="0">
                    <a:solidFill>
                      <a:srgbClr val="FFFFFF"/>
                    </a:solidFill>
                  </a:rPr>
                  <a:t>, lo que significa que las curvas cortan en 1 y -1. Graficamos esto, el eje de rotación y la gráfica reflejada respecto al eje de giro</a:t>
                </a:r>
              </a:p>
              <a:p>
                <a:endParaRPr lang="es-MX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2286000"/>
                <a:ext cx="3791711" cy="3931920"/>
              </a:xfrm>
              <a:blipFill>
                <a:blip r:embed="rId3"/>
                <a:stretch>
                  <a:fillRect l="-804" t="-1860" r="-466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763772"/>
      </p:ext>
    </p:extLst>
  </p:cSld>
  <p:clrMapOvr>
    <a:masterClrMapping/>
  </p:clrMapOvr>
  <p:transition spd="slow">
    <p:wheel spokes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42342" y="768813"/>
            <a:ext cx="6909577" cy="532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37380" y="768813"/>
            <a:ext cx="3133580" cy="3931920"/>
          </a:xfrm>
        </p:spPr>
        <p:txBody>
          <a:bodyPr>
            <a:normAutofit/>
          </a:bodyPr>
          <a:lstStyle/>
          <a:p>
            <a:pPr algn="just"/>
            <a:r>
              <a:rPr lang="es-MX" sz="2000" dirty="0"/>
              <a:t>Imaginamos el sólido de revolución y proponemos la arandela. Se deducen los radios “R” y “r”. Se propone la altura de la arandela, en este caso, “dx”</a:t>
            </a:r>
          </a:p>
          <a:p>
            <a:endParaRPr lang="es-MX" sz="16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93" y="2810973"/>
            <a:ext cx="2196772" cy="356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03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50632" y="1305339"/>
                <a:ext cx="9720073" cy="4023360"/>
              </a:xfrm>
            </p:spPr>
            <p:txBody>
              <a:bodyPr/>
              <a:lstStyle/>
              <a:p>
                <a:r>
                  <a:rPr lang="es-MX" dirty="0"/>
                  <a:t>Llegamos a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/>
                      </a:rPr>
                      <m:t>h</m:t>
                    </m:r>
                    <m:r>
                      <a:rPr lang="es-MX" i="1">
                        <a:latin typeface="Cambria Math"/>
                      </a:rPr>
                      <m:t>=</m:t>
                    </m:r>
                    <m:r>
                      <a:rPr lang="es-MX" i="1">
                        <a:latin typeface="Cambria Math"/>
                      </a:rPr>
                      <m:t>𝑑𝑥</m:t>
                    </m:r>
                    <m:r>
                      <a:rPr lang="es-MX" i="1">
                        <a:latin typeface="Cambria Math"/>
                      </a:rPr>
                      <m:t>;</m:t>
                    </m:r>
                    <m:r>
                      <a:rPr lang="es-MX" i="1">
                        <a:latin typeface="Cambria Math"/>
                      </a:rPr>
                      <m:t>𝑟</m:t>
                    </m:r>
                    <m:r>
                      <a:rPr lang="es-MX" i="1">
                        <a:latin typeface="Cambria Math"/>
                      </a:rPr>
                      <m:t>=1;</m:t>
                    </m:r>
                    <m:r>
                      <a:rPr lang="es-MX" i="1">
                        <a:latin typeface="Cambria Math"/>
                      </a:rPr>
                      <m:t>𝑅</m:t>
                    </m:r>
                    <m:r>
                      <a:rPr lang="es-MX" i="1">
                        <a:latin typeface="Cambria Math"/>
                      </a:rPr>
                      <m:t>=2−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s-MX" i="1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endParaRPr lang="es-MX" dirty="0"/>
              </a:p>
              <a:p>
                <a:r>
                  <a:rPr lang="es-MX" dirty="0"/>
                  <a:t>Así, el área del volumen hueco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>
                        <a:latin typeface="Cambria Math"/>
                      </a:rPr>
                      <m:t>r</m:t>
                    </m:r>
                    <m:r>
                      <a:rPr lang="es-MX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(1)</m:t>
                        </m:r>
                      </m:e>
                      <m:sup>
                        <m:r>
                          <a:rPr lang="es-MX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s-MX" i="1">
                        <a:latin typeface="Cambria Math"/>
                      </a:rPr>
                      <m:t>𝑑𝑥</m:t>
                    </m:r>
                  </m:oMath>
                </a14:m>
                <a:r>
                  <a:rPr lang="es-MX" dirty="0"/>
                  <a:t> y el área del volumen solido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/>
                          </a:rPr>
                          <m:t>𝑅</m:t>
                        </m:r>
                        <m:r>
                          <a:rPr lang="es-MX" i="1">
                            <a:latin typeface="Cambria Math"/>
                          </a:rPr>
                          <m:t>=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𝜋</m:t>
                        </m:r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/>
                              </a:rPr>
                              <m:t>(2−</m:t>
                            </m:r>
                            <m:r>
                              <a:rPr lang="es-MX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s-MX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es-MX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s-MX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s-MX" i="1">
                        <a:latin typeface="Cambria Math"/>
                      </a:rPr>
                      <m:t>𝑑𝑥</m:t>
                    </m:r>
                  </m:oMath>
                </a14:m>
                <a:endParaRPr lang="es-MX" dirty="0"/>
              </a:p>
              <a:p>
                <a:r>
                  <a:rPr lang="es-MX" dirty="0"/>
                  <a:t>El volumen solido de la arandela es R-r: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i="1">
                            <a:latin typeface="Cambria Math"/>
                          </a:rPr>
                          <m:t>−</m:t>
                        </m:r>
                        <m:r>
                          <a:rPr lang="es-MX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MX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s-MX" i="1">
                            <a:latin typeface="Cambria Math"/>
                          </a:rPr>
                          <m:t>𝑑𝑣</m:t>
                        </m:r>
                      </m:e>
                    </m:nary>
                    <m:r>
                      <a:rPr lang="es-MX" i="1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i="1">
                            <a:latin typeface="Cambria Math"/>
                          </a:rPr>
                          <m:t>−</m:t>
                        </m:r>
                        <m:r>
                          <a:rPr lang="es-MX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s-MX" i="1">
                            <a:latin typeface="Cambria Math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i="1">
                                    <a:latin typeface="Cambria Math"/>
                                  </a:rPr>
                                  <m:t>((2−</m:t>
                                </m:r>
                                <m:r>
                                  <a:rPr lang="es-MX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MX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s-MX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s-MX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s-MX" i="1">
                            <a:latin typeface="Cambria Math"/>
                          </a:rPr>
                          <m:t>−1) </m:t>
                        </m:r>
                        <m:r>
                          <a:rPr lang="es-MX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r>
                      <a:rPr lang="es-MX" i="1">
                        <a:latin typeface="Cambria Math"/>
                      </a:rPr>
                      <m:t>𝑟𝑒𝑠𝑢𝑙𝑡𝑎𝑑𝑜</m:t>
                    </m:r>
                    <m:r>
                      <a:rPr lang="es-MX" i="1">
                        <a:latin typeface="Cambria Math"/>
                      </a:rPr>
                      <m:t>: 208</m:t>
                    </m:r>
                    <m:r>
                      <a:rPr lang="es-MX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s-MX" i="1">
                        <a:latin typeface="Cambria Math"/>
                      </a:rPr>
                      <m:t>/45</m:t>
                    </m:r>
                  </m:oMath>
                </a14:m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0632" y="1305339"/>
                <a:ext cx="9720073" cy="4023360"/>
              </a:xfrm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0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 2" panose="05020102010507070707" pitchFamily="18" charset="2"/>
              <a:buChar char=""/>
            </a:pPr>
            <a:r>
              <a:rPr lang="es-MX" dirty="0"/>
              <a:t>Aplicaciones de la integral</a:t>
            </a:r>
          </a:p>
          <a:p>
            <a:pPr algn="just">
              <a:buFont typeface="Wingdings 2" panose="05020102010507070707" pitchFamily="18" charset="2"/>
              <a:buChar char=""/>
            </a:pPr>
            <a:r>
              <a:rPr lang="es-MX" dirty="0"/>
              <a:t>Repaso del teorema fundamental del cálculo</a:t>
            </a:r>
          </a:p>
          <a:p>
            <a:pPr algn="just">
              <a:buFont typeface="Wingdings 2" panose="05020102010507070707" pitchFamily="18" charset="2"/>
              <a:buChar char=""/>
            </a:pPr>
            <a:r>
              <a:rPr lang="es-MX" dirty="0"/>
              <a:t>Volúmenes contenidos al rotar la gráfica que puede ser en el eje  de las “X” o el eje de las “y” </a:t>
            </a:r>
          </a:p>
          <a:p>
            <a:pPr algn="just">
              <a:buFont typeface="Wingdings 2" panose="05020102010507070707" pitchFamily="18" charset="2"/>
              <a:buChar char=""/>
            </a:pPr>
            <a:r>
              <a:rPr lang="es-MX" dirty="0"/>
              <a:t>Fórmula para calcular el volumen del sólido de revolución al rotar una función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2991276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Teorema fundamental del cálculo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691" y="2796209"/>
            <a:ext cx="6386024" cy="11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0638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Fórmula</a:t>
            </a:r>
            <a:endParaRPr lang="es-MX" dirty="0"/>
          </a:p>
        </p:txBody>
      </p:sp>
      <p:pic>
        <p:nvPicPr>
          <p:cNvPr id="4" name="Picture 2" descr="Resultado de imagen para arandelas metod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26170" y="3705692"/>
            <a:ext cx="5715798" cy="1209844"/>
          </a:xfrm>
          <a:noFill/>
        </p:spPr>
      </p:pic>
    </p:spTree>
    <p:extLst>
      <p:ext uri="{BB962C8B-B14F-4D97-AF65-F5344CB8AC3E}">
        <p14:creationId xmlns:p14="http://schemas.microsoft.com/office/powerpoint/2010/main" val="257746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Método de la Arandela</a:t>
            </a:r>
            <a:endParaRPr lang="es-MX" dirty="0"/>
          </a:p>
        </p:txBody>
      </p:sp>
      <p:pic>
        <p:nvPicPr>
          <p:cNvPr id="4" name="Imagen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19" y="2878137"/>
            <a:ext cx="59817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22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*Sí la región que giramos para formar un sólido&#10;que no toca o no cruza el eje de rotación, el&#10;sólido generado tendrá un hu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104" y="649358"/>
            <a:ext cx="7096669" cy="532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729758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604" y="1096134"/>
            <a:ext cx="56864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553699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Hallar el volumen del sólido resultante al hacer girar en el eje x  figura encerrada por las curvas: </a:t>
            </a:r>
          </a:p>
          <a:p>
            <a:endParaRPr lang="es-MX" dirty="0"/>
          </a:p>
        </p:txBody>
      </p:sp>
      <p:pic>
        <p:nvPicPr>
          <p:cNvPr id="4" name="Picture 14" descr=" y=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3118866"/>
            <a:ext cx="11414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5" descr=" y=x^{2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3404616"/>
            <a:ext cx="11398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Anillo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3223260"/>
            <a:ext cx="42481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06291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1828800"/>
            <a:ext cx="9720073" cy="4480560"/>
          </a:xfrm>
        </p:spPr>
        <p:txBody>
          <a:bodyPr>
            <a:normAutofit lnSpcReduction="10000"/>
          </a:bodyPr>
          <a:lstStyle/>
          <a:p>
            <a:pPr algn="ctr"/>
            <a:r>
              <a:rPr lang="es-MX" alt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Encontramos el volumen</a:t>
            </a:r>
          </a:p>
          <a:p>
            <a:pPr algn="ctr"/>
            <a:br>
              <a:rPr lang="es-MX" altLang="es-MX" dirty="0">
                <a:latin typeface="Arial" panose="020B0604020202020204" pitchFamily="34" charset="0"/>
              </a:rPr>
            </a:br>
            <a:r>
              <a:rPr lang="es-MX" altLang="es-MX" dirty="0">
                <a:latin typeface="Arial" panose="020B0604020202020204" pitchFamily="34" charset="0"/>
              </a:rPr>
              <a:t>  </a:t>
            </a:r>
            <a:br>
              <a:rPr lang="es-MX" altLang="es-MX" sz="1050" dirty="0">
                <a:latin typeface="Arial" panose="020B0604020202020204" pitchFamily="34" charset="0"/>
              </a:rPr>
            </a:br>
            <a:r>
              <a:rPr lang="es-MX" alt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calculamos para n-anillos y optimizamos.</a:t>
            </a:r>
          </a:p>
          <a:p>
            <a:pPr algn="ctr"/>
            <a:endParaRPr lang="es-MX" altLang="es-MX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es-MX" altLang="es-MX" dirty="0">
                <a:latin typeface="Arial" panose="020B0604020202020204" pitchFamily="34" charset="0"/>
              </a:rPr>
            </a:br>
            <a:r>
              <a:rPr lang="es-MX" altLang="es-MX" dirty="0">
                <a:latin typeface="Arial" panose="020B0604020202020204" pitchFamily="34" charset="0"/>
              </a:rPr>
              <a:t>  </a:t>
            </a:r>
            <a:br>
              <a:rPr lang="es-MX" altLang="es-MX" sz="3600" dirty="0">
                <a:latin typeface="Arial" panose="020B0604020202020204" pitchFamily="34" charset="0"/>
              </a:rPr>
            </a:br>
            <a:r>
              <a:rPr lang="es-MX" alt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Reescribimos como la integral variando de 0 a 1</a:t>
            </a:r>
          </a:p>
          <a:p>
            <a:pPr algn="ctr"/>
            <a:endParaRPr lang="es-MX" altLang="es-MX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s-MX" altLang="es-MX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alt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Resolvemos</a:t>
            </a:r>
          </a:p>
          <a:p>
            <a:endParaRPr lang="es-MX" dirty="0"/>
          </a:p>
        </p:txBody>
      </p:sp>
      <p:pic>
        <p:nvPicPr>
          <p:cNvPr id="4" name="Picture 3" descr=" v= \pi x^{2}-x^{4} \Delta x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034" y="2591650"/>
            <a:ext cx="18986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 \lim_{n \to \infty } \sum_{i=1}^{n} \pi x^{2}-x^{4} \Delta x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764" y="3477523"/>
            <a:ext cx="19192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\pi\int_{0}^{1} x^{2}-x^{4} dx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452" y="4462623"/>
            <a:ext cx="1293813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\pi\int_{0}^{1} x^{2}-x^{4} dx =\pi \left [\frac{x^{3}}{3}-\frac{x^{5}}{5}  \right ]_{0}^{1} = \frac{2\Pi}{15}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101" y="5925210"/>
            <a:ext cx="2778125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939529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326</TotalTime>
  <Words>579</Words>
  <Application>Microsoft Office PowerPoint</Application>
  <PresentationFormat>Panorámica</PresentationFormat>
  <Paragraphs>58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Book Antiqua</vt:lpstr>
      <vt:lpstr>Cambria Math</vt:lpstr>
      <vt:lpstr>Tw Cen MT</vt:lpstr>
      <vt:lpstr>Tw Cen MT Condensed</vt:lpstr>
      <vt:lpstr>Wingdings 2</vt:lpstr>
      <vt:lpstr>Wingdings 3</vt:lpstr>
      <vt:lpstr>Integral</vt:lpstr>
      <vt:lpstr>Volumen de solidos de revolución por arandelas</vt:lpstr>
      <vt:lpstr>Introducción</vt:lpstr>
      <vt:lpstr>Teorema fundamental del cálculo</vt:lpstr>
      <vt:lpstr>Fórmula</vt:lpstr>
      <vt:lpstr>Método de la Arandela</vt:lpstr>
      <vt:lpstr>Presentación de PowerPoint</vt:lpstr>
      <vt:lpstr>Presentación de PowerPoint</vt:lpstr>
      <vt:lpstr>Ejercicio</vt:lpstr>
      <vt:lpstr>Presentación de PowerPoint</vt:lpstr>
      <vt:lpstr>Presentación de PowerPoint</vt:lpstr>
      <vt:lpstr>Presentación de PowerPoint</vt:lpstr>
      <vt:lpstr>Presentación de PowerPoint</vt:lpstr>
      <vt:lpstr>Pasos:</vt:lpstr>
      <vt:lpstr>Presentación de PowerPoint</vt:lpstr>
      <vt:lpstr>Presentación de PowerPoint</vt:lpstr>
      <vt:lpstr>Presentación de PowerPoint</vt:lpstr>
      <vt:lpstr>Ejemplo 2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Volumen  la curva por arandelas</dc:title>
  <dc:creator>Melisa Luciano</dc:creator>
  <cp:lastModifiedBy>Melisa Luciano</cp:lastModifiedBy>
  <cp:revision>17</cp:revision>
  <dcterms:created xsi:type="dcterms:W3CDTF">2016-12-05T21:55:08Z</dcterms:created>
  <dcterms:modified xsi:type="dcterms:W3CDTF">2016-12-14T20:32:31Z</dcterms:modified>
</cp:coreProperties>
</file>