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handoutMasterIdLst>
    <p:handoutMasterId r:id="rId41"/>
  </p:handoutMasterIdLst>
  <p:sldIdLst>
    <p:sldId id="257" r:id="rId5"/>
    <p:sldId id="305" r:id="rId6"/>
    <p:sldId id="306" r:id="rId7"/>
    <p:sldId id="307" r:id="rId8"/>
    <p:sldId id="308"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30" r:id="rId28"/>
    <p:sldId id="331" r:id="rId29"/>
    <p:sldId id="332" r:id="rId30"/>
    <p:sldId id="333" r:id="rId31"/>
    <p:sldId id="334" r:id="rId32"/>
    <p:sldId id="335" r:id="rId33"/>
    <p:sldId id="336" r:id="rId34"/>
    <p:sldId id="338" r:id="rId35"/>
    <p:sldId id="339" r:id="rId36"/>
    <p:sldId id="340" r:id="rId37"/>
    <p:sldId id="337" r:id="rId38"/>
    <p:sldId id="304" r:id="rId39"/>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600"/>
    <a:srgbClr val="F785E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autoAdjust="0"/>
    <p:restoredTop sz="94280" autoAdjust="0"/>
  </p:normalViewPr>
  <p:slideViewPr>
    <p:cSldViewPr>
      <p:cViewPr>
        <p:scale>
          <a:sx n="75" d="100"/>
          <a:sy n="75" d="100"/>
        </p:scale>
        <p:origin x="-354" y="-78"/>
      </p:cViewPr>
      <p:guideLst>
        <p:guide orient="horz" pos="2160"/>
        <p:guide pos="3839"/>
      </p:guideLst>
    </p:cSldViewPr>
  </p:slideViewPr>
  <p:notesTextViewPr>
    <p:cViewPr>
      <p:scale>
        <a:sx n="1" d="1"/>
        <a:sy n="1" d="1"/>
      </p:scale>
      <p:origin x="0" y="0"/>
    </p:cViewPr>
  </p:notesTextViewPr>
  <p:notesViewPr>
    <p:cSldViewPr>
      <p:cViewPr varScale="1">
        <p:scale>
          <a:sx n="88" d="100"/>
          <a:sy n="88" d="100"/>
        </p:scale>
        <p:origin x="2478" y="6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6B08DA-83DE-4AA2-A00C-C7E3FB808A9B}" type="doc">
      <dgm:prSet loTypeId="urn:microsoft.com/office/officeart/2005/8/layout/chevron2" loCatId="list" qsTypeId="urn:microsoft.com/office/officeart/2005/8/quickstyle/simple1" qsCatId="simple" csTypeId="urn:microsoft.com/office/officeart/2005/8/colors/colorful3" csCatId="colorful" phldr="1"/>
      <dgm:spPr/>
      <dgm:t>
        <a:bodyPr/>
        <a:lstStyle/>
        <a:p>
          <a:endParaRPr lang="es-ES"/>
        </a:p>
      </dgm:t>
    </dgm:pt>
    <dgm:pt modelId="{3EA11CD0-73AB-4737-A175-32B0F6BEA122}">
      <dgm:prSet phldrT="[Texto]" custT="1"/>
      <dgm:spPr/>
      <dgm:t>
        <a:bodyPr/>
        <a:lstStyle/>
        <a:p>
          <a:r>
            <a:rPr lang="es-ES" sz="2000" dirty="0" smtClean="0"/>
            <a:t>RECUPERACIÓN DE LA INVERSIÓN </a:t>
          </a:r>
          <a:endParaRPr lang="es-ES" sz="2000" dirty="0"/>
        </a:p>
      </dgm:t>
    </dgm:pt>
    <dgm:pt modelId="{DC5247A5-D28F-49EB-B2D2-3A4839DC0492}" type="parTrans" cxnId="{6CE1FA1A-DA54-43FB-BF45-F58F370AD1A9}">
      <dgm:prSet/>
      <dgm:spPr/>
      <dgm:t>
        <a:bodyPr/>
        <a:lstStyle/>
        <a:p>
          <a:endParaRPr lang="es-ES"/>
        </a:p>
      </dgm:t>
    </dgm:pt>
    <dgm:pt modelId="{7017DCAE-74BE-404E-8FF8-9BF83BF53498}" type="sibTrans" cxnId="{6CE1FA1A-DA54-43FB-BF45-F58F370AD1A9}">
      <dgm:prSet/>
      <dgm:spPr/>
      <dgm:t>
        <a:bodyPr/>
        <a:lstStyle/>
        <a:p>
          <a:endParaRPr lang="es-ES"/>
        </a:p>
      </dgm:t>
    </dgm:pt>
    <dgm:pt modelId="{EF702BF4-95ED-4F0A-98EB-54072ACB19BD}">
      <dgm:prSet phldrT="[Texto]"/>
      <dgm:spPr/>
      <dgm:t>
        <a:bodyPr/>
        <a:lstStyle/>
        <a:p>
          <a:r>
            <a:rPr lang="es-ES" dirty="0" smtClean="0"/>
            <a:t>Periodo de recuperación </a:t>
          </a:r>
          <a:endParaRPr lang="es-ES" dirty="0"/>
        </a:p>
      </dgm:t>
    </dgm:pt>
    <dgm:pt modelId="{940C5C5D-F31F-4888-9213-E419DE22E0E0}" type="parTrans" cxnId="{E51BC7C7-F289-41FD-A617-041BDD9A4584}">
      <dgm:prSet/>
      <dgm:spPr/>
      <dgm:t>
        <a:bodyPr/>
        <a:lstStyle/>
        <a:p>
          <a:endParaRPr lang="es-ES"/>
        </a:p>
      </dgm:t>
    </dgm:pt>
    <dgm:pt modelId="{BDC4251D-7C98-4503-8DA9-CFB6F52E5A26}" type="sibTrans" cxnId="{E51BC7C7-F289-41FD-A617-041BDD9A4584}">
      <dgm:prSet/>
      <dgm:spPr/>
      <dgm:t>
        <a:bodyPr/>
        <a:lstStyle/>
        <a:p>
          <a:endParaRPr lang="es-ES"/>
        </a:p>
      </dgm:t>
    </dgm:pt>
    <dgm:pt modelId="{AD3F37E0-2B73-41CC-BDB8-106B77366C0B}">
      <dgm:prSet phldrT="[Texto]"/>
      <dgm:spPr/>
      <dgm:t>
        <a:bodyPr/>
        <a:lstStyle/>
        <a:p>
          <a:r>
            <a:rPr lang="es-ES" dirty="0" smtClean="0"/>
            <a:t>Periodo de recuperación descontado </a:t>
          </a:r>
          <a:endParaRPr lang="es-ES" dirty="0"/>
        </a:p>
      </dgm:t>
    </dgm:pt>
    <dgm:pt modelId="{EE7514A4-8301-4090-9BBF-C90D68D1AB75}" type="parTrans" cxnId="{3920A15A-FD57-4A0B-91F2-89BFB69EBE1D}">
      <dgm:prSet/>
      <dgm:spPr/>
      <dgm:t>
        <a:bodyPr/>
        <a:lstStyle/>
        <a:p>
          <a:endParaRPr lang="es-ES"/>
        </a:p>
      </dgm:t>
    </dgm:pt>
    <dgm:pt modelId="{AFBF3835-BF26-4635-AE04-5FCEA6626E1E}" type="sibTrans" cxnId="{3920A15A-FD57-4A0B-91F2-89BFB69EBE1D}">
      <dgm:prSet/>
      <dgm:spPr/>
      <dgm:t>
        <a:bodyPr/>
        <a:lstStyle/>
        <a:p>
          <a:endParaRPr lang="es-ES"/>
        </a:p>
      </dgm:t>
    </dgm:pt>
    <dgm:pt modelId="{C17C482A-4183-4FA7-8F11-D7A729B296DD}">
      <dgm:prSet phldrT="[Texto]" custT="1"/>
      <dgm:spPr/>
      <dgm:t>
        <a:bodyPr/>
        <a:lstStyle/>
        <a:p>
          <a:r>
            <a:rPr lang="es-ES" sz="2000" dirty="0" smtClean="0"/>
            <a:t>CRITERIO CONTABLE </a:t>
          </a:r>
          <a:endParaRPr lang="es-ES" sz="2000" dirty="0"/>
        </a:p>
      </dgm:t>
    </dgm:pt>
    <dgm:pt modelId="{847F6485-401D-474A-BB27-912402489E49}" type="parTrans" cxnId="{D9661D89-17E0-472C-AC20-7AEF140A5248}">
      <dgm:prSet/>
      <dgm:spPr/>
      <dgm:t>
        <a:bodyPr/>
        <a:lstStyle/>
        <a:p>
          <a:endParaRPr lang="es-ES"/>
        </a:p>
      </dgm:t>
    </dgm:pt>
    <dgm:pt modelId="{35599AED-1C31-40A8-8B4C-71EF4618B3FD}" type="sibTrans" cxnId="{D9661D89-17E0-472C-AC20-7AEF140A5248}">
      <dgm:prSet/>
      <dgm:spPr/>
      <dgm:t>
        <a:bodyPr/>
        <a:lstStyle/>
        <a:p>
          <a:endParaRPr lang="es-ES"/>
        </a:p>
      </dgm:t>
    </dgm:pt>
    <dgm:pt modelId="{13A32FBC-3E38-4CC7-AED8-FEC2BB93D0AA}">
      <dgm:prSet phldrT="[Texto]"/>
      <dgm:spPr/>
      <dgm:t>
        <a:bodyPr/>
        <a:lstStyle/>
        <a:p>
          <a:r>
            <a:rPr lang="es-ES" dirty="0" smtClean="0"/>
            <a:t>Rendimiento anual promedio RAP</a:t>
          </a:r>
          <a:endParaRPr lang="es-ES" dirty="0"/>
        </a:p>
      </dgm:t>
    </dgm:pt>
    <dgm:pt modelId="{A27B60F9-7341-4F25-B597-7C0BC7436E35}" type="parTrans" cxnId="{B49B5ACB-5B03-4208-89DD-61F6F3A9000E}">
      <dgm:prSet/>
      <dgm:spPr/>
      <dgm:t>
        <a:bodyPr/>
        <a:lstStyle/>
        <a:p>
          <a:endParaRPr lang="es-ES"/>
        </a:p>
      </dgm:t>
    </dgm:pt>
    <dgm:pt modelId="{E5E5700B-0031-4491-9AD0-B452E97B2849}" type="sibTrans" cxnId="{B49B5ACB-5B03-4208-89DD-61F6F3A9000E}">
      <dgm:prSet/>
      <dgm:spPr/>
      <dgm:t>
        <a:bodyPr/>
        <a:lstStyle/>
        <a:p>
          <a:endParaRPr lang="es-ES"/>
        </a:p>
      </dgm:t>
    </dgm:pt>
    <dgm:pt modelId="{BBE39A41-654C-412E-B9B0-3DB7177A8FD0}">
      <dgm:prSet phldrT="[Texto]" custT="1"/>
      <dgm:spPr/>
      <dgm:t>
        <a:bodyPr/>
        <a:lstStyle/>
        <a:p>
          <a:r>
            <a:rPr lang="es-ES" sz="1800" dirty="0" smtClean="0"/>
            <a:t>FLUJOS DE EFECTIVO DESCONTADO </a:t>
          </a:r>
          <a:endParaRPr lang="es-ES" sz="1800" dirty="0"/>
        </a:p>
      </dgm:t>
    </dgm:pt>
    <dgm:pt modelId="{01280047-1721-4476-A537-DB76374A4101}" type="parTrans" cxnId="{CB50C710-EB91-4F63-9FE0-237A9DE177E7}">
      <dgm:prSet/>
      <dgm:spPr/>
      <dgm:t>
        <a:bodyPr/>
        <a:lstStyle/>
        <a:p>
          <a:endParaRPr lang="es-ES"/>
        </a:p>
      </dgm:t>
    </dgm:pt>
    <dgm:pt modelId="{41E1F2D6-5C84-4C4A-A751-FAF98ED5CE07}" type="sibTrans" cxnId="{CB50C710-EB91-4F63-9FE0-237A9DE177E7}">
      <dgm:prSet/>
      <dgm:spPr/>
      <dgm:t>
        <a:bodyPr/>
        <a:lstStyle/>
        <a:p>
          <a:endParaRPr lang="es-ES"/>
        </a:p>
      </dgm:t>
    </dgm:pt>
    <dgm:pt modelId="{1A238E08-7CD1-4E00-ACF9-8A591FF00DCD}">
      <dgm:prSet phldrT="[Texto]" custT="1"/>
      <dgm:spPr/>
      <dgm:t>
        <a:bodyPr/>
        <a:lstStyle/>
        <a:p>
          <a:r>
            <a:rPr lang="es-ES" sz="1800" dirty="0" smtClean="0"/>
            <a:t>Índice de rentabilidad IR</a:t>
          </a:r>
          <a:endParaRPr lang="es-ES" sz="1800" dirty="0"/>
        </a:p>
      </dgm:t>
    </dgm:pt>
    <dgm:pt modelId="{BF56783B-CBEF-4C06-B862-C62013ACD776}" type="parTrans" cxnId="{41AF9AC9-ED4B-487B-91F9-EECC238E8C7E}">
      <dgm:prSet/>
      <dgm:spPr/>
      <dgm:t>
        <a:bodyPr/>
        <a:lstStyle/>
        <a:p>
          <a:endParaRPr lang="es-ES"/>
        </a:p>
      </dgm:t>
    </dgm:pt>
    <dgm:pt modelId="{E2554AE0-70FF-4EF0-911C-AD3CBA53323C}" type="sibTrans" cxnId="{41AF9AC9-ED4B-487B-91F9-EECC238E8C7E}">
      <dgm:prSet/>
      <dgm:spPr/>
      <dgm:t>
        <a:bodyPr/>
        <a:lstStyle/>
        <a:p>
          <a:endParaRPr lang="es-ES"/>
        </a:p>
      </dgm:t>
    </dgm:pt>
    <dgm:pt modelId="{56F28409-A3D1-487C-928F-BC37F6603E33}">
      <dgm:prSet phldrT="[Texto]" custT="1"/>
      <dgm:spPr/>
      <dgm:t>
        <a:bodyPr/>
        <a:lstStyle/>
        <a:p>
          <a:r>
            <a:rPr lang="es-ES" sz="1800" dirty="0" smtClean="0"/>
            <a:t>Valor presente neto VPN</a:t>
          </a:r>
          <a:endParaRPr lang="es-ES" sz="1800" dirty="0"/>
        </a:p>
      </dgm:t>
    </dgm:pt>
    <dgm:pt modelId="{9A58C859-D1A0-4854-8EAD-FBC469B6667B}" type="parTrans" cxnId="{5EAD35B0-5846-47E8-9CC0-2B94872091BE}">
      <dgm:prSet/>
      <dgm:spPr/>
      <dgm:t>
        <a:bodyPr/>
        <a:lstStyle/>
        <a:p>
          <a:endParaRPr lang="es-ES"/>
        </a:p>
      </dgm:t>
    </dgm:pt>
    <dgm:pt modelId="{ED3CE859-15C9-497C-A4E3-75CFFDD84DAC}" type="sibTrans" cxnId="{5EAD35B0-5846-47E8-9CC0-2B94872091BE}">
      <dgm:prSet/>
      <dgm:spPr/>
      <dgm:t>
        <a:bodyPr/>
        <a:lstStyle/>
        <a:p>
          <a:endParaRPr lang="es-ES"/>
        </a:p>
      </dgm:t>
    </dgm:pt>
    <dgm:pt modelId="{C7981BC0-E636-450A-B703-13528DFD1E60}">
      <dgm:prSet phldrT="[Texto]" custT="1"/>
      <dgm:spPr/>
      <dgm:t>
        <a:bodyPr/>
        <a:lstStyle/>
        <a:p>
          <a:r>
            <a:rPr lang="es-ES" sz="1800" dirty="0" smtClean="0"/>
            <a:t>Tasa interna de retorno TIR </a:t>
          </a:r>
          <a:endParaRPr lang="es-ES" sz="1800" dirty="0"/>
        </a:p>
      </dgm:t>
    </dgm:pt>
    <dgm:pt modelId="{6B50282D-8964-449D-9B50-82817C235A88}" type="parTrans" cxnId="{D38FF65A-0B9B-4D86-8E6B-6000C0C98C82}">
      <dgm:prSet/>
      <dgm:spPr/>
      <dgm:t>
        <a:bodyPr/>
        <a:lstStyle/>
        <a:p>
          <a:endParaRPr lang="es-ES"/>
        </a:p>
      </dgm:t>
    </dgm:pt>
    <dgm:pt modelId="{D7C7932D-FDBB-43E8-AB97-C9AC05DA1A95}" type="sibTrans" cxnId="{D38FF65A-0B9B-4D86-8E6B-6000C0C98C82}">
      <dgm:prSet/>
      <dgm:spPr/>
      <dgm:t>
        <a:bodyPr/>
        <a:lstStyle/>
        <a:p>
          <a:endParaRPr lang="es-ES"/>
        </a:p>
      </dgm:t>
    </dgm:pt>
    <dgm:pt modelId="{28A5D04A-B89D-46EC-AEC9-A11C4466296B}" type="pres">
      <dgm:prSet presAssocID="{1B6B08DA-83DE-4AA2-A00C-C7E3FB808A9B}" presName="linearFlow" presStyleCnt="0">
        <dgm:presLayoutVars>
          <dgm:dir/>
          <dgm:animLvl val="lvl"/>
          <dgm:resizeHandles val="exact"/>
        </dgm:presLayoutVars>
      </dgm:prSet>
      <dgm:spPr/>
    </dgm:pt>
    <dgm:pt modelId="{69B18C76-B560-4341-837F-B040C8F4D6D3}" type="pres">
      <dgm:prSet presAssocID="{3EA11CD0-73AB-4737-A175-32B0F6BEA122}" presName="composite" presStyleCnt="0"/>
      <dgm:spPr/>
    </dgm:pt>
    <dgm:pt modelId="{372F987A-3065-4F7F-A6D2-EC2A17E1BC6D}" type="pres">
      <dgm:prSet presAssocID="{3EA11CD0-73AB-4737-A175-32B0F6BEA122}" presName="parentText" presStyleLbl="alignNode1" presStyleIdx="0" presStyleCnt="3" custScaleX="264676">
        <dgm:presLayoutVars>
          <dgm:chMax val="1"/>
          <dgm:bulletEnabled val="1"/>
        </dgm:presLayoutVars>
      </dgm:prSet>
      <dgm:spPr/>
    </dgm:pt>
    <dgm:pt modelId="{A2528ED2-2326-41C2-A075-49123DD594E4}" type="pres">
      <dgm:prSet presAssocID="{3EA11CD0-73AB-4737-A175-32B0F6BEA122}" presName="descendantText" presStyleLbl="alignAcc1" presStyleIdx="0" presStyleCnt="3" custScaleX="71835">
        <dgm:presLayoutVars>
          <dgm:bulletEnabled val="1"/>
        </dgm:presLayoutVars>
      </dgm:prSet>
      <dgm:spPr/>
      <dgm:t>
        <a:bodyPr/>
        <a:lstStyle/>
        <a:p>
          <a:endParaRPr lang="es-ES"/>
        </a:p>
      </dgm:t>
    </dgm:pt>
    <dgm:pt modelId="{AF00788C-4B17-4370-8C1C-9A4E2A8D6ACD}" type="pres">
      <dgm:prSet presAssocID="{7017DCAE-74BE-404E-8FF8-9BF83BF53498}" presName="sp" presStyleCnt="0"/>
      <dgm:spPr/>
    </dgm:pt>
    <dgm:pt modelId="{75DB3F0D-703D-498A-9C65-DFDCE407D212}" type="pres">
      <dgm:prSet presAssocID="{C17C482A-4183-4FA7-8F11-D7A729B296DD}" presName="composite" presStyleCnt="0"/>
      <dgm:spPr/>
    </dgm:pt>
    <dgm:pt modelId="{E23DE290-6FF1-4783-8653-FFF4C08936E7}" type="pres">
      <dgm:prSet presAssocID="{C17C482A-4183-4FA7-8F11-D7A729B296DD}" presName="parentText" presStyleLbl="alignNode1" presStyleIdx="1" presStyleCnt="3" custScaleX="248208">
        <dgm:presLayoutVars>
          <dgm:chMax val="1"/>
          <dgm:bulletEnabled val="1"/>
        </dgm:presLayoutVars>
      </dgm:prSet>
      <dgm:spPr/>
    </dgm:pt>
    <dgm:pt modelId="{8DFB3ED5-6817-47F1-A0ED-70971B2C7C17}" type="pres">
      <dgm:prSet presAssocID="{C17C482A-4183-4FA7-8F11-D7A729B296DD}" presName="descendantText" presStyleLbl="alignAcc1" presStyleIdx="1" presStyleCnt="3" custScaleX="71324" custScaleY="112849" custLinFactNeighborX="2663" custLinFactNeighborY="-10895">
        <dgm:presLayoutVars>
          <dgm:bulletEnabled val="1"/>
        </dgm:presLayoutVars>
      </dgm:prSet>
      <dgm:spPr/>
      <dgm:t>
        <a:bodyPr/>
        <a:lstStyle/>
        <a:p>
          <a:endParaRPr lang="es-ES"/>
        </a:p>
      </dgm:t>
    </dgm:pt>
    <dgm:pt modelId="{84B65233-DA53-475E-BD0D-74D53B571DC3}" type="pres">
      <dgm:prSet presAssocID="{35599AED-1C31-40A8-8B4C-71EF4618B3FD}" presName="sp" presStyleCnt="0"/>
      <dgm:spPr/>
    </dgm:pt>
    <dgm:pt modelId="{F8DEE7EA-ED7D-4721-B082-F9D051C47F64}" type="pres">
      <dgm:prSet presAssocID="{BBE39A41-654C-412E-B9B0-3DB7177A8FD0}" presName="composite" presStyleCnt="0"/>
      <dgm:spPr/>
    </dgm:pt>
    <dgm:pt modelId="{A8A298D2-3388-4281-81CA-0178A873E800}" type="pres">
      <dgm:prSet presAssocID="{BBE39A41-654C-412E-B9B0-3DB7177A8FD0}" presName="parentText" presStyleLbl="alignNode1" presStyleIdx="2" presStyleCnt="3" custScaleX="242773">
        <dgm:presLayoutVars>
          <dgm:chMax val="1"/>
          <dgm:bulletEnabled val="1"/>
        </dgm:presLayoutVars>
      </dgm:prSet>
      <dgm:spPr/>
    </dgm:pt>
    <dgm:pt modelId="{120F9AA4-C685-41B4-8717-7CAFF8FEF7F4}" type="pres">
      <dgm:prSet presAssocID="{BBE39A41-654C-412E-B9B0-3DB7177A8FD0}" presName="descendantText" presStyleLbl="alignAcc1" presStyleIdx="2" presStyleCnt="3" custScaleX="71324" custScaleY="112849" custLinFactNeighborX="5047" custLinFactNeighborY="-329">
        <dgm:presLayoutVars>
          <dgm:bulletEnabled val="1"/>
        </dgm:presLayoutVars>
      </dgm:prSet>
      <dgm:spPr/>
      <dgm:t>
        <a:bodyPr/>
        <a:lstStyle/>
        <a:p>
          <a:endParaRPr lang="es-ES"/>
        </a:p>
      </dgm:t>
    </dgm:pt>
  </dgm:ptLst>
  <dgm:cxnLst>
    <dgm:cxn modelId="{7F762DF6-4D29-42CD-B5A3-AE610007A29A}" type="presOf" srcId="{3EA11CD0-73AB-4737-A175-32B0F6BEA122}" destId="{372F987A-3065-4F7F-A6D2-EC2A17E1BC6D}" srcOrd="0" destOrd="0" presId="urn:microsoft.com/office/officeart/2005/8/layout/chevron2"/>
    <dgm:cxn modelId="{6D2F2B33-D237-4C9A-8DA1-38A26A57D8E4}" type="presOf" srcId="{1B6B08DA-83DE-4AA2-A00C-C7E3FB808A9B}" destId="{28A5D04A-B89D-46EC-AEC9-A11C4466296B}" srcOrd="0" destOrd="0" presId="urn:microsoft.com/office/officeart/2005/8/layout/chevron2"/>
    <dgm:cxn modelId="{41AF9AC9-ED4B-487B-91F9-EECC238E8C7E}" srcId="{BBE39A41-654C-412E-B9B0-3DB7177A8FD0}" destId="{1A238E08-7CD1-4E00-ACF9-8A591FF00DCD}" srcOrd="0" destOrd="0" parTransId="{BF56783B-CBEF-4C06-B862-C62013ACD776}" sibTransId="{E2554AE0-70FF-4EF0-911C-AD3CBA53323C}"/>
    <dgm:cxn modelId="{CB50C710-EB91-4F63-9FE0-237A9DE177E7}" srcId="{1B6B08DA-83DE-4AA2-A00C-C7E3FB808A9B}" destId="{BBE39A41-654C-412E-B9B0-3DB7177A8FD0}" srcOrd="2" destOrd="0" parTransId="{01280047-1721-4476-A537-DB76374A4101}" sibTransId="{41E1F2D6-5C84-4C4A-A751-FAF98ED5CE07}"/>
    <dgm:cxn modelId="{B49B5ACB-5B03-4208-89DD-61F6F3A9000E}" srcId="{C17C482A-4183-4FA7-8F11-D7A729B296DD}" destId="{13A32FBC-3E38-4CC7-AED8-FEC2BB93D0AA}" srcOrd="0" destOrd="0" parTransId="{A27B60F9-7341-4F25-B597-7C0BC7436E35}" sibTransId="{E5E5700B-0031-4491-9AD0-B452E97B2849}"/>
    <dgm:cxn modelId="{3920A15A-FD57-4A0B-91F2-89BFB69EBE1D}" srcId="{3EA11CD0-73AB-4737-A175-32B0F6BEA122}" destId="{AD3F37E0-2B73-41CC-BDB8-106B77366C0B}" srcOrd="1" destOrd="0" parTransId="{EE7514A4-8301-4090-9BBF-C90D68D1AB75}" sibTransId="{AFBF3835-BF26-4635-AE04-5FCEA6626E1E}"/>
    <dgm:cxn modelId="{6CE1FA1A-DA54-43FB-BF45-F58F370AD1A9}" srcId="{1B6B08DA-83DE-4AA2-A00C-C7E3FB808A9B}" destId="{3EA11CD0-73AB-4737-A175-32B0F6BEA122}" srcOrd="0" destOrd="0" parTransId="{DC5247A5-D28F-49EB-B2D2-3A4839DC0492}" sibTransId="{7017DCAE-74BE-404E-8FF8-9BF83BF53498}"/>
    <dgm:cxn modelId="{A8D27445-DD78-4F85-9A92-E0B8A84D035E}" type="presOf" srcId="{EF702BF4-95ED-4F0A-98EB-54072ACB19BD}" destId="{A2528ED2-2326-41C2-A075-49123DD594E4}" srcOrd="0" destOrd="0" presId="urn:microsoft.com/office/officeart/2005/8/layout/chevron2"/>
    <dgm:cxn modelId="{714DB07E-B49D-4968-9CF0-594C41399D6A}" type="presOf" srcId="{13A32FBC-3E38-4CC7-AED8-FEC2BB93D0AA}" destId="{8DFB3ED5-6817-47F1-A0ED-70971B2C7C17}" srcOrd="0" destOrd="0" presId="urn:microsoft.com/office/officeart/2005/8/layout/chevron2"/>
    <dgm:cxn modelId="{D9661D89-17E0-472C-AC20-7AEF140A5248}" srcId="{1B6B08DA-83DE-4AA2-A00C-C7E3FB808A9B}" destId="{C17C482A-4183-4FA7-8F11-D7A729B296DD}" srcOrd="1" destOrd="0" parTransId="{847F6485-401D-474A-BB27-912402489E49}" sibTransId="{35599AED-1C31-40A8-8B4C-71EF4618B3FD}"/>
    <dgm:cxn modelId="{4B7198F6-86E7-412F-B4E6-D88D5FDFF1DC}" type="presOf" srcId="{AD3F37E0-2B73-41CC-BDB8-106B77366C0B}" destId="{A2528ED2-2326-41C2-A075-49123DD594E4}" srcOrd="0" destOrd="1" presId="urn:microsoft.com/office/officeart/2005/8/layout/chevron2"/>
    <dgm:cxn modelId="{D38FF65A-0B9B-4D86-8E6B-6000C0C98C82}" srcId="{BBE39A41-654C-412E-B9B0-3DB7177A8FD0}" destId="{C7981BC0-E636-450A-B703-13528DFD1E60}" srcOrd="2" destOrd="0" parTransId="{6B50282D-8964-449D-9B50-82817C235A88}" sibTransId="{D7C7932D-FDBB-43E8-AB97-C9AC05DA1A95}"/>
    <dgm:cxn modelId="{87E8FDCE-3519-4003-B0AE-5021CBC866DF}" type="presOf" srcId="{C17C482A-4183-4FA7-8F11-D7A729B296DD}" destId="{E23DE290-6FF1-4783-8653-FFF4C08936E7}" srcOrd="0" destOrd="0" presId="urn:microsoft.com/office/officeart/2005/8/layout/chevron2"/>
    <dgm:cxn modelId="{3A4F155A-A2A6-498C-82E4-1493ECF57661}" type="presOf" srcId="{1A238E08-7CD1-4E00-ACF9-8A591FF00DCD}" destId="{120F9AA4-C685-41B4-8717-7CAFF8FEF7F4}" srcOrd="0" destOrd="0" presId="urn:microsoft.com/office/officeart/2005/8/layout/chevron2"/>
    <dgm:cxn modelId="{E701677B-0335-4C20-ADDA-62FADC828FB4}" type="presOf" srcId="{56F28409-A3D1-487C-928F-BC37F6603E33}" destId="{120F9AA4-C685-41B4-8717-7CAFF8FEF7F4}" srcOrd="0" destOrd="1" presId="urn:microsoft.com/office/officeart/2005/8/layout/chevron2"/>
    <dgm:cxn modelId="{E51BC7C7-F289-41FD-A617-041BDD9A4584}" srcId="{3EA11CD0-73AB-4737-A175-32B0F6BEA122}" destId="{EF702BF4-95ED-4F0A-98EB-54072ACB19BD}" srcOrd="0" destOrd="0" parTransId="{940C5C5D-F31F-4888-9213-E419DE22E0E0}" sibTransId="{BDC4251D-7C98-4503-8DA9-CFB6F52E5A26}"/>
    <dgm:cxn modelId="{D81F08F9-25AE-4424-8252-2B66B7524824}" type="presOf" srcId="{C7981BC0-E636-450A-B703-13528DFD1E60}" destId="{120F9AA4-C685-41B4-8717-7CAFF8FEF7F4}" srcOrd="0" destOrd="2" presId="urn:microsoft.com/office/officeart/2005/8/layout/chevron2"/>
    <dgm:cxn modelId="{5EAD35B0-5846-47E8-9CC0-2B94872091BE}" srcId="{BBE39A41-654C-412E-B9B0-3DB7177A8FD0}" destId="{56F28409-A3D1-487C-928F-BC37F6603E33}" srcOrd="1" destOrd="0" parTransId="{9A58C859-D1A0-4854-8EAD-FBC469B6667B}" sibTransId="{ED3CE859-15C9-497C-A4E3-75CFFDD84DAC}"/>
    <dgm:cxn modelId="{02617952-3A50-4F85-9067-6FA9F79556C3}" type="presOf" srcId="{BBE39A41-654C-412E-B9B0-3DB7177A8FD0}" destId="{A8A298D2-3388-4281-81CA-0178A873E800}" srcOrd="0" destOrd="0" presId="urn:microsoft.com/office/officeart/2005/8/layout/chevron2"/>
    <dgm:cxn modelId="{3D42C886-1364-43AD-99BB-1B7B31A3FE72}" type="presParOf" srcId="{28A5D04A-B89D-46EC-AEC9-A11C4466296B}" destId="{69B18C76-B560-4341-837F-B040C8F4D6D3}" srcOrd="0" destOrd="0" presId="urn:microsoft.com/office/officeart/2005/8/layout/chevron2"/>
    <dgm:cxn modelId="{E43052F6-41FC-4600-8979-0B8F67B49D12}" type="presParOf" srcId="{69B18C76-B560-4341-837F-B040C8F4D6D3}" destId="{372F987A-3065-4F7F-A6D2-EC2A17E1BC6D}" srcOrd="0" destOrd="0" presId="urn:microsoft.com/office/officeart/2005/8/layout/chevron2"/>
    <dgm:cxn modelId="{5ACAAB21-C362-44FE-8A81-7778B8865116}" type="presParOf" srcId="{69B18C76-B560-4341-837F-B040C8F4D6D3}" destId="{A2528ED2-2326-41C2-A075-49123DD594E4}" srcOrd="1" destOrd="0" presId="urn:microsoft.com/office/officeart/2005/8/layout/chevron2"/>
    <dgm:cxn modelId="{A49EF12D-BA03-4D5E-AA4E-6F4401C6B78B}" type="presParOf" srcId="{28A5D04A-B89D-46EC-AEC9-A11C4466296B}" destId="{AF00788C-4B17-4370-8C1C-9A4E2A8D6ACD}" srcOrd="1" destOrd="0" presId="urn:microsoft.com/office/officeart/2005/8/layout/chevron2"/>
    <dgm:cxn modelId="{B18502C3-F586-4086-A0DD-8CDC5CE91745}" type="presParOf" srcId="{28A5D04A-B89D-46EC-AEC9-A11C4466296B}" destId="{75DB3F0D-703D-498A-9C65-DFDCE407D212}" srcOrd="2" destOrd="0" presId="urn:microsoft.com/office/officeart/2005/8/layout/chevron2"/>
    <dgm:cxn modelId="{91ABB0C3-8731-4082-9297-8276D0C49ECB}" type="presParOf" srcId="{75DB3F0D-703D-498A-9C65-DFDCE407D212}" destId="{E23DE290-6FF1-4783-8653-FFF4C08936E7}" srcOrd="0" destOrd="0" presId="urn:microsoft.com/office/officeart/2005/8/layout/chevron2"/>
    <dgm:cxn modelId="{7F76B0B9-46A6-4990-9587-ADF8C74D4976}" type="presParOf" srcId="{75DB3F0D-703D-498A-9C65-DFDCE407D212}" destId="{8DFB3ED5-6817-47F1-A0ED-70971B2C7C17}" srcOrd="1" destOrd="0" presId="urn:microsoft.com/office/officeart/2005/8/layout/chevron2"/>
    <dgm:cxn modelId="{3087E0B4-FB93-4AD7-B1C7-E4847E34BB81}" type="presParOf" srcId="{28A5D04A-B89D-46EC-AEC9-A11C4466296B}" destId="{84B65233-DA53-475E-BD0D-74D53B571DC3}" srcOrd="3" destOrd="0" presId="urn:microsoft.com/office/officeart/2005/8/layout/chevron2"/>
    <dgm:cxn modelId="{5FFECD4F-A802-4C5A-9F9F-0099EDD321DF}" type="presParOf" srcId="{28A5D04A-B89D-46EC-AEC9-A11C4466296B}" destId="{F8DEE7EA-ED7D-4721-B082-F9D051C47F64}" srcOrd="4" destOrd="0" presId="urn:microsoft.com/office/officeart/2005/8/layout/chevron2"/>
    <dgm:cxn modelId="{906958EF-9B9A-48FC-B444-07A04DFAC143}" type="presParOf" srcId="{F8DEE7EA-ED7D-4721-B082-F9D051C47F64}" destId="{A8A298D2-3388-4281-81CA-0178A873E800}" srcOrd="0" destOrd="0" presId="urn:microsoft.com/office/officeart/2005/8/layout/chevron2"/>
    <dgm:cxn modelId="{89D67BC7-54DF-437D-A72F-16A4CDCBF3F7}" type="presParOf" srcId="{F8DEE7EA-ED7D-4721-B082-F9D051C47F64}" destId="{120F9AA4-C685-41B4-8717-7CAFF8FEF7F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72F987A-3065-4F7F-A6D2-EC2A17E1BC6D}">
      <dsp:nvSpPr>
        <dsp:cNvPr id="0" name=""/>
        <dsp:cNvSpPr/>
      </dsp:nvSpPr>
      <dsp:spPr>
        <a:xfrm rot="5400000">
          <a:off x="1623634" y="-513031"/>
          <a:ext cx="1211685" cy="2244928"/>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ES" sz="2000" kern="1200" dirty="0" smtClean="0"/>
            <a:t>RECUPERACIÓN DE LA INVERSIÓN </a:t>
          </a:r>
          <a:endParaRPr lang="es-ES" sz="2000" kern="1200" dirty="0"/>
        </a:p>
      </dsp:txBody>
      <dsp:txXfrm rot="5400000">
        <a:off x="1623634" y="-513031"/>
        <a:ext cx="1211685" cy="2244928"/>
      </dsp:txXfrm>
    </dsp:sp>
    <dsp:sp modelId="{A2528ED2-2326-41C2-A075-49123DD594E4}">
      <dsp:nvSpPr>
        <dsp:cNvPr id="0" name=""/>
        <dsp:cNvSpPr/>
      </dsp:nvSpPr>
      <dsp:spPr>
        <a:xfrm rot="5400000">
          <a:off x="5787947" y="-2137020"/>
          <a:ext cx="788009" cy="5069230"/>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smtClean="0"/>
            <a:t>Periodo de recuperación </a:t>
          </a:r>
          <a:endParaRPr lang="es-ES" sz="2000" kern="1200" dirty="0"/>
        </a:p>
        <a:p>
          <a:pPr marL="228600" lvl="1" indent="-228600" algn="l" defTabSz="889000">
            <a:lnSpc>
              <a:spcPct val="90000"/>
            </a:lnSpc>
            <a:spcBef>
              <a:spcPct val="0"/>
            </a:spcBef>
            <a:spcAft>
              <a:spcPct val="15000"/>
            </a:spcAft>
            <a:buChar char="••"/>
          </a:pPr>
          <a:r>
            <a:rPr lang="es-ES" sz="2000" kern="1200" dirty="0" smtClean="0"/>
            <a:t>Periodo de recuperación descontado </a:t>
          </a:r>
          <a:endParaRPr lang="es-ES" sz="2000" kern="1200" dirty="0"/>
        </a:p>
      </dsp:txBody>
      <dsp:txXfrm rot="5400000">
        <a:off x="5787947" y="-2137020"/>
        <a:ext cx="788009" cy="5069230"/>
      </dsp:txXfrm>
    </dsp:sp>
    <dsp:sp modelId="{E23DE290-6FF1-4783-8653-FFF4C08936E7}">
      <dsp:nvSpPr>
        <dsp:cNvPr id="0" name=""/>
        <dsp:cNvSpPr/>
      </dsp:nvSpPr>
      <dsp:spPr>
        <a:xfrm rot="5400000">
          <a:off x="1553795" y="625724"/>
          <a:ext cx="1211685" cy="2105250"/>
        </a:xfrm>
        <a:prstGeom prst="chevron">
          <a:avLst/>
        </a:prstGeom>
        <a:solidFill>
          <a:schemeClr val="accent3">
            <a:hueOff val="521616"/>
            <a:satOff val="-18779"/>
            <a:lumOff val="393"/>
            <a:alphaOff val="0"/>
          </a:schemeClr>
        </a:solidFill>
        <a:ln w="12700" cap="flat" cmpd="sng" algn="ctr">
          <a:solidFill>
            <a:schemeClr val="accent3">
              <a:hueOff val="521616"/>
              <a:satOff val="-18779"/>
              <a:lumOff val="3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ES" sz="2000" kern="1200" dirty="0" smtClean="0"/>
            <a:t>CRITERIO CONTABLE </a:t>
          </a:r>
          <a:endParaRPr lang="es-ES" sz="2000" kern="1200" dirty="0"/>
        </a:p>
      </dsp:txBody>
      <dsp:txXfrm rot="5400000">
        <a:off x="1553795" y="625724"/>
        <a:ext cx="1211685" cy="2105250"/>
      </dsp:txXfrm>
    </dsp:sp>
    <dsp:sp modelId="{8DFB3ED5-6817-47F1-A0ED-70971B2C7C17}">
      <dsp:nvSpPr>
        <dsp:cNvPr id="0" name=""/>
        <dsp:cNvSpPr/>
      </dsp:nvSpPr>
      <dsp:spPr>
        <a:xfrm rot="5400000">
          <a:off x="5829202" y="-1118186"/>
          <a:ext cx="888793" cy="4997366"/>
        </a:xfrm>
        <a:prstGeom prst="round2SameRect">
          <a:avLst/>
        </a:prstGeom>
        <a:solidFill>
          <a:schemeClr val="lt1">
            <a:alpha val="90000"/>
            <a:hueOff val="0"/>
            <a:satOff val="0"/>
            <a:lumOff val="0"/>
            <a:alphaOff val="0"/>
          </a:schemeClr>
        </a:solidFill>
        <a:ln w="12700" cap="flat" cmpd="sng" algn="ctr">
          <a:solidFill>
            <a:schemeClr val="accent3">
              <a:hueOff val="521616"/>
              <a:satOff val="-18779"/>
              <a:lumOff val="3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kern="1200" dirty="0" smtClean="0"/>
            <a:t>Rendimiento anual promedio RAP</a:t>
          </a:r>
          <a:endParaRPr lang="es-ES" sz="2000" kern="1200" dirty="0"/>
        </a:p>
      </dsp:txBody>
      <dsp:txXfrm rot="5400000">
        <a:off x="5829202" y="-1118186"/>
        <a:ext cx="888793" cy="4997366"/>
      </dsp:txXfrm>
    </dsp:sp>
    <dsp:sp modelId="{A8A298D2-3388-4281-81CA-0178A873E800}">
      <dsp:nvSpPr>
        <dsp:cNvPr id="0" name=""/>
        <dsp:cNvSpPr/>
      </dsp:nvSpPr>
      <dsp:spPr>
        <a:xfrm rot="5400000">
          <a:off x="1530746" y="1717691"/>
          <a:ext cx="1211685" cy="2059151"/>
        </a:xfrm>
        <a:prstGeom prst="chevron">
          <a:avLst/>
        </a:prstGeom>
        <a:solidFill>
          <a:schemeClr val="accent3">
            <a:hueOff val="1043232"/>
            <a:satOff val="-37558"/>
            <a:lumOff val="785"/>
            <a:alphaOff val="0"/>
          </a:schemeClr>
        </a:solidFill>
        <a:ln w="12700" cap="flat" cmpd="sng" algn="ctr">
          <a:solidFill>
            <a:schemeClr val="accent3">
              <a:hueOff val="1043232"/>
              <a:satOff val="-37558"/>
              <a:lumOff val="7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ES" sz="1800" kern="1200" dirty="0" smtClean="0"/>
            <a:t>FLUJOS DE EFECTIVO DESCONTADO </a:t>
          </a:r>
          <a:endParaRPr lang="es-ES" sz="1800" kern="1200" dirty="0"/>
        </a:p>
      </dsp:txBody>
      <dsp:txXfrm rot="5400000">
        <a:off x="1530746" y="1717691"/>
        <a:ext cx="1211685" cy="2059151"/>
      </dsp:txXfrm>
    </dsp:sp>
    <dsp:sp modelId="{120F9AA4-C685-41B4-8717-7CAFF8FEF7F4}">
      <dsp:nvSpPr>
        <dsp:cNvPr id="0" name=""/>
        <dsp:cNvSpPr/>
      </dsp:nvSpPr>
      <dsp:spPr>
        <a:xfrm rot="5400000">
          <a:off x="5973189" y="33948"/>
          <a:ext cx="888793" cy="4997366"/>
        </a:xfrm>
        <a:prstGeom prst="round2SameRect">
          <a:avLst/>
        </a:prstGeom>
        <a:solidFill>
          <a:schemeClr val="lt1">
            <a:alpha val="90000"/>
            <a:hueOff val="0"/>
            <a:satOff val="0"/>
            <a:lumOff val="0"/>
            <a:alphaOff val="0"/>
          </a:schemeClr>
        </a:solidFill>
        <a:ln w="12700" cap="flat" cmpd="sng" algn="ctr">
          <a:solidFill>
            <a:schemeClr val="accent3">
              <a:hueOff val="1043232"/>
              <a:satOff val="-37558"/>
              <a:lumOff val="7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ES" sz="1800" kern="1200" dirty="0" smtClean="0"/>
            <a:t>Índice de rentabilidad IR</a:t>
          </a:r>
          <a:endParaRPr lang="es-ES" sz="1800" kern="1200" dirty="0"/>
        </a:p>
        <a:p>
          <a:pPr marL="171450" lvl="1" indent="-171450" algn="l" defTabSz="800100">
            <a:lnSpc>
              <a:spcPct val="90000"/>
            </a:lnSpc>
            <a:spcBef>
              <a:spcPct val="0"/>
            </a:spcBef>
            <a:spcAft>
              <a:spcPct val="15000"/>
            </a:spcAft>
            <a:buChar char="••"/>
          </a:pPr>
          <a:r>
            <a:rPr lang="es-ES" sz="1800" kern="1200" dirty="0" smtClean="0"/>
            <a:t>Valor presente neto VPN</a:t>
          </a:r>
          <a:endParaRPr lang="es-ES" sz="1800" kern="1200" dirty="0"/>
        </a:p>
        <a:p>
          <a:pPr marL="171450" lvl="1" indent="-171450" algn="l" defTabSz="800100">
            <a:lnSpc>
              <a:spcPct val="90000"/>
            </a:lnSpc>
            <a:spcBef>
              <a:spcPct val="0"/>
            </a:spcBef>
            <a:spcAft>
              <a:spcPct val="15000"/>
            </a:spcAft>
            <a:buChar char="••"/>
          </a:pPr>
          <a:r>
            <a:rPr lang="es-ES" sz="1800" kern="1200" dirty="0" smtClean="0"/>
            <a:t>Tasa interna de retorno TIR </a:t>
          </a:r>
          <a:endParaRPr lang="es-ES" sz="1800" kern="1200" dirty="0"/>
        </a:p>
      </dsp:txBody>
      <dsp:txXfrm rot="5400000">
        <a:off x="5973189" y="33948"/>
        <a:ext cx="888793" cy="499736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DD89C0C2-8A3B-4968-9009-5AE0FCA939F8}" type="datetime1">
              <a:rPr lang="es-ES" smtClean="0"/>
              <a:pPr algn="r" rtl="0"/>
              <a:t>17/05/2017</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9C567D4A-04CB-4EDF-8FB1-342A02FC8EC5}" type="slidenum">
              <a:rPr lang="es-ES" smtClean="0"/>
              <a:pPr algn="r" rtl="0"/>
              <a:t>‹Nº›</a:t>
            </a:fld>
            <a:endParaRPr lang="es-ES" dirty="0"/>
          </a:p>
        </p:txBody>
      </p:sp>
    </p:spTree>
    <p:extLst>
      <p:ext uri="{BB962C8B-B14F-4D97-AF65-F5344CB8AC3E}">
        <p14:creationId xmlns:p14="http://schemas.microsoft.com/office/powerpoint/2010/main" xmlns=""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7A11987-E5A7-42B0-A14C-FA9C541A1496}" type="datetime1">
              <a:rPr lang="es-ES" noProof="0" smtClean="0"/>
              <a:pPr/>
              <a:t>17/05/2017</a:t>
            </a:fld>
            <a:endParaRPr lang="es-ES" noProof="0"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smtClean="0"/>
              <a:t>Haga clic para modificar el estilo de texto del patrón</a:t>
            </a:r>
          </a:p>
          <a:p>
            <a:pPr lvl="1" rtl="0"/>
            <a:r>
              <a:rPr lang="es-ES" noProof="0" dirty="0" smtClean="0"/>
              <a:t>Segundo nivel</a:t>
            </a:r>
          </a:p>
          <a:p>
            <a:pPr lvl="2" rtl="0"/>
            <a:r>
              <a:rPr lang="es-ES" noProof="0" dirty="0" smtClean="0"/>
              <a:t>Tercer nivel</a:t>
            </a:r>
          </a:p>
          <a:p>
            <a:pPr lvl="3" rtl="0"/>
            <a:r>
              <a:rPr lang="es-ES" noProof="0" dirty="0" smtClean="0"/>
              <a:t>Cuarto nivel</a:t>
            </a:r>
          </a:p>
          <a:p>
            <a:pPr lvl="4" rtl="0"/>
            <a:r>
              <a:rPr lang="es-ES" noProof="0" dirty="0" smtClean="0"/>
              <a:t>Quinto nivel</a:t>
            </a:r>
            <a:endParaRPr lang="es-ES" noProof="0" dirty="0"/>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2E61351F-DBB1-4664-ADA9-83BC7CB8848D}" type="slidenum">
              <a:rPr lang="es-ES" noProof="0" smtClean="0"/>
              <a:pPr/>
              <a:t>‹Nº›</a:t>
            </a:fld>
            <a:endParaRPr lang="es-ES" noProof="0" dirty="0"/>
          </a:p>
        </p:txBody>
      </p:sp>
    </p:spTree>
    <p:extLst>
      <p:ext uri="{BB962C8B-B14F-4D97-AF65-F5344CB8AC3E}">
        <p14:creationId xmlns:p14="http://schemas.microsoft.com/office/powerpoint/2010/main" xmlns=""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E61351F-DBB1-4664-ADA9-83BC7CB8848D}" type="slidenum">
              <a:rPr lang="es-ES" smtClean="0"/>
              <a:pPr rtl="0"/>
              <a:t>1</a:t>
            </a:fld>
            <a:endParaRPr lang="es-ES" dirty="0"/>
          </a:p>
        </p:txBody>
      </p:sp>
    </p:spTree>
    <p:extLst>
      <p:ext uri="{BB962C8B-B14F-4D97-AF65-F5344CB8AC3E}">
        <p14:creationId xmlns:p14="http://schemas.microsoft.com/office/powerpoint/2010/main" xmlns="" val="2027149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293814" y="990600"/>
            <a:ext cx="8458200" cy="3200400"/>
          </a:xfrm>
        </p:spPr>
        <p:txBody>
          <a:bodyPr rtlCol="0">
            <a:normAutofit/>
          </a:bodyPr>
          <a:lstStyle>
            <a:lvl1pPr algn="l" rtl="0">
              <a:defRPr sz="6000"/>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hasCustomPrompt="1"/>
          </p:nvPr>
        </p:nvSpPr>
        <p:spPr>
          <a:xfrm>
            <a:off x="1293813" y="4267200"/>
            <a:ext cx="8458200" cy="1371600"/>
          </a:xfrm>
        </p:spPr>
        <p:txBody>
          <a:bodyPr rtlCol="0">
            <a:normAutofit/>
          </a:bodyPr>
          <a:lstStyle>
            <a:lvl1pPr marL="0" indent="0" algn="l" rtl="0">
              <a:spcBef>
                <a:spcPts val="0"/>
              </a:spcBef>
              <a:buNone/>
              <a:defRPr sz="2400">
                <a:solidFill>
                  <a:schemeClr val="tx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r>
              <a:rPr lang="es-ES" noProof="0" dirty="0"/>
              <a:t>Haga clic para modificar el estilo de subtítulo del patrón</a:t>
            </a:r>
          </a:p>
        </p:txBody>
      </p:sp>
      <p:sp>
        <p:nvSpPr>
          <p:cNvPr id="4" name="Marcador de posición de fecha 3"/>
          <p:cNvSpPr>
            <a:spLocks noGrp="1"/>
          </p:cNvSpPr>
          <p:nvPr>
            <p:ph type="dt" sz="half" idx="10"/>
          </p:nvPr>
        </p:nvSpPr>
        <p:spPr/>
        <p:txBody>
          <a:bodyPr rtlCol="0"/>
          <a:lstStyle>
            <a:lvl1pPr algn="l" rtl="0">
              <a:defRPr sz="1100"/>
            </a:lvl1pPr>
          </a:lstStyle>
          <a:p>
            <a:fld id="{E66DA79D-E823-4104-A8ED-C191E4F80CC8}" type="datetime1">
              <a:rPr lang="es-ES" noProof="0" smtClean="0"/>
              <a:pPr/>
              <a:t>17/05/2017</a:t>
            </a:fld>
            <a:endParaRPr lang="es-ES" noProof="0" dirty="0"/>
          </a:p>
        </p:txBody>
      </p:sp>
      <p:sp>
        <p:nvSpPr>
          <p:cNvPr id="5" name="Marcador de posición de pie de página 4"/>
          <p:cNvSpPr>
            <a:spLocks noGrp="1"/>
          </p:cNvSpPr>
          <p:nvPr>
            <p:ph type="ftr" sz="quarter" idx="11"/>
          </p:nvPr>
        </p:nvSpPr>
        <p:spPr/>
        <p:txBody>
          <a:bodyPr rtlCol="0"/>
          <a:lstStyle>
            <a:lvl1pPr algn="ctr" rtl="0">
              <a:defRPr sz="1100"/>
            </a:lvl1pPr>
          </a:lstStyle>
          <a:p>
            <a:endParaRPr lang="es-ES" noProof="0" dirty="0"/>
          </a:p>
        </p:txBody>
      </p:sp>
      <p:sp>
        <p:nvSpPr>
          <p:cNvPr id="6" name="Marcador de posición de número de diapositiva 5"/>
          <p:cNvSpPr>
            <a:spLocks noGrp="1"/>
          </p:cNvSpPr>
          <p:nvPr>
            <p:ph type="sldNum" sz="quarter" idx="12"/>
          </p:nvPr>
        </p:nvSpPr>
        <p:spPr/>
        <p:txBody>
          <a:bodyPr rtlCol="0"/>
          <a:lstStyle>
            <a:lvl1pPr algn="r" rtl="0">
              <a:defRPr sz="1100"/>
            </a:lvl1pPr>
          </a:lstStyle>
          <a:p>
            <a:fld id="{81FEFA0A-2F20-4B60-98C6-5FFDA469AA1C}" type="slidenum">
              <a:rPr lang="es-ES" noProof="0" smtClean="0"/>
              <a:pPr/>
              <a:t>‹Nº›</a:t>
            </a:fld>
            <a:endParaRPr lang="es-ES" noProof="0" dirty="0"/>
          </a:p>
        </p:txBody>
      </p:sp>
    </p:spTree>
    <p:extLst>
      <p:ext uri="{BB962C8B-B14F-4D97-AF65-F5344CB8AC3E}">
        <p14:creationId xmlns:p14="http://schemas.microsoft.com/office/powerpoint/2010/main" xmlns="" val="24135381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mod="1">
    <p:ext uri="{DCECCB84-F9BA-43D5-87BE-67443E8EF086}">
      <p15:sldGuideLst xmlns:p15="http://schemas.microsoft.com/office/powerpoint/2012/main" xmlns="">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marL="1600200" algn="l" rtl="0">
              <a:defRPr/>
            </a:lvl6pPr>
            <a:lvl7pPr marL="1874520" algn="l" rtl="0">
              <a:defRPr/>
            </a:lvl7pPr>
            <a:lvl8pPr marL="2148840" algn="l" rtl="0">
              <a:defRPr/>
            </a:lvl8pPr>
            <a:lvl9pPr marL="2423160" algn="l" rtl="0">
              <a:defRPr/>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l" rtl="0">
              <a:defRPr sz="1100"/>
            </a:lvl1pPr>
          </a:lstStyle>
          <a:p>
            <a:fld id="{8434143F-C8A2-48B6-A8F6-7D05156B30FB}" type="datetime1">
              <a:rPr lang="es-ES" noProof="0" smtClean="0"/>
              <a:pPr/>
              <a:t>17/05/2017</a:t>
            </a:fld>
            <a:endParaRPr lang="es-ES" noProof="0" dirty="0"/>
          </a:p>
        </p:txBody>
      </p:sp>
      <p:sp>
        <p:nvSpPr>
          <p:cNvPr id="5" name="Marcador de posición de pie de página 4"/>
          <p:cNvSpPr>
            <a:spLocks noGrp="1"/>
          </p:cNvSpPr>
          <p:nvPr>
            <p:ph type="ftr" sz="quarter" idx="11"/>
          </p:nvPr>
        </p:nvSpPr>
        <p:spPr/>
        <p:txBody>
          <a:bodyPr rtlCol="0"/>
          <a:lstStyle>
            <a:lvl1pPr algn="ctr" rtl="0">
              <a:defRPr sz="1100"/>
            </a:lvl1pPr>
          </a:lstStyle>
          <a:p>
            <a:endParaRPr lang="es-ES" noProof="0" dirty="0"/>
          </a:p>
        </p:txBody>
      </p:sp>
      <p:sp>
        <p:nvSpPr>
          <p:cNvPr id="6" name="Marcador de posición de número de diapositiva 5"/>
          <p:cNvSpPr>
            <a:spLocks noGrp="1"/>
          </p:cNvSpPr>
          <p:nvPr>
            <p:ph type="sldNum" sz="quarter" idx="12"/>
          </p:nvPr>
        </p:nvSpPr>
        <p:spPr/>
        <p:txBody>
          <a:bodyPr rtlCol="0"/>
          <a:lstStyle>
            <a:lvl1pPr algn="r" rtl="0">
              <a:defRPr sz="1100"/>
            </a:lvl1pPr>
          </a:lstStyle>
          <a:p>
            <a:fld id="{81FEFA0A-2F20-4B60-98C6-5FFDA469AA1C}" type="slidenum">
              <a:rPr lang="es-ES" noProof="0" smtClean="0"/>
              <a:pPr/>
              <a:t>‹Nº›</a:t>
            </a:fld>
            <a:endParaRPr lang="es-ES" noProof="0" dirty="0"/>
          </a:p>
        </p:txBody>
      </p:sp>
    </p:spTree>
    <p:extLst>
      <p:ext uri="{BB962C8B-B14F-4D97-AF65-F5344CB8AC3E}">
        <p14:creationId xmlns:p14="http://schemas.microsoft.com/office/powerpoint/2010/main" xmlns="" val="28575757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752014" y="381000"/>
            <a:ext cx="1904998" cy="5791200"/>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93814" y="381000"/>
            <a:ext cx="8305800" cy="57912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l" rtl="0">
              <a:defRPr sz="1100"/>
            </a:lvl1pPr>
          </a:lstStyle>
          <a:p>
            <a:fld id="{DB9FA088-74BC-468F-8C7E-EFAB85AD81C0}" type="datetime1">
              <a:rPr lang="es-ES" noProof="0" smtClean="0"/>
              <a:pPr/>
              <a:t>17/05/2017</a:t>
            </a:fld>
            <a:endParaRPr lang="es-ES" noProof="0" dirty="0"/>
          </a:p>
        </p:txBody>
      </p:sp>
      <p:sp>
        <p:nvSpPr>
          <p:cNvPr id="5" name="Marcador de posición de pie de página 4"/>
          <p:cNvSpPr>
            <a:spLocks noGrp="1"/>
          </p:cNvSpPr>
          <p:nvPr>
            <p:ph type="ftr" sz="quarter" idx="11"/>
          </p:nvPr>
        </p:nvSpPr>
        <p:spPr/>
        <p:txBody>
          <a:bodyPr rtlCol="0"/>
          <a:lstStyle>
            <a:lvl1pPr algn="ctr" rtl="0">
              <a:defRPr sz="1100"/>
            </a:lvl1pPr>
          </a:lstStyle>
          <a:p>
            <a:endParaRPr lang="es-ES" noProof="0" dirty="0"/>
          </a:p>
        </p:txBody>
      </p:sp>
      <p:sp>
        <p:nvSpPr>
          <p:cNvPr id="6" name="Marcador de posición de número de diapositiva 5"/>
          <p:cNvSpPr>
            <a:spLocks noGrp="1"/>
          </p:cNvSpPr>
          <p:nvPr>
            <p:ph type="sldNum" sz="quarter" idx="12"/>
          </p:nvPr>
        </p:nvSpPr>
        <p:spPr/>
        <p:txBody>
          <a:bodyPr rtlCol="0"/>
          <a:lstStyle>
            <a:lvl1pPr algn="r" rtl="0">
              <a:defRPr sz="1100"/>
            </a:lvl1pPr>
          </a:lstStyle>
          <a:p>
            <a:fld id="{81FEFA0A-2F20-4B60-98C6-5FFDA469AA1C}" type="slidenum">
              <a:rPr lang="es-ES" noProof="0" smtClean="0"/>
              <a:pPr/>
              <a:t>‹Nº›</a:t>
            </a:fld>
            <a:endParaRPr lang="es-ES" noProof="0" dirty="0"/>
          </a:p>
        </p:txBody>
      </p:sp>
    </p:spTree>
    <p:extLst>
      <p:ext uri="{BB962C8B-B14F-4D97-AF65-F5344CB8AC3E}">
        <p14:creationId xmlns:p14="http://schemas.microsoft.com/office/powerpoint/2010/main" xmlns="" val="21322648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442" y="244476"/>
            <a:ext cx="11177322" cy="1431925"/>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1117309" y="1905000"/>
            <a:ext cx="5235270" cy="4191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555726" y="1905000"/>
            <a:ext cx="5235270" cy="4191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a:xfrm>
            <a:off x="1117310" y="6245225"/>
            <a:ext cx="2535106" cy="476250"/>
          </a:xfrm>
        </p:spPr>
        <p:txBody>
          <a:bodyPr/>
          <a:lstStyle>
            <a:lvl1pPr>
              <a:defRPr/>
            </a:lvl1pPr>
          </a:lstStyle>
          <a:p>
            <a:endParaRPr lang="es-MX"/>
          </a:p>
        </p:txBody>
      </p:sp>
      <p:sp>
        <p:nvSpPr>
          <p:cNvPr id="6" name="5 Marcador de pie de página"/>
          <p:cNvSpPr>
            <a:spLocks noGrp="1"/>
          </p:cNvSpPr>
          <p:nvPr>
            <p:ph type="ftr" sz="quarter" idx="11"/>
          </p:nvPr>
        </p:nvSpPr>
        <p:spPr>
          <a:xfrm>
            <a:off x="4570809" y="6245225"/>
            <a:ext cx="3859795" cy="476250"/>
          </a:xfrm>
        </p:spPr>
        <p:txBody>
          <a:bodyPr/>
          <a:lstStyle>
            <a:lvl1pPr>
              <a:defRPr/>
            </a:lvl1pPr>
          </a:lstStyle>
          <a:p>
            <a:endParaRPr lang="es-MX"/>
          </a:p>
        </p:txBody>
      </p:sp>
      <p:sp>
        <p:nvSpPr>
          <p:cNvPr id="7" name="6 Marcador de número de diapositiva"/>
          <p:cNvSpPr>
            <a:spLocks noGrp="1"/>
          </p:cNvSpPr>
          <p:nvPr>
            <p:ph type="sldNum" sz="quarter" idx="12"/>
          </p:nvPr>
        </p:nvSpPr>
        <p:spPr>
          <a:xfrm>
            <a:off x="9247425" y="6245225"/>
            <a:ext cx="2535106" cy="476250"/>
          </a:xfrm>
        </p:spPr>
        <p:txBody>
          <a:bodyPr/>
          <a:lstStyle>
            <a:lvl1pPr>
              <a:defRPr/>
            </a:lvl1pPr>
          </a:lstStyle>
          <a:p>
            <a:fld id="{B49C06E9-4640-405A-B7C6-1D034BDC9621}" type="slidenum">
              <a:rPr lang="es-MX"/>
              <a:pPr/>
              <a:t>‹Nº›</a:t>
            </a:fld>
            <a:endParaRPr lang="es-MX"/>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609442" y="244476"/>
            <a:ext cx="11177322" cy="1431925"/>
          </a:xfrm>
        </p:spPr>
        <p:txBody>
          <a:bodyPr/>
          <a:lstStyle/>
          <a:p>
            <a:r>
              <a:rPr lang="es-ES" smtClean="0"/>
              <a:t>Haga clic para modificar el estilo de título del patrón</a:t>
            </a:r>
            <a:endParaRPr lang="es-ES"/>
          </a:p>
        </p:txBody>
      </p:sp>
      <p:sp>
        <p:nvSpPr>
          <p:cNvPr id="3" name="2 Marcador de tabla"/>
          <p:cNvSpPr>
            <a:spLocks noGrp="1"/>
          </p:cNvSpPr>
          <p:nvPr>
            <p:ph type="tbl" idx="1"/>
          </p:nvPr>
        </p:nvSpPr>
        <p:spPr>
          <a:xfrm>
            <a:off x="1117309" y="1905000"/>
            <a:ext cx="10673686" cy="4191000"/>
          </a:xfrm>
        </p:spPr>
        <p:txBody>
          <a:bodyPr/>
          <a:lstStyle/>
          <a:p>
            <a:endParaRPr lang="es-ES"/>
          </a:p>
        </p:txBody>
      </p:sp>
      <p:sp>
        <p:nvSpPr>
          <p:cNvPr id="4" name="3 Marcador de fecha"/>
          <p:cNvSpPr>
            <a:spLocks noGrp="1"/>
          </p:cNvSpPr>
          <p:nvPr>
            <p:ph type="dt" sz="half" idx="10"/>
          </p:nvPr>
        </p:nvSpPr>
        <p:spPr>
          <a:xfrm>
            <a:off x="1117310" y="6245225"/>
            <a:ext cx="2535106" cy="476250"/>
          </a:xfrm>
        </p:spPr>
        <p:txBody>
          <a:bodyPr/>
          <a:lstStyle>
            <a:lvl1pPr>
              <a:defRPr/>
            </a:lvl1pPr>
          </a:lstStyle>
          <a:p>
            <a:endParaRPr lang="es-MX"/>
          </a:p>
        </p:txBody>
      </p:sp>
      <p:sp>
        <p:nvSpPr>
          <p:cNvPr id="5" name="4 Marcador de pie de página"/>
          <p:cNvSpPr>
            <a:spLocks noGrp="1"/>
          </p:cNvSpPr>
          <p:nvPr>
            <p:ph type="ftr" sz="quarter" idx="11"/>
          </p:nvPr>
        </p:nvSpPr>
        <p:spPr>
          <a:xfrm>
            <a:off x="4570809" y="6245225"/>
            <a:ext cx="3859795" cy="476250"/>
          </a:xfrm>
        </p:spPr>
        <p:txBody>
          <a:bodyPr/>
          <a:lstStyle>
            <a:lvl1pPr>
              <a:defRPr/>
            </a:lvl1pPr>
          </a:lstStyle>
          <a:p>
            <a:endParaRPr lang="es-MX"/>
          </a:p>
        </p:txBody>
      </p:sp>
      <p:sp>
        <p:nvSpPr>
          <p:cNvPr id="6" name="5 Marcador de número de diapositiva"/>
          <p:cNvSpPr>
            <a:spLocks noGrp="1"/>
          </p:cNvSpPr>
          <p:nvPr>
            <p:ph type="sldNum" sz="quarter" idx="12"/>
          </p:nvPr>
        </p:nvSpPr>
        <p:spPr>
          <a:xfrm>
            <a:off x="9247425" y="6245225"/>
            <a:ext cx="2535106" cy="476250"/>
          </a:xfrm>
        </p:spPr>
        <p:txBody>
          <a:bodyPr/>
          <a:lstStyle>
            <a:lvl1pPr>
              <a:defRPr/>
            </a:lvl1pPr>
          </a:lstStyle>
          <a:p>
            <a:fld id="{9EE060A4-3DC4-4CC2-82C8-30CF9CB000BE}" type="slidenum">
              <a:rPr lang="es-MX"/>
              <a:pPr/>
              <a:t>‹Nº›</a:t>
            </a:fld>
            <a:endParaRPr lang="es-MX"/>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609441" y="244476"/>
            <a:ext cx="11181554" cy="5851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3" name="2 Marcador de fecha"/>
          <p:cNvSpPr>
            <a:spLocks noGrp="1"/>
          </p:cNvSpPr>
          <p:nvPr>
            <p:ph type="dt" sz="half" idx="10"/>
          </p:nvPr>
        </p:nvSpPr>
        <p:spPr>
          <a:xfrm>
            <a:off x="1117310" y="6245225"/>
            <a:ext cx="2535106" cy="476250"/>
          </a:xfrm>
        </p:spPr>
        <p:txBody>
          <a:bodyPr/>
          <a:lstStyle>
            <a:lvl1pPr>
              <a:defRPr/>
            </a:lvl1pPr>
          </a:lstStyle>
          <a:p>
            <a:endParaRPr lang="es-MX"/>
          </a:p>
        </p:txBody>
      </p:sp>
      <p:sp>
        <p:nvSpPr>
          <p:cNvPr id="4" name="3 Marcador de pie de página"/>
          <p:cNvSpPr>
            <a:spLocks noGrp="1"/>
          </p:cNvSpPr>
          <p:nvPr>
            <p:ph type="ftr" sz="quarter" idx="11"/>
          </p:nvPr>
        </p:nvSpPr>
        <p:spPr>
          <a:xfrm>
            <a:off x="4570809" y="6245225"/>
            <a:ext cx="3859795" cy="476250"/>
          </a:xfrm>
        </p:spPr>
        <p:txBody>
          <a:bodyPr/>
          <a:lstStyle>
            <a:lvl1pPr>
              <a:defRPr/>
            </a:lvl1pPr>
          </a:lstStyle>
          <a:p>
            <a:endParaRPr lang="es-MX"/>
          </a:p>
        </p:txBody>
      </p:sp>
      <p:sp>
        <p:nvSpPr>
          <p:cNvPr id="5" name="4 Marcador de número de diapositiva"/>
          <p:cNvSpPr>
            <a:spLocks noGrp="1"/>
          </p:cNvSpPr>
          <p:nvPr>
            <p:ph type="sldNum" sz="quarter" idx="12"/>
          </p:nvPr>
        </p:nvSpPr>
        <p:spPr>
          <a:xfrm>
            <a:off x="9247425" y="6245225"/>
            <a:ext cx="2535106" cy="476250"/>
          </a:xfrm>
        </p:spPr>
        <p:txBody>
          <a:bodyPr/>
          <a:lstStyle>
            <a:lvl1pPr>
              <a:defRPr/>
            </a:lvl1pPr>
          </a:lstStyle>
          <a:p>
            <a:fld id="{CD80030F-6BA2-4D67-922A-42B7EDDA7CB0}" type="slidenum">
              <a:rPr lang="es-MX"/>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l" rtl="0">
              <a:defRPr sz="1100"/>
            </a:lvl1pPr>
          </a:lstStyle>
          <a:p>
            <a:fld id="{6C2D17A2-60B9-457D-B66A-D1847C001F8A}" type="datetime1">
              <a:rPr lang="es-ES" noProof="0" smtClean="0"/>
              <a:pPr/>
              <a:t>17/05/2017</a:t>
            </a:fld>
            <a:endParaRPr lang="es-ES" noProof="0" dirty="0"/>
          </a:p>
        </p:txBody>
      </p:sp>
      <p:sp>
        <p:nvSpPr>
          <p:cNvPr id="5" name="Marcador de posición de pie de página 4"/>
          <p:cNvSpPr>
            <a:spLocks noGrp="1"/>
          </p:cNvSpPr>
          <p:nvPr>
            <p:ph type="ftr" sz="quarter" idx="11"/>
          </p:nvPr>
        </p:nvSpPr>
        <p:spPr/>
        <p:txBody>
          <a:bodyPr rtlCol="0"/>
          <a:lstStyle>
            <a:lvl1pPr algn="ctr" rtl="0">
              <a:defRPr sz="1100"/>
            </a:lvl1pPr>
          </a:lstStyle>
          <a:p>
            <a:endParaRPr lang="es-ES" noProof="0" dirty="0"/>
          </a:p>
        </p:txBody>
      </p:sp>
      <p:sp>
        <p:nvSpPr>
          <p:cNvPr id="6" name="Marcador de posición de número de diapositiva 5"/>
          <p:cNvSpPr>
            <a:spLocks noGrp="1"/>
          </p:cNvSpPr>
          <p:nvPr>
            <p:ph type="sldNum" sz="quarter" idx="12"/>
          </p:nvPr>
        </p:nvSpPr>
        <p:spPr/>
        <p:txBody>
          <a:bodyPr rtlCol="0"/>
          <a:lstStyle>
            <a:lvl1pPr algn="r" rtl="0">
              <a:defRPr sz="1100"/>
            </a:lvl1pPr>
          </a:lstStyle>
          <a:p>
            <a:fld id="{81FEFA0A-2F20-4B60-98C6-5FFDA469AA1C}" type="slidenum">
              <a:rPr lang="es-ES" noProof="0" smtClean="0"/>
              <a:pPr/>
              <a:t>‹Nº›</a:t>
            </a:fld>
            <a:endParaRPr lang="es-ES" noProof="0" dirty="0"/>
          </a:p>
        </p:txBody>
      </p:sp>
    </p:spTree>
    <p:extLst>
      <p:ext uri="{BB962C8B-B14F-4D97-AF65-F5344CB8AC3E}">
        <p14:creationId xmlns:p14="http://schemas.microsoft.com/office/powerpoint/2010/main" xmlns="" val="15947688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293813" y="2057400"/>
            <a:ext cx="8458201" cy="2666999"/>
          </a:xfrm>
        </p:spPr>
        <p:txBody>
          <a:bodyPr rtlCol="0" anchor="b">
            <a:normAutofit/>
          </a:bodyPr>
          <a:lstStyle>
            <a:lvl1pPr algn="l" rtl="0">
              <a:defRPr sz="4800" b="0" i="0" cap="none" baseline="0"/>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293813" y="4876800"/>
            <a:ext cx="8458201" cy="1143000"/>
          </a:xfrm>
        </p:spPr>
        <p:txBody>
          <a:bodyPr rtlCol="0" anchor="t">
            <a:normAutofit/>
          </a:bodyPr>
          <a:lstStyle>
            <a:lvl1pPr marL="0" indent="0" algn="l" rtl="0">
              <a:spcBef>
                <a:spcPts val="0"/>
              </a:spcBef>
              <a:buNone/>
              <a:defRPr sz="2400">
                <a:solidFill>
                  <a:schemeClr val="tx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es-ES" noProof="0" smtClean="0"/>
              <a:t>Haga clic para modificar el estilo de texto del patrón</a:t>
            </a:r>
          </a:p>
        </p:txBody>
      </p:sp>
      <p:sp>
        <p:nvSpPr>
          <p:cNvPr id="4" name="Marcador de posición de fecha 3"/>
          <p:cNvSpPr>
            <a:spLocks noGrp="1"/>
          </p:cNvSpPr>
          <p:nvPr>
            <p:ph type="dt" sz="half" idx="10"/>
          </p:nvPr>
        </p:nvSpPr>
        <p:spPr/>
        <p:txBody>
          <a:bodyPr rtlCol="0"/>
          <a:lstStyle>
            <a:lvl1pPr algn="l" rtl="0">
              <a:defRPr sz="1100"/>
            </a:lvl1pPr>
          </a:lstStyle>
          <a:p>
            <a:fld id="{2257D1E0-AEB8-403B-A545-17921D9FC2DD}" type="datetime1">
              <a:rPr lang="es-ES" noProof="0" smtClean="0"/>
              <a:pPr/>
              <a:t>17/05/2017</a:t>
            </a:fld>
            <a:endParaRPr lang="es-ES" noProof="0" dirty="0"/>
          </a:p>
        </p:txBody>
      </p:sp>
      <p:sp>
        <p:nvSpPr>
          <p:cNvPr id="5" name="Marcador de posición de pie de página 4"/>
          <p:cNvSpPr>
            <a:spLocks noGrp="1"/>
          </p:cNvSpPr>
          <p:nvPr>
            <p:ph type="ftr" sz="quarter" idx="11"/>
          </p:nvPr>
        </p:nvSpPr>
        <p:spPr/>
        <p:txBody>
          <a:bodyPr rtlCol="0"/>
          <a:lstStyle>
            <a:lvl1pPr algn="ctr" rtl="0">
              <a:defRPr sz="1100"/>
            </a:lvl1pPr>
          </a:lstStyle>
          <a:p>
            <a:endParaRPr lang="es-ES" noProof="0" dirty="0"/>
          </a:p>
        </p:txBody>
      </p:sp>
      <p:sp>
        <p:nvSpPr>
          <p:cNvPr id="6" name="Marcador de posición de número de diapositiva 5"/>
          <p:cNvSpPr>
            <a:spLocks noGrp="1"/>
          </p:cNvSpPr>
          <p:nvPr>
            <p:ph type="sldNum" sz="quarter" idx="12"/>
          </p:nvPr>
        </p:nvSpPr>
        <p:spPr/>
        <p:txBody>
          <a:bodyPr rtlCol="0"/>
          <a:lstStyle>
            <a:lvl1pPr algn="r" rtl="0">
              <a:defRPr sz="1100"/>
            </a:lvl1pPr>
          </a:lstStyle>
          <a:p>
            <a:fld id="{81FEFA0A-2F20-4B60-98C6-5FFDA469AA1C}" type="slidenum">
              <a:rPr lang="es-ES" noProof="0" smtClean="0"/>
              <a:pPr/>
              <a:t>‹Nº›</a:t>
            </a:fld>
            <a:endParaRPr lang="es-ES" noProof="0" dirty="0"/>
          </a:p>
        </p:txBody>
      </p:sp>
    </p:spTree>
    <p:extLst>
      <p:ext uri="{BB962C8B-B14F-4D97-AF65-F5344CB8AC3E}">
        <p14:creationId xmlns:p14="http://schemas.microsoft.com/office/powerpoint/2010/main" xmlns="" val="33786201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1293812" y="1676400"/>
            <a:ext cx="4700016" cy="4495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6202035" y="1676401"/>
            <a:ext cx="4700016" cy="4495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fecha 4"/>
          <p:cNvSpPr>
            <a:spLocks noGrp="1"/>
          </p:cNvSpPr>
          <p:nvPr>
            <p:ph type="dt" sz="half" idx="10"/>
          </p:nvPr>
        </p:nvSpPr>
        <p:spPr/>
        <p:txBody>
          <a:bodyPr rtlCol="0"/>
          <a:lstStyle>
            <a:lvl1pPr algn="l" rtl="0">
              <a:defRPr sz="1100"/>
            </a:lvl1pPr>
          </a:lstStyle>
          <a:p>
            <a:fld id="{D0300741-58DE-49C0-A5D3-7F27D1D091F0}" type="datetime1">
              <a:rPr lang="es-ES" noProof="0" smtClean="0"/>
              <a:pPr/>
              <a:t>17/05/2017</a:t>
            </a:fld>
            <a:endParaRPr lang="es-ES" noProof="0" dirty="0"/>
          </a:p>
        </p:txBody>
      </p:sp>
      <p:sp>
        <p:nvSpPr>
          <p:cNvPr id="6" name="Marcador de posición de pie de página 5"/>
          <p:cNvSpPr>
            <a:spLocks noGrp="1"/>
          </p:cNvSpPr>
          <p:nvPr>
            <p:ph type="ftr" sz="quarter" idx="11"/>
          </p:nvPr>
        </p:nvSpPr>
        <p:spPr/>
        <p:txBody>
          <a:bodyPr rtlCol="0"/>
          <a:lstStyle>
            <a:lvl1pPr algn="ctr" rtl="0">
              <a:defRPr sz="1100"/>
            </a:lvl1pPr>
          </a:lstStyle>
          <a:p>
            <a:endParaRPr lang="es-ES" noProof="0" dirty="0"/>
          </a:p>
        </p:txBody>
      </p:sp>
      <p:sp>
        <p:nvSpPr>
          <p:cNvPr id="7" name="Marcador de posición de número de diapositiva 6"/>
          <p:cNvSpPr>
            <a:spLocks noGrp="1"/>
          </p:cNvSpPr>
          <p:nvPr>
            <p:ph type="sldNum" sz="quarter" idx="12"/>
          </p:nvPr>
        </p:nvSpPr>
        <p:spPr/>
        <p:txBody>
          <a:bodyPr rtlCol="0"/>
          <a:lstStyle>
            <a:lvl1pPr algn="r" rtl="0">
              <a:defRPr sz="1100"/>
            </a:lvl1pPr>
          </a:lstStyle>
          <a:p>
            <a:fld id="{81FEFA0A-2F20-4B60-98C6-5FFDA469AA1C}" type="slidenum">
              <a:rPr lang="es-ES" noProof="0" smtClean="0"/>
              <a:pPr/>
              <a:t>‹Nº›</a:t>
            </a:fld>
            <a:endParaRPr lang="es-ES" noProof="0" dirty="0"/>
          </a:p>
        </p:txBody>
      </p:sp>
    </p:spTree>
    <p:extLst>
      <p:ext uri="{BB962C8B-B14F-4D97-AF65-F5344CB8AC3E}">
        <p14:creationId xmlns:p14="http://schemas.microsoft.com/office/powerpoint/2010/main" xmlns="" val="31074621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293813" y="1676399"/>
            <a:ext cx="4701142" cy="762001"/>
          </a:xfrm>
        </p:spPr>
        <p:txBody>
          <a:bodyPr rtlCol="0" anchor="ctr">
            <a:noAutofit/>
          </a:bodyP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smtClean="0"/>
              <a:t>Haga clic para modificar el estilo de texto del patrón</a:t>
            </a:r>
          </a:p>
        </p:txBody>
      </p:sp>
      <p:sp>
        <p:nvSpPr>
          <p:cNvPr id="4" name="Marcador de posición de contenido 3"/>
          <p:cNvSpPr>
            <a:spLocks noGrp="1"/>
          </p:cNvSpPr>
          <p:nvPr>
            <p:ph sz="half" idx="2"/>
          </p:nvPr>
        </p:nvSpPr>
        <p:spPr>
          <a:xfrm>
            <a:off x="1293813" y="2516457"/>
            <a:ext cx="4701142" cy="3655743"/>
          </a:xfrm>
        </p:spPr>
        <p:txBody>
          <a:bodyPr rtlCol="0"/>
          <a:lstStyle>
            <a:lvl1pPr algn="l" rtl="0">
              <a:defRPr sz="22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6191754" y="1676399"/>
            <a:ext cx="4703259" cy="762001"/>
          </a:xfrm>
        </p:spPr>
        <p:txBody>
          <a:bodyPr rtlCol="0" anchor="ctr">
            <a:noAutofit/>
          </a:bodyP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smtClean="0"/>
              <a:t>Haga clic para modificar el estilo de texto del patrón</a:t>
            </a:r>
          </a:p>
        </p:txBody>
      </p:sp>
      <p:sp>
        <p:nvSpPr>
          <p:cNvPr id="6" name="Marcador de posición de contenido 5"/>
          <p:cNvSpPr>
            <a:spLocks noGrp="1"/>
          </p:cNvSpPr>
          <p:nvPr>
            <p:ph sz="quarter" idx="4"/>
          </p:nvPr>
        </p:nvSpPr>
        <p:spPr>
          <a:xfrm>
            <a:off x="6191754" y="2516457"/>
            <a:ext cx="4703259" cy="3655743"/>
          </a:xfrm>
        </p:spPr>
        <p:txBody>
          <a:bodyPr rtlCol="0"/>
          <a:lstStyle>
            <a:lvl1pPr algn="l" rtl="0">
              <a:defRPr sz="22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posición de fecha 6"/>
          <p:cNvSpPr>
            <a:spLocks noGrp="1"/>
          </p:cNvSpPr>
          <p:nvPr>
            <p:ph type="dt" sz="half" idx="10"/>
          </p:nvPr>
        </p:nvSpPr>
        <p:spPr/>
        <p:txBody>
          <a:bodyPr rtlCol="0"/>
          <a:lstStyle>
            <a:lvl1pPr algn="l" rtl="0">
              <a:defRPr sz="1100"/>
            </a:lvl1pPr>
          </a:lstStyle>
          <a:p>
            <a:fld id="{6B4620AA-05C3-434F-A6B4-531532F7DC39}" type="datetime1">
              <a:rPr lang="es-ES" noProof="0" smtClean="0"/>
              <a:pPr/>
              <a:t>17/05/2017</a:t>
            </a:fld>
            <a:endParaRPr lang="es-ES" noProof="0" dirty="0"/>
          </a:p>
        </p:txBody>
      </p:sp>
      <p:sp>
        <p:nvSpPr>
          <p:cNvPr id="8" name="Marcador de posición de pie de página 7"/>
          <p:cNvSpPr>
            <a:spLocks noGrp="1"/>
          </p:cNvSpPr>
          <p:nvPr>
            <p:ph type="ftr" sz="quarter" idx="11"/>
          </p:nvPr>
        </p:nvSpPr>
        <p:spPr/>
        <p:txBody>
          <a:bodyPr rtlCol="0"/>
          <a:lstStyle>
            <a:lvl1pPr algn="ctr" rtl="0">
              <a:defRPr sz="1100"/>
            </a:lvl1pPr>
          </a:lstStyle>
          <a:p>
            <a:endParaRPr lang="es-ES" noProof="0" dirty="0"/>
          </a:p>
        </p:txBody>
      </p:sp>
      <p:sp>
        <p:nvSpPr>
          <p:cNvPr id="9" name="Marcador de posición de número de diapositiva 8"/>
          <p:cNvSpPr>
            <a:spLocks noGrp="1"/>
          </p:cNvSpPr>
          <p:nvPr>
            <p:ph type="sldNum" sz="quarter" idx="12"/>
          </p:nvPr>
        </p:nvSpPr>
        <p:spPr/>
        <p:txBody>
          <a:bodyPr rtlCol="0"/>
          <a:lstStyle>
            <a:lvl1pPr algn="r" rtl="0">
              <a:defRPr sz="1100"/>
            </a:lvl1pPr>
          </a:lstStyle>
          <a:p>
            <a:fld id="{81FEFA0A-2F20-4B60-98C6-5FFDA469AA1C}" type="slidenum">
              <a:rPr lang="es-ES" noProof="0" smtClean="0"/>
              <a:pPr/>
              <a:t>‹Nº›</a:t>
            </a:fld>
            <a:endParaRPr lang="es-ES" noProof="0" dirty="0"/>
          </a:p>
        </p:txBody>
      </p:sp>
    </p:spTree>
    <p:extLst>
      <p:ext uri="{BB962C8B-B14F-4D97-AF65-F5344CB8AC3E}">
        <p14:creationId xmlns:p14="http://schemas.microsoft.com/office/powerpoint/2010/main" xmlns="" val="16885527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lgn="l" rtl="0">
              <a:defRPr sz="1100"/>
            </a:lvl1pPr>
          </a:lstStyle>
          <a:p>
            <a:fld id="{2FA827FD-0E1D-4E93-A412-9AA2943EB687}" type="datetime1">
              <a:rPr lang="es-ES" noProof="0" smtClean="0"/>
              <a:pPr/>
              <a:t>17/05/2017</a:t>
            </a:fld>
            <a:endParaRPr lang="es-ES" noProof="0" dirty="0"/>
          </a:p>
        </p:txBody>
      </p:sp>
      <p:sp>
        <p:nvSpPr>
          <p:cNvPr id="4" name="Marcador de posición de pie de página 3"/>
          <p:cNvSpPr>
            <a:spLocks noGrp="1"/>
          </p:cNvSpPr>
          <p:nvPr>
            <p:ph type="ftr" sz="quarter" idx="11"/>
          </p:nvPr>
        </p:nvSpPr>
        <p:spPr/>
        <p:txBody>
          <a:bodyPr rtlCol="0"/>
          <a:lstStyle>
            <a:lvl1pPr algn="ctr" rtl="0">
              <a:defRPr sz="1100"/>
            </a:lvl1pPr>
          </a:lstStyle>
          <a:p>
            <a:endParaRPr lang="es-ES" noProof="0" dirty="0"/>
          </a:p>
        </p:txBody>
      </p:sp>
      <p:sp>
        <p:nvSpPr>
          <p:cNvPr id="5" name="Marcador de posición de número de diapositiva 4"/>
          <p:cNvSpPr>
            <a:spLocks noGrp="1"/>
          </p:cNvSpPr>
          <p:nvPr>
            <p:ph type="sldNum" sz="quarter" idx="12"/>
          </p:nvPr>
        </p:nvSpPr>
        <p:spPr/>
        <p:txBody>
          <a:bodyPr rtlCol="0"/>
          <a:lstStyle>
            <a:lvl1pPr algn="r" rtl="0">
              <a:defRPr sz="1100"/>
            </a:lvl1pPr>
          </a:lstStyle>
          <a:p>
            <a:fld id="{81FEFA0A-2F20-4B60-98C6-5FFDA469AA1C}" type="slidenum">
              <a:rPr lang="es-ES" noProof="0" smtClean="0"/>
              <a:pPr/>
              <a:t>‹Nº›</a:t>
            </a:fld>
            <a:endParaRPr lang="es-ES" noProof="0" dirty="0"/>
          </a:p>
        </p:txBody>
      </p:sp>
    </p:spTree>
    <p:extLst>
      <p:ext uri="{BB962C8B-B14F-4D97-AF65-F5344CB8AC3E}">
        <p14:creationId xmlns:p14="http://schemas.microsoft.com/office/powerpoint/2010/main" xmlns="" val="32615957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lgn="l" rtl="0">
              <a:defRPr sz="1100"/>
            </a:lvl1pPr>
          </a:lstStyle>
          <a:p>
            <a:fld id="{FB46F9EF-77D6-407D-964B-B1456DA7E1A1}" type="datetime1">
              <a:rPr lang="es-ES" noProof="0" smtClean="0"/>
              <a:pPr/>
              <a:t>17/05/2017</a:t>
            </a:fld>
            <a:endParaRPr lang="es-ES" noProof="0" dirty="0"/>
          </a:p>
        </p:txBody>
      </p:sp>
      <p:sp>
        <p:nvSpPr>
          <p:cNvPr id="3" name="Marcador de posición de pie de página 2"/>
          <p:cNvSpPr>
            <a:spLocks noGrp="1"/>
          </p:cNvSpPr>
          <p:nvPr>
            <p:ph type="ftr" sz="quarter" idx="11"/>
          </p:nvPr>
        </p:nvSpPr>
        <p:spPr/>
        <p:txBody>
          <a:bodyPr rtlCol="0"/>
          <a:lstStyle>
            <a:lvl1pPr algn="ctr" rtl="0">
              <a:defRPr sz="1100"/>
            </a:lvl1pPr>
          </a:lstStyle>
          <a:p>
            <a:endParaRPr lang="es-ES" noProof="0" dirty="0"/>
          </a:p>
        </p:txBody>
      </p:sp>
      <p:sp>
        <p:nvSpPr>
          <p:cNvPr id="4" name="Marcador de posición de número de diapositiva 3"/>
          <p:cNvSpPr>
            <a:spLocks noGrp="1"/>
          </p:cNvSpPr>
          <p:nvPr>
            <p:ph type="sldNum" sz="quarter" idx="12"/>
          </p:nvPr>
        </p:nvSpPr>
        <p:spPr/>
        <p:txBody>
          <a:bodyPr rtlCol="0"/>
          <a:lstStyle>
            <a:lvl1pPr algn="r" rtl="0">
              <a:defRPr sz="1100"/>
            </a:lvl1pPr>
          </a:lstStyle>
          <a:p>
            <a:fld id="{81FEFA0A-2F20-4B60-98C6-5FFDA469AA1C}" type="slidenum">
              <a:rPr lang="es-ES" noProof="0" smtClean="0"/>
              <a:pPr/>
              <a:t>‹Nº›</a:t>
            </a:fld>
            <a:endParaRPr lang="es-ES" noProof="0" dirty="0"/>
          </a:p>
        </p:txBody>
      </p:sp>
    </p:spTree>
    <p:extLst>
      <p:ext uri="{BB962C8B-B14F-4D97-AF65-F5344CB8AC3E}">
        <p14:creationId xmlns:p14="http://schemas.microsoft.com/office/powerpoint/2010/main" xmlns="" val="7433994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770811" y="1676400"/>
            <a:ext cx="3810000" cy="2438400"/>
          </a:xfrm>
        </p:spPr>
        <p:txBody>
          <a:bodyPr rtlCol="0" anchor="b">
            <a:normAutofit/>
          </a:bodyPr>
          <a:lstStyle>
            <a:lvl1pPr algn="l" rtl="0">
              <a:defRPr sz="3200" b="0"/>
            </a:lvl1pPr>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a:xfrm>
            <a:off x="1293813" y="685800"/>
            <a:ext cx="6172200" cy="5486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texto 3"/>
          <p:cNvSpPr>
            <a:spLocks noGrp="1"/>
          </p:cNvSpPr>
          <p:nvPr>
            <p:ph type="body" sz="half" idx="2"/>
          </p:nvPr>
        </p:nvSpPr>
        <p:spPr>
          <a:xfrm>
            <a:off x="7770811" y="4191000"/>
            <a:ext cx="3810000" cy="1524000"/>
          </a:xfrm>
        </p:spPr>
        <p:txBody>
          <a:bodyPr rtlCol="0">
            <a:normAutofit/>
          </a:bodyPr>
          <a:lstStyle>
            <a:lvl1pPr marL="0" indent="0" algn="l" rtl="0">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smtClean="0"/>
              <a:t>Haga clic para modificar el estilo de texto del patrón</a:t>
            </a:r>
          </a:p>
        </p:txBody>
      </p:sp>
      <p:sp>
        <p:nvSpPr>
          <p:cNvPr id="5" name="Marcador de posición de fecha 4"/>
          <p:cNvSpPr>
            <a:spLocks noGrp="1"/>
          </p:cNvSpPr>
          <p:nvPr>
            <p:ph type="dt" sz="half" idx="10"/>
          </p:nvPr>
        </p:nvSpPr>
        <p:spPr/>
        <p:txBody>
          <a:bodyPr rtlCol="0"/>
          <a:lstStyle>
            <a:lvl1pPr algn="l" rtl="0">
              <a:defRPr sz="1100"/>
            </a:lvl1pPr>
          </a:lstStyle>
          <a:p>
            <a:fld id="{FEEC843C-9354-4D56-838F-2D6DB296097C}" type="datetime1">
              <a:rPr lang="es-ES" noProof="0" smtClean="0"/>
              <a:pPr/>
              <a:t>17/05/2017</a:t>
            </a:fld>
            <a:endParaRPr lang="es-ES" noProof="0" dirty="0"/>
          </a:p>
        </p:txBody>
      </p:sp>
      <p:sp>
        <p:nvSpPr>
          <p:cNvPr id="6" name="Marcador de posición de pie de página 5"/>
          <p:cNvSpPr>
            <a:spLocks noGrp="1"/>
          </p:cNvSpPr>
          <p:nvPr>
            <p:ph type="ftr" sz="quarter" idx="11"/>
          </p:nvPr>
        </p:nvSpPr>
        <p:spPr/>
        <p:txBody>
          <a:bodyPr rtlCol="0"/>
          <a:lstStyle>
            <a:lvl1pPr algn="ctr" rtl="0">
              <a:defRPr sz="1100"/>
            </a:lvl1pPr>
          </a:lstStyle>
          <a:p>
            <a:endParaRPr lang="es-ES" noProof="0" dirty="0"/>
          </a:p>
        </p:txBody>
      </p:sp>
      <p:sp>
        <p:nvSpPr>
          <p:cNvPr id="7" name="Marcador de posición de número de diapositiva 6"/>
          <p:cNvSpPr>
            <a:spLocks noGrp="1"/>
          </p:cNvSpPr>
          <p:nvPr>
            <p:ph type="sldNum" sz="quarter" idx="12"/>
          </p:nvPr>
        </p:nvSpPr>
        <p:spPr/>
        <p:txBody>
          <a:bodyPr rtlCol="0"/>
          <a:lstStyle>
            <a:lvl1pPr algn="r" rtl="0">
              <a:defRPr sz="1100"/>
            </a:lvl1pPr>
          </a:lstStyle>
          <a:p>
            <a:fld id="{81FEFA0A-2F20-4B60-98C6-5FFDA469AA1C}" type="slidenum">
              <a:rPr lang="es-ES" noProof="0" smtClean="0"/>
              <a:pPr/>
              <a:t>‹Nº›</a:t>
            </a:fld>
            <a:endParaRPr lang="es-ES" noProof="0" dirty="0"/>
          </a:p>
        </p:txBody>
      </p:sp>
    </p:spTree>
    <p:extLst>
      <p:ext uri="{BB962C8B-B14F-4D97-AF65-F5344CB8AC3E}">
        <p14:creationId xmlns:p14="http://schemas.microsoft.com/office/powerpoint/2010/main" xmlns="" val="8288585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770812" y="1676400"/>
            <a:ext cx="3810000" cy="2438400"/>
          </a:xfrm>
        </p:spPr>
        <p:txBody>
          <a:bodyPr rtlCol="0" anchor="b">
            <a:noAutofit/>
          </a:bodyPr>
          <a:lstStyle>
            <a:lvl1pPr algn="l" rtl="0">
              <a:defRPr sz="3200" b="0"/>
            </a:lvl1pPr>
          </a:lstStyle>
          <a:p>
            <a:pPr rtl="0"/>
            <a:r>
              <a:rPr lang="es-ES" noProof="0" smtClean="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1522412" y="0"/>
            <a:ext cx="5943601" cy="6858000"/>
          </a:xfrm>
        </p:spPr>
        <p:txBody>
          <a:bodyPr tIns="914400"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smtClean="0"/>
              <a:t>Haga clic en el icono para agregar una imagen</a:t>
            </a:r>
            <a:endParaRPr lang="es-ES" noProof="0" dirty="0"/>
          </a:p>
        </p:txBody>
      </p:sp>
      <p:sp>
        <p:nvSpPr>
          <p:cNvPr id="4" name="Marcador de posición de texto 3"/>
          <p:cNvSpPr>
            <a:spLocks noGrp="1"/>
          </p:cNvSpPr>
          <p:nvPr>
            <p:ph type="body" sz="half" idx="2"/>
          </p:nvPr>
        </p:nvSpPr>
        <p:spPr>
          <a:xfrm>
            <a:off x="7770812" y="4191000"/>
            <a:ext cx="3810000" cy="1524000"/>
          </a:xfrm>
        </p:spPr>
        <p:txBody>
          <a:bodyPr rtlCol="0">
            <a:normAutofit/>
          </a:bodyPr>
          <a:lstStyle>
            <a:lvl1pPr marL="0" indent="0" algn="l" rtl="0">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smtClean="0"/>
              <a:t>Haga clic para modificar el estilo de texto del patrón</a:t>
            </a:r>
          </a:p>
        </p:txBody>
      </p:sp>
    </p:spTree>
    <p:extLst>
      <p:ext uri="{BB962C8B-B14F-4D97-AF65-F5344CB8AC3E}">
        <p14:creationId xmlns:p14="http://schemas.microsoft.com/office/powerpoint/2010/main" xmlns="" val="38394903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
        <p:nvSpPr>
          <p:cNvPr id="7" name="Rectángulo 6"/>
          <p:cNvSpPr/>
          <p:nvPr/>
        </p:nvSpPr>
        <p:spPr>
          <a:xfrm>
            <a:off x="912812" y="8467"/>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 name="Marcador de posición de título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pPr rtl="0"/>
            <a:r>
              <a:rPr lang="es-ES" dirty="0" smtClean="0"/>
              <a:t>Haga clic para modificar el estilo de título del patrón</a:t>
            </a:r>
            <a:endParaRPr lang="es-ES" dirty="0"/>
          </a:p>
        </p:txBody>
      </p:sp>
      <p:sp>
        <p:nvSpPr>
          <p:cNvPr id="3" name="Marcador de posición de texto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rtl="0"/>
            <a:r>
              <a:rPr lang="es-ES" dirty="0"/>
              <a:t>Editar estilos de texto del patrón</a:t>
            </a:r>
          </a:p>
          <a:p>
            <a:pPr lvl="1" rtl="0"/>
            <a:r>
              <a:rPr lang="es-ES" dirty="0"/>
              <a:t>Segundo </a:t>
            </a:r>
            <a:r>
              <a:rPr lang="es-ES" noProof="0" dirty="0" smtClean="0"/>
              <a:t>nivel</a:t>
            </a:r>
          </a:p>
          <a:p>
            <a:pPr lvl="2" rtl="0"/>
            <a:r>
              <a:rPr lang="es-ES" dirty="0" smtClean="0"/>
              <a:t>Tercer </a:t>
            </a:r>
            <a:r>
              <a:rPr lang="es-ES" dirty="0"/>
              <a:t>nivel</a:t>
            </a:r>
          </a:p>
          <a:p>
            <a:pPr lvl="3" rtl="0"/>
            <a:r>
              <a:rPr lang="es-ES" dirty="0"/>
              <a:t>Cuarto nivel</a:t>
            </a:r>
          </a:p>
          <a:p>
            <a:pPr lvl="4" rtl="0"/>
            <a:r>
              <a:rPr lang="es-ES" dirty="0"/>
              <a:t>Quinto nivel</a:t>
            </a:r>
          </a:p>
        </p:txBody>
      </p:sp>
      <p:sp>
        <p:nvSpPr>
          <p:cNvPr id="4" name="Marcador de posición de fecha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rtl="0">
              <a:defRPr sz="1100">
                <a:solidFill>
                  <a:schemeClr val="tx1">
                    <a:lumMod val="90000"/>
                    <a:lumOff val="10000"/>
                  </a:schemeClr>
                </a:solidFill>
              </a:defRPr>
            </a:lvl1pPr>
          </a:lstStyle>
          <a:p>
            <a:fld id="{8E797F0C-0414-4CB4-A4EB-58D2291450D8}" type="datetime1">
              <a:rPr lang="es-ES" smtClean="0"/>
              <a:pPr/>
              <a:t>17/05/2017</a:t>
            </a:fld>
            <a:endParaRPr lang="es-ES" dirty="0"/>
          </a:p>
        </p:txBody>
      </p:sp>
      <p:sp>
        <p:nvSpPr>
          <p:cNvPr id="5" name="Marcador de posición de pie de página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rtl="0">
              <a:defRPr sz="1100">
                <a:solidFill>
                  <a:schemeClr val="tx1">
                    <a:lumMod val="90000"/>
                    <a:lumOff val="10000"/>
                  </a:schemeClr>
                </a:solidFill>
              </a:defRPr>
            </a:lvl1pPr>
          </a:lstStyle>
          <a:p>
            <a:pPr rtl="0"/>
            <a:endParaRPr lang="es-ES" dirty="0"/>
          </a:p>
        </p:txBody>
      </p:sp>
      <p:sp>
        <p:nvSpPr>
          <p:cNvPr id="6" name="Marcador de posición de número de diapositiva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rtl="0">
              <a:defRPr sz="1100">
                <a:solidFill>
                  <a:schemeClr val="tx1">
                    <a:lumMod val="90000"/>
                    <a:lumOff val="10000"/>
                  </a:schemeClr>
                </a:solidFill>
              </a:defRPr>
            </a:lvl1pPr>
          </a:lstStyle>
          <a:p>
            <a:fld id="{81FEFA0A-2F20-4B60-98C6-5FFDA469AA1C}" type="slidenum">
              <a:rPr lang="es-ES" smtClean="0"/>
              <a:pPr/>
              <a:t>‹Nº›</a:t>
            </a:fld>
            <a:endParaRPr lang="es-ES" dirty="0"/>
          </a:p>
        </p:txBody>
      </p:sp>
    </p:spTree>
    <p:extLst>
      <p:ext uri="{BB962C8B-B14F-4D97-AF65-F5344CB8AC3E}">
        <p14:creationId xmlns:p14="http://schemas.microsoft.com/office/powerpoint/2010/main" xmlns="" val="352872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77788" y="990600"/>
            <a:ext cx="11305256" cy="3200400"/>
          </a:xfrm>
        </p:spPr>
        <p:txBody>
          <a:bodyPr rtlCol="0"/>
          <a:lstStyle/>
          <a:p>
            <a:pPr rtl="0"/>
            <a:r>
              <a:rPr lang="es-ES" dirty="0" smtClean="0"/>
              <a:t>Unidad </a:t>
            </a:r>
            <a:r>
              <a:rPr lang="es-ES" dirty="0" smtClean="0"/>
              <a:t>V Evaluación Financiera </a:t>
            </a:r>
            <a:endParaRPr lang="es-ES" dirty="0"/>
          </a:p>
        </p:txBody>
      </p:sp>
      <p:sp>
        <p:nvSpPr>
          <p:cNvPr id="3" name="Subtítulo 2"/>
          <p:cNvSpPr>
            <a:spLocks noGrp="1"/>
          </p:cNvSpPr>
          <p:nvPr>
            <p:ph type="subTitle" idx="1"/>
          </p:nvPr>
        </p:nvSpPr>
        <p:spPr/>
        <p:txBody>
          <a:bodyPr rtlCol="0">
            <a:normAutofit lnSpcReduction="10000"/>
          </a:bodyPr>
          <a:lstStyle/>
          <a:p>
            <a:pPr rtl="0"/>
            <a:endParaRPr lang="es-ES" dirty="0" smtClean="0"/>
          </a:p>
          <a:p>
            <a:pPr rtl="0"/>
            <a:endParaRPr lang="es-ES" dirty="0" smtClean="0"/>
          </a:p>
          <a:p>
            <a:pPr rtl="0"/>
            <a:endParaRPr lang="es-ES" dirty="0" smtClean="0"/>
          </a:p>
          <a:p>
            <a:pPr rtl="0"/>
            <a:r>
              <a:rPr lang="es-ES" dirty="0" smtClean="0"/>
              <a:t>M.A.Ing. EDUARDO RODRIGUEZ FLORES </a:t>
            </a:r>
            <a:endParaRPr lang="es-ES" dirty="0"/>
          </a:p>
        </p:txBody>
      </p:sp>
    </p:spTree>
    <p:extLst>
      <p:ext uri="{BB962C8B-B14F-4D97-AF65-F5344CB8AC3E}">
        <p14:creationId xmlns:p14="http://schemas.microsoft.com/office/powerpoint/2010/main" xmlns="" val="31981769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r>
              <a:rPr lang="es-MX"/>
              <a:t>CRITERIO DE DECISIÓN</a:t>
            </a:r>
          </a:p>
        </p:txBody>
      </p:sp>
      <p:sp>
        <p:nvSpPr>
          <p:cNvPr id="53251" name="Rectangle 3"/>
          <p:cNvSpPr>
            <a:spLocks noGrp="1" noRot="1" noChangeArrowheads="1"/>
          </p:cNvSpPr>
          <p:nvPr>
            <p:ph type="body" idx="1"/>
          </p:nvPr>
        </p:nvSpPr>
        <p:spPr/>
        <p:txBody>
          <a:bodyPr/>
          <a:lstStyle/>
          <a:p>
            <a:r>
              <a:rPr lang="es-MX"/>
              <a:t>Si el periodo de recuperación calculado es menor que el periodo de recuperación establecido por la empresa, el proyecto debe aceptarse; de lo contrario debe rechazarse</a:t>
            </a: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p:txBody>
          <a:bodyPr/>
          <a:lstStyle/>
          <a:p>
            <a:pPr algn="ctr"/>
            <a:r>
              <a:rPr lang="es-MX" sz="3600"/>
              <a:t>Método del periodo de recuperación de la inversión descontado</a:t>
            </a:r>
          </a:p>
        </p:txBody>
      </p:sp>
      <p:sp>
        <p:nvSpPr>
          <p:cNvPr id="56323" name="Rectangle 3"/>
          <p:cNvSpPr>
            <a:spLocks noGrp="1" noRot="1" noChangeArrowheads="1"/>
          </p:cNvSpPr>
          <p:nvPr>
            <p:ph type="body" idx="1"/>
          </p:nvPr>
        </p:nvSpPr>
        <p:spPr/>
        <p:txBody>
          <a:bodyPr/>
          <a:lstStyle/>
          <a:p>
            <a:pPr>
              <a:lnSpc>
                <a:spcPct val="90000"/>
              </a:lnSpc>
            </a:pPr>
            <a:r>
              <a:rPr lang="es-MX"/>
              <a:t>Es el tiempo, en años y fracciones de año, que se requiere para recuperar la inversión inicial de un proyecto pero a partir de la suma de los flujos de efectivo netos descontados con la tasa de costo de capital k. consiste en sumar los flujos de efectivo netos descontados del proyecto hasta recuperar la inversión inicial.</a:t>
            </a: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a:xfrm>
            <a:off x="609442" y="244477"/>
            <a:ext cx="11177322" cy="520228"/>
          </a:xfrm>
        </p:spPr>
        <p:txBody>
          <a:bodyPr/>
          <a:lstStyle/>
          <a:p>
            <a:r>
              <a:rPr lang="es-MX" sz="2800" dirty="0"/>
              <a:t>Suma de los flujos de efectivo netos descontados.</a:t>
            </a:r>
          </a:p>
        </p:txBody>
      </p:sp>
      <p:graphicFrame>
        <p:nvGraphicFramePr>
          <p:cNvPr id="57418" name="Group 74"/>
          <p:cNvGraphicFramePr>
            <a:graphicFrameLocks noGrp="1"/>
          </p:cNvGraphicFramePr>
          <p:nvPr>
            <p:ph idx="1"/>
          </p:nvPr>
        </p:nvGraphicFramePr>
        <p:xfrm>
          <a:off x="93109" y="1412776"/>
          <a:ext cx="12095716" cy="4331970"/>
        </p:xfrm>
        <a:graphic>
          <a:graphicData uri="http://schemas.openxmlformats.org/drawingml/2006/table">
            <a:tbl>
              <a:tblPr/>
              <a:tblGrid>
                <a:gridCol w="2592242"/>
                <a:gridCol w="1536300"/>
                <a:gridCol w="1881226"/>
                <a:gridCol w="2149973"/>
                <a:gridCol w="2014542"/>
                <a:gridCol w="1921433"/>
              </a:tblGrid>
              <a:tr h="10477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dirty="0" smtClean="0">
                          <a:ln>
                            <a:noFill/>
                          </a:ln>
                          <a:solidFill>
                            <a:schemeClr val="tx1"/>
                          </a:solidFill>
                          <a:effectLst>
                            <a:outerShdw blurRad="38100" dist="38100" dir="2700000" algn="tl">
                              <a:srgbClr val="000000"/>
                            </a:outerShdw>
                          </a:effectLst>
                          <a:latin typeface="Arial" charset="0"/>
                        </a:rPr>
                        <a:t>AÑO</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dirty="0" smtClean="0">
                          <a:ln>
                            <a:noFill/>
                          </a:ln>
                          <a:solidFill>
                            <a:schemeClr val="tx1"/>
                          </a:solidFill>
                          <a:effectLst>
                            <a:outerShdw blurRad="38100" dist="38100" dir="2700000" algn="tl">
                              <a:srgbClr val="000000"/>
                            </a:outerShdw>
                          </a:effectLst>
                          <a:latin typeface="Arial" charset="0"/>
                        </a:rPr>
                        <a:t>1</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dirty="0" smtClean="0">
                          <a:ln>
                            <a:noFill/>
                          </a:ln>
                          <a:solidFill>
                            <a:schemeClr val="tx1"/>
                          </a:solidFill>
                          <a:effectLst>
                            <a:outerShdw blurRad="38100" dist="38100" dir="2700000" algn="tl">
                              <a:srgbClr val="000000"/>
                            </a:outerShdw>
                          </a:effectLst>
                          <a:latin typeface="Arial" charset="0"/>
                        </a:rPr>
                        <a:t>2</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77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Flujo de efectivo</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$ 100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$ 300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$ 400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$ 500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$ 500</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77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Flujo de efectivo descontados</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  100 (1.10)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  300 (1.10)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  400 (1.10)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  500 (1.10)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 500 (1.10)</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77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Suma de los flujos descontados</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$ 91</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91+248</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$ 339</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339+301</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$ 640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640+342</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$ 982</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dirty="0" smtClean="0">
                          <a:ln>
                            <a:noFill/>
                          </a:ln>
                          <a:solidFill>
                            <a:schemeClr val="tx1"/>
                          </a:solidFill>
                          <a:effectLst>
                            <a:outerShdw blurRad="38100" dist="38100" dir="2700000" algn="tl">
                              <a:srgbClr val="000000"/>
                            </a:outerShdw>
                          </a:effectLst>
                          <a:latin typeface="Arial" charset="0"/>
                        </a:rPr>
                        <a:t>982+310</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dirty="0" smtClean="0">
                          <a:ln>
                            <a:noFill/>
                          </a:ln>
                          <a:solidFill>
                            <a:schemeClr val="tx1"/>
                          </a:solidFill>
                          <a:effectLst>
                            <a:outerShdw blurRad="38100" dist="38100" dir="2700000" algn="tl">
                              <a:srgbClr val="000000"/>
                            </a:outerShdw>
                          </a:effectLst>
                          <a:latin typeface="Arial" charset="0"/>
                        </a:rPr>
                        <a:t>$ 1292</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400" name="Text Box 56"/>
          <p:cNvSpPr txBox="1">
            <a:spLocks noChangeArrowheads="1"/>
          </p:cNvSpPr>
          <p:nvPr/>
        </p:nvSpPr>
        <p:spPr bwMode="auto">
          <a:xfrm>
            <a:off x="3789963" y="3933826"/>
            <a:ext cx="319318" cy="369332"/>
          </a:xfrm>
          <a:prstGeom prst="rect">
            <a:avLst/>
          </a:prstGeom>
          <a:noFill/>
          <a:ln w="9525">
            <a:noFill/>
            <a:miter lim="800000"/>
            <a:headEnd/>
            <a:tailEnd/>
          </a:ln>
          <a:effectLst/>
        </p:spPr>
        <p:txBody>
          <a:bodyPr wrap="none">
            <a:spAutoFit/>
          </a:bodyPr>
          <a:lstStyle/>
          <a:p>
            <a:r>
              <a:rPr lang="es-MX"/>
              <a:t>1</a:t>
            </a:r>
          </a:p>
        </p:txBody>
      </p:sp>
      <p:sp>
        <p:nvSpPr>
          <p:cNvPr id="57401" name="Line 57"/>
          <p:cNvSpPr>
            <a:spLocks noChangeShapeType="1"/>
          </p:cNvSpPr>
          <p:nvPr/>
        </p:nvSpPr>
        <p:spPr bwMode="auto">
          <a:xfrm>
            <a:off x="3023930" y="4005263"/>
            <a:ext cx="958600" cy="0"/>
          </a:xfrm>
          <a:prstGeom prst="line">
            <a:avLst/>
          </a:prstGeom>
          <a:noFill/>
          <a:ln w="9525">
            <a:solidFill>
              <a:schemeClr val="tx1"/>
            </a:solidFill>
            <a:round/>
            <a:headEnd/>
            <a:tailEnd/>
          </a:ln>
          <a:effectLst/>
        </p:spPr>
        <p:txBody>
          <a:bodyPr/>
          <a:lstStyle/>
          <a:p>
            <a:endParaRPr lang="es-ES"/>
          </a:p>
        </p:txBody>
      </p:sp>
      <p:sp>
        <p:nvSpPr>
          <p:cNvPr id="57402" name="Line 58"/>
          <p:cNvSpPr>
            <a:spLocks noChangeShapeType="1"/>
          </p:cNvSpPr>
          <p:nvPr/>
        </p:nvSpPr>
        <p:spPr bwMode="auto">
          <a:xfrm>
            <a:off x="4367663" y="4005263"/>
            <a:ext cx="1343734" cy="0"/>
          </a:xfrm>
          <a:prstGeom prst="line">
            <a:avLst/>
          </a:prstGeom>
          <a:noFill/>
          <a:ln w="9525">
            <a:solidFill>
              <a:schemeClr val="tx1"/>
            </a:solidFill>
            <a:round/>
            <a:headEnd/>
            <a:tailEnd/>
          </a:ln>
          <a:effectLst/>
        </p:spPr>
        <p:txBody>
          <a:bodyPr/>
          <a:lstStyle/>
          <a:p>
            <a:endParaRPr lang="es-ES"/>
          </a:p>
        </p:txBody>
      </p:sp>
      <p:sp>
        <p:nvSpPr>
          <p:cNvPr id="57403" name="Line 59"/>
          <p:cNvSpPr>
            <a:spLocks noChangeShapeType="1"/>
          </p:cNvSpPr>
          <p:nvPr/>
        </p:nvSpPr>
        <p:spPr bwMode="auto">
          <a:xfrm>
            <a:off x="6189638" y="4005263"/>
            <a:ext cx="1343733" cy="0"/>
          </a:xfrm>
          <a:prstGeom prst="line">
            <a:avLst/>
          </a:prstGeom>
          <a:noFill/>
          <a:ln w="9525">
            <a:solidFill>
              <a:schemeClr val="tx1"/>
            </a:solidFill>
            <a:round/>
            <a:headEnd/>
            <a:tailEnd/>
          </a:ln>
          <a:effectLst/>
        </p:spPr>
        <p:txBody>
          <a:bodyPr/>
          <a:lstStyle/>
          <a:p>
            <a:endParaRPr lang="es-ES"/>
          </a:p>
        </p:txBody>
      </p:sp>
      <p:sp>
        <p:nvSpPr>
          <p:cNvPr id="57404" name="Line 60"/>
          <p:cNvSpPr>
            <a:spLocks noChangeShapeType="1"/>
          </p:cNvSpPr>
          <p:nvPr/>
        </p:nvSpPr>
        <p:spPr bwMode="auto">
          <a:xfrm>
            <a:off x="8398863" y="4005263"/>
            <a:ext cx="1343733" cy="0"/>
          </a:xfrm>
          <a:prstGeom prst="line">
            <a:avLst/>
          </a:prstGeom>
          <a:noFill/>
          <a:ln w="9525">
            <a:solidFill>
              <a:schemeClr val="tx1"/>
            </a:solidFill>
            <a:round/>
            <a:headEnd/>
            <a:tailEnd/>
          </a:ln>
          <a:effectLst/>
        </p:spPr>
        <p:txBody>
          <a:bodyPr/>
          <a:lstStyle/>
          <a:p>
            <a:endParaRPr lang="es-ES"/>
          </a:p>
        </p:txBody>
      </p:sp>
      <p:sp>
        <p:nvSpPr>
          <p:cNvPr id="57405" name="Line 61"/>
          <p:cNvSpPr>
            <a:spLocks noChangeShapeType="1"/>
          </p:cNvSpPr>
          <p:nvPr/>
        </p:nvSpPr>
        <p:spPr bwMode="auto">
          <a:xfrm>
            <a:off x="10510746" y="4005263"/>
            <a:ext cx="1343733" cy="0"/>
          </a:xfrm>
          <a:prstGeom prst="line">
            <a:avLst/>
          </a:prstGeom>
          <a:noFill/>
          <a:ln w="9525">
            <a:solidFill>
              <a:schemeClr val="tx1"/>
            </a:solidFill>
            <a:round/>
            <a:headEnd/>
            <a:tailEnd/>
          </a:ln>
          <a:effectLst/>
        </p:spPr>
        <p:txBody>
          <a:bodyPr/>
          <a:lstStyle/>
          <a:p>
            <a:endParaRPr lang="es-ES"/>
          </a:p>
        </p:txBody>
      </p:sp>
      <p:sp>
        <p:nvSpPr>
          <p:cNvPr id="57406" name="Text Box 62"/>
          <p:cNvSpPr txBox="1">
            <a:spLocks noChangeArrowheads="1"/>
          </p:cNvSpPr>
          <p:nvPr/>
        </p:nvSpPr>
        <p:spPr bwMode="auto">
          <a:xfrm>
            <a:off x="5518829" y="3933826"/>
            <a:ext cx="319318" cy="369332"/>
          </a:xfrm>
          <a:prstGeom prst="rect">
            <a:avLst/>
          </a:prstGeom>
          <a:noFill/>
          <a:ln w="9525">
            <a:noFill/>
            <a:miter lim="800000"/>
            <a:headEnd/>
            <a:tailEnd/>
          </a:ln>
          <a:effectLst/>
        </p:spPr>
        <p:txBody>
          <a:bodyPr wrap="none">
            <a:spAutoFit/>
          </a:bodyPr>
          <a:lstStyle/>
          <a:p>
            <a:r>
              <a:rPr lang="es-MX"/>
              <a:t>2</a:t>
            </a:r>
          </a:p>
        </p:txBody>
      </p:sp>
      <p:sp>
        <p:nvSpPr>
          <p:cNvPr id="57407" name="Text Box 63"/>
          <p:cNvSpPr txBox="1">
            <a:spLocks noChangeArrowheads="1"/>
          </p:cNvSpPr>
          <p:nvPr/>
        </p:nvSpPr>
        <p:spPr bwMode="auto">
          <a:xfrm>
            <a:off x="7245579" y="3933826"/>
            <a:ext cx="319318" cy="369332"/>
          </a:xfrm>
          <a:prstGeom prst="rect">
            <a:avLst/>
          </a:prstGeom>
          <a:noFill/>
          <a:ln w="9525">
            <a:noFill/>
            <a:miter lim="800000"/>
            <a:headEnd/>
            <a:tailEnd/>
          </a:ln>
          <a:effectLst/>
        </p:spPr>
        <p:txBody>
          <a:bodyPr wrap="none">
            <a:spAutoFit/>
          </a:bodyPr>
          <a:lstStyle/>
          <a:p>
            <a:r>
              <a:rPr lang="es-MX"/>
              <a:t>3</a:t>
            </a:r>
          </a:p>
        </p:txBody>
      </p:sp>
      <p:sp>
        <p:nvSpPr>
          <p:cNvPr id="57408" name="Text Box 64"/>
          <p:cNvSpPr txBox="1">
            <a:spLocks noChangeArrowheads="1"/>
          </p:cNvSpPr>
          <p:nvPr/>
        </p:nvSpPr>
        <p:spPr bwMode="auto">
          <a:xfrm>
            <a:off x="9454804" y="3933826"/>
            <a:ext cx="319318" cy="369332"/>
          </a:xfrm>
          <a:prstGeom prst="rect">
            <a:avLst/>
          </a:prstGeom>
          <a:noFill/>
          <a:ln w="9525">
            <a:noFill/>
            <a:miter lim="800000"/>
            <a:headEnd/>
            <a:tailEnd/>
          </a:ln>
          <a:effectLst/>
        </p:spPr>
        <p:txBody>
          <a:bodyPr wrap="none">
            <a:spAutoFit/>
          </a:bodyPr>
          <a:lstStyle/>
          <a:p>
            <a:r>
              <a:rPr lang="es-MX"/>
              <a:t>4</a:t>
            </a:r>
          </a:p>
        </p:txBody>
      </p:sp>
      <p:sp>
        <p:nvSpPr>
          <p:cNvPr id="57409" name="Text Box 65"/>
          <p:cNvSpPr txBox="1">
            <a:spLocks noChangeArrowheads="1"/>
          </p:cNvSpPr>
          <p:nvPr/>
        </p:nvSpPr>
        <p:spPr bwMode="auto">
          <a:xfrm>
            <a:off x="11469346" y="3933826"/>
            <a:ext cx="480359" cy="366713"/>
          </a:xfrm>
          <a:prstGeom prst="rect">
            <a:avLst/>
          </a:prstGeom>
          <a:noFill/>
          <a:ln w="9525">
            <a:noFill/>
            <a:miter lim="800000"/>
            <a:headEnd/>
            <a:tailEnd/>
          </a:ln>
          <a:effectLst/>
        </p:spPr>
        <p:txBody>
          <a:bodyPr>
            <a:spAutoFit/>
          </a:bodyPr>
          <a:lstStyle/>
          <a:p>
            <a:r>
              <a:rPr lang="es-MX"/>
              <a:t>5</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p:txBody>
          <a:bodyPr/>
          <a:lstStyle/>
          <a:p>
            <a:endParaRPr lang="es-ES"/>
          </a:p>
        </p:txBody>
      </p:sp>
      <p:sp>
        <p:nvSpPr>
          <p:cNvPr id="59395" name="Rectangle 3"/>
          <p:cNvSpPr>
            <a:spLocks noGrp="1" noRot="1" noChangeArrowheads="1"/>
          </p:cNvSpPr>
          <p:nvPr>
            <p:ph type="body" idx="1"/>
          </p:nvPr>
        </p:nvSpPr>
        <p:spPr/>
        <p:txBody>
          <a:bodyPr/>
          <a:lstStyle/>
          <a:p>
            <a:r>
              <a:rPr lang="es-MX" dirty="0"/>
              <a:t>En este caso el monto total de la inversión inicial se recuperara en algún momento durante el año 5 , el periodo de recuperación de la inversión descontado para este proyecto es igual a:</a:t>
            </a:r>
          </a:p>
          <a:p>
            <a:endParaRPr lang="es-MX" dirty="0"/>
          </a:p>
          <a:p>
            <a:pPr>
              <a:buFont typeface="Wingdings" pitchFamily="2" charset="2"/>
              <a:buNone/>
            </a:pPr>
            <a:r>
              <a:rPr lang="es-MX" dirty="0"/>
              <a:t>4 años +($1000 - $ 982)/ $ 310 =4.05 </a:t>
            </a:r>
            <a:r>
              <a:rPr lang="es-MX" dirty="0" smtClean="0"/>
              <a:t>años</a:t>
            </a:r>
          </a:p>
          <a:p>
            <a:pPr>
              <a:buFont typeface="Wingdings" pitchFamily="2" charset="2"/>
              <a:buNone/>
            </a:pPr>
            <a:endParaRPr lang="es-MX" dirty="0" smtClean="0"/>
          </a:p>
          <a:p>
            <a:pPr>
              <a:buFont typeface="Wingdings" pitchFamily="2" charset="2"/>
              <a:buNone/>
            </a:pPr>
            <a:endParaRPr lang="es-MX" dirty="0"/>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p:txBody>
          <a:bodyPr/>
          <a:lstStyle/>
          <a:p>
            <a:r>
              <a:rPr lang="es-ES_tradnl"/>
              <a:t>CRITERIO DE DECISIÓN</a:t>
            </a:r>
            <a:endParaRPr lang="es-ES"/>
          </a:p>
        </p:txBody>
      </p:sp>
      <p:sp>
        <p:nvSpPr>
          <p:cNvPr id="60419" name="Rectangle 3"/>
          <p:cNvSpPr>
            <a:spLocks noGrp="1" noRot="1" noChangeArrowheads="1"/>
          </p:cNvSpPr>
          <p:nvPr>
            <p:ph type="body" idx="1"/>
          </p:nvPr>
        </p:nvSpPr>
        <p:spPr>
          <a:xfrm>
            <a:off x="1269876" y="2362200"/>
            <a:ext cx="9601200" cy="4495800"/>
          </a:xfrm>
        </p:spPr>
        <p:txBody>
          <a:bodyPr/>
          <a:lstStyle/>
          <a:p>
            <a:r>
              <a:rPr lang="es-MX" dirty="0"/>
              <a:t>Si el periodo de recuperación de la inversión descontado es menor que el periodo de recuperación establecido por la empresa, el proyecto se aceptaría; de lo contrario debe rechazarse.</a:t>
            </a: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p:txBody>
          <a:bodyPr/>
          <a:lstStyle/>
          <a:p>
            <a:r>
              <a:rPr lang="es-MX" sz="2800"/>
              <a:t>Método del rendimiento anual promedio (RAP) o tasa contable de rendimiento (TCR)</a:t>
            </a:r>
          </a:p>
        </p:txBody>
      </p:sp>
      <p:sp>
        <p:nvSpPr>
          <p:cNvPr id="63491" name="Rectangle 3"/>
          <p:cNvSpPr>
            <a:spLocks noGrp="1" noRot="1" noChangeArrowheads="1"/>
          </p:cNvSpPr>
          <p:nvPr>
            <p:ph type="body" idx="1"/>
          </p:nvPr>
        </p:nvSpPr>
        <p:spPr/>
        <p:txBody>
          <a:bodyPr>
            <a:normAutofit/>
          </a:bodyPr>
          <a:lstStyle/>
          <a:p>
            <a:pPr>
              <a:lnSpc>
                <a:spcPct val="90000"/>
              </a:lnSpc>
            </a:pPr>
            <a:r>
              <a:rPr lang="es-MX" sz="2800" dirty="0"/>
              <a:t>El rendimiento anual promedio es la razón existente entre los flujos de efectivo netos promedio del proyecto y la inversión inicial requerida; es decir:</a:t>
            </a:r>
          </a:p>
          <a:p>
            <a:pPr>
              <a:lnSpc>
                <a:spcPct val="90000"/>
              </a:lnSpc>
            </a:pPr>
            <a:endParaRPr lang="es-MX" sz="2800" dirty="0"/>
          </a:p>
          <a:p>
            <a:pPr>
              <a:lnSpc>
                <a:spcPct val="90000"/>
              </a:lnSpc>
              <a:buFont typeface="Wingdings" pitchFamily="2" charset="2"/>
              <a:buNone/>
            </a:pPr>
            <a:r>
              <a:rPr lang="es-MX" sz="2800" dirty="0"/>
              <a:t>           suma de los flujos / tiempo de vida</a:t>
            </a:r>
          </a:p>
          <a:p>
            <a:pPr>
              <a:lnSpc>
                <a:spcPct val="90000"/>
              </a:lnSpc>
              <a:buFont typeface="Wingdings" pitchFamily="2" charset="2"/>
              <a:buNone/>
            </a:pPr>
            <a:r>
              <a:rPr lang="es-MX" sz="2800" dirty="0"/>
              <a:t>                       inversión inicial</a:t>
            </a:r>
          </a:p>
          <a:p>
            <a:pPr>
              <a:lnSpc>
                <a:spcPct val="90000"/>
              </a:lnSpc>
              <a:buFont typeface="Wingdings" pitchFamily="2" charset="2"/>
              <a:buNone/>
            </a:pPr>
            <a:r>
              <a:rPr lang="es-MX" sz="2800" dirty="0"/>
              <a:t>                           </a:t>
            </a:r>
          </a:p>
        </p:txBody>
      </p:sp>
      <p:sp>
        <p:nvSpPr>
          <p:cNvPr id="63492" name="Line 4"/>
          <p:cNvSpPr>
            <a:spLocks noChangeShapeType="1"/>
          </p:cNvSpPr>
          <p:nvPr/>
        </p:nvSpPr>
        <p:spPr bwMode="auto">
          <a:xfrm>
            <a:off x="2998068" y="4221088"/>
            <a:ext cx="8350192" cy="0"/>
          </a:xfrm>
          <a:prstGeom prst="line">
            <a:avLst/>
          </a:prstGeom>
          <a:noFill/>
          <a:ln w="9525">
            <a:solidFill>
              <a:schemeClr val="tx1"/>
            </a:solidFill>
            <a:round/>
            <a:headEnd/>
            <a:tailEnd/>
          </a:ln>
          <a:effectLst/>
        </p:spPr>
        <p:txBody>
          <a:bodyPr/>
          <a:lstStyle/>
          <a:p>
            <a:endParaRPr lang="es-ES"/>
          </a:p>
        </p:txBody>
      </p:sp>
      <p:sp>
        <p:nvSpPr>
          <p:cNvPr id="63493" name="Text Box 5"/>
          <p:cNvSpPr txBox="1">
            <a:spLocks noChangeArrowheads="1"/>
          </p:cNvSpPr>
          <p:nvPr/>
        </p:nvSpPr>
        <p:spPr bwMode="auto">
          <a:xfrm>
            <a:off x="1485900" y="3933056"/>
            <a:ext cx="2016659" cy="457200"/>
          </a:xfrm>
          <a:prstGeom prst="rect">
            <a:avLst/>
          </a:prstGeom>
          <a:noFill/>
          <a:ln w="9525">
            <a:noFill/>
            <a:miter lim="800000"/>
            <a:headEnd/>
            <a:tailEnd/>
          </a:ln>
          <a:effectLst/>
        </p:spPr>
        <p:txBody>
          <a:bodyPr>
            <a:spAutoFit/>
          </a:bodyPr>
          <a:lstStyle/>
          <a:p>
            <a:pPr>
              <a:spcBef>
                <a:spcPct val="50000"/>
              </a:spcBef>
            </a:pPr>
            <a:r>
              <a:rPr lang="es-MX" sz="2400" dirty="0"/>
              <a:t>RAP =</a:t>
            </a: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Rot="1" noChangeArrowheads="1"/>
          </p:cNvSpPr>
          <p:nvPr>
            <p:ph type="body" idx="1"/>
          </p:nvPr>
        </p:nvSpPr>
        <p:spPr>
          <a:xfrm>
            <a:off x="1117309" y="908050"/>
            <a:ext cx="10673686" cy="5949950"/>
          </a:xfrm>
        </p:spPr>
        <p:txBody>
          <a:bodyPr/>
          <a:lstStyle/>
          <a:p>
            <a:pPr>
              <a:buFont typeface="Wingdings" pitchFamily="2" charset="2"/>
              <a:buNone/>
            </a:pPr>
            <a:r>
              <a:rPr lang="es-MX" sz="2800" dirty="0"/>
              <a:t>               $100+$300+$400+$500+$500</a:t>
            </a:r>
          </a:p>
          <a:p>
            <a:pPr>
              <a:buFont typeface="Wingdings" pitchFamily="2" charset="2"/>
              <a:buNone/>
            </a:pPr>
            <a:r>
              <a:rPr lang="es-MX" sz="2800" dirty="0"/>
              <a:t>                         </a:t>
            </a:r>
            <a:r>
              <a:rPr lang="es-MX" sz="2800" dirty="0" smtClean="0"/>
              <a:t>  </a:t>
            </a:r>
            <a:r>
              <a:rPr lang="es-MX" sz="2800" dirty="0"/>
              <a:t>5</a:t>
            </a:r>
          </a:p>
          <a:p>
            <a:pPr>
              <a:buFont typeface="Wingdings" pitchFamily="2" charset="2"/>
              <a:buNone/>
            </a:pPr>
            <a:r>
              <a:rPr lang="es-MX" sz="2800" dirty="0"/>
              <a:t>                       </a:t>
            </a:r>
            <a:r>
              <a:rPr lang="es-MX" sz="2800" dirty="0" smtClean="0"/>
              <a:t> </a:t>
            </a:r>
            <a:r>
              <a:rPr lang="es-MX" sz="2800" dirty="0"/>
              <a:t>$1000</a:t>
            </a:r>
          </a:p>
          <a:p>
            <a:pPr>
              <a:buFont typeface="Wingdings" pitchFamily="2" charset="2"/>
              <a:buNone/>
            </a:pPr>
            <a:r>
              <a:rPr lang="es-MX" sz="2800" dirty="0"/>
              <a:t> </a:t>
            </a:r>
          </a:p>
          <a:p>
            <a:pPr>
              <a:buFont typeface="Wingdings" pitchFamily="2" charset="2"/>
              <a:buNone/>
            </a:pPr>
            <a:r>
              <a:rPr lang="es-MX" sz="2800" dirty="0"/>
              <a:t>                          RAP = 36%</a:t>
            </a:r>
          </a:p>
          <a:p>
            <a:pPr>
              <a:buFont typeface="Wingdings" pitchFamily="2" charset="2"/>
              <a:buNone/>
            </a:pPr>
            <a:endParaRPr lang="es-MX" sz="2800" dirty="0"/>
          </a:p>
          <a:p>
            <a:pPr>
              <a:buFont typeface="Wingdings" pitchFamily="2" charset="2"/>
              <a:buNone/>
            </a:pPr>
            <a:r>
              <a:rPr lang="es-MX" sz="2800" dirty="0"/>
              <a:t>El proyecto se debe aceptar siempre y cuando su rendimiento anual promedio sea igual o superior a la tasa de rendimiento anual mínima que se le exige a un proyecto, es la tasa de rendimiento sobre los activos de la empresa    ( RSA)</a:t>
            </a:r>
          </a:p>
        </p:txBody>
      </p:sp>
      <p:sp>
        <p:nvSpPr>
          <p:cNvPr id="64516" name="Line 4"/>
          <p:cNvSpPr>
            <a:spLocks noChangeShapeType="1"/>
          </p:cNvSpPr>
          <p:nvPr/>
        </p:nvSpPr>
        <p:spPr bwMode="auto">
          <a:xfrm>
            <a:off x="2831362" y="1412875"/>
            <a:ext cx="7584158" cy="0"/>
          </a:xfrm>
          <a:prstGeom prst="line">
            <a:avLst/>
          </a:prstGeom>
          <a:noFill/>
          <a:ln w="9525">
            <a:solidFill>
              <a:schemeClr val="tx1"/>
            </a:solidFill>
            <a:round/>
            <a:headEnd/>
            <a:tailEnd/>
          </a:ln>
          <a:effectLst/>
        </p:spPr>
        <p:txBody>
          <a:bodyPr/>
          <a:lstStyle/>
          <a:p>
            <a:endParaRPr lang="es-ES"/>
          </a:p>
        </p:txBody>
      </p:sp>
      <p:sp>
        <p:nvSpPr>
          <p:cNvPr id="64517" name="Line 5"/>
          <p:cNvSpPr>
            <a:spLocks noChangeShapeType="1"/>
          </p:cNvSpPr>
          <p:nvPr/>
        </p:nvSpPr>
        <p:spPr bwMode="auto">
          <a:xfrm>
            <a:off x="2926588" y="1844675"/>
            <a:ext cx="7584158" cy="0"/>
          </a:xfrm>
          <a:prstGeom prst="line">
            <a:avLst/>
          </a:prstGeom>
          <a:noFill/>
          <a:ln w="9525">
            <a:solidFill>
              <a:schemeClr val="tx1"/>
            </a:solidFill>
            <a:round/>
            <a:headEnd/>
            <a:tailEnd/>
          </a:ln>
          <a:effectLst/>
        </p:spPr>
        <p:txBody>
          <a:bodyPr/>
          <a:lstStyle/>
          <a:p>
            <a:endParaRPr lang="es-ES"/>
          </a:p>
        </p:txBody>
      </p:sp>
      <p:sp>
        <p:nvSpPr>
          <p:cNvPr id="64518" name="Text Box 6"/>
          <p:cNvSpPr txBox="1">
            <a:spLocks noChangeArrowheads="1"/>
          </p:cNvSpPr>
          <p:nvPr/>
        </p:nvSpPr>
        <p:spPr bwMode="auto">
          <a:xfrm>
            <a:off x="1102497" y="1557338"/>
            <a:ext cx="2494899" cy="519112"/>
          </a:xfrm>
          <a:prstGeom prst="rect">
            <a:avLst/>
          </a:prstGeom>
          <a:noFill/>
          <a:ln w="9525">
            <a:noFill/>
            <a:miter lim="800000"/>
            <a:headEnd/>
            <a:tailEnd/>
          </a:ln>
          <a:effectLst/>
        </p:spPr>
        <p:txBody>
          <a:bodyPr>
            <a:spAutoFit/>
          </a:bodyPr>
          <a:lstStyle/>
          <a:p>
            <a:pPr>
              <a:spcBef>
                <a:spcPct val="50000"/>
              </a:spcBef>
            </a:pPr>
            <a:r>
              <a:rPr lang="es-MX" sz="2800"/>
              <a:t>RAP = </a:t>
            </a: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p:txBody>
          <a:bodyPr/>
          <a:lstStyle/>
          <a:p>
            <a:pPr algn="ctr"/>
            <a:r>
              <a:rPr lang="es-MX" sz="3600"/>
              <a:t>Método del índice de rentabilidad (IR) o razón de beneficio/costo</a:t>
            </a:r>
          </a:p>
        </p:txBody>
      </p:sp>
      <p:sp>
        <p:nvSpPr>
          <p:cNvPr id="66563" name="Rectangle 3"/>
          <p:cNvSpPr>
            <a:spLocks noGrp="1" noRot="1" noChangeArrowheads="1"/>
          </p:cNvSpPr>
          <p:nvPr>
            <p:ph type="body" idx="1"/>
          </p:nvPr>
        </p:nvSpPr>
        <p:spPr/>
        <p:txBody>
          <a:bodyPr/>
          <a:lstStyle/>
          <a:p>
            <a:r>
              <a:rPr lang="es-MX"/>
              <a:t>El índice de rentabilidad se define como la razón existente entre la suma de los valores presentes de los flujos de efectivo netos de un proyecto, descontados con la tasa de costo de capital k, y la inversión inicial requerida.</a:t>
            </a: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Rot="1" noChangeArrowheads="1"/>
          </p:cNvSpPr>
          <p:nvPr>
            <p:ph type="body" idx="1"/>
          </p:nvPr>
        </p:nvSpPr>
        <p:spPr/>
        <p:txBody>
          <a:bodyPr/>
          <a:lstStyle/>
          <a:p>
            <a:pPr>
              <a:buFont typeface="Wingdings" pitchFamily="2" charset="2"/>
              <a:buNone/>
            </a:pPr>
            <a:r>
              <a:rPr lang="es-MX"/>
              <a:t>         Suma del valor presente de los flujos</a:t>
            </a:r>
          </a:p>
          <a:p>
            <a:pPr>
              <a:buFont typeface="Wingdings" pitchFamily="2" charset="2"/>
              <a:buNone/>
            </a:pPr>
            <a:r>
              <a:rPr lang="es-MX"/>
              <a:t>                       Inversión  inicial</a:t>
            </a:r>
          </a:p>
          <a:p>
            <a:pPr>
              <a:buFont typeface="Wingdings" pitchFamily="2" charset="2"/>
              <a:buNone/>
            </a:pPr>
            <a:endParaRPr lang="es-MX"/>
          </a:p>
          <a:p>
            <a:pPr>
              <a:buFont typeface="Wingdings" pitchFamily="2" charset="2"/>
              <a:buNone/>
            </a:pPr>
            <a:r>
              <a:rPr lang="es-MX"/>
              <a:t>El IR se puede interpretar como el valor presente o la rentabilidad obtenida por cada unidad monetaria invertida en el proyecto</a:t>
            </a:r>
          </a:p>
        </p:txBody>
      </p:sp>
      <p:sp>
        <p:nvSpPr>
          <p:cNvPr id="67588" name="Line 4"/>
          <p:cNvSpPr>
            <a:spLocks noChangeShapeType="1"/>
          </p:cNvSpPr>
          <p:nvPr/>
        </p:nvSpPr>
        <p:spPr bwMode="auto">
          <a:xfrm>
            <a:off x="2494012" y="2132856"/>
            <a:ext cx="9118342" cy="0"/>
          </a:xfrm>
          <a:prstGeom prst="line">
            <a:avLst/>
          </a:prstGeom>
          <a:noFill/>
          <a:ln w="9525">
            <a:solidFill>
              <a:schemeClr val="tx1"/>
            </a:solidFill>
            <a:round/>
            <a:headEnd/>
            <a:tailEnd/>
          </a:ln>
          <a:effectLst/>
        </p:spPr>
        <p:txBody>
          <a:bodyPr/>
          <a:lstStyle/>
          <a:p>
            <a:endParaRPr lang="es-ES"/>
          </a:p>
        </p:txBody>
      </p:sp>
      <p:sp>
        <p:nvSpPr>
          <p:cNvPr id="67589" name="Text Box 5"/>
          <p:cNvSpPr txBox="1">
            <a:spLocks noChangeArrowheads="1"/>
          </p:cNvSpPr>
          <p:nvPr/>
        </p:nvSpPr>
        <p:spPr bwMode="auto">
          <a:xfrm>
            <a:off x="1199839" y="2205038"/>
            <a:ext cx="1824092" cy="519112"/>
          </a:xfrm>
          <a:prstGeom prst="rect">
            <a:avLst/>
          </a:prstGeom>
          <a:noFill/>
          <a:ln w="9525">
            <a:noFill/>
            <a:miter lim="800000"/>
            <a:headEnd/>
            <a:tailEnd/>
          </a:ln>
          <a:effectLst/>
        </p:spPr>
        <p:txBody>
          <a:bodyPr>
            <a:spAutoFit/>
          </a:bodyPr>
          <a:lstStyle/>
          <a:p>
            <a:pPr>
              <a:spcBef>
                <a:spcPct val="50000"/>
              </a:spcBef>
            </a:pPr>
            <a:r>
              <a:rPr lang="es-MX" sz="2800"/>
              <a:t>IR =</a:t>
            </a: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698" name="Group 42"/>
          <p:cNvGraphicFramePr>
            <a:graphicFrameLocks noGrp="1"/>
          </p:cNvGraphicFramePr>
          <p:nvPr>
            <p:ph/>
          </p:nvPr>
        </p:nvGraphicFramePr>
        <p:xfrm>
          <a:off x="143896" y="244475"/>
          <a:ext cx="11647100" cy="2630424"/>
        </p:xfrm>
        <a:graphic>
          <a:graphicData uri="http://schemas.openxmlformats.org/drawingml/2006/table">
            <a:tbl>
              <a:tblPr/>
              <a:tblGrid>
                <a:gridCol w="2329844"/>
                <a:gridCol w="1862182"/>
                <a:gridCol w="1864297"/>
                <a:gridCol w="1864298"/>
                <a:gridCol w="1862182"/>
                <a:gridCol w="1864297"/>
              </a:tblGrid>
              <a:tr h="5207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Año</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95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Flujo de efectivo</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$ 100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$ 300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$ 400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$ 500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$ 500</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VP de los flujos</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100</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(1.10)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300</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(1.10)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400</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(1.10)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500</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(1.10)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500</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rPr>
                        <a:t>(1.10)</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0699" name="Line 43"/>
          <p:cNvSpPr>
            <a:spLocks noChangeShapeType="1"/>
          </p:cNvSpPr>
          <p:nvPr/>
        </p:nvSpPr>
        <p:spPr bwMode="auto">
          <a:xfrm>
            <a:off x="3023930" y="2349500"/>
            <a:ext cx="863375" cy="0"/>
          </a:xfrm>
          <a:prstGeom prst="line">
            <a:avLst/>
          </a:prstGeom>
          <a:noFill/>
          <a:ln w="9525">
            <a:solidFill>
              <a:schemeClr val="tx1"/>
            </a:solidFill>
            <a:round/>
            <a:headEnd/>
            <a:tailEnd/>
          </a:ln>
          <a:effectLst/>
        </p:spPr>
        <p:txBody>
          <a:bodyPr/>
          <a:lstStyle/>
          <a:p>
            <a:endParaRPr lang="es-ES"/>
          </a:p>
        </p:txBody>
      </p:sp>
      <p:sp>
        <p:nvSpPr>
          <p:cNvPr id="70700" name="Text Box 44"/>
          <p:cNvSpPr txBox="1">
            <a:spLocks noChangeArrowheads="1"/>
          </p:cNvSpPr>
          <p:nvPr/>
        </p:nvSpPr>
        <p:spPr bwMode="auto">
          <a:xfrm>
            <a:off x="3887305" y="2205038"/>
            <a:ext cx="319318" cy="369332"/>
          </a:xfrm>
          <a:prstGeom prst="rect">
            <a:avLst/>
          </a:prstGeom>
          <a:noFill/>
          <a:ln w="9525">
            <a:noFill/>
            <a:miter lim="800000"/>
            <a:headEnd/>
            <a:tailEnd/>
          </a:ln>
          <a:effectLst/>
        </p:spPr>
        <p:txBody>
          <a:bodyPr wrap="none">
            <a:spAutoFit/>
          </a:bodyPr>
          <a:lstStyle/>
          <a:p>
            <a:r>
              <a:rPr lang="es-MX"/>
              <a:t>1</a:t>
            </a:r>
          </a:p>
        </p:txBody>
      </p:sp>
      <p:sp>
        <p:nvSpPr>
          <p:cNvPr id="70701" name="Line 45"/>
          <p:cNvSpPr>
            <a:spLocks noChangeShapeType="1"/>
          </p:cNvSpPr>
          <p:nvPr/>
        </p:nvSpPr>
        <p:spPr bwMode="auto">
          <a:xfrm>
            <a:off x="4655454" y="2349500"/>
            <a:ext cx="1151167" cy="0"/>
          </a:xfrm>
          <a:prstGeom prst="line">
            <a:avLst/>
          </a:prstGeom>
          <a:noFill/>
          <a:ln w="9525">
            <a:solidFill>
              <a:schemeClr val="tx1"/>
            </a:solidFill>
            <a:round/>
            <a:headEnd/>
            <a:tailEnd/>
          </a:ln>
          <a:effectLst/>
        </p:spPr>
        <p:txBody>
          <a:bodyPr/>
          <a:lstStyle/>
          <a:p>
            <a:endParaRPr lang="es-ES"/>
          </a:p>
        </p:txBody>
      </p:sp>
      <p:sp>
        <p:nvSpPr>
          <p:cNvPr id="70702" name="Line 46"/>
          <p:cNvSpPr>
            <a:spLocks noChangeShapeType="1"/>
          </p:cNvSpPr>
          <p:nvPr/>
        </p:nvSpPr>
        <p:spPr bwMode="auto">
          <a:xfrm>
            <a:off x="6574771" y="2349500"/>
            <a:ext cx="1151167" cy="0"/>
          </a:xfrm>
          <a:prstGeom prst="line">
            <a:avLst/>
          </a:prstGeom>
          <a:noFill/>
          <a:ln w="9525">
            <a:solidFill>
              <a:schemeClr val="tx1"/>
            </a:solidFill>
            <a:round/>
            <a:headEnd/>
            <a:tailEnd/>
          </a:ln>
          <a:effectLst/>
        </p:spPr>
        <p:txBody>
          <a:bodyPr/>
          <a:lstStyle/>
          <a:p>
            <a:endParaRPr lang="es-ES"/>
          </a:p>
        </p:txBody>
      </p:sp>
      <p:sp>
        <p:nvSpPr>
          <p:cNvPr id="70703" name="Line 47"/>
          <p:cNvSpPr>
            <a:spLocks noChangeShapeType="1"/>
          </p:cNvSpPr>
          <p:nvPr/>
        </p:nvSpPr>
        <p:spPr bwMode="auto">
          <a:xfrm>
            <a:off x="8494087" y="2349500"/>
            <a:ext cx="1151167" cy="0"/>
          </a:xfrm>
          <a:prstGeom prst="line">
            <a:avLst/>
          </a:prstGeom>
          <a:noFill/>
          <a:ln w="9525">
            <a:solidFill>
              <a:schemeClr val="tx1"/>
            </a:solidFill>
            <a:round/>
            <a:headEnd/>
            <a:tailEnd/>
          </a:ln>
          <a:effectLst/>
        </p:spPr>
        <p:txBody>
          <a:bodyPr/>
          <a:lstStyle/>
          <a:p>
            <a:endParaRPr lang="es-ES"/>
          </a:p>
        </p:txBody>
      </p:sp>
      <p:sp>
        <p:nvSpPr>
          <p:cNvPr id="70704" name="Line 48"/>
          <p:cNvSpPr>
            <a:spLocks noChangeShapeType="1"/>
          </p:cNvSpPr>
          <p:nvPr/>
        </p:nvSpPr>
        <p:spPr bwMode="auto">
          <a:xfrm>
            <a:off x="10318179" y="2276475"/>
            <a:ext cx="1151167" cy="0"/>
          </a:xfrm>
          <a:prstGeom prst="line">
            <a:avLst/>
          </a:prstGeom>
          <a:noFill/>
          <a:ln w="9525">
            <a:solidFill>
              <a:schemeClr val="tx1"/>
            </a:solidFill>
            <a:round/>
            <a:headEnd/>
            <a:tailEnd/>
          </a:ln>
          <a:effectLst/>
        </p:spPr>
        <p:txBody>
          <a:bodyPr/>
          <a:lstStyle/>
          <a:p>
            <a:endParaRPr lang="es-ES"/>
          </a:p>
        </p:txBody>
      </p:sp>
      <p:sp>
        <p:nvSpPr>
          <p:cNvPr id="70705" name="Text Box 49"/>
          <p:cNvSpPr txBox="1">
            <a:spLocks noChangeArrowheads="1"/>
          </p:cNvSpPr>
          <p:nvPr/>
        </p:nvSpPr>
        <p:spPr bwMode="auto">
          <a:xfrm>
            <a:off x="5711397" y="2276476"/>
            <a:ext cx="383016" cy="366713"/>
          </a:xfrm>
          <a:prstGeom prst="rect">
            <a:avLst/>
          </a:prstGeom>
          <a:noFill/>
          <a:ln w="9525">
            <a:noFill/>
            <a:miter lim="800000"/>
            <a:headEnd/>
            <a:tailEnd/>
          </a:ln>
          <a:effectLst/>
        </p:spPr>
        <p:txBody>
          <a:bodyPr>
            <a:spAutoFit/>
          </a:bodyPr>
          <a:lstStyle/>
          <a:p>
            <a:pPr>
              <a:spcBef>
                <a:spcPct val="50000"/>
              </a:spcBef>
            </a:pPr>
            <a:r>
              <a:rPr lang="es-MX"/>
              <a:t>2</a:t>
            </a:r>
          </a:p>
        </p:txBody>
      </p:sp>
      <p:sp>
        <p:nvSpPr>
          <p:cNvPr id="70706" name="Text Box 50"/>
          <p:cNvSpPr txBox="1">
            <a:spLocks noChangeArrowheads="1"/>
          </p:cNvSpPr>
          <p:nvPr/>
        </p:nvSpPr>
        <p:spPr bwMode="auto">
          <a:xfrm>
            <a:off x="7630712" y="2276476"/>
            <a:ext cx="319318" cy="369332"/>
          </a:xfrm>
          <a:prstGeom prst="rect">
            <a:avLst/>
          </a:prstGeom>
          <a:noFill/>
          <a:ln w="9525">
            <a:noFill/>
            <a:miter lim="800000"/>
            <a:headEnd/>
            <a:tailEnd/>
          </a:ln>
          <a:effectLst/>
        </p:spPr>
        <p:txBody>
          <a:bodyPr wrap="none">
            <a:spAutoFit/>
          </a:bodyPr>
          <a:lstStyle/>
          <a:p>
            <a:r>
              <a:rPr lang="es-MX"/>
              <a:t>3</a:t>
            </a:r>
          </a:p>
        </p:txBody>
      </p:sp>
      <p:sp>
        <p:nvSpPr>
          <p:cNvPr id="70707" name="Text Box 51"/>
          <p:cNvSpPr txBox="1">
            <a:spLocks noChangeArrowheads="1"/>
          </p:cNvSpPr>
          <p:nvPr/>
        </p:nvSpPr>
        <p:spPr bwMode="auto">
          <a:xfrm>
            <a:off x="9454804" y="2276476"/>
            <a:ext cx="319318" cy="369332"/>
          </a:xfrm>
          <a:prstGeom prst="rect">
            <a:avLst/>
          </a:prstGeom>
          <a:noFill/>
          <a:ln w="9525">
            <a:noFill/>
            <a:miter lim="800000"/>
            <a:headEnd/>
            <a:tailEnd/>
          </a:ln>
          <a:effectLst/>
        </p:spPr>
        <p:txBody>
          <a:bodyPr wrap="none">
            <a:spAutoFit/>
          </a:bodyPr>
          <a:lstStyle/>
          <a:p>
            <a:r>
              <a:rPr lang="es-MX"/>
              <a:t>4</a:t>
            </a:r>
          </a:p>
        </p:txBody>
      </p:sp>
      <p:sp>
        <p:nvSpPr>
          <p:cNvPr id="70708" name="Text Box 52"/>
          <p:cNvSpPr txBox="1">
            <a:spLocks noChangeArrowheads="1"/>
          </p:cNvSpPr>
          <p:nvPr/>
        </p:nvSpPr>
        <p:spPr bwMode="auto">
          <a:xfrm>
            <a:off x="11276780" y="2276476"/>
            <a:ext cx="319318" cy="369332"/>
          </a:xfrm>
          <a:prstGeom prst="rect">
            <a:avLst/>
          </a:prstGeom>
          <a:noFill/>
          <a:ln w="9525">
            <a:noFill/>
            <a:miter lim="800000"/>
            <a:headEnd/>
            <a:tailEnd/>
          </a:ln>
          <a:effectLst/>
        </p:spPr>
        <p:txBody>
          <a:bodyPr wrap="none">
            <a:spAutoFit/>
          </a:bodyPr>
          <a:lstStyle/>
          <a:p>
            <a:r>
              <a:rPr lang="es-MX"/>
              <a:t>5</a:t>
            </a:r>
          </a:p>
        </p:txBody>
      </p:sp>
      <p:sp>
        <p:nvSpPr>
          <p:cNvPr id="70710" name="Rectangle 54"/>
          <p:cNvSpPr>
            <a:spLocks noChangeArrowheads="1"/>
          </p:cNvSpPr>
          <p:nvPr/>
        </p:nvSpPr>
        <p:spPr bwMode="auto">
          <a:xfrm>
            <a:off x="239122" y="2924176"/>
            <a:ext cx="2207108" cy="1368425"/>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lang="es-MX">
                <a:solidFill>
                  <a:srgbClr val="000000"/>
                </a:solidFill>
              </a:rPr>
              <a:t>Suma de los VP</a:t>
            </a:r>
          </a:p>
          <a:p>
            <a:pPr algn="ctr"/>
            <a:r>
              <a:rPr lang="es-MX">
                <a:solidFill>
                  <a:srgbClr val="000000"/>
                </a:solidFill>
              </a:rPr>
              <a:t>De los flujos</a:t>
            </a:r>
          </a:p>
        </p:txBody>
      </p:sp>
      <p:sp>
        <p:nvSpPr>
          <p:cNvPr id="70711" name="Rectangle 55"/>
          <p:cNvSpPr>
            <a:spLocks noChangeArrowheads="1"/>
          </p:cNvSpPr>
          <p:nvPr/>
        </p:nvSpPr>
        <p:spPr bwMode="auto">
          <a:xfrm>
            <a:off x="2446229" y="2924176"/>
            <a:ext cx="9310908" cy="1368425"/>
          </a:xfrm>
          <a:prstGeom prst="rect">
            <a:avLst/>
          </a:prstGeom>
          <a:solidFill>
            <a:schemeClr val="accent6">
              <a:lumMod val="60000"/>
              <a:lumOff val="40000"/>
            </a:schemeClr>
          </a:solidFill>
          <a:ln w="9525">
            <a:solidFill>
              <a:schemeClr val="tx1"/>
            </a:solidFill>
            <a:miter lim="800000"/>
            <a:headEnd/>
            <a:tailEnd/>
          </a:ln>
          <a:effectLst/>
        </p:spPr>
        <p:txBody>
          <a:bodyPr wrap="none" anchor="ctr"/>
          <a:lstStyle/>
          <a:p>
            <a:pPr algn="ctr"/>
            <a:r>
              <a:rPr lang="es-MX" sz="2800"/>
              <a:t>91 + 248 + 301 + 342 + 310</a:t>
            </a:r>
          </a:p>
          <a:p>
            <a:pPr algn="ctr"/>
            <a:r>
              <a:rPr lang="es-MX" sz="2800"/>
              <a:t>= $ 1291</a:t>
            </a:r>
          </a:p>
        </p:txBody>
      </p:sp>
      <p:sp>
        <p:nvSpPr>
          <p:cNvPr id="70712" name="Rectangle 56"/>
          <p:cNvSpPr>
            <a:spLocks noChangeArrowheads="1"/>
          </p:cNvSpPr>
          <p:nvPr/>
        </p:nvSpPr>
        <p:spPr bwMode="auto">
          <a:xfrm>
            <a:off x="239122" y="4437064"/>
            <a:ext cx="2207108" cy="1368425"/>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lang="es-MX">
                <a:solidFill>
                  <a:srgbClr val="000000"/>
                </a:solidFill>
              </a:rPr>
              <a:t>ÍNDICE</a:t>
            </a:r>
            <a:r>
              <a:rPr lang="es-MX"/>
              <a:t> </a:t>
            </a:r>
            <a:r>
              <a:rPr lang="es-MX">
                <a:solidFill>
                  <a:srgbClr val="000000"/>
                </a:solidFill>
              </a:rPr>
              <a:t>DE</a:t>
            </a:r>
          </a:p>
          <a:p>
            <a:pPr algn="ctr"/>
            <a:r>
              <a:rPr lang="es-MX">
                <a:solidFill>
                  <a:srgbClr val="000000"/>
                </a:solidFill>
              </a:rPr>
              <a:t>RENTABILIDAD</a:t>
            </a:r>
          </a:p>
        </p:txBody>
      </p:sp>
      <p:sp>
        <p:nvSpPr>
          <p:cNvPr id="70713" name="Rectangle 57"/>
          <p:cNvSpPr>
            <a:spLocks noChangeArrowheads="1"/>
          </p:cNvSpPr>
          <p:nvPr/>
        </p:nvSpPr>
        <p:spPr bwMode="auto">
          <a:xfrm>
            <a:off x="2446229" y="4437064"/>
            <a:ext cx="9310908" cy="1368425"/>
          </a:xfrm>
          <a:prstGeom prst="rect">
            <a:avLst/>
          </a:prstGeom>
          <a:solidFill>
            <a:schemeClr val="accent6">
              <a:lumMod val="60000"/>
              <a:lumOff val="40000"/>
            </a:schemeClr>
          </a:solidFill>
          <a:ln w="9525">
            <a:solidFill>
              <a:schemeClr val="tx1"/>
            </a:solidFill>
            <a:miter lim="800000"/>
            <a:headEnd/>
            <a:tailEnd/>
          </a:ln>
          <a:effectLst/>
        </p:spPr>
        <p:txBody>
          <a:bodyPr wrap="none" anchor="ctr"/>
          <a:lstStyle/>
          <a:p>
            <a:pPr algn="ctr"/>
            <a:r>
              <a:rPr lang="es-MX" sz="2800"/>
              <a:t>$ 1291</a:t>
            </a:r>
          </a:p>
          <a:p>
            <a:pPr algn="ctr"/>
            <a:r>
              <a:rPr lang="es-MX" sz="2800"/>
              <a:t>$ 1000</a:t>
            </a:r>
          </a:p>
        </p:txBody>
      </p:sp>
      <p:sp>
        <p:nvSpPr>
          <p:cNvPr id="70714" name="Line 58"/>
          <p:cNvSpPr>
            <a:spLocks noChangeShapeType="1"/>
          </p:cNvSpPr>
          <p:nvPr/>
        </p:nvSpPr>
        <p:spPr bwMode="auto">
          <a:xfrm>
            <a:off x="6382205" y="5084763"/>
            <a:ext cx="1536300" cy="0"/>
          </a:xfrm>
          <a:prstGeom prst="line">
            <a:avLst/>
          </a:prstGeom>
          <a:noFill/>
          <a:ln w="9525">
            <a:solidFill>
              <a:schemeClr val="tx1"/>
            </a:solidFill>
            <a:round/>
            <a:headEnd/>
            <a:tailEnd/>
          </a:ln>
          <a:effectLst/>
        </p:spPr>
        <p:txBody>
          <a:bodyPr/>
          <a:lstStyle/>
          <a:p>
            <a:endParaRPr lang="es-ES"/>
          </a:p>
        </p:txBody>
      </p:sp>
      <p:sp>
        <p:nvSpPr>
          <p:cNvPr id="70715" name="Text Box 59"/>
          <p:cNvSpPr txBox="1">
            <a:spLocks noChangeArrowheads="1"/>
          </p:cNvSpPr>
          <p:nvPr/>
        </p:nvSpPr>
        <p:spPr bwMode="auto">
          <a:xfrm>
            <a:off x="5038472" y="4868863"/>
            <a:ext cx="1919316" cy="519112"/>
          </a:xfrm>
          <a:prstGeom prst="rect">
            <a:avLst/>
          </a:prstGeom>
          <a:noFill/>
          <a:ln w="9525">
            <a:noFill/>
            <a:miter lim="800000"/>
            <a:headEnd/>
            <a:tailEnd/>
          </a:ln>
          <a:effectLst/>
        </p:spPr>
        <p:txBody>
          <a:bodyPr>
            <a:spAutoFit/>
          </a:bodyPr>
          <a:lstStyle/>
          <a:p>
            <a:pPr>
              <a:spcBef>
                <a:spcPct val="50000"/>
              </a:spcBef>
            </a:pPr>
            <a:r>
              <a:rPr lang="es-MX" sz="2800"/>
              <a:t>IR =</a:t>
            </a:r>
          </a:p>
        </p:txBody>
      </p:sp>
      <p:sp>
        <p:nvSpPr>
          <p:cNvPr id="70716" name="Text Box 60"/>
          <p:cNvSpPr txBox="1">
            <a:spLocks noChangeArrowheads="1"/>
          </p:cNvSpPr>
          <p:nvPr/>
        </p:nvSpPr>
        <p:spPr bwMode="auto">
          <a:xfrm>
            <a:off x="8013730" y="4868863"/>
            <a:ext cx="2494899" cy="519112"/>
          </a:xfrm>
          <a:prstGeom prst="rect">
            <a:avLst/>
          </a:prstGeom>
          <a:noFill/>
          <a:ln w="9525">
            <a:noFill/>
            <a:miter lim="800000"/>
            <a:headEnd/>
            <a:tailEnd/>
          </a:ln>
          <a:effectLst/>
        </p:spPr>
        <p:txBody>
          <a:bodyPr>
            <a:spAutoFit/>
          </a:bodyPr>
          <a:lstStyle/>
          <a:p>
            <a:pPr>
              <a:spcBef>
                <a:spcPct val="50000"/>
              </a:spcBef>
            </a:pPr>
            <a:r>
              <a:rPr lang="es-MX" sz="2800"/>
              <a:t>= 1.291</a:t>
            </a:r>
          </a:p>
        </p:txBody>
      </p:sp>
      <p:sp>
        <p:nvSpPr>
          <p:cNvPr id="70717" name="Text Box 61"/>
          <p:cNvSpPr txBox="1">
            <a:spLocks noChangeArrowheads="1"/>
          </p:cNvSpPr>
          <p:nvPr/>
        </p:nvSpPr>
        <p:spPr bwMode="auto">
          <a:xfrm>
            <a:off x="526914" y="5851526"/>
            <a:ext cx="11135000" cy="1006475"/>
          </a:xfrm>
          <a:prstGeom prst="rect">
            <a:avLst/>
          </a:prstGeom>
          <a:noFill/>
          <a:ln w="9525">
            <a:noFill/>
            <a:miter lim="800000"/>
            <a:headEnd/>
            <a:tailEnd/>
          </a:ln>
          <a:effectLst/>
        </p:spPr>
        <p:txBody>
          <a:bodyPr>
            <a:spAutoFit/>
          </a:bodyPr>
          <a:lstStyle/>
          <a:p>
            <a:pPr>
              <a:spcBef>
                <a:spcPct val="50000"/>
              </a:spcBef>
            </a:pPr>
            <a:r>
              <a:rPr lang="es-MX" sz="2000"/>
              <a:t>Un índice de rentabilidad de 1.291 significa que cada unidad monetaria invertida en el proyecto genera un VP de $1.291 pesos para la empresa , o un VP de $ .291 pesos ( -$1 + $1.291 = $.291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es-MX"/>
              <a:t>Evaluación financiera de un proyecto de inversión</a:t>
            </a:r>
          </a:p>
        </p:txBody>
      </p:sp>
      <p:sp>
        <p:nvSpPr>
          <p:cNvPr id="31747" name="Rectangle 3"/>
          <p:cNvSpPr>
            <a:spLocks noGrp="1" noRot="1" noChangeArrowheads="1"/>
          </p:cNvSpPr>
          <p:nvPr>
            <p:ph type="body" idx="1"/>
          </p:nvPr>
        </p:nvSpPr>
        <p:spPr/>
        <p:txBody>
          <a:bodyPr>
            <a:normAutofit/>
          </a:bodyPr>
          <a:lstStyle/>
          <a:p>
            <a:r>
              <a:rPr lang="es-MX" sz="2800" dirty="0"/>
              <a:t>El procedimiento para evaluar un proyecto de inversión varía de una empresa a otra , e incluso de un proyecto a otro; sin embargo, casi siempre se realiza lo siguiente:</a:t>
            </a:r>
          </a:p>
          <a:p>
            <a:pPr>
              <a:buFont typeface="Wingdings" pitchFamily="2" charset="2"/>
              <a:buNone/>
            </a:pPr>
            <a:endParaRPr lang="es-MX" sz="2800" dirty="0"/>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Rot="1" noChangeArrowheads="1"/>
          </p:cNvSpPr>
          <p:nvPr>
            <p:ph type="body" idx="1"/>
          </p:nvPr>
        </p:nvSpPr>
        <p:spPr>
          <a:xfrm>
            <a:off x="1117309" y="1905000"/>
            <a:ext cx="10673686" cy="4953000"/>
          </a:xfrm>
        </p:spPr>
        <p:txBody>
          <a:bodyPr/>
          <a:lstStyle/>
          <a:p>
            <a:pPr>
              <a:lnSpc>
                <a:spcPct val="90000"/>
              </a:lnSpc>
            </a:pPr>
            <a:r>
              <a:rPr lang="es-MX" dirty="0"/>
              <a:t>Si el IR &gt; 1, el proyecto se debe aceptar porque significa que los beneficios que genera son superiores a su costo. Por tanto, los recursos invertidos crean valor para la empresa.</a:t>
            </a:r>
          </a:p>
          <a:p>
            <a:pPr>
              <a:lnSpc>
                <a:spcPct val="90000"/>
              </a:lnSpc>
            </a:pPr>
            <a:r>
              <a:rPr lang="es-MX" dirty="0"/>
              <a:t>Si el IR &lt; 1, el proyecto debe rechazarse </a:t>
            </a:r>
          </a:p>
          <a:p>
            <a:pPr>
              <a:lnSpc>
                <a:spcPct val="90000"/>
              </a:lnSpc>
            </a:pPr>
            <a:r>
              <a:rPr lang="es-MX" dirty="0"/>
              <a:t>Si el IR = 1, es indiferente aceptar o rechazar el proyecto porque sus beneficios son exactamente iguales a su costo</a:t>
            </a:r>
          </a:p>
        </p:txBody>
      </p:sp>
      <p:sp>
        <p:nvSpPr>
          <p:cNvPr id="72708" name="WordArt 4" descr="Vertical estrecha"/>
          <p:cNvSpPr>
            <a:spLocks noChangeArrowheads="1" noChangeShapeType="1" noTextEdit="1"/>
          </p:cNvSpPr>
          <p:nvPr/>
        </p:nvSpPr>
        <p:spPr bwMode="auto">
          <a:xfrm>
            <a:off x="2063214" y="260648"/>
            <a:ext cx="8511016" cy="1080120"/>
          </a:xfrm>
          <a:prstGeom prst="rect">
            <a:avLst/>
          </a:prstGeom>
        </p:spPr>
        <p:txBody>
          <a:bodyPr wrap="none" fromWordArt="1">
            <a:prstTxWarp prst="textCurveUp">
              <a:avLst>
                <a:gd name="adj" fmla="val 40356"/>
              </a:avLst>
            </a:prstTxWarp>
          </a:bodyPr>
          <a:lstStyle/>
          <a:p>
            <a:pPr algn="ctr"/>
            <a:r>
              <a:rPr lang="es-ES" sz="3600" b="1" kern="1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Black"/>
              </a:rPr>
              <a:t>CRITERIO DE DECISIÓN</a:t>
            </a:r>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p:txBody>
          <a:bodyPr/>
          <a:lstStyle/>
          <a:p>
            <a:pPr algn="ctr"/>
            <a:r>
              <a:rPr lang="es-MX">
                <a:solidFill>
                  <a:schemeClr val="folHlink"/>
                </a:solidFill>
              </a:rPr>
              <a:t>MÉTODO DEL VALOR PRESENTE NETO.</a:t>
            </a:r>
          </a:p>
        </p:txBody>
      </p:sp>
      <p:sp>
        <p:nvSpPr>
          <p:cNvPr id="73731" name="Rectangle 3"/>
          <p:cNvSpPr>
            <a:spLocks noGrp="1" noRot="1" noChangeArrowheads="1"/>
          </p:cNvSpPr>
          <p:nvPr>
            <p:ph type="body" idx="1"/>
          </p:nvPr>
        </p:nvSpPr>
        <p:spPr/>
        <p:txBody>
          <a:bodyPr/>
          <a:lstStyle/>
          <a:p>
            <a:r>
              <a:rPr lang="es-MX"/>
              <a:t>“El valor presente neto de una inversión es la diferencia entre el valor de mercado de la inversión y su costo. Es una medida de la cantidad de valor que se crea o se agrega en el momento de llevar a cabo una inversión”</a:t>
            </a:r>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Rot="1" noChangeArrowheads="1"/>
          </p:cNvSpPr>
          <p:nvPr>
            <p:ph type="body" idx="1"/>
          </p:nvPr>
        </p:nvSpPr>
        <p:spPr>
          <a:xfrm>
            <a:off x="0" y="1905000"/>
            <a:ext cx="11790995" cy="4191000"/>
          </a:xfrm>
        </p:spPr>
        <p:txBody>
          <a:bodyPr/>
          <a:lstStyle/>
          <a:p>
            <a:pPr>
              <a:buFont typeface="Wingdings" pitchFamily="2" charset="2"/>
              <a:buNone/>
            </a:pPr>
            <a:endParaRPr lang="es-MX" dirty="0"/>
          </a:p>
          <a:p>
            <a:pPr>
              <a:buFont typeface="Wingdings" pitchFamily="2" charset="2"/>
              <a:buNone/>
            </a:pPr>
            <a:endParaRPr lang="es-MX" dirty="0"/>
          </a:p>
          <a:p>
            <a:pPr>
              <a:buFont typeface="Wingdings" pitchFamily="2" charset="2"/>
              <a:buNone/>
            </a:pPr>
            <a:r>
              <a:rPr lang="es-MX" dirty="0" smtClean="0"/>
              <a:t>VPN </a:t>
            </a:r>
            <a:r>
              <a:rPr lang="es-MX" dirty="0"/>
              <a:t>= - $ 1000 </a:t>
            </a:r>
            <a:r>
              <a:rPr lang="es-MX" dirty="0" smtClean="0"/>
              <a:t>                      +         </a:t>
            </a:r>
            <a:r>
              <a:rPr lang="es-MX" dirty="0"/>
              <a:t>+        </a:t>
            </a:r>
            <a:r>
              <a:rPr lang="es-MX" dirty="0" smtClean="0"/>
              <a:t>+           </a:t>
            </a:r>
            <a:r>
              <a:rPr lang="es-MX" dirty="0"/>
              <a:t>+</a:t>
            </a:r>
          </a:p>
          <a:p>
            <a:pPr>
              <a:buFont typeface="Wingdings" pitchFamily="2" charset="2"/>
              <a:buNone/>
            </a:pPr>
            <a:endParaRPr lang="es-MX" dirty="0"/>
          </a:p>
          <a:p>
            <a:pPr>
              <a:buFont typeface="Wingdings" pitchFamily="2" charset="2"/>
              <a:buNone/>
            </a:pPr>
            <a:endParaRPr lang="es-MX" dirty="0"/>
          </a:p>
          <a:p>
            <a:pPr>
              <a:buFont typeface="Wingdings" pitchFamily="2" charset="2"/>
              <a:buNone/>
            </a:pPr>
            <a:endParaRPr lang="es-MX" dirty="0"/>
          </a:p>
          <a:p>
            <a:pPr>
              <a:buFont typeface="Wingdings" pitchFamily="2" charset="2"/>
              <a:buNone/>
            </a:pPr>
            <a:r>
              <a:rPr lang="es-MX" dirty="0"/>
              <a:t> </a:t>
            </a:r>
          </a:p>
        </p:txBody>
      </p:sp>
      <p:sp>
        <p:nvSpPr>
          <p:cNvPr id="78852" name="Line 4"/>
          <p:cNvSpPr>
            <a:spLocks noChangeShapeType="1"/>
          </p:cNvSpPr>
          <p:nvPr/>
        </p:nvSpPr>
        <p:spPr bwMode="auto">
          <a:xfrm>
            <a:off x="4367663" y="3429000"/>
            <a:ext cx="1055942" cy="0"/>
          </a:xfrm>
          <a:prstGeom prst="line">
            <a:avLst/>
          </a:prstGeom>
          <a:noFill/>
          <a:ln w="9525">
            <a:solidFill>
              <a:schemeClr val="tx1"/>
            </a:solidFill>
            <a:round/>
            <a:headEnd/>
            <a:tailEnd/>
          </a:ln>
          <a:effectLst/>
        </p:spPr>
        <p:txBody>
          <a:bodyPr/>
          <a:lstStyle/>
          <a:p>
            <a:endParaRPr lang="es-ES"/>
          </a:p>
        </p:txBody>
      </p:sp>
      <p:sp>
        <p:nvSpPr>
          <p:cNvPr id="78853" name="Text Box 5"/>
          <p:cNvSpPr txBox="1">
            <a:spLocks noChangeArrowheads="1"/>
          </p:cNvSpPr>
          <p:nvPr/>
        </p:nvSpPr>
        <p:spPr bwMode="auto">
          <a:xfrm>
            <a:off x="4367663" y="2997201"/>
            <a:ext cx="1631526" cy="396875"/>
          </a:xfrm>
          <a:prstGeom prst="rect">
            <a:avLst/>
          </a:prstGeom>
          <a:noFill/>
          <a:ln w="9525">
            <a:noFill/>
            <a:miter lim="800000"/>
            <a:headEnd/>
            <a:tailEnd/>
          </a:ln>
          <a:effectLst/>
        </p:spPr>
        <p:txBody>
          <a:bodyPr>
            <a:spAutoFit/>
          </a:bodyPr>
          <a:lstStyle/>
          <a:p>
            <a:pPr>
              <a:spcBef>
                <a:spcPct val="50000"/>
              </a:spcBef>
            </a:pPr>
            <a:r>
              <a:rPr lang="es-MX" sz="2000"/>
              <a:t>$100</a:t>
            </a:r>
          </a:p>
        </p:txBody>
      </p:sp>
      <p:sp>
        <p:nvSpPr>
          <p:cNvPr id="78854" name="Text Box 6"/>
          <p:cNvSpPr txBox="1">
            <a:spLocks noChangeArrowheads="1"/>
          </p:cNvSpPr>
          <p:nvPr/>
        </p:nvSpPr>
        <p:spPr bwMode="auto">
          <a:xfrm>
            <a:off x="4175097" y="3500439"/>
            <a:ext cx="1441074" cy="396875"/>
          </a:xfrm>
          <a:prstGeom prst="rect">
            <a:avLst/>
          </a:prstGeom>
          <a:noFill/>
          <a:ln w="9525">
            <a:noFill/>
            <a:miter lim="800000"/>
            <a:headEnd/>
            <a:tailEnd/>
          </a:ln>
          <a:effectLst/>
        </p:spPr>
        <p:txBody>
          <a:bodyPr>
            <a:spAutoFit/>
          </a:bodyPr>
          <a:lstStyle/>
          <a:p>
            <a:pPr>
              <a:spcBef>
                <a:spcPct val="50000"/>
              </a:spcBef>
            </a:pPr>
            <a:r>
              <a:rPr lang="es-MX" sz="2000"/>
              <a:t>(1+.10)</a:t>
            </a:r>
          </a:p>
        </p:txBody>
      </p:sp>
      <p:sp>
        <p:nvSpPr>
          <p:cNvPr id="78855" name="Text Box 7"/>
          <p:cNvSpPr txBox="1">
            <a:spLocks noChangeArrowheads="1"/>
          </p:cNvSpPr>
          <p:nvPr/>
        </p:nvSpPr>
        <p:spPr bwMode="auto">
          <a:xfrm>
            <a:off x="5231037" y="3429001"/>
            <a:ext cx="383018" cy="366713"/>
          </a:xfrm>
          <a:prstGeom prst="rect">
            <a:avLst/>
          </a:prstGeom>
          <a:noFill/>
          <a:ln w="9525">
            <a:noFill/>
            <a:miter lim="800000"/>
            <a:headEnd/>
            <a:tailEnd/>
          </a:ln>
          <a:effectLst/>
        </p:spPr>
        <p:txBody>
          <a:bodyPr>
            <a:spAutoFit/>
          </a:bodyPr>
          <a:lstStyle/>
          <a:p>
            <a:pPr>
              <a:spcBef>
                <a:spcPct val="50000"/>
              </a:spcBef>
            </a:pPr>
            <a:r>
              <a:rPr lang="es-MX"/>
              <a:t>1</a:t>
            </a:r>
          </a:p>
        </p:txBody>
      </p:sp>
      <p:sp>
        <p:nvSpPr>
          <p:cNvPr id="78856" name="Text Box 8"/>
          <p:cNvSpPr txBox="1">
            <a:spLocks noChangeArrowheads="1"/>
          </p:cNvSpPr>
          <p:nvPr/>
        </p:nvSpPr>
        <p:spPr bwMode="auto">
          <a:xfrm>
            <a:off x="5950396" y="2996952"/>
            <a:ext cx="1343733" cy="396875"/>
          </a:xfrm>
          <a:prstGeom prst="rect">
            <a:avLst/>
          </a:prstGeom>
          <a:noFill/>
          <a:ln w="9525">
            <a:noFill/>
            <a:miter lim="800000"/>
            <a:headEnd/>
            <a:tailEnd/>
          </a:ln>
          <a:effectLst/>
        </p:spPr>
        <p:txBody>
          <a:bodyPr>
            <a:spAutoFit/>
          </a:bodyPr>
          <a:lstStyle/>
          <a:p>
            <a:pPr>
              <a:spcBef>
                <a:spcPct val="50000"/>
              </a:spcBef>
            </a:pPr>
            <a:r>
              <a:rPr lang="es-MX" sz="2000" dirty="0"/>
              <a:t> $300</a:t>
            </a:r>
          </a:p>
        </p:txBody>
      </p:sp>
      <p:sp>
        <p:nvSpPr>
          <p:cNvPr id="78857" name="Text Box 9"/>
          <p:cNvSpPr txBox="1">
            <a:spLocks noChangeArrowheads="1"/>
          </p:cNvSpPr>
          <p:nvPr/>
        </p:nvSpPr>
        <p:spPr bwMode="auto">
          <a:xfrm>
            <a:off x="5901847" y="3573464"/>
            <a:ext cx="1441074" cy="396875"/>
          </a:xfrm>
          <a:prstGeom prst="rect">
            <a:avLst/>
          </a:prstGeom>
          <a:noFill/>
          <a:ln w="9525">
            <a:noFill/>
            <a:miter lim="800000"/>
            <a:headEnd/>
            <a:tailEnd/>
          </a:ln>
          <a:effectLst/>
        </p:spPr>
        <p:txBody>
          <a:bodyPr>
            <a:spAutoFit/>
          </a:bodyPr>
          <a:lstStyle/>
          <a:p>
            <a:pPr>
              <a:spcBef>
                <a:spcPct val="50000"/>
              </a:spcBef>
            </a:pPr>
            <a:r>
              <a:rPr lang="es-MX" sz="2000"/>
              <a:t>(1+.10)</a:t>
            </a:r>
          </a:p>
        </p:txBody>
      </p:sp>
      <p:sp>
        <p:nvSpPr>
          <p:cNvPr id="78858" name="Text Box 10"/>
          <p:cNvSpPr txBox="1">
            <a:spLocks noChangeArrowheads="1"/>
          </p:cNvSpPr>
          <p:nvPr/>
        </p:nvSpPr>
        <p:spPr bwMode="auto">
          <a:xfrm>
            <a:off x="7342921" y="3573464"/>
            <a:ext cx="1441075" cy="396875"/>
          </a:xfrm>
          <a:prstGeom prst="rect">
            <a:avLst/>
          </a:prstGeom>
          <a:noFill/>
          <a:ln w="9525">
            <a:noFill/>
            <a:miter lim="800000"/>
            <a:headEnd/>
            <a:tailEnd/>
          </a:ln>
          <a:effectLst/>
        </p:spPr>
        <p:txBody>
          <a:bodyPr>
            <a:spAutoFit/>
          </a:bodyPr>
          <a:lstStyle/>
          <a:p>
            <a:pPr>
              <a:spcBef>
                <a:spcPct val="50000"/>
              </a:spcBef>
            </a:pPr>
            <a:r>
              <a:rPr lang="es-MX" sz="2000"/>
              <a:t>(1+.10)</a:t>
            </a:r>
          </a:p>
        </p:txBody>
      </p:sp>
      <p:sp>
        <p:nvSpPr>
          <p:cNvPr id="78859" name="Text Box 11"/>
          <p:cNvSpPr txBox="1">
            <a:spLocks noChangeArrowheads="1"/>
          </p:cNvSpPr>
          <p:nvPr/>
        </p:nvSpPr>
        <p:spPr bwMode="auto">
          <a:xfrm>
            <a:off x="8974447" y="3573464"/>
            <a:ext cx="1441074" cy="396875"/>
          </a:xfrm>
          <a:prstGeom prst="rect">
            <a:avLst/>
          </a:prstGeom>
          <a:noFill/>
          <a:ln w="9525">
            <a:noFill/>
            <a:miter lim="800000"/>
            <a:headEnd/>
            <a:tailEnd/>
          </a:ln>
          <a:effectLst/>
        </p:spPr>
        <p:txBody>
          <a:bodyPr>
            <a:spAutoFit/>
          </a:bodyPr>
          <a:lstStyle/>
          <a:p>
            <a:pPr>
              <a:spcBef>
                <a:spcPct val="50000"/>
              </a:spcBef>
            </a:pPr>
            <a:r>
              <a:rPr lang="es-MX" sz="2000"/>
              <a:t>(1+.10)</a:t>
            </a:r>
          </a:p>
        </p:txBody>
      </p:sp>
      <p:sp>
        <p:nvSpPr>
          <p:cNvPr id="78860" name="Line 12"/>
          <p:cNvSpPr>
            <a:spLocks noChangeShapeType="1"/>
          </p:cNvSpPr>
          <p:nvPr/>
        </p:nvSpPr>
        <p:spPr bwMode="auto">
          <a:xfrm>
            <a:off x="6189639" y="3429000"/>
            <a:ext cx="865491" cy="0"/>
          </a:xfrm>
          <a:prstGeom prst="line">
            <a:avLst/>
          </a:prstGeom>
          <a:noFill/>
          <a:ln w="9525">
            <a:solidFill>
              <a:schemeClr val="tx1"/>
            </a:solidFill>
            <a:round/>
            <a:headEnd/>
            <a:tailEnd/>
          </a:ln>
          <a:effectLst/>
        </p:spPr>
        <p:txBody>
          <a:bodyPr/>
          <a:lstStyle/>
          <a:p>
            <a:endParaRPr lang="es-ES"/>
          </a:p>
        </p:txBody>
      </p:sp>
      <p:sp>
        <p:nvSpPr>
          <p:cNvPr id="78861" name="Text Box 13"/>
          <p:cNvSpPr txBox="1">
            <a:spLocks noChangeArrowheads="1"/>
          </p:cNvSpPr>
          <p:nvPr/>
        </p:nvSpPr>
        <p:spPr bwMode="auto">
          <a:xfrm>
            <a:off x="6957787" y="3429001"/>
            <a:ext cx="383018" cy="366713"/>
          </a:xfrm>
          <a:prstGeom prst="rect">
            <a:avLst/>
          </a:prstGeom>
          <a:noFill/>
          <a:ln w="9525">
            <a:noFill/>
            <a:miter lim="800000"/>
            <a:headEnd/>
            <a:tailEnd/>
          </a:ln>
          <a:effectLst/>
        </p:spPr>
        <p:txBody>
          <a:bodyPr>
            <a:spAutoFit/>
          </a:bodyPr>
          <a:lstStyle/>
          <a:p>
            <a:pPr>
              <a:spcBef>
                <a:spcPct val="50000"/>
              </a:spcBef>
            </a:pPr>
            <a:r>
              <a:rPr lang="es-MX"/>
              <a:t>2</a:t>
            </a:r>
          </a:p>
        </p:txBody>
      </p:sp>
      <p:sp>
        <p:nvSpPr>
          <p:cNvPr id="78862" name="Text Box 14"/>
          <p:cNvSpPr txBox="1">
            <a:spLocks noChangeArrowheads="1"/>
          </p:cNvSpPr>
          <p:nvPr/>
        </p:nvSpPr>
        <p:spPr bwMode="auto">
          <a:xfrm>
            <a:off x="7438147" y="2997201"/>
            <a:ext cx="1248508" cy="396875"/>
          </a:xfrm>
          <a:prstGeom prst="rect">
            <a:avLst/>
          </a:prstGeom>
          <a:noFill/>
          <a:ln w="9525">
            <a:noFill/>
            <a:miter lim="800000"/>
            <a:headEnd/>
            <a:tailEnd/>
          </a:ln>
          <a:effectLst/>
        </p:spPr>
        <p:txBody>
          <a:bodyPr>
            <a:spAutoFit/>
          </a:bodyPr>
          <a:lstStyle/>
          <a:p>
            <a:pPr>
              <a:spcBef>
                <a:spcPct val="50000"/>
              </a:spcBef>
            </a:pPr>
            <a:r>
              <a:rPr lang="es-MX" sz="2000"/>
              <a:t> $400</a:t>
            </a:r>
          </a:p>
        </p:txBody>
      </p:sp>
      <p:sp>
        <p:nvSpPr>
          <p:cNvPr id="78863" name="Line 15"/>
          <p:cNvSpPr>
            <a:spLocks noChangeShapeType="1"/>
          </p:cNvSpPr>
          <p:nvPr/>
        </p:nvSpPr>
        <p:spPr bwMode="auto">
          <a:xfrm>
            <a:off x="7630712" y="3429000"/>
            <a:ext cx="958601" cy="0"/>
          </a:xfrm>
          <a:prstGeom prst="line">
            <a:avLst/>
          </a:prstGeom>
          <a:noFill/>
          <a:ln w="9525">
            <a:solidFill>
              <a:schemeClr val="tx1"/>
            </a:solidFill>
            <a:round/>
            <a:headEnd/>
            <a:tailEnd/>
          </a:ln>
          <a:effectLst/>
        </p:spPr>
        <p:txBody>
          <a:bodyPr/>
          <a:lstStyle/>
          <a:p>
            <a:endParaRPr lang="es-ES"/>
          </a:p>
        </p:txBody>
      </p:sp>
      <p:sp>
        <p:nvSpPr>
          <p:cNvPr id="78864" name="Text Box 16"/>
          <p:cNvSpPr txBox="1">
            <a:spLocks noChangeArrowheads="1"/>
          </p:cNvSpPr>
          <p:nvPr/>
        </p:nvSpPr>
        <p:spPr bwMode="auto">
          <a:xfrm>
            <a:off x="8494088" y="3429001"/>
            <a:ext cx="575583" cy="366713"/>
          </a:xfrm>
          <a:prstGeom prst="rect">
            <a:avLst/>
          </a:prstGeom>
          <a:noFill/>
          <a:ln w="9525">
            <a:noFill/>
            <a:miter lim="800000"/>
            <a:headEnd/>
            <a:tailEnd/>
          </a:ln>
          <a:effectLst/>
        </p:spPr>
        <p:txBody>
          <a:bodyPr>
            <a:spAutoFit/>
          </a:bodyPr>
          <a:lstStyle/>
          <a:p>
            <a:pPr>
              <a:spcBef>
                <a:spcPct val="50000"/>
              </a:spcBef>
            </a:pPr>
            <a:r>
              <a:rPr lang="es-MX"/>
              <a:t>3</a:t>
            </a:r>
          </a:p>
        </p:txBody>
      </p:sp>
      <p:sp>
        <p:nvSpPr>
          <p:cNvPr id="78865" name="Text Box 17"/>
          <p:cNvSpPr txBox="1">
            <a:spLocks noChangeArrowheads="1"/>
          </p:cNvSpPr>
          <p:nvPr/>
        </p:nvSpPr>
        <p:spPr bwMode="auto">
          <a:xfrm>
            <a:off x="10510747" y="3573464"/>
            <a:ext cx="1441074" cy="396875"/>
          </a:xfrm>
          <a:prstGeom prst="rect">
            <a:avLst/>
          </a:prstGeom>
          <a:noFill/>
          <a:ln w="9525">
            <a:noFill/>
            <a:miter lim="800000"/>
            <a:headEnd/>
            <a:tailEnd/>
          </a:ln>
          <a:effectLst/>
        </p:spPr>
        <p:txBody>
          <a:bodyPr>
            <a:spAutoFit/>
          </a:bodyPr>
          <a:lstStyle/>
          <a:p>
            <a:pPr>
              <a:spcBef>
                <a:spcPct val="50000"/>
              </a:spcBef>
            </a:pPr>
            <a:r>
              <a:rPr lang="es-MX" sz="2000"/>
              <a:t>(1+.10)</a:t>
            </a:r>
          </a:p>
        </p:txBody>
      </p:sp>
      <p:sp>
        <p:nvSpPr>
          <p:cNvPr id="78866" name="Line 18"/>
          <p:cNvSpPr>
            <a:spLocks noChangeShapeType="1"/>
          </p:cNvSpPr>
          <p:nvPr/>
        </p:nvSpPr>
        <p:spPr bwMode="auto">
          <a:xfrm>
            <a:off x="9262238" y="3429000"/>
            <a:ext cx="863375" cy="0"/>
          </a:xfrm>
          <a:prstGeom prst="line">
            <a:avLst/>
          </a:prstGeom>
          <a:noFill/>
          <a:ln w="9525">
            <a:solidFill>
              <a:schemeClr val="tx1"/>
            </a:solidFill>
            <a:round/>
            <a:headEnd/>
            <a:tailEnd/>
          </a:ln>
          <a:effectLst/>
        </p:spPr>
        <p:txBody>
          <a:bodyPr/>
          <a:lstStyle/>
          <a:p>
            <a:endParaRPr lang="es-ES"/>
          </a:p>
        </p:txBody>
      </p:sp>
      <p:sp>
        <p:nvSpPr>
          <p:cNvPr id="78867" name="Line 19"/>
          <p:cNvSpPr>
            <a:spLocks noChangeShapeType="1"/>
          </p:cNvSpPr>
          <p:nvPr/>
        </p:nvSpPr>
        <p:spPr bwMode="auto">
          <a:xfrm>
            <a:off x="10701197" y="3429000"/>
            <a:ext cx="1153282" cy="0"/>
          </a:xfrm>
          <a:prstGeom prst="line">
            <a:avLst/>
          </a:prstGeom>
          <a:noFill/>
          <a:ln w="9525">
            <a:solidFill>
              <a:schemeClr val="tx1"/>
            </a:solidFill>
            <a:round/>
            <a:headEnd/>
            <a:tailEnd/>
          </a:ln>
          <a:effectLst/>
        </p:spPr>
        <p:txBody>
          <a:bodyPr/>
          <a:lstStyle/>
          <a:p>
            <a:endParaRPr lang="es-ES"/>
          </a:p>
        </p:txBody>
      </p:sp>
      <p:sp>
        <p:nvSpPr>
          <p:cNvPr id="78868" name="Text Box 20"/>
          <p:cNvSpPr txBox="1">
            <a:spLocks noChangeArrowheads="1"/>
          </p:cNvSpPr>
          <p:nvPr/>
        </p:nvSpPr>
        <p:spPr bwMode="auto">
          <a:xfrm>
            <a:off x="9069671" y="2997201"/>
            <a:ext cx="1151167" cy="396875"/>
          </a:xfrm>
          <a:prstGeom prst="rect">
            <a:avLst/>
          </a:prstGeom>
          <a:noFill/>
          <a:ln w="9525">
            <a:noFill/>
            <a:miter lim="800000"/>
            <a:headEnd/>
            <a:tailEnd/>
          </a:ln>
          <a:effectLst/>
        </p:spPr>
        <p:txBody>
          <a:bodyPr>
            <a:spAutoFit/>
          </a:bodyPr>
          <a:lstStyle/>
          <a:p>
            <a:pPr>
              <a:spcBef>
                <a:spcPct val="50000"/>
              </a:spcBef>
            </a:pPr>
            <a:r>
              <a:rPr lang="es-MX" sz="2000"/>
              <a:t>$500</a:t>
            </a:r>
          </a:p>
        </p:txBody>
      </p:sp>
      <p:sp>
        <p:nvSpPr>
          <p:cNvPr id="78869" name="Text Box 21"/>
          <p:cNvSpPr txBox="1">
            <a:spLocks noChangeArrowheads="1"/>
          </p:cNvSpPr>
          <p:nvPr/>
        </p:nvSpPr>
        <p:spPr bwMode="auto">
          <a:xfrm>
            <a:off x="10701196" y="2997201"/>
            <a:ext cx="1151167" cy="396875"/>
          </a:xfrm>
          <a:prstGeom prst="rect">
            <a:avLst/>
          </a:prstGeom>
          <a:noFill/>
          <a:ln w="9525">
            <a:noFill/>
            <a:miter lim="800000"/>
            <a:headEnd/>
            <a:tailEnd/>
          </a:ln>
          <a:effectLst/>
        </p:spPr>
        <p:txBody>
          <a:bodyPr>
            <a:spAutoFit/>
          </a:bodyPr>
          <a:lstStyle/>
          <a:p>
            <a:pPr>
              <a:spcBef>
                <a:spcPct val="50000"/>
              </a:spcBef>
            </a:pPr>
            <a:r>
              <a:rPr lang="es-MX" sz="2000"/>
              <a:t>$500</a:t>
            </a:r>
          </a:p>
        </p:txBody>
      </p:sp>
      <p:sp>
        <p:nvSpPr>
          <p:cNvPr id="78870" name="Text Box 22"/>
          <p:cNvSpPr txBox="1">
            <a:spLocks noChangeArrowheads="1"/>
          </p:cNvSpPr>
          <p:nvPr/>
        </p:nvSpPr>
        <p:spPr bwMode="auto">
          <a:xfrm>
            <a:off x="10030388" y="3429001"/>
            <a:ext cx="480359" cy="366713"/>
          </a:xfrm>
          <a:prstGeom prst="rect">
            <a:avLst/>
          </a:prstGeom>
          <a:noFill/>
          <a:ln w="9525">
            <a:noFill/>
            <a:miter lim="800000"/>
            <a:headEnd/>
            <a:tailEnd/>
          </a:ln>
          <a:effectLst/>
        </p:spPr>
        <p:txBody>
          <a:bodyPr>
            <a:spAutoFit/>
          </a:bodyPr>
          <a:lstStyle/>
          <a:p>
            <a:pPr>
              <a:spcBef>
                <a:spcPct val="50000"/>
              </a:spcBef>
            </a:pPr>
            <a:r>
              <a:rPr lang="es-MX"/>
              <a:t>4</a:t>
            </a:r>
          </a:p>
        </p:txBody>
      </p:sp>
      <p:sp>
        <p:nvSpPr>
          <p:cNvPr id="78871" name="Text Box 23"/>
          <p:cNvSpPr txBox="1">
            <a:spLocks noChangeArrowheads="1"/>
          </p:cNvSpPr>
          <p:nvPr/>
        </p:nvSpPr>
        <p:spPr bwMode="auto">
          <a:xfrm>
            <a:off x="11661914" y="3429001"/>
            <a:ext cx="526912" cy="366713"/>
          </a:xfrm>
          <a:prstGeom prst="rect">
            <a:avLst/>
          </a:prstGeom>
          <a:noFill/>
          <a:ln w="9525">
            <a:noFill/>
            <a:miter lim="800000"/>
            <a:headEnd/>
            <a:tailEnd/>
          </a:ln>
          <a:effectLst/>
        </p:spPr>
        <p:txBody>
          <a:bodyPr>
            <a:spAutoFit/>
          </a:bodyPr>
          <a:lstStyle/>
          <a:p>
            <a:pPr>
              <a:spcBef>
                <a:spcPct val="50000"/>
              </a:spcBef>
            </a:pPr>
            <a:r>
              <a:rPr lang="es-MX"/>
              <a:t>5</a:t>
            </a:r>
          </a:p>
        </p:txBody>
      </p:sp>
      <p:sp>
        <p:nvSpPr>
          <p:cNvPr id="78872" name="Text Box 24"/>
          <p:cNvSpPr txBox="1">
            <a:spLocks noChangeArrowheads="1"/>
          </p:cNvSpPr>
          <p:nvPr/>
        </p:nvSpPr>
        <p:spPr bwMode="auto">
          <a:xfrm>
            <a:off x="2255780" y="4652964"/>
            <a:ext cx="7869834" cy="1311275"/>
          </a:xfrm>
          <a:prstGeom prst="rect">
            <a:avLst/>
          </a:prstGeom>
          <a:noFill/>
          <a:ln w="9525">
            <a:noFill/>
            <a:miter lim="800000"/>
            <a:headEnd/>
            <a:tailEnd/>
          </a:ln>
          <a:effectLst/>
        </p:spPr>
        <p:txBody>
          <a:bodyPr>
            <a:spAutoFit/>
          </a:bodyPr>
          <a:lstStyle/>
          <a:p>
            <a:pPr>
              <a:spcBef>
                <a:spcPct val="50000"/>
              </a:spcBef>
            </a:pPr>
            <a:r>
              <a:rPr lang="es-MX" sz="3200"/>
              <a:t>VPN = - $ 1000 + $ 1291</a:t>
            </a:r>
          </a:p>
          <a:p>
            <a:pPr>
              <a:spcBef>
                <a:spcPct val="50000"/>
              </a:spcBef>
            </a:pPr>
            <a:r>
              <a:rPr lang="es-MX" sz="3200"/>
              <a:t>VPN = $ 291</a:t>
            </a:r>
          </a:p>
        </p:txBody>
      </p:sp>
      <p:sp>
        <p:nvSpPr>
          <p:cNvPr id="25" name="24 Abrir llave"/>
          <p:cNvSpPr/>
          <p:nvPr/>
        </p:nvSpPr>
        <p:spPr>
          <a:xfrm>
            <a:off x="3358108" y="2708920"/>
            <a:ext cx="576064" cy="1296144"/>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25 Cerrar llave"/>
          <p:cNvSpPr/>
          <p:nvPr/>
        </p:nvSpPr>
        <p:spPr>
          <a:xfrm>
            <a:off x="11783044" y="2564904"/>
            <a:ext cx="405781" cy="1584176"/>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Rot="1" noChangeArrowheads="1"/>
          </p:cNvSpPr>
          <p:nvPr>
            <p:ph type="body" idx="1"/>
          </p:nvPr>
        </p:nvSpPr>
        <p:spPr>
          <a:xfrm>
            <a:off x="1117309" y="1905000"/>
            <a:ext cx="10673686" cy="4953000"/>
          </a:xfrm>
        </p:spPr>
        <p:txBody>
          <a:bodyPr/>
          <a:lstStyle/>
          <a:p>
            <a:pPr>
              <a:lnSpc>
                <a:spcPct val="90000"/>
              </a:lnSpc>
            </a:pPr>
            <a:r>
              <a:rPr lang="es-MX" dirty="0"/>
              <a:t>Si el </a:t>
            </a:r>
            <a:r>
              <a:rPr lang="es-MX" dirty="0" smtClean="0"/>
              <a:t>VPN &gt; 0, </a:t>
            </a:r>
            <a:r>
              <a:rPr lang="es-MX" dirty="0"/>
              <a:t>el proyecto se debe aceptar porque significa que los beneficios que genera son superiores a su costo. Por tanto, los recursos invertidos crean valor para la empresa.</a:t>
            </a:r>
          </a:p>
          <a:p>
            <a:pPr>
              <a:lnSpc>
                <a:spcPct val="90000"/>
              </a:lnSpc>
            </a:pPr>
            <a:r>
              <a:rPr lang="es-MX" dirty="0"/>
              <a:t>Si el </a:t>
            </a:r>
            <a:r>
              <a:rPr lang="es-MX" dirty="0" smtClean="0"/>
              <a:t>VPN &lt; 0, </a:t>
            </a:r>
            <a:r>
              <a:rPr lang="es-MX" dirty="0"/>
              <a:t>el proyecto debe rechazarse </a:t>
            </a:r>
          </a:p>
          <a:p>
            <a:pPr>
              <a:lnSpc>
                <a:spcPct val="90000"/>
              </a:lnSpc>
            </a:pPr>
            <a:r>
              <a:rPr lang="es-MX" dirty="0"/>
              <a:t>Si el </a:t>
            </a:r>
            <a:r>
              <a:rPr lang="es-MX" dirty="0" smtClean="0"/>
              <a:t>VPN = </a:t>
            </a:r>
            <a:r>
              <a:rPr lang="es-MX" dirty="0"/>
              <a:t>1, es indiferente aceptar o rechazar el proyecto porque sus beneficios son exactamente iguales a su costo</a:t>
            </a:r>
          </a:p>
        </p:txBody>
      </p:sp>
      <p:sp>
        <p:nvSpPr>
          <p:cNvPr id="72708" name="WordArt 4" descr="Vertical estrecha"/>
          <p:cNvSpPr>
            <a:spLocks noChangeArrowheads="1" noChangeShapeType="1" noTextEdit="1"/>
          </p:cNvSpPr>
          <p:nvPr/>
        </p:nvSpPr>
        <p:spPr bwMode="auto">
          <a:xfrm>
            <a:off x="2063214" y="260648"/>
            <a:ext cx="8511016" cy="1080120"/>
          </a:xfrm>
          <a:prstGeom prst="rect">
            <a:avLst/>
          </a:prstGeom>
        </p:spPr>
        <p:txBody>
          <a:bodyPr wrap="none" fromWordArt="1">
            <a:prstTxWarp prst="textCurveUp">
              <a:avLst>
                <a:gd name="adj" fmla="val 40356"/>
              </a:avLst>
            </a:prstTxWarp>
          </a:bodyPr>
          <a:lstStyle/>
          <a:p>
            <a:pPr algn="ctr"/>
            <a:r>
              <a:rPr lang="es-ES" sz="3600" b="1" kern="1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Black"/>
              </a:rPr>
              <a:t>CRITERIO DE DECISIÓN</a:t>
            </a: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rrowheads="1"/>
          </p:cNvSpPr>
          <p:nvPr>
            <p:ph type="title"/>
          </p:nvPr>
        </p:nvSpPr>
        <p:spPr/>
        <p:txBody>
          <a:bodyPr/>
          <a:lstStyle/>
          <a:p>
            <a:r>
              <a:rPr lang="es-MX">
                <a:solidFill>
                  <a:schemeClr val="folHlink"/>
                </a:solidFill>
              </a:rPr>
              <a:t>Método de la tasa interna de rendimiento (TIR)</a:t>
            </a:r>
          </a:p>
        </p:txBody>
      </p:sp>
      <p:sp>
        <p:nvSpPr>
          <p:cNvPr id="87043" name="Rectangle 3"/>
          <p:cNvSpPr>
            <a:spLocks noGrp="1" noRot="1" noChangeArrowheads="1"/>
          </p:cNvSpPr>
          <p:nvPr>
            <p:ph type="body" idx="1"/>
          </p:nvPr>
        </p:nvSpPr>
        <p:spPr/>
        <p:txBody>
          <a:bodyPr/>
          <a:lstStyle/>
          <a:p>
            <a:pPr>
              <a:lnSpc>
                <a:spcPct val="90000"/>
              </a:lnSpc>
            </a:pPr>
            <a:r>
              <a:rPr lang="es-MX" sz="2800"/>
              <a:t>Este método de evaluación se encuentra estrechamente relacionado con el método del VPN. La TIR es la tasa de descuento que hace que el valor presente de los flujos de efectivo netos generados por un proyecto sea igual al costo del mismo; es decir es la tasa que provoca que el VPN de un proyecto sea igual a cero. La TIR es una tasa de rendimiento interna porque depende únicamente de los flujos de efectivo que genera el proyecto</a:t>
            </a: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Rot="1" noChangeArrowheads="1"/>
          </p:cNvSpPr>
          <p:nvPr>
            <p:ph type="body" idx="1"/>
          </p:nvPr>
        </p:nvSpPr>
        <p:spPr>
          <a:xfrm>
            <a:off x="1117309" y="0"/>
            <a:ext cx="10673686" cy="6096000"/>
          </a:xfrm>
        </p:spPr>
        <p:txBody>
          <a:bodyPr/>
          <a:lstStyle/>
          <a:p>
            <a:r>
              <a:rPr lang="es-MX" dirty="0"/>
              <a:t>La TIR se despeja de la siguiente ecuación:</a:t>
            </a:r>
          </a:p>
          <a:p>
            <a:endParaRPr lang="es-MX" dirty="0"/>
          </a:p>
          <a:p>
            <a:pPr>
              <a:buFont typeface="Wingdings" pitchFamily="2" charset="2"/>
              <a:buNone/>
            </a:pPr>
            <a:r>
              <a:rPr lang="es-MX" dirty="0"/>
              <a:t>VPN = 0 = - I + </a:t>
            </a:r>
            <a:r>
              <a:rPr lang="el-GR" sz="4000" dirty="0">
                <a:cs typeface="Arial" charset="0"/>
              </a:rPr>
              <a:t>Σ</a:t>
            </a:r>
          </a:p>
        </p:txBody>
      </p:sp>
      <p:sp>
        <p:nvSpPr>
          <p:cNvPr id="88068" name="Line 4"/>
          <p:cNvSpPr>
            <a:spLocks noChangeShapeType="1"/>
          </p:cNvSpPr>
          <p:nvPr/>
        </p:nvSpPr>
        <p:spPr bwMode="auto">
          <a:xfrm>
            <a:off x="4078188" y="1412776"/>
            <a:ext cx="2880034" cy="0"/>
          </a:xfrm>
          <a:prstGeom prst="line">
            <a:avLst/>
          </a:prstGeom>
          <a:noFill/>
          <a:ln w="9525">
            <a:solidFill>
              <a:schemeClr val="tx1"/>
            </a:solidFill>
            <a:round/>
            <a:headEnd/>
            <a:tailEnd/>
          </a:ln>
          <a:effectLst/>
        </p:spPr>
        <p:txBody>
          <a:bodyPr/>
          <a:lstStyle/>
          <a:p>
            <a:endParaRPr lang="es-ES"/>
          </a:p>
        </p:txBody>
      </p:sp>
      <p:sp>
        <p:nvSpPr>
          <p:cNvPr id="88069" name="Text Box 5"/>
          <p:cNvSpPr txBox="1">
            <a:spLocks noChangeArrowheads="1"/>
          </p:cNvSpPr>
          <p:nvPr/>
        </p:nvSpPr>
        <p:spPr bwMode="auto">
          <a:xfrm>
            <a:off x="3790156" y="836712"/>
            <a:ext cx="2304450" cy="579438"/>
          </a:xfrm>
          <a:prstGeom prst="rect">
            <a:avLst/>
          </a:prstGeom>
          <a:noFill/>
          <a:ln w="9525">
            <a:noFill/>
            <a:miter lim="800000"/>
            <a:headEnd/>
            <a:tailEnd/>
          </a:ln>
          <a:effectLst/>
        </p:spPr>
        <p:txBody>
          <a:bodyPr>
            <a:spAutoFit/>
          </a:bodyPr>
          <a:lstStyle/>
          <a:p>
            <a:pPr>
              <a:spcBef>
                <a:spcPct val="50000"/>
              </a:spcBef>
            </a:pPr>
            <a:r>
              <a:rPr lang="es-MX" sz="3200" dirty="0"/>
              <a:t>    FEN </a:t>
            </a:r>
            <a:r>
              <a:rPr lang="es-MX" dirty="0"/>
              <a:t>t</a:t>
            </a:r>
            <a:endParaRPr lang="es-MX" sz="3200" dirty="0"/>
          </a:p>
        </p:txBody>
      </p:sp>
      <p:sp>
        <p:nvSpPr>
          <p:cNvPr id="88070" name="Text Box 6"/>
          <p:cNvSpPr txBox="1">
            <a:spLocks noChangeArrowheads="1"/>
          </p:cNvSpPr>
          <p:nvPr/>
        </p:nvSpPr>
        <p:spPr bwMode="auto">
          <a:xfrm>
            <a:off x="4150196" y="1556792"/>
            <a:ext cx="2880032" cy="579438"/>
          </a:xfrm>
          <a:prstGeom prst="rect">
            <a:avLst/>
          </a:prstGeom>
          <a:noFill/>
          <a:ln w="9525">
            <a:noFill/>
            <a:miter lim="800000"/>
            <a:headEnd/>
            <a:tailEnd/>
          </a:ln>
          <a:effectLst/>
        </p:spPr>
        <p:txBody>
          <a:bodyPr>
            <a:spAutoFit/>
          </a:bodyPr>
          <a:lstStyle/>
          <a:p>
            <a:pPr>
              <a:spcBef>
                <a:spcPct val="50000"/>
              </a:spcBef>
            </a:pPr>
            <a:r>
              <a:rPr lang="es-MX" sz="3200" dirty="0"/>
              <a:t> ( 1 + TIR )</a:t>
            </a:r>
          </a:p>
        </p:txBody>
      </p:sp>
      <p:sp>
        <p:nvSpPr>
          <p:cNvPr id="88071" name="Text Box 7"/>
          <p:cNvSpPr txBox="1">
            <a:spLocks noChangeArrowheads="1"/>
          </p:cNvSpPr>
          <p:nvPr/>
        </p:nvSpPr>
        <p:spPr bwMode="auto">
          <a:xfrm>
            <a:off x="8206296" y="2060576"/>
            <a:ext cx="670809" cy="366713"/>
          </a:xfrm>
          <a:prstGeom prst="rect">
            <a:avLst/>
          </a:prstGeom>
          <a:noFill/>
          <a:ln w="9525">
            <a:noFill/>
            <a:miter lim="800000"/>
            <a:headEnd/>
            <a:tailEnd/>
          </a:ln>
          <a:effectLst/>
        </p:spPr>
        <p:txBody>
          <a:bodyPr>
            <a:spAutoFit/>
          </a:bodyPr>
          <a:lstStyle/>
          <a:p>
            <a:pPr>
              <a:spcBef>
                <a:spcPct val="50000"/>
              </a:spcBef>
            </a:pPr>
            <a:r>
              <a:rPr lang="es-MX"/>
              <a:t>t</a:t>
            </a:r>
          </a:p>
        </p:txBody>
      </p:sp>
      <p:sp>
        <p:nvSpPr>
          <p:cNvPr id="88072" name="Text Box 8"/>
          <p:cNvSpPr txBox="1">
            <a:spLocks noChangeArrowheads="1"/>
          </p:cNvSpPr>
          <p:nvPr/>
        </p:nvSpPr>
        <p:spPr bwMode="auto">
          <a:xfrm>
            <a:off x="3286100" y="764704"/>
            <a:ext cx="575583" cy="457200"/>
          </a:xfrm>
          <a:prstGeom prst="rect">
            <a:avLst/>
          </a:prstGeom>
          <a:noFill/>
          <a:ln w="9525">
            <a:noFill/>
            <a:miter lim="800000"/>
            <a:headEnd/>
            <a:tailEnd/>
          </a:ln>
          <a:effectLst/>
        </p:spPr>
        <p:txBody>
          <a:bodyPr>
            <a:spAutoFit/>
          </a:bodyPr>
          <a:lstStyle/>
          <a:p>
            <a:pPr>
              <a:spcBef>
                <a:spcPct val="50000"/>
              </a:spcBef>
            </a:pPr>
            <a:r>
              <a:rPr lang="es-MX" sz="2400" dirty="0"/>
              <a:t>n</a:t>
            </a:r>
          </a:p>
        </p:txBody>
      </p:sp>
      <p:sp>
        <p:nvSpPr>
          <p:cNvPr id="88073" name="Text Box 9"/>
          <p:cNvSpPr txBox="1">
            <a:spLocks noChangeArrowheads="1"/>
          </p:cNvSpPr>
          <p:nvPr/>
        </p:nvSpPr>
        <p:spPr bwMode="auto">
          <a:xfrm>
            <a:off x="3070076" y="1772816"/>
            <a:ext cx="1438959" cy="457200"/>
          </a:xfrm>
          <a:prstGeom prst="rect">
            <a:avLst/>
          </a:prstGeom>
          <a:noFill/>
          <a:ln w="9525">
            <a:noFill/>
            <a:miter lim="800000"/>
            <a:headEnd/>
            <a:tailEnd/>
          </a:ln>
          <a:effectLst/>
        </p:spPr>
        <p:txBody>
          <a:bodyPr>
            <a:spAutoFit/>
          </a:bodyPr>
          <a:lstStyle/>
          <a:p>
            <a:pPr>
              <a:spcBef>
                <a:spcPct val="50000"/>
              </a:spcBef>
            </a:pPr>
            <a:r>
              <a:rPr lang="es-MX" sz="2400" dirty="0"/>
              <a:t>t = 1</a:t>
            </a:r>
          </a:p>
        </p:txBody>
      </p:sp>
      <p:sp>
        <p:nvSpPr>
          <p:cNvPr id="88074" name="Text Box 10"/>
          <p:cNvSpPr txBox="1">
            <a:spLocks noChangeArrowheads="1"/>
          </p:cNvSpPr>
          <p:nvPr/>
        </p:nvSpPr>
        <p:spPr bwMode="auto">
          <a:xfrm>
            <a:off x="1102498" y="2997200"/>
            <a:ext cx="10557299" cy="4152900"/>
          </a:xfrm>
          <a:prstGeom prst="rect">
            <a:avLst/>
          </a:prstGeom>
          <a:noFill/>
          <a:ln w="9525">
            <a:noFill/>
            <a:miter lim="800000"/>
            <a:headEnd/>
            <a:tailEnd/>
          </a:ln>
          <a:effectLst/>
        </p:spPr>
        <p:txBody>
          <a:bodyPr>
            <a:spAutoFit/>
          </a:bodyPr>
          <a:lstStyle/>
          <a:p>
            <a:pPr>
              <a:spcBef>
                <a:spcPct val="50000"/>
              </a:spcBef>
            </a:pPr>
            <a:r>
              <a:rPr lang="es-MX" sz="2800" dirty="0"/>
              <a:t>VPN = valor presente neto</a:t>
            </a:r>
          </a:p>
          <a:p>
            <a:pPr>
              <a:spcBef>
                <a:spcPct val="50000"/>
              </a:spcBef>
            </a:pPr>
            <a:r>
              <a:rPr lang="es-MX" sz="2800" dirty="0"/>
              <a:t> </a:t>
            </a:r>
            <a:r>
              <a:rPr lang="es-MX" sz="2800" dirty="0" smtClean="0"/>
              <a:t>I  </a:t>
            </a:r>
            <a:r>
              <a:rPr lang="es-MX" sz="2800" dirty="0"/>
              <a:t>= inversión inicial requerida</a:t>
            </a:r>
          </a:p>
          <a:p>
            <a:pPr>
              <a:spcBef>
                <a:spcPct val="50000"/>
              </a:spcBef>
            </a:pPr>
            <a:r>
              <a:rPr lang="es-MX" sz="2800" dirty="0"/>
              <a:t>FENT = flujo de efectivo neto recibido en el periodo t         ( t = 1,2,3,..n)</a:t>
            </a:r>
          </a:p>
          <a:p>
            <a:pPr>
              <a:spcBef>
                <a:spcPct val="50000"/>
              </a:spcBef>
            </a:pPr>
            <a:r>
              <a:rPr lang="es-MX" sz="2800" dirty="0"/>
              <a:t>TIR = tasa interna de rendimiento o retorno</a:t>
            </a:r>
          </a:p>
          <a:p>
            <a:pPr>
              <a:spcBef>
                <a:spcPct val="50000"/>
              </a:spcBef>
            </a:pPr>
            <a:r>
              <a:rPr lang="es-MX" sz="2800" dirty="0"/>
              <a:t>    n = número de periodos de vida del proyecto</a:t>
            </a:r>
          </a:p>
          <a:p>
            <a:pPr>
              <a:spcBef>
                <a:spcPct val="50000"/>
              </a:spcBef>
            </a:pPr>
            <a:endParaRPr lang="es-MX" sz="2800" dirty="0"/>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rrowheads="1"/>
          </p:cNvSpPr>
          <p:nvPr>
            <p:ph type="body" idx="1"/>
          </p:nvPr>
        </p:nvSpPr>
        <p:spPr>
          <a:xfrm>
            <a:off x="0" y="1905000"/>
            <a:ext cx="11790995" cy="4191000"/>
          </a:xfrm>
        </p:spPr>
        <p:txBody>
          <a:bodyPr/>
          <a:lstStyle/>
          <a:p>
            <a:pPr>
              <a:buFont typeface="Wingdings" pitchFamily="2" charset="2"/>
              <a:buNone/>
            </a:pPr>
            <a:endParaRPr lang="es-MX" dirty="0"/>
          </a:p>
          <a:p>
            <a:pPr>
              <a:buFont typeface="Wingdings" pitchFamily="2" charset="2"/>
              <a:buNone/>
            </a:pPr>
            <a:endParaRPr lang="es-MX" dirty="0"/>
          </a:p>
          <a:p>
            <a:pPr>
              <a:buFont typeface="Wingdings" pitchFamily="2" charset="2"/>
              <a:buNone/>
            </a:pPr>
            <a:r>
              <a:rPr lang="es-MX" dirty="0" smtClean="0"/>
              <a:t>          VPN </a:t>
            </a:r>
            <a:r>
              <a:rPr lang="es-MX" dirty="0"/>
              <a:t>= - $ 1000 +         </a:t>
            </a:r>
            <a:r>
              <a:rPr lang="es-MX" dirty="0" smtClean="0"/>
              <a:t>   +        </a:t>
            </a:r>
            <a:r>
              <a:rPr lang="es-MX" dirty="0"/>
              <a:t>+        </a:t>
            </a:r>
            <a:r>
              <a:rPr lang="es-MX" dirty="0" smtClean="0"/>
              <a:t>  +         +</a:t>
            </a:r>
            <a:endParaRPr lang="es-MX" dirty="0"/>
          </a:p>
          <a:p>
            <a:pPr>
              <a:buFont typeface="Wingdings" pitchFamily="2" charset="2"/>
              <a:buNone/>
            </a:pPr>
            <a:endParaRPr lang="es-MX" dirty="0"/>
          </a:p>
          <a:p>
            <a:pPr>
              <a:buFont typeface="Wingdings" pitchFamily="2" charset="2"/>
              <a:buNone/>
            </a:pPr>
            <a:endParaRPr lang="es-MX" dirty="0"/>
          </a:p>
          <a:p>
            <a:pPr>
              <a:buFont typeface="Wingdings" pitchFamily="2" charset="2"/>
              <a:buNone/>
            </a:pPr>
            <a:endParaRPr lang="es-MX" dirty="0"/>
          </a:p>
          <a:p>
            <a:pPr>
              <a:buFont typeface="Wingdings" pitchFamily="2" charset="2"/>
              <a:buNone/>
            </a:pPr>
            <a:r>
              <a:rPr lang="es-MX" dirty="0"/>
              <a:t> </a:t>
            </a:r>
          </a:p>
        </p:txBody>
      </p:sp>
      <p:sp>
        <p:nvSpPr>
          <p:cNvPr id="91139" name="Line 3"/>
          <p:cNvSpPr>
            <a:spLocks noChangeShapeType="1"/>
          </p:cNvSpPr>
          <p:nvPr/>
        </p:nvSpPr>
        <p:spPr bwMode="auto">
          <a:xfrm>
            <a:off x="4367663" y="3429000"/>
            <a:ext cx="1055942" cy="0"/>
          </a:xfrm>
          <a:prstGeom prst="line">
            <a:avLst/>
          </a:prstGeom>
          <a:noFill/>
          <a:ln w="9525">
            <a:solidFill>
              <a:schemeClr val="tx1"/>
            </a:solidFill>
            <a:round/>
            <a:headEnd/>
            <a:tailEnd/>
          </a:ln>
          <a:effectLst/>
        </p:spPr>
        <p:txBody>
          <a:bodyPr/>
          <a:lstStyle/>
          <a:p>
            <a:endParaRPr lang="es-ES"/>
          </a:p>
        </p:txBody>
      </p:sp>
      <p:sp>
        <p:nvSpPr>
          <p:cNvPr id="91140" name="Text Box 4"/>
          <p:cNvSpPr txBox="1">
            <a:spLocks noChangeArrowheads="1"/>
          </p:cNvSpPr>
          <p:nvPr/>
        </p:nvSpPr>
        <p:spPr bwMode="auto">
          <a:xfrm>
            <a:off x="4367663" y="2997201"/>
            <a:ext cx="1631526" cy="396875"/>
          </a:xfrm>
          <a:prstGeom prst="rect">
            <a:avLst/>
          </a:prstGeom>
          <a:noFill/>
          <a:ln w="9525">
            <a:noFill/>
            <a:miter lim="800000"/>
            <a:headEnd/>
            <a:tailEnd/>
          </a:ln>
          <a:effectLst/>
        </p:spPr>
        <p:txBody>
          <a:bodyPr>
            <a:spAutoFit/>
          </a:bodyPr>
          <a:lstStyle/>
          <a:p>
            <a:pPr>
              <a:spcBef>
                <a:spcPct val="50000"/>
              </a:spcBef>
            </a:pPr>
            <a:r>
              <a:rPr lang="es-MX" sz="2000"/>
              <a:t>$100</a:t>
            </a:r>
          </a:p>
        </p:txBody>
      </p:sp>
      <p:sp>
        <p:nvSpPr>
          <p:cNvPr id="91141" name="Text Box 5"/>
          <p:cNvSpPr txBox="1">
            <a:spLocks noChangeArrowheads="1"/>
          </p:cNvSpPr>
          <p:nvPr/>
        </p:nvSpPr>
        <p:spPr bwMode="auto">
          <a:xfrm>
            <a:off x="3887305" y="3500439"/>
            <a:ext cx="1728866" cy="396875"/>
          </a:xfrm>
          <a:prstGeom prst="rect">
            <a:avLst/>
          </a:prstGeom>
          <a:noFill/>
          <a:ln w="9525">
            <a:noFill/>
            <a:miter lim="800000"/>
            <a:headEnd/>
            <a:tailEnd/>
          </a:ln>
          <a:effectLst/>
        </p:spPr>
        <p:txBody>
          <a:bodyPr>
            <a:spAutoFit/>
          </a:bodyPr>
          <a:lstStyle/>
          <a:p>
            <a:pPr>
              <a:spcBef>
                <a:spcPct val="50000"/>
              </a:spcBef>
            </a:pPr>
            <a:r>
              <a:rPr lang="es-MX" sz="2000"/>
              <a:t> (1+ TIR)</a:t>
            </a:r>
          </a:p>
        </p:txBody>
      </p:sp>
      <p:sp>
        <p:nvSpPr>
          <p:cNvPr id="91142" name="Text Box 6"/>
          <p:cNvSpPr txBox="1">
            <a:spLocks noChangeArrowheads="1"/>
          </p:cNvSpPr>
          <p:nvPr/>
        </p:nvSpPr>
        <p:spPr bwMode="auto">
          <a:xfrm>
            <a:off x="5231037" y="3429001"/>
            <a:ext cx="383018" cy="366713"/>
          </a:xfrm>
          <a:prstGeom prst="rect">
            <a:avLst/>
          </a:prstGeom>
          <a:noFill/>
          <a:ln w="9525">
            <a:noFill/>
            <a:miter lim="800000"/>
            <a:headEnd/>
            <a:tailEnd/>
          </a:ln>
          <a:effectLst/>
        </p:spPr>
        <p:txBody>
          <a:bodyPr>
            <a:spAutoFit/>
          </a:bodyPr>
          <a:lstStyle/>
          <a:p>
            <a:pPr>
              <a:spcBef>
                <a:spcPct val="50000"/>
              </a:spcBef>
            </a:pPr>
            <a:r>
              <a:rPr lang="es-MX"/>
              <a:t>1</a:t>
            </a:r>
          </a:p>
        </p:txBody>
      </p:sp>
      <p:sp>
        <p:nvSpPr>
          <p:cNvPr id="91143" name="Text Box 7"/>
          <p:cNvSpPr txBox="1">
            <a:spLocks noChangeArrowheads="1"/>
          </p:cNvSpPr>
          <p:nvPr/>
        </p:nvSpPr>
        <p:spPr bwMode="auto">
          <a:xfrm>
            <a:off x="5999188" y="2997201"/>
            <a:ext cx="1343733" cy="396875"/>
          </a:xfrm>
          <a:prstGeom prst="rect">
            <a:avLst/>
          </a:prstGeom>
          <a:noFill/>
          <a:ln w="9525">
            <a:noFill/>
            <a:miter lim="800000"/>
            <a:headEnd/>
            <a:tailEnd/>
          </a:ln>
          <a:effectLst/>
        </p:spPr>
        <p:txBody>
          <a:bodyPr>
            <a:spAutoFit/>
          </a:bodyPr>
          <a:lstStyle/>
          <a:p>
            <a:pPr>
              <a:spcBef>
                <a:spcPct val="50000"/>
              </a:spcBef>
            </a:pPr>
            <a:r>
              <a:rPr lang="es-MX" sz="2000"/>
              <a:t> $300</a:t>
            </a:r>
          </a:p>
        </p:txBody>
      </p:sp>
      <p:sp>
        <p:nvSpPr>
          <p:cNvPr id="91144" name="Text Box 8"/>
          <p:cNvSpPr txBox="1">
            <a:spLocks noChangeArrowheads="1"/>
          </p:cNvSpPr>
          <p:nvPr/>
        </p:nvSpPr>
        <p:spPr bwMode="auto">
          <a:xfrm>
            <a:off x="5806621" y="3573464"/>
            <a:ext cx="1536300" cy="396875"/>
          </a:xfrm>
          <a:prstGeom prst="rect">
            <a:avLst/>
          </a:prstGeom>
          <a:noFill/>
          <a:ln w="9525">
            <a:noFill/>
            <a:miter lim="800000"/>
            <a:headEnd/>
            <a:tailEnd/>
          </a:ln>
          <a:effectLst/>
        </p:spPr>
        <p:txBody>
          <a:bodyPr>
            <a:spAutoFit/>
          </a:bodyPr>
          <a:lstStyle/>
          <a:p>
            <a:pPr>
              <a:spcBef>
                <a:spcPct val="50000"/>
              </a:spcBef>
            </a:pPr>
            <a:r>
              <a:rPr lang="es-MX" sz="2000"/>
              <a:t>(1+ TIR)</a:t>
            </a:r>
          </a:p>
        </p:txBody>
      </p:sp>
      <p:sp>
        <p:nvSpPr>
          <p:cNvPr id="91145" name="Text Box 9"/>
          <p:cNvSpPr txBox="1">
            <a:spLocks noChangeArrowheads="1"/>
          </p:cNvSpPr>
          <p:nvPr/>
        </p:nvSpPr>
        <p:spPr bwMode="auto">
          <a:xfrm>
            <a:off x="7342921" y="3573464"/>
            <a:ext cx="1631526" cy="396875"/>
          </a:xfrm>
          <a:prstGeom prst="rect">
            <a:avLst/>
          </a:prstGeom>
          <a:noFill/>
          <a:ln w="9525">
            <a:noFill/>
            <a:miter lim="800000"/>
            <a:headEnd/>
            <a:tailEnd/>
          </a:ln>
          <a:effectLst/>
        </p:spPr>
        <p:txBody>
          <a:bodyPr>
            <a:spAutoFit/>
          </a:bodyPr>
          <a:lstStyle/>
          <a:p>
            <a:pPr>
              <a:spcBef>
                <a:spcPct val="50000"/>
              </a:spcBef>
            </a:pPr>
            <a:r>
              <a:rPr lang="es-MX" sz="2000"/>
              <a:t>(1+ TIR)</a:t>
            </a:r>
          </a:p>
        </p:txBody>
      </p:sp>
      <p:sp>
        <p:nvSpPr>
          <p:cNvPr id="91146" name="Text Box 10"/>
          <p:cNvSpPr txBox="1">
            <a:spLocks noChangeArrowheads="1"/>
          </p:cNvSpPr>
          <p:nvPr/>
        </p:nvSpPr>
        <p:spPr bwMode="auto">
          <a:xfrm>
            <a:off x="8877106" y="3573464"/>
            <a:ext cx="1536300" cy="396875"/>
          </a:xfrm>
          <a:prstGeom prst="rect">
            <a:avLst/>
          </a:prstGeom>
          <a:noFill/>
          <a:ln w="9525">
            <a:noFill/>
            <a:miter lim="800000"/>
            <a:headEnd/>
            <a:tailEnd/>
          </a:ln>
          <a:effectLst/>
        </p:spPr>
        <p:txBody>
          <a:bodyPr>
            <a:spAutoFit/>
          </a:bodyPr>
          <a:lstStyle/>
          <a:p>
            <a:pPr>
              <a:spcBef>
                <a:spcPct val="50000"/>
              </a:spcBef>
            </a:pPr>
            <a:r>
              <a:rPr lang="es-MX" sz="2000"/>
              <a:t>(1+ TIR)</a:t>
            </a:r>
          </a:p>
        </p:txBody>
      </p:sp>
      <p:sp>
        <p:nvSpPr>
          <p:cNvPr id="91147" name="Line 11"/>
          <p:cNvSpPr>
            <a:spLocks noChangeShapeType="1"/>
          </p:cNvSpPr>
          <p:nvPr/>
        </p:nvSpPr>
        <p:spPr bwMode="auto">
          <a:xfrm>
            <a:off x="6189639" y="3429000"/>
            <a:ext cx="865491" cy="0"/>
          </a:xfrm>
          <a:prstGeom prst="line">
            <a:avLst/>
          </a:prstGeom>
          <a:noFill/>
          <a:ln w="9525">
            <a:solidFill>
              <a:schemeClr val="tx1"/>
            </a:solidFill>
            <a:round/>
            <a:headEnd/>
            <a:tailEnd/>
          </a:ln>
          <a:effectLst/>
        </p:spPr>
        <p:txBody>
          <a:bodyPr/>
          <a:lstStyle/>
          <a:p>
            <a:endParaRPr lang="es-ES"/>
          </a:p>
        </p:txBody>
      </p:sp>
      <p:sp>
        <p:nvSpPr>
          <p:cNvPr id="91148" name="Text Box 12"/>
          <p:cNvSpPr txBox="1">
            <a:spLocks noChangeArrowheads="1"/>
          </p:cNvSpPr>
          <p:nvPr/>
        </p:nvSpPr>
        <p:spPr bwMode="auto">
          <a:xfrm>
            <a:off x="6957787" y="3429001"/>
            <a:ext cx="383018" cy="366713"/>
          </a:xfrm>
          <a:prstGeom prst="rect">
            <a:avLst/>
          </a:prstGeom>
          <a:noFill/>
          <a:ln w="9525">
            <a:noFill/>
            <a:miter lim="800000"/>
            <a:headEnd/>
            <a:tailEnd/>
          </a:ln>
          <a:effectLst/>
        </p:spPr>
        <p:txBody>
          <a:bodyPr>
            <a:spAutoFit/>
          </a:bodyPr>
          <a:lstStyle/>
          <a:p>
            <a:pPr>
              <a:spcBef>
                <a:spcPct val="50000"/>
              </a:spcBef>
            </a:pPr>
            <a:r>
              <a:rPr lang="es-MX"/>
              <a:t>2</a:t>
            </a:r>
          </a:p>
        </p:txBody>
      </p:sp>
      <p:sp>
        <p:nvSpPr>
          <p:cNvPr id="91149" name="Text Box 13"/>
          <p:cNvSpPr txBox="1">
            <a:spLocks noChangeArrowheads="1"/>
          </p:cNvSpPr>
          <p:nvPr/>
        </p:nvSpPr>
        <p:spPr bwMode="auto">
          <a:xfrm>
            <a:off x="7438147" y="2997201"/>
            <a:ext cx="1248508" cy="396875"/>
          </a:xfrm>
          <a:prstGeom prst="rect">
            <a:avLst/>
          </a:prstGeom>
          <a:noFill/>
          <a:ln w="9525">
            <a:noFill/>
            <a:miter lim="800000"/>
            <a:headEnd/>
            <a:tailEnd/>
          </a:ln>
          <a:effectLst/>
        </p:spPr>
        <p:txBody>
          <a:bodyPr>
            <a:spAutoFit/>
          </a:bodyPr>
          <a:lstStyle/>
          <a:p>
            <a:pPr>
              <a:spcBef>
                <a:spcPct val="50000"/>
              </a:spcBef>
            </a:pPr>
            <a:r>
              <a:rPr lang="es-MX" sz="2000"/>
              <a:t> $400</a:t>
            </a:r>
          </a:p>
        </p:txBody>
      </p:sp>
      <p:sp>
        <p:nvSpPr>
          <p:cNvPr id="91150" name="Line 14"/>
          <p:cNvSpPr>
            <a:spLocks noChangeShapeType="1"/>
          </p:cNvSpPr>
          <p:nvPr/>
        </p:nvSpPr>
        <p:spPr bwMode="auto">
          <a:xfrm>
            <a:off x="7630712" y="3429000"/>
            <a:ext cx="958601" cy="0"/>
          </a:xfrm>
          <a:prstGeom prst="line">
            <a:avLst/>
          </a:prstGeom>
          <a:noFill/>
          <a:ln w="9525">
            <a:solidFill>
              <a:schemeClr val="tx1"/>
            </a:solidFill>
            <a:round/>
            <a:headEnd/>
            <a:tailEnd/>
          </a:ln>
          <a:effectLst/>
        </p:spPr>
        <p:txBody>
          <a:bodyPr/>
          <a:lstStyle/>
          <a:p>
            <a:endParaRPr lang="es-ES"/>
          </a:p>
        </p:txBody>
      </p:sp>
      <p:sp>
        <p:nvSpPr>
          <p:cNvPr id="91151" name="Text Box 15"/>
          <p:cNvSpPr txBox="1">
            <a:spLocks noChangeArrowheads="1"/>
          </p:cNvSpPr>
          <p:nvPr/>
        </p:nvSpPr>
        <p:spPr bwMode="auto">
          <a:xfrm>
            <a:off x="8589313" y="3429001"/>
            <a:ext cx="575583" cy="366713"/>
          </a:xfrm>
          <a:prstGeom prst="rect">
            <a:avLst/>
          </a:prstGeom>
          <a:noFill/>
          <a:ln w="9525">
            <a:noFill/>
            <a:miter lim="800000"/>
            <a:headEnd/>
            <a:tailEnd/>
          </a:ln>
          <a:effectLst/>
        </p:spPr>
        <p:txBody>
          <a:bodyPr>
            <a:spAutoFit/>
          </a:bodyPr>
          <a:lstStyle/>
          <a:p>
            <a:pPr>
              <a:spcBef>
                <a:spcPct val="50000"/>
              </a:spcBef>
            </a:pPr>
            <a:r>
              <a:rPr lang="es-MX"/>
              <a:t>3</a:t>
            </a:r>
          </a:p>
        </p:txBody>
      </p:sp>
      <p:sp>
        <p:nvSpPr>
          <p:cNvPr id="91152" name="Text Box 16"/>
          <p:cNvSpPr txBox="1">
            <a:spLocks noChangeArrowheads="1"/>
          </p:cNvSpPr>
          <p:nvPr/>
        </p:nvSpPr>
        <p:spPr bwMode="auto">
          <a:xfrm>
            <a:off x="10413405" y="3573464"/>
            <a:ext cx="1538415" cy="396875"/>
          </a:xfrm>
          <a:prstGeom prst="rect">
            <a:avLst/>
          </a:prstGeom>
          <a:noFill/>
          <a:ln w="9525">
            <a:noFill/>
            <a:miter lim="800000"/>
            <a:headEnd/>
            <a:tailEnd/>
          </a:ln>
          <a:effectLst/>
        </p:spPr>
        <p:txBody>
          <a:bodyPr>
            <a:spAutoFit/>
          </a:bodyPr>
          <a:lstStyle/>
          <a:p>
            <a:pPr>
              <a:spcBef>
                <a:spcPct val="50000"/>
              </a:spcBef>
            </a:pPr>
            <a:r>
              <a:rPr lang="es-MX" sz="2000"/>
              <a:t>(1+ TIR)</a:t>
            </a:r>
          </a:p>
        </p:txBody>
      </p:sp>
      <p:sp>
        <p:nvSpPr>
          <p:cNvPr id="91153" name="Line 17"/>
          <p:cNvSpPr>
            <a:spLocks noChangeShapeType="1"/>
          </p:cNvSpPr>
          <p:nvPr/>
        </p:nvSpPr>
        <p:spPr bwMode="auto">
          <a:xfrm>
            <a:off x="9262238" y="3429000"/>
            <a:ext cx="863375" cy="0"/>
          </a:xfrm>
          <a:prstGeom prst="line">
            <a:avLst/>
          </a:prstGeom>
          <a:noFill/>
          <a:ln w="9525">
            <a:solidFill>
              <a:schemeClr val="tx1"/>
            </a:solidFill>
            <a:round/>
            <a:headEnd/>
            <a:tailEnd/>
          </a:ln>
          <a:effectLst/>
        </p:spPr>
        <p:txBody>
          <a:bodyPr/>
          <a:lstStyle/>
          <a:p>
            <a:endParaRPr lang="es-ES"/>
          </a:p>
        </p:txBody>
      </p:sp>
      <p:sp>
        <p:nvSpPr>
          <p:cNvPr id="91154" name="Line 18"/>
          <p:cNvSpPr>
            <a:spLocks noChangeShapeType="1"/>
          </p:cNvSpPr>
          <p:nvPr/>
        </p:nvSpPr>
        <p:spPr bwMode="auto">
          <a:xfrm>
            <a:off x="10701197" y="3429000"/>
            <a:ext cx="1153282" cy="0"/>
          </a:xfrm>
          <a:prstGeom prst="line">
            <a:avLst/>
          </a:prstGeom>
          <a:noFill/>
          <a:ln w="9525">
            <a:solidFill>
              <a:schemeClr val="tx1"/>
            </a:solidFill>
            <a:round/>
            <a:headEnd/>
            <a:tailEnd/>
          </a:ln>
          <a:effectLst/>
        </p:spPr>
        <p:txBody>
          <a:bodyPr/>
          <a:lstStyle/>
          <a:p>
            <a:endParaRPr lang="es-ES"/>
          </a:p>
        </p:txBody>
      </p:sp>
      <p:sp>
        <p:nvSpPr>
          <p:cNvPr id="91155" name="Text Box 19"/>
          <p:cNvSpPr txBox="1">
            <a:spLocks noChangeArrowheads="1"/>
          </p:cNvSpPr>
          <p:nvPr/>
        </p:nvSpPr>
        <p:spPr bwMode="auto">
          <a:xfrm>
            <a:off x="9069671" y="2997201"/>
            <a:ext cx="1151167" cy="396875"/>
          </a:xfrm>
          <a:prstGeom prst="rect">
            <a:avLst/>
          </a:prstGeom>
          <a:noFill/>
          <a:ln w="9525">
            <a:noFill/>
            <a:miter lim="800000"/>
            <a:headEnd/>
            <a:tailEnd/>
          </a:ln>
          <a:effectLst/>
        </p:spPr>
        <p:txBody>
          <a:bodyPr>
            <a:spAutoFit/>
          </a:bodyPr>
          <a:lstStyle/>
          <a:p>
            <a:pPr>
              <a:spcBef>
                <a:spcPct val="50000"/>
              </a:spcBef>
            </a:pPr>
            <a:r>
              <a:rPr lang="es-MX" sz="2000"/>
              <a:t>$500</a:t>
            </a:r>
          </a:p>
        </p:txBody>
      </p:sp>
      <p:sp>
        <p:nvSpPr>
          <p:cNvPr id="91156" name="Text Box 20"/>
          <p:cNvSpPr txBox="1">
            <a:spLocks noChangeArrowheads="1"/>
          </p:cNvSpPr>
          <p:nvPr/>
        </p:nvSpPr>
        <p:spPr bwMode="auto">
          <a:xfrm>
            <a:off x="10701196" y="2997201"/>
            <a:ext cx="1151167" cy="396875"/>
          </a:xfrm>
          <a:prstGeom prst="rect">
            <a:avLst/>
          </a:prstGeom>
          <a:noFill/>
          <a:ln w="9525">
            <a:noFill/>
            <a:miter lim="800000"/>
            <a:headEnd/>
            <a:tailEnd/>
          </a:ln>
          <a:effectLst/>
        </p:spPr>
        <p:txBody>
          <a:bodyPr>
            <a:spAutoFit/>
          </a:bodyPr>
          <a:lstStyle/>
          <a:p>
            <a:pPr>
              <a:spcBef>
                <a:spcPct val="50000"/>
              </a:spcBef>
            </a:pPr>
            <a:r>
              <a:rPr lang="es-MX" sz="2000"/>
              <a:t>$500</a:t>
            </a:r>
          </a:p>
        </p:txBody>
      </p:sp>
      <p:sp>
        <p:nvSpPr>
          <p:cNvPr id="91157" name="Text Box 21"/>
          <p:cNvSpPr txBox="1">
            <a:spLocks noChangeArrowheads="1"/>
          </p:cNvSpPr>
          <p:nvPr/>
        </p:nvSpPr>
        <p:spPr bwMode="auto">
          <a:xfrm>
            <a:off x="10030388" y="3429001"/>
            <a:ext cx="480359" cy="366713"/>
          </a:xfrm>
          <a:prstGeom prst="rect">
            <a:avLst/>
          </a:prstGeom>
          <a:noFill/>
          <a:ln w="9525">
            <a:noFill/>
            <a:miter lim="800000"/>
            <a:headEnd/>
            <a:tailEnd/>
          </a:ln>
          <a:effectLst/>
        </p:spPr>
        <p:txBody>
          <a:bodyPr>
            <a:spAutoFit/>
          </a:bodyPr>
          <a:lstStyle/>
          <a:p>
            <a:pPr>
              <a:spcBef>
                <a:spcPct val="50000"/>
              </a:spcBef>
            </a:pPr>
            <a:r>
              <a:rPr lang="es-MX"/>
              <a:t>4</a:t>
            </a:r>
          </a:p>
        </p:txBody>
      </p:sp>
      <p:sp>
        <p:nvSpPr>
          <p:cNvPr id="91158" name="Text Box 22"/>
          <p:cNvSpPr txBox="1">
            <a:spLocks noChangeArrowheads="1"/>
          </p:cNvSpPr>
          <p:nvPr/>
        </p:nvSpPr>
        <p:spPr bwMode="auto">
          <a:xfrm>
            <a:off x="11661914" y="3429001"/>
            <a:ext cx="526912" cy="366713"/>
          </a:xfrm>
          <a:prstGeom prst="rect">
            <a:avLst/>
          </a:prstGeom>
          <a:noFill/>
          <a:ln w="9525">
            <a:noFill/>
            <a:miter lim="800000"/>
            <a:headEnd/>
            <a:tailEnd/>
          </a:ln>
          <a:effectLst/>
        </p:spPr>
        <p:txBody>
          <a:bodyPr>
            <a:spAutoFit/>
          </a:bodyPr>
          <a:lstStyle/>
          <a:p>
            <a:pPr>
              <a:spcBef>
                <a:spcPct val="50000"/>
              </a:spcBef>
            </a:pPr>
            <a:r>
              <a:rPr lang="es-MX"/>
              <a:t>5</a:t>
            </a:r>
          </a:p>
        </p:txBody>
      </p:sp>
      <p:sp>
        <p:nvSpPr>
          <p:cNvPr id="91159" name="Text Box 23"/>
          <p:cNvSpPr txBox="1">
            <a:spLocks noChangeArrowheads="1"/>
          </p:cNvSpPr>
          <p:nvPr/>
        </p:nvSpPr>
        <p:spPr bwMode="auto">
          <a:xfrm>
            <a:off x="2255780" y="4652964"/>
            <a:ext cx="7869834" cy="1311275"/>
          </a:xfrm>
          <a:prstGeom prst="rect">
            <a:avLst/>
          </a:prstGeom>
          <a:noFill/>
          <a:ln w="9525">
            <a:noFill/>
            <a:miter lim="800000"/>
            <a:headEnd/>
            <a:tailEnd/>
          </a:ln>
          <a:effectLst/>
        </p:spPr>
        <p:txBody>
          <a:bodyPr>
            <a:spAutoFit/>
          </a:bodyPr>
          <a:lstStyle/>
          <a:p>
            <a:pPr>
              <a:spcBef>
                <a:spcPct val="50000"/>
              </a:spcBef>
            </a:pPr>
            <a:r>
              <a:rPr lang="es-MX" sz="3200"/>
              <a:t>VPN = - $ 1000 + $ 1000</a:t>
            </a:r>
          </a:p>
          <a:p>
            <a:pPr>
              <a:spcBef>
                <a:spcPct val="50000"/>
              </a:spcBef>
            </a:pPr>
            <a:r>
              <a:rPr lang="es-MX" sz="3200"/>
              <a:t>VPN = $ 0</a:t>
            </a:r>
          </a:p>
        </p:txBody>
      </p:sp>
      <p:sp>
        <p:nvSpPr>
          <p:cNvPr id="91160" name="Text Box 24"/>
          <p:cNvSpPr txBox="1">
            <a:spLocks noChangeArrowheads="1"/>
          </p:cNvSpPr>
          <p:nvPr/>
        </p:nvSpPr>
        <p:spPr bwMode="auto">
          <a:xfrm>
            <a:off x="2255779" y="836614"/>
            <a:ext cx="5950517" cy="579437"/>
          </a:xfrm>
          <a:prstGeom prst="rect">
            <a:avLst/>
          </a:prstGeom>
          <a:noFill/>
          <a:ln w="9525">
            <a:noFill/>
            <a:miter lim="800000"/>
            <a:headEnd/>
            <a:tailEnd/>
          </a:ln>
          <a:effectLst/>
        </p:spPr>
        <p:txBody>
          <a:bodyPr>
            <a:spAutoFit/>
          </a:bodyPr>
          <a:lstStyle/>
          <a:p>
            <a:pPr>
              <a:spcBef>
                <a:spcPct val="50000"/>
              </a:spcBef>
            </a:pPr>
            <a:r>
              <a:rPr lang="es-MX" sz="3200"/>
              <a:t>TIR = 18.7 %</a:t>
            </a:r>
          </a:p>
        </p:txBody>
      </p:sp>
      <p:sp>
        <p:nvSpPr>
          <p:cNvPr id="25" name="24 Abrir llave"/>
          <p:cNvSpPr/>
          <p:nvPr/>
        </p:nvSpPr>
        <p:spPr>
          <a:xfrm>
            <a:off x="4006180" y="2780928"/>
            <a:ext cx="144016" cy="1512168"/>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25 Cerrar llave"/>
          <p:cNvSpPr/>
          <p:nvPr/>
        </p:nvSpPr>
        <p:spPr>
          <a:xfrm>
            <a:off x="11783044" y="2636912"/>
            <a:ext cx="405781" cy="1728192"/>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Rot="1" noChangeArrowheads="1"/>
          </p:cNvSpPr>
          <p:nvPr>
            <p:ph type="body" idx="1"/>
          </p:nvPr>
        </p:nvSpPr>
        <p:spPr>
          <a:xfrm>
            <a:off x="1117309" y="1905000"/>
            <a:ext cx="10673686" cy="4953000"/>
          </a:xfrm>
        </p:spPr>
        <p:txBody>
          <a:bodyPr/>
          <a:lstStyle/>
          <a:p>
            <a:pPr>
              <a:lnSpc>
                <a:spcPct val="90000"/>
              </a:lnSpc>
            </a:pPr>
            <a:r>
              <a:rPr lang="es-MX" dirty="0"/>
              <a:t>Si el </a:t>
            </a:r>
            <a:r>
              <a:rPr lang="es-MX" dirty="0" smtClean="0"/>
              <a:t>TIR &gt; </a:t>
            </a:r>
            <a:r>
              <a:rPr lang="es-MX" dirty="0" smtClean="0"/>
              <a:t>K</a:t>
            </a:r>
            <a:r>
              <a:rPr lang="es-MX" dirty="0" smtClean="0"/>
              <a:t>, </a:t>
            </a:r>
            <a:r>
              <a:rPr lang="es-MX" dirty="0"/>
              <a:t>el proyecto se debe aceptar porque significa que los beneficios que genera son superiores a su costo. Por tanto, los recursos invertidos crean valor para la empresa.</a:t>
            </a:r>
          </a:p>
          <a:p>
            <a:pPr>
              <a:lnSpc>
                <a:spcPct val="90000"/>
              </a:lnSpc>
            </a:pPr>
            <a:r>
              <a:rPr lang="es-MX" dirty="0"/>
              <a:t>Si el </a:t>
            </a:r>
            <a:r>
              <a:rPr lang="es-MX" dirty="0" smtClean="0"/>
              <a:t>TIR &lt; </a:t>
            </a:r>
            <a:r>
              <a:rPr lang="es-MX" dirty="0" smtClean="0"/>
              <a:t>K</a:t>
            </a:r>
            <a:r>
              <a:rPr lang="es-MX" dirty="0" smtClean="0"/>
              <a:t>, </a:t>
            </a:r>
            <a:r>
              <a:rPr lang="es-MX" dirty="0"/>
              <a:t>el proyecto debe rechazarse </a:t>
            </a:r>
          </a:p>
          <a:p>
            <a:pPr>
              <a:lnSpc>
                <a:spcPct val="90000"/>
              </a:lnSpc>
            </a:pPr>
            <a:r>
              <a:rPr lang="es-MX" dirty="0"/>
              <a:t>Si el </a:t>
            </a:r>
            <a:r>
              <a:rPr lang="es-MX" dirty="0" smtClean="0"/>
              <a:t>TIR = K, </a:t>
            </a:r>
            <a:r>
              <a:rPr lang="es-MX" dirty="0"/>
              <a:t>es indiferente aceptar o rechazar el proyecto porque sus beneficios son exactamente iguales a su costo</a:t>
            </a:r>
          </a:p>
        </p:txBody>
      </p:sp>
      <p:sp>
        <p:nvSpPr>
          <p:cNvPr id="72708" name="WordArt 4" descr="Vertical estrecha"/>
          <p:cNvSpPr>
            <a:spLocks noChangeArrowheads="1" noChangeShapeType="1" noTextEdit="1"/>
          </p:cNvSpPr>
          <p:nvPr/>
        </p:nvSpPr>
        <p:spPr bwMode="auto">
          <a:xfrm>
            <a:off x="2063214" y="260648"/>
            <a:ext cx="8511016" cy="1080120"/>
          </a:xfrm>
          <a:prstGeom prst="rect">
            <a:avLst/>
          </a:prstGeom>
        </p:spPr>
        <p:txBody>
          <a:bodyPr wrap="none" fromWordArt="1">
            <a:prstTxWarp prst="textCurveUp">
              <a:avLst>
                <a:gd name="adj" fmla="val 40356"/>
              </a:avLst>
            </a:prstTxWarp>
          </a:bodyPr>
          <a:lstStyle/>
          <a:p>
            <a:pPr algn="ctr"/>
            <a:r>
              <a:rPr lang="es-ES" sz="3600" b="1" kern="1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Black"/>
              </a:rPr>
              <a:t>CRITERIO DE DECISIÓN</a:t>
            </a: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rrowheads="1"/>
          </p:cNvSpPr>
          <p:nvPr>
            <p:ph type="title"/>
          </p:nvPr>
        </p:nvSpPr>
        <p:spPr/>
        <p:txBody>
          <a:bodyPr/>
          <a:lstStyle/>
          <a:p>
            <a:r>
              <a:rPr lang="es-ES_tradnl"/>
              <a:t>INDICADORES PARA EVALUACIÓN SOCIAL</a:t>
            </a:r>
            <a:endParaRPr lang="es-ES"/>
          </a:p>
        </p:txBody>
      </p:sp>
      <p:sp>
        <p:nvSpPr>
          <p:cNvPr id="123907" name="Rectangle 3"/>
          <p:cNvSpPr>
            <a:spLocks noGrp="1" noRot="1" noChangeArrowheads="1"/>
          </p:cNvSpPr>
          <p:nvPr>
            <p:ph type="body" idx="1"/>
          </p:nvPr>
        </p:nvSpPr>
        <p:spPr/>
        <p:txBody>
          <a:bodyPr/>
          <a:lstStyle/>
          <a:p>
            <a:r>
              <a:rPr lang="es-ES_tradnl">
                <a:solidFill>
                  <a:schemeClr val="folHlink"/>
                </a:solidFill>
              </a:rPr>
              <a:t>CREACIÓN DE EMPLEOS TOTALES</a:t>
            </a:r>
            <a:r>
              <a:rPr lang="es-ES_tradnl"/>
              <a:t> </a:t>
            </a:r>
          </a:p>
          <a:p>
            <a:pPr>
              <a:buFont typeface="Wingdings" pitchFamily="2" charset="2"/>
              <a:buNone/>
            </a:pPr>
            <a:r>
              <a:rPr lang="es-ES_tradnl"/>
              <a:t>Se hace una cuantificación de los empleos nuevos o generados directamente por el proyecto</a:t>
            </a:r>
          </a:p>
          <a:p>
            <a:pPr>
              <a:buFont typeface="Wingdings" pitchFamily="2" charset="2"/>
              <a:buNone/>
            </a:pPr>
            <a:endParaRPr lang="es-ES_tradnl"/>
          </a:p>
          <a:p>
            <a:pPr>
              <a:buFont typeface="Wingdings" pitchFamily="2" charset="2"/>
              <a:buNone/>
            </a:pPr>
            <a:endParaRPr lang="es-ES"/>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rrowheads="1"/>
          </p:cNvSpPr>
          <p:nvPr>
            <p:ph type="title"/>
          </p:nvPr>
        </p:nvSpPr>
        <p:spPr/>
        <p:txBody>
          <a:bodyPr/>
          <a:lstStyle/>
          <a:p>
            <a:endParaRPr lang="es-ES"/>
          </a:p>
        </p:txBody>
      </p:sp>
      <p:sp>
        <p:nvSpPr>
          <p:cNvPr id="124931" name="Rectangle 3"/>
          <p:cNvSpPr>
            <a:spLocks noGrp="1" noRot="1" noChangeArrowheads="1"/>
          </p:cNvSpPr>
          <p:nvPr>
            <p:ph type="body" idx="1"/>
          </p:nvPr>
        </p:nvSpPr>
        <p:spPr/>
        <p:txBody>
          <a:bodyPr/>
          <a:lstStyle/>
          <a:p>
            <a:r>
              <a:rPr lang="es-ES_tradnl">
                <a:solidFill>
                  <a:schemeClr val="folHlink"/>
                </a:solidFill>
              </a:rPr>
              <a:t>COSTO POR EMPLEO GENERADO</a:t>
            </a:r>
          </a:p>
          <a:p>
            <a:pPr>
              <a:buFont typeface="Wingdings" pitchFamily="2" charset="2"/>
              <a:buNone/>
            </a:pPr>
            <a:r>
              <a:rPr lang="es-ES_tradnl"/>
              <a:t>Es el coeficiente  inversión total/ empleos generados. Se reporta en unidades monetarias por persona ocupada y se le puede comparar al costo nacional por generación de empleos. </a:t>
            </a:r>
            <a:endParaRPr lang="es-ES"/>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Rot="1" noChangeArrowheads="1"/>
          </p:cNvSpPr>
          <p:nvPr>
            <p:ph type="body" idx="1"/>
          </p:nvPr>
        </p:nvSpPr>
        <p:spPr/>
        <p:txBody>
          <a:bodyPr/>
          <a:lstStyle/>
          <a:p>
            <a:pPr>
              <a:lnSpc>
                <a:spcPct val="90000"/>
              </a:lnSpc>
            </a:pPr>
            <a:r>
              <a:rPr lang="es-MX" sz="2800" dirty="0"/>
              <a:t>1.- Determinación del monto de la inversión o gastos de capital requeridos</a:t>
            </a:r>
          </a:p>
          <a:p>
            <a:pPr>
              <a:lnSpc>
                <a:spcPct val="90000"/>
              </a:lnSpc>
            </a:pPr>
            <a:r>
              <a:rPr lang="es-MX" sz="2800" dirty="0"/>
              <a:t>2.- Determinación del costo de capital o tasa de descuento apropiada para el proyecto</a:t>
            </a:r>
          </a:p>
          <a:p>
            <a:pPr>
              <a:lnSpc>
                <a:spcPct val="90000"/>
              </a:lnSpc>
            </a:pPr>
            <a:r>
              <a:rPr lang="es-MX" sz="2800" dirty="0"/>
              <a:t>3.- Cálculo de los flujos de efectivo netos que se espera que genere el proyecto</a:t>
            </a:r>
          </a:p>
          <a:p>
            <a:pPr>
              <a:lnSpc>
                <a:spcPct val="90000"/>
              </a:lnSpc>
            </a:pPr>
            <a:r>
              <a:rPr lang="es-MX" sz="2800" dirty="0"/>
              <a:t>4.- Aplicación de algún método de evaluación de proyectos</a:t>
            </a:r>
          </a:p>
          <a:p>
            <a:pPr>
              <a:lnSpc>
                <a:spcPct val="90000"/>
              </a:lnSpc>
            </a:pPr>
            <a:r>
              <a:rPr lang="es-MX" sz="2800" dirty="0"/>
              <a:t>5.- Aceptación o rechazo del proyecto</a:t>
            </a: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rrowheads="1"/>
          </p:cNvSpPr>
          <p:nvPr>
            <p:ph type="title"/>
          </p:nvPr>
        </p:nvSpPr>
        <p:spPr/>
        <p:txBody>
          <a:bodyPr/>
          <a:lstStyle/>
          <a:p>
            <a:endParaRPr lang="es-ES"/>
          </a:p>
        </p:txBody>
      </p:sp>
      <p:sp>
        <p:nvSpPr>
          <p:cNvPr id="125955" name="Rectangle 3"/>
          <p:cNvSpPr>
            <a:spLocks noGrp="1" noRot="1" noChangeArrowheads="1"/>
          </p:cNvSpPr>
          <p:nvPr>
            <p:ph type="body" idx="1"/>
          </p:nvPr>
        </p:nvSpPr>
        <p:spPr/>
        <p:txBody>
          <a:bodyPr/>
          <a:lstStyle/>
          <a:p>
            <a:r>
              <a:rPr lang="es-ES_tradnl">
                <a:solidFill>
                  <a:schemeClr val="folHlink"/>
                </a:solidFill>
              </a:rPr>
              <a:t>VALOR AGREGADO</a:t>
            </a:r>
          </a:p>
          <a:p>
            <a:r>
              <a:rPr lang="es-ES_tradnl"/>
              <a:t>Como medida del ingreso generado por el proyecto, al contexto de la economía se computa el concepto de valor agregado, el cual puede calcularse sumando los pagos a los factores de la producción, es decir:</a:t>
            </a:r>
            <a:endParaRPr lang="es-ES"/>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rrowheads="1"/>
          </p:cNvSpPr>
          <p:nvPr>
            <p:ph type="title"/>
          </p:nvPr>
        </p:nvSpPr>
        <p:spPr/>
        <p:txBody>
          <a:bodyPr/>
          <a:lstStyle/>
          <a:p>
            <a:endParaRPr lang="es-ES"/>
          </a:p>
        </p:txBody>
      </p:sp>
      <p:sp>
        <p:nvSpPr>
          <p:cNvPr id="126979" name="Rectangle 3"/>
          <p:cNvSpPr>
            <a:spLocks noGrp="1" noRot="1" noChangeArrowheads="1"/>
          </p:cNvSpPr>
          <p:nvPr>
            <p:ph type="body" idx="1"/>
          </p:nvPr>
        </p:nvSpPr>
        <p:spPr/>
        <p:txBody>
          <a:bodyPr/>
          <a:lstStyle/>
          <a:p>
            <a:r>
              <a:rPr lang="es-ES_tradnl"/>
              <a:t>a) remuneración de empleados (sueldos y prestaciones)</a:t>
            </a:r>
          </a:p>
          <a:p>
            <a:r>
              <a:rPr lang="es-ES_tradnl"/>
              <a:t>b) consumo de capital fijo (depreciación)</a:t>
            </a:r>
          </a:p>
          <a:p>
            <a:r>
              <a:rPr lang="es-ES_tradnl"/>
              <a:t>c) excedente de explotación ( utilidades, intereses, regalías, etc)</a:t>
            </a:r>
          </a:p>
          <a:p>
            <a:r>
              <a:rPr lang="es-ES_tradnl"/>
              <a:t>d) impuestos menos subsidios</a:t>
            </a:r>
            <a:endParaRPr lang="es-ES"/>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rrowheads="1"/>
          </p:cNvSpPr>
          <p:nvPr>
            <p:ph type="title"/>
          </p:nvPr>
        </p:nvSpPr>
        <p:spPr/>
        <p:txBody>
          <a:bodyPr/>
          <a:lstStyle/>
          <a:p>
            <a:endParaRPr lang="es-ES"/>
          </a:p>
        </p:txBody>
      </p:sp>
      <p:sp>
        <p:nvSpPr>
          <p:cNvPr id="128003" name="Rectangle 3"/>
          <p:cNvSpPr>
            <a:spLocks noGrp="1" noRot="1" noChangeArrowheads="1"/>
          </p:cNvSpPr>
          <p:nvPr>
            <p:ph type="body" idx="1"/>
          </p:nvPr>
        </p:nvSpPr>
        <p:spPr>
          <a:xfrm>
            <a:off x="1117309" y="1905000"/>
            <a:ext cx="10673686" cy="4476750"/>
          </a:xfrm>
        </p:spPr>
        <p:txBody>
          <a:bodyPr/>
          <a:lstStyle/>
          <a:p>
            <a:pPr>
              <a:lnSpc>
                <a:spcPct val="90000"/>
              </a:lnSpc>
            </a:pPr>
            <a:r>
              <a:rPr lang="es-ES_tradnl"/>
              <a:t>Esta cuantificación se realiza a partir de la reordenación de los conceptos correspondientes en el proyecto. El concepto de valor agregado es equivalente al de producto interno bruto, por lo que en realidad al calcular el valor agregado a través del costo de los factores de producción, se esta calculando el incremento real neto del proyecto.</a:t>
            </a:r>
            <a:endParaRPr lang="es-ES"/>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rrowheads="1"/>
          </p:cNvSpPr>
          <p:nvPr>
            <p:ph type="title"/>
          </p:nvPr>
        </p:nvSpPr>
        <p:spPr/>
        <p:txBody>
          <a:bodyPr/>
          <a:lstStyle/>
          <a:p>
            <a:endParaRPr lang="es-ES"/>
          </a:p>
        </p:txBody>
      </p:sp>
      <p:sp>
        <p:nvSpPr>
          <p:cNvPr id="129027" name="Rectangle 3"/>
          <p:cNvSpPr>
            <a:spLocks noGrp="1" noRot="1" noChangeArrowheads="1"/>
          </p:cNvSpPr>
          <p:nvPr>
            <p:ph type="body" idx="1"/>
          </p:nvPr>
        </p:nvSpPr>
        <p:spPr>
          <a:xfrm>
            <a:off x="1117309" y="1905000"/>
            <a:ext cx="10673686" cy="4953000"/>
          </a:xfrm>
        </p:spPr>
        <p:txBody>
          <a:bodyPr/>
          <a:lstStyle/>
          <a:p>
            <a:r>
              <a:rPr lang="es-ES_tradnl" dirty="0"/>
              <a:t>Adicionalmente, esta cuantificación puede reagruparse con base en los agentes económicos involucrados:</a:t>
            </a:r>
          </a:p>
          <a:p>
            <a:r>
              <a:rPr lang="es-ES_tradnl" dirty="0"/>
              <a:t>Trabajadores        todo tipo de </a:t>
            </a:r>
          </a:p>
          <a:p>
            <a:pPr>
              <a:buFont typeface="Wingdings" pitchFamily="2" charset="2"/>
              <a:buNone/>
            </a:pPr>
            <a:r>
              <a:rPr lang="es-ES_tradnl" dirty="0"/>
              <a:t>                    </a:t>
            </a:r>
            <a:r>
              <a:rPr lang="es-ES_tradnl" dirty="0" smtClean="0"/>
              <a:t> </a:t>
            </a:r>
            <a:r>
              <a:rPr lang="es-ES_tradnl" dirty="0"/>
              <a:t>remuneración y </a:t>
            </a:r>
          </a:p>
          <a:p>
            <a:pPr>
              <a:buFont typeface="Wingdings" pitchFamily="2" charset="2"/>
              <a:buNone/>
            </a:pPr>
            <a:r>
              <a:rPr lang="es-ES_tradnl" dirty="0"/>
              <a:t>                    </a:t>
            </a:r>
            <a:r>
              <a:rPr lang="es-ES_tradnl" dirty="0" smtClean="0"/>
              <a:t> </a:t>
            </a:r>
            <a:r>
              <a:rPr lang="es-ES_tradnl" dirty="0"/>
              <a:t>prestación</a:t>
            </a:r>
          </a:p>
          <a:p>
            <a:pPr>
              <a:buFont typeface="Wingdings" pitchFamily="2" charset="2"/>
              <a:buNone/>
            </a:pPr>
            <a:r>
              <a:rPr lang="es-ES_tradnl" dirty="0"/>
              <a:t>Empresas               depreciación, utilidades</a:t>
            </a:r>
          </a:p>
          <a:p>
            <a:pPr>
              <a:buFont typeface="Wingdings" pitchFamily="2" charset="2"/>
              <a:buNone/>
            </a:pPr>
            <a:r>
              <a:rPr lang="es-ES_tradnl" dirty="0"/>
              <a:t>Gobierno                </a:t>
            </a:r>
            <a:r>
              <a:rPr lang="es-ES_tradnl" sz="2400" b="1" dirty="0"/>
              <a:t>impuestos menos subsidios</a:t>
            </a:r>
            <a:endParaRPr lang="es-ES" sz="2400" b="1" dirty="0"/>
          </a:p>
        </p:txBody>
      </p:sp>
      <p:sp>
        <p:nvSpPr>
          <p:cNvPr id="129028" name="Line 4"/>
          <p:cNvSpPr>
            <a:spLocks noChangeShapeType="1"/>
          </p:cNvSpPr>
          <p:nvPr/>
        </p:nvSpPr>
        <p:spPr bwMode="auto">
          <a:xfrm>
            <a:off x="2854052" y="4653136"/>
            <a:ext cx="1726750" cy="0"/>
          </a:xfrm>
          <a:prstGeom prst="line">
            <a:avLst/>
          </a:prstGeom>
          <a:noFill/>
          <a:ln w="76200">
            <a:solidFill>
              <a:schemeClr val="tx1"/>
            </a:solidFill>
            <a:round/>
            <a:headEnd/>
            <a:tailEnd type="triangle" w="med" len="med"/>
          </a:ln>
          <a:effectLst/>
        </p:spPr>
        <p:txBody>
          <a:bodyPr/>
          <a:lstStyle/>
          <a:p>
            <a:endParaRPr lang="es-ES"/>
          </a:p>
        </p:txBody>
      </p:sp>
      <p:sp>
        <p:nvSpPr>
          <p:cNvPr id="129029" name="Line 5"/>
          <p:cNvSpPr>
            <a:spLocks noChangeShapeType="1"/>
          </p:cNvSpPr>
          <p:nvPr/>
        </p:nvSpPr>
        <p:spPr bwMode="auto">
          <a:xfrm>
            <a:off x="3430116" y="3068960"/>
            <a:ext cx="865491" cy="0"/>
          </a:xfrm>
          <a:prstGeom prst="line">
            <a:avLst/>
          </a:prstGeom>
          <a:noFill/>
          <a:ln w="76200">
            <a:solidFill>
              <a:schemeClr val="tx1"/>
            </a:solidFill>
            <a:round/>
            <a:headEnd/>
            <a:tailEnd type="triangle" w="med" len="med"/>
          </a:ln>
          <a:effectLst/>
        </p:spPr>
        <p:txBody>
          <a:bodyPr/>
          <a:lstStyle/>
          <a:p>
            <a:endParaRPr lang="es-ES"/>
          </a:p>
        </p:txBody>
      </p:sp>
      <p:sp>
        <p:nvSpPr>
          <p:cNvPr id="129030" name="Line 6"/>
          <p:cNvSpPr>
            <a:spLocks noChangeShapeType="1"/>
          </p:cNvSpPr>
          <p:nvPr/>
        </p:nvSpPr>
        <p:spPr bwMode="auto">
          <a:xfrm>
            <a:off x="2998068" y="5157192"/>
            <a:ext cx="1631524" cy="0"/>
          </a:xfrm>
          <a:prstGeom prst="line">
            <a:avLst/>
          </a:prstGeom>
          <a:noFill/>
          <a:ln w="76200">
            <a:solidFill>
              <a:schemeClr val="tx1"/>
            </a:solidFill>
            <a:round/>
            <a:headEnd/>
            <a:tailEnd type="triangle" w="med" len="med"/>
          </a:ln>
          <a:effectLst/>
        </p:spPr>
        <p:txBody>
          <a:bodyPr/>
          <a:lstStyle/>
          <a:p>
            <a:endParaRPr lang="es-ES"/>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rrowheads="1"/>
          </p:cNvSpPr>
          <p:nvPr>
            <p:ph type="title"/>
          </p:nvPr>
        </p:nvSpPr>
        <p:spPr/>
        <p:txBody>
          <a:bodyPr/>
          <a:lstStyle/>
          <a:p>
            <a:endParaRPr lang="es-ES"/>
          </a:p>
        </p:txBody>
      </p:sp>
      <p:sp>
        <p:nvSpPr>
          <p:cNvPr id="126979" name="Rectangle 3"/>
          <p:cNvSpPr>
            <a:spLocks noGrp="1" noRot="1" noChangeArrowheads="1"/>
          </p:cNvSpPr>
          <p:nvPr>
            <p:ph type="body" idx="1"/>
          </p:nvPr>
        </p:nvSpPr>
        <p:spPr/>
        <p:txBody>
          <a:bodyPr/>
          <a:lstStyle/>
          <a:p>
            <a:r>
              <a:rPr lang="es-ES_tradnl"/>
              <a:t>a) remuneración de empleados (sueldos y prestaciones)</a:t>
            </a:r>
          </a:p>
          <a:p>
            <a:r>
              <a:rPr lang="es-ES_tradnl"/>
              <a:t>b) consumo de capital fijo (depreciación)</a:t>
            </a:r>
          </a:p>
          <a:p>
            <a:r>
              <a:rPr lang="es-ES_tradnl"/>
              <a:t>c) excedente de explotación ( utilidades, intereses, regalías, etc)</a:t>
            </a:r>
          </a:p>
          <a:p>
            <a:r>
              <a:rPr lang="es-ES_tradnl"/>
              <a:t>d) impuestos menos subsidios</a:t>
            </a:r>
            <a:endParaRPr lang="es-ES"/>
          </a:p>
        </p:txBody>
      </p:sp>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rrowheads="1"/>
          </p:cNvSpPr>
          <p:nvPr>
            <p:ph type="title"/>
          </p:nvPr>
        </p:nvSpPr>
        <p:spPr/>
        <p:txBody>
          <a:bodyPr/>
          <a:lstStyle/>
          <a:p>
            <a:r>
              <a:rPr lang="es-ES_tradnl" sz="3600">
                <a:solidFill>
                  <a:schemeClr val="folHlink"/>
                </a:solidFill>
              </a:rPr>
              <a:t>Costo de capita (k) o tasa mínima de rendimiento (TMAR)</a:t>
            </a:r>
            <a:endParaRPr lang="es-ES" sz="3600">
              <a:solidFill>
                <a:schemeClr val="folHlink"/>
              </a:solidFill>
            </a:endParaRPr>
          </a:p>
        </p:txBody>
      </p:sp>
      <p:sp>
        <p:nvSpPr>
          <p:cNvPr id="130051" name="Rectangle 3"/>
          <p:cNvSpPr>
            <a:spLocks noGrp="1" noRot="1" noChangeArrowheads="1"/>
          </p:cNvSpPr>
          <p:nvPr>
            <p:ph type="body" idx="1"/>
          </p:nvPr>
        </p:nvSpPr>
        <p:spPr>
          <a:xfrm>
            <a:off x="1117309" y="2060575"/>
            <a:ext cx="10673686" cy="4035425"/>
          </a:xfrm>
        </p:spPr>
        <p:txBody>
          <a:bodyPr/>
          <a:lstStyle/>
          <a:p>
            <a:r>
              <a:rPr lang="es-ES_tradnl" sz="4400">
                <a:solidFill>
                  <a:srgbClr val="3399FF"/>
                </a:solidFill>
              </a:rPr>
              <a:t>TMAR = i +f +if</a:t>
            </a:r>
          </a:p>
          <a:p>
            <a:pPr>
              <a:buFont typeface="Wingdings" pitchFamily="2" charset="2"/>
              <a:buNone/>
            </a:pPr>
            <a:endParaRPr lang="es-ES_tradnl" sz="4400"/>
          </a:p>
          <a:p>
            <a:pPr>
              <a:buFont typeface="Wingdings" pitchFamily="2" charset="2"/>
              <a:buNone/>
            </a:pPr>
            <a:r>
              <a:rPr lang="es-ES_tradnl"/>
              <a:t>  i = premio al riesgo</a:t>
            </a:r>
          </a:p>
          <a:p>
            <a:pPr>
              <a:buFont typeface="Wingdings" pitchFamily="2" charset="2"/>
              <a:buNone/>
            </a:pPr>
            <a:r>
              <a:rPr lang="es-ES_tradnl"/>
              <a:t>  f = inflación</a:t>
            </a:r>
            <a:endParaRPr lang="es-ES"/>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algn="ctr"/>
            <a:r>
              <a:rPr lang="es-MX" sz="3600"/>
              <a:t>MÉTODOS FINANCIERTOS PARA EVALUAR PROYECTOS DE INVERSIÓN</a:t>
            </a:r>
          </a:p>
        </p:txBody>
      </p:sp>
      <p:sp>
        <p:nvSpPr>
          <p:cNvPr id="41987" name="Rectangle 3"/>
          <p:cNvSpPr>
            <a:spLocks noGrp="1" noRot="1" noChangeArrowheads="1"/>
          </p:cNvSpPr>
          <p:nvPr>
            <p:ph type="body" idx="1"/>
          </p:nvPr>
        </p:nvSpPr>
        <p:spPr>
          <a:xfrm>
            <a:off x="1117309" y="1905000"/>
            <a:ext cx="10673686" cy="4548188"/>
          </a:xfrm>
        </p:spPr>
        <p:txBody>
          <a:bodyPr/>
          <a:lstStyle/>
          <a:p>
            <a:pPr>
              <a:lnSpc>
                <a:spcPct val="90000"/>
              </a:lnSpc>
            </a:pPr>
            <a:r>
              <a:rPr lang="es-MX" dirty="0"/>
              <a:t>Existen diversos métodos para evaluar proyectos de inversión, los cuales se pueden clasificar en función del criterio de evaluación que </a:t>
            </a:r>
            <a:r>
              <a:rPr lang="es-MX" dirty="0" smtClean="0"/>
              <a:t>utilizan:</a:t>
            </a:r>
          </a:p>
          <a:p>
            <a:pPr>
              <a:lnSpc>
                <a:spcPct val="90000"/>
              </a:lnSpc>
            </a:pPr>
            <a:endParaRPr lang="es-MX" dirty="0"/>
          </a:p>
        </p:txBody>
      </p:sp>
      <p:graphicFrame>
        <p:nvGraphicFramePr>
          <p:cNvPr id="4" name="3 Diagrama"/>
          <p:cNvGraphicFramePr/>
          <p:nvPr/>
        </p:nvGraphicFramePr>
        <p:xfrm>
          <a:off x="2031471" y="2780928"/>
          <a:ext cx="9823581" cy="3356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87" name="Rectangle 31"/>
          <p:cNvSpPr>
            <a:spLocks noGrp="1" noRot="1" noChangeArrowheads="1"/>
          </p:cNvSpPr>
          <p:nvPr>
            <p:ph type="title"/>
          </p:nvPr>
        </p:nvSpPr>
        <p:spPr/>
        <p:txBody>
          <a:bodyPr/>
          <a:lstStyle/>
          <a:p>
            <a:r>
              <a:rPr lang="es-ES_tradnl"/>
              <a:t>EJEMPLO</a:t>
            </a:r>
            <a:endParaRPr lang="es-ES"/>
          </a:p>
        </p:txBody>
      </p:sp>
      <p:sp>
        <p:nvSpPr>
          <p:cNvPr id="45059" name="Rectangle 3"/>
          <p:cNvSpPr>
            <a:spLocks noGrp="1" noRot="1" noChangeArrowheads="1"/>
          </p:cNvSpPr>
          <p:nvPr>
            <p:ph type="body" sz="half" idx="1"/>
          </p:nvPr>
        </p:nvSpPr>
        <p:spPr/>
        <p:txBody>
          <a:bodyPr/>
          <a:lstStyle/>
          <a:p>
            <a:pPr>
              <a:lnSpc>
                <a:spcPct val="90000"/>
              </a:lnSpc>
            </a:pPr>
            <a:r>
              <a:rPr lang="es-MX" sz="2400"/>
              <a:t>Para ejemplificar la aplicación de los métodos de evaluación considérese un proyecto con un tiempo de vida de 5 años y un costo de capital, k = 10%. Los flujos de efectivo netos que se obtienen al final de cada año son los que aparecen en la siguiente tabla </a:t>
            </a:r>
          </a:p>
          <a:p>
            <a:pPr>
              <a:lnSpc>
                <a:spcPct val="90000"/>
              </a:lnSpc>
              <a:buFont typeface="Wingdings" pitchFamily="2" charset="2"/>
              <a:buNone/>
            </a:pPr>
            <a:endParaRPr lang="es-MX" sz="2400"/>
          </a:p>
        </p:txBody>
      </p:sp>
      <p:graphicFrame>
        <p:nvGraphicFramePr>
          <p:cNvPr id="45091" name="Group 35"/>
          <p:cNvGraphicFramePr>
            <a:graphicFrameLocks noGrp="1"/>
          </p:cNvGraphicFramePr>
          <p:nvPr>
            <p:ph sz="half" idx="2"/>
          </p:nvPr>
        </p:nvGraphicFramePr>
        <p:xfrm>
          <a:off x="6382204" y="1905001"/>
          <a:ext cx="5408792" cy="4537395"/>
        </p:xfrm>
        <a:graphic>
          <a:graphicData uri="http://schemas.openxmlformats.org/drawingml/2006/table">
            <a:tbl>
              <a:tblPr>
                <a:tableStyleId>{284E427A-3D55-4303-BF80-6455036E1DE7}</a:tableStyleId>
              </a:tblPr>
              <a:tblGrid>
                <a:gridCol w="1438959"/>
                <a:gridCol w="3969833"/>
              </a:tblGrid>
              <a:tr h="598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u="none" strike="noStrike" cap="none" normalizeH="0" baseline="0" dirty="0" smtClean="0">
                          <a:ln>
                            <a:noFill/>
                          </a:ln>
                          <a:effectLst>
                            <a:outerShdw blurRad="38100" dist="38100" dir="2700000" algn="tl">
                              <a:srgbClr val="000000"/>
                            </a:outerShdw>
                          </a:effectLst>
                        </a:rPr>
                        <a:t>AÑO</a:t>
                      </a:r>
                      <a:endParaRPr kumimoji="0" lang="es-MX" sz="2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L="121888" marR="12188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u="none" strike="noStrike" cap="none" normalizeH="0" baseline="0" smtClean="0">
                          <a:ln>
                            <a:noFill/>
                          </a:ln>
                          <a:effectLst>
                            <a:outerShdw blurRad="38100" dist="38100" dir="2700000" algn="tl">
                              <a:srgbClr val="000000"/>
                            </a:outerShdw>
                          </a:effectLst>
                        </a:rPr>
                        <a:t>Flujo de efectivo neto (en pesos)</a:t>
                      </a:r>
                      <a:endPar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121888" marR="121888" horzOverflow="overflow"/>
                </a:tc>
              </a:tr>
              <a:tr h="598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u="none" strike="noStrike" cap="none" normalizeH="0" baseline="0" smtClean="0">
                          <a:ln>
                            <a:noFill/>
                          </a:ln>
                          <a:effectLst>
                            <a:outerShdw blurRad="38100" dist="38100" dir="2700000" algn="tl">
                              <a:srgbClr val="000000"/>
                            </a:outerShdw>
                          </a:effectLst>
                        </a:rPr>
                        <a:t>0</a:t>
                      </a:r>
                      <a:endPar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121888" marR="12188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u="none" strike="noStrike" cap="none" normalizeH="0" baseline="0" smtClean="0">
                          <a:ln>
                            <a:noFill/>
                          </a:ln>
                          <a:effectLst>
                            <a:outerShdw blurRad="38100" dist="38100" dir="2700000" algn="tl">
                              <a:srgbClr val="000000"/>
                            </a:outerShdw>
                          </a:effectLst>
                        </a:rPr>
                        <a:t>$  - 1000</a:t>
                      </a:r>
                      <a:endPar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121888" marR="121888" horzOverflow="overflow"/>
                </a:tc>
              </a:tr>
              <a:tr h="598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u="none" strike="noStrike" cap="none" normalizeH="0" baseline="0" smtClean="0">
                          <a:ln>
                            <a:noFill/>
                          </a:ln>
                          <a:effectLst>
                            <a:outerShdw blurRad="38100" dist="38100" dir="2700000" algn="tl">
                              <a:srgbClr val="000000"/>
                            </a:outerShdw>
                          </a:effectLst>
                        </a:rPr>
                        <a:t>1</a:t>
                      </a:r>
                      <a:endPar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121888" marR="12188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u="none" strike="noStrike" cap="none" normalizeH="0" baseline="0" smtClean="0">
                          <a:ln>
                            <a:noFill/>
                          </a:ln>
                          <a:effectLst>
                            <a:outerShdw blurRad="38100" dist="38100" dir="2700000" algn="tl">
                              <a:srgbClr val="000000"/>
                            </a:outerShdw>
                          </a:effectLst>
                        </a:rPr>
                        <a:t>100</a:t>
                      </a:r>
                      <a:endPar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121888" marR="121888" horzOverflow="overflow"/>
                </a:tc>
              </a:tr>
              <a:tr h="6000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u="none" strike="noStrike" cap="none" normalizeH="0" baseline="0" smtClean="0">
                          <a:ln>
                            <a:noFill/>
                          </a:ln>
                          <a:effectLst>
                            <a:outerShdw blurRad="38100" dist="38100" dir="2700000" algn="tl">
                              <a:srgbClr val="000000"/>
                            </a:outerShdw>
                          </a:effectLst>
                        </a:rPr>
                        <a:t>2</a:t>
                      </a:r>
                      <a:endPar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121888" marR="12188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u="none" strike="noStrike" cap="none" normalizeH="0" baseline="0" smtClean="0">
                          <a:ln>
                            <a:noFill/>
                          </a:ln>
                          <a:effectLst>
                            <a:outerShdw blurRad="38100" dist="38100" dir="2700000" algn="tl">
                              <a:srgbClr val="000000"/>
                            </a:outerShdw>
                          </a:effectLst>
                        </a:rPr>
                        <a:t>300</a:t>
                      </a:r>
                      <a:endPar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121888" marR="121888" horzOverflow="overflow"/>
                </a:tc>
              </a:tr>
              <a:tr h="598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u="none" strike="noStrike" cap="none" normalizeH="0" baseline="0" smtClean="0">
                          <a:ln>
                            <a:noFill/>
                          </a:ln>
                          <a:effectLst>
                            <a:outerShdw blurRad="38100" dist="38100" dir="2700000" algn="tl">
                              <a:srgbClr val="000000"/>
                            </a:outerShdw>
                          </a:effectLst>
                        </a:rPr>
                        <a:t>3</a:t>
                      </a:r>
                      <a:endPar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121888" marR="12188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u="none" strike="noStrike" cap="none" normalizeH="0" baseline="0" smtClean="0">
                          <a:ln>
                            <a:noFill/>
                          </a:ln>
                          <a:effectLst>
                            <a:outerShdw blurRad="38100" dist="38100" dir="2700000" algn="tl">
                              <a:srgbClr val="000000"/>
                            </a:outerShdw>
                          </a:effectLst>
                        </a:rPr>
                        <a:t>400</a:t>
                      </a:r>
                      <a:endPar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121888" marR="121888" horzOverflow="overflow"/>
                </a:tc>
              </a:tr>
              <a:tr h="598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u="none" strike="noStrike" cap="none" normalizeH="0" baseline="0" smtClean="0">
                          <a:ln>
                            <a:noFill/>
                          </a:ln>
                          <a:effectLst>
                            <a:outerShdw blurRad="38100" dist="38100" dir="2700000" algn="tl">
                              <a:srgbClr val="000000"/>
                            </a:outerShdw>
                          </a:effectLst>
                        </a:rPr>
                        <a:t>4</a:t>
                      </a:r>
                      <a:endPar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121888" marR="12188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u="none" strike="noStrike" cap="none" normalizeH="0" baseline="0" dirty="0" smtClean="0">
                          <a:ln>
                            <a:noFill/>
                          </a:ln>
                          <a:effectLst>
                            <a:outerShdw blurRad="38100" dist="38100" dir="2700000" algn="tl">
                              <a:srgbClr val="000000"/>
                            </a:outerShdw>
                          </a:effectLst>
                        </a:rPr>
                        <a:t>500</a:t>
                      </a:r>
                      <a:endParaRPr kumimoji="0" lang="es-MX" sz="2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L="121888" marR="121888" horzOverflow="overflow"/>
                </a:tc>
              </a:tr>
              <a:tr h="598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u="none" strike="noStrike" cap="none" normalizeH="0" baseline="0" smtClean="0">
                          <a:ln>
                            <a:noFill/>
                          </a:ln>
                          <a:effectLst>
                            <a:outerShdw blurRad="38100" dist="38100" dir="2700000" algn="tl">
                              <a:srgbClr val="000000"/>
                            </a:outerShdw>
                          </a:effectLst>
                        </a:rPr>
                        <a:t>5</a:t>
                      </a:r>
                      <a:endParaRPr kumimoji="0" lang="es-MX"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121888" marR="12188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800" u="none" strike="noStrike" cap="none" normalizeH="0" baseline="0" dirty="0" smtClean="0">
                          <a:ln>
                            <a:noFill/>
                          </a:ln>
                          <a:effectLst>
                            <a:outerShdw blurRad="38100" dist="38100" dir="2700000" algn="tl">
                              <a:srgbClr val="000000"/>
                            </a:outerShdw>
                          </a:effectLst>
                        </a:rPr>
                        <a:t>500</a:t>
                      </a:r>
                      <a:endParaRPr kumimoji="0" lang="es-MX" sz="2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L="121888" marR="121888" horzOverflow="overflow"/>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normAutofit fontScale="90000"/>
          </a:bodyPr>
          <a:lstStyle/>
          <a:p>
            <a:r>
              <a:rPr lang="es-MX" sz="4000"/>
              <a:t>Método del periodo de recuperación de la inversión</a:t>
            </a:r>
          </a:p>
        </p:txBody>
      </p:sp>
      <p:sp>
        <p:nvSpPr>
          <p:cNvPr id="47107" name="Rectangle 3"/>
          <p:cNvSpPr>
            <a:spLocks noGrp="1" noRot="1" noChangeArrowheads="1"/>
          </p:cNvSpPr>
          <p:nvPr>
            <p:ph type="body" idx="1"/>
          </p:nvPr>
        </p:nvSpPr>
        <p:spPr>
          <a:xfrm>
            <a:off x="1117309" y="1905001"/>
            <a:ext cx="10673686" cy="4403725"/>
          </a:xfrm>
        </p:spPr>
        <p:txBody>
          <a:bodyPr/>
          <a:lstStyle/>
          <a:p>
            <a:r>
              <a:rPr lang="es-MX"/>
              <a:t>El periodo de recuperación es el tiempo, en años y fracciones de años, que se requiere para recuperar la inversión inicial de un proyecto. Consiste en sumar los flujos de efectivo netos del proyecto hasta recuperar la inversión inicial</a:t>
            </a:r>
          </a:p>
          <a:p>
            <a:r>
              <a:rPr lang="es-MX"/>
              <a:t>En nuestro ejemplo, la suma de los flujos se muestra a continuación </a:t>
            </a: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97" name="Group 69"/>
          <p:cNvGraphicFramePr>
            <a:graphicFrameLocks noGrp="1"/>
          </p:cNvGraphicFramePr>
          <p:nvPr>
            <p:ph idx="1"/>
          </p:nvPr>
        </p:nvGraphicFramePr>
        <p:xfrm>
          <a:off x="46555" y="1905000"/>
          <a:ext cx="12095716" cy="4191000"/>
        </p:xfrm>
        <a:graphic>
          <a:graphicData uri="http://schemas.openxmlformats.org/drawingml/2006/table">
            <a:tbl>
              <a:tblPr/>
              <a:tblGrid>
                <a:gridCol w="1921433"/>
                <a:gridCol w="1343734"/>
                <a:gridCol w="2109766"/>
                <a:gridCol w="2111883"/>
                <a:gridCol w="2209225"/>
                <a:gridCol w="2399675"/>
              </a:tblGrid>
              <a:tr h="13970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AÑO</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70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Flujo de efectivo</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$ 100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$ 300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$ 400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$ 500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$ 500</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70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SUMA DEL FLUJO</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$ 100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100 + 300 =</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$ 400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400 + 400</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$ 800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800 + 500</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$ 1300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1300 + 500</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s-MX" sz="2400" b="0" i="0" u="none" strike="noStrike" cap="none" normalizeH="0" baseline="0" smtClean="0">
                          <a:ln>
                            <a:noFill/>
                          </a:ln>
                          <a:solidFill>
                            <a:schemeClr val="tx1"/>
                          </a:solidFill>
                          <a:effectLst>
                            <a:outerShdw blurRad="38100" dist="38100" dir="2700000" algn="tl">
                              <a:srgbClr val="000000"/>
                            </a:outerShdw>
                          </a:effectLst>
                          <a:latin typeface="Arial" charset="0"/>
                        </a:rPr>
                        <a:t>$ 1800</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Rot="1" noChangeArrowheads="1"/>
          </p:cNvSpPr>
          <p:nvPr>
            <p:ph type="body" idx="1"/>
          </p:nvPr>
        </p:nvSpPr>
        <p:spPr/>
        <p:txBody>
          <a:bodyPr>
            <a:normAutofit lnSpcReduction="10000"/>
          </a:bodyPr>
          <a:lstStyle/>
          <a:p>
            <a:pPr>
              <a:buFont typeface="Wingdings" pitchFamily="2" charset="2"/>
              <a:buNone/>
            </a:pPr>
            <a:endParaRPr lang="es-MX" dirty="0"/>
          </a:p>
          <a:p>
            <a:pPr>
              <a:buFont typeface="Wingdings" pitchFamily="2" charset="2"/>
              <a:buNone/>
            </a:pPr>
            <a:r>
              <a:rPr lang="es-MX" dirty="0"/>
              <a:t>    </a:t>
            </a:r>
            <a:r>
              <a:rPr lang="es-MX" sz="2800" dirty="0"/>
              <a:t>Monto faltante para recuperar la inversión</a:t>
            </a:r>
          </a:p>
          <a:p>
            <a:pPr>
              <a:buFont typeface="Wingdings" pitchFamily="2" charset="2"/>
              <a:buNone/>
            </a:pPr>
            <a:r>
              <a:rPr lang="es-MX" sz="2800" dirty="0"/>
              <a:t>           Flujo de efectivo durante el año</a:t>
            </a:r>
          </a:p>
          <a:p>
            <a:pPr>
              <a:buFont typeface="Wingdings" pitchFamily="2" charset="2"/>
              <a:buNone/>
            </a:pPr>
            <a:endParaRPr lang="es-MX" sz="2800" dirty="0"/>
          </a:p>
          <a:p>
            <a:pPr>
              <a:buFont typeface="Wingdings" pitchFamily="2" charset="2"/>
              <a:buNone/>
            </a:pPr>
            <a:r>
              <a:rPr lang="es-MX" sz="2800" dirty="0"/>
              <a:t>Por lo tanto, el periodo de recuperación del proyecto es:</a:t>
            </a:r>
          </a:p>
          <a:p>
            <a:pPr>
              <a:buFont typeface="Wingdings" pitchFamily="2" charset="2"/>
              <a:buNone/>
            </a:pPr>
            <a:endParaRPr lang="es-MX" sz="2800" dirty="0"/>
          </a:p>
          <a:p>
            <a:pPr>
              <a:buFont typeface="Wingdings" pitchFamily="2" charset="2"/>
              <a:buNone/>
            </a:pPr>
            <a:r>
              <a:rPr lang="es-MX" sz="2800" dirty="0"/>
              <a:t> 3 años + ( $ 200 / $ 500 ) = 3 + 0.4 = 3.4 </a:t>
            </a:r>
            <a:r>
              <a:rPr lang="es-MX" sz="2800" dirty="0" smtClean="0"/>
              <a:t>AÑOS</a:t>
            </a:r>
          </a:p>
          <a:p>
            <a:pPr>
              <a:buFont typeface="Wingdings" pitchFamily="2" charset="2"/>
              <a:buNone/>
            </a:pPr>
            <a:r>
              <a:rPr lang="es-MX" sz="2800" dirty="0" smtClean="0"/>
              <a:t>0.4 X 12 = 4.8 ; .8 X30 = 24 =  3 AÑOS 4 MESES 24 DIAS </a:t>
            </a:r>
            <a:endParaRPr lang="es-MX" sz="2800" dirty="0"/>
          </a:p>
        </p:txBody>
      </p:sp>
      <p:sp>
        <p:nvSpPr>
          <p:cNvPr id="52228" name="Line 4"/>
          <p:cNvSpPr>
            <a:spLocks noChangeShapeType="1"/>
          </p:cNvSpPr>
          <p:nvPr/>
        </p:nvSpPr>
        <p:spPr bwMode="auto">
          <a:xfrm>
            <a:off x="1845940" y="2636912"/>
            <a:ext cx="9023116" cy="0"/>
          </a:xfrm>
          <a:prstGeom prst="line">
            <a:avLst/>
          </a:prstGeom>
          <a:noFill/>
          <a:ln w="9525">
            <a:solidFill>
              <a:schemeClr val="tx1"/>
            </a:solidFill>
            <a:round/>
            <a:headEnd/>
            <a:tailEnd/>
          </a:ln>
          <a:effectLst/>
        </p:spPr>
        <p:txBody>
          <a:bodyPr/>
          <a:lstStyle/>
          <a:p>
            <a:endParaRPr lang="es-ES"/>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f0280110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xmlns="" name="Office_9532195_TF02801109_TF02801109.potx" id="{9FBDB577-EDB5-47D0-B7BE-9604726EA1D8}" vid="{FD95FE31-2317-4F86-A249-17807466737E}"/>
    </a:ext>
  </a:extLst>
</a:theme>
</file>

<file path=ppt/theme/theme2.xml><?xml version="1.0" encoding="utf-8"?>
<a:theme xmlns:a="http://schemas.openxmlformats.org/drawingml/2006/main" name="Tema de Offic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249165-F638-412C-8E0A-DFB7045CA2E0}">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1E33DF-2340-4F4E-B874-B73FEFEBFC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tf02801109</Template>
  <TotalTime>150</TotalTime>
  <Words>1890</Words>
  <Application>Microsoft Office PowerPoint</Application>
  <PresentationFormat>Personalizado</PresentationFormat>
  <Paragraphs>285</Paragraphs>
  <Slides>35</Slides>
  <Notes>1</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tf02801109</vt:lpstr>
      <vt:lpstr>Unidad V Evaluación Financiera </vt:lpstr>
      <vt:lpstr>Evaluación financiera de un proyecto de inversión</vt:lpstr>
      <vt:lpstr>Diapositiva 3</vt:lpstr>
      <vt:lpstr>Costo de capita (k) o tasa mínima de rendimiento (TMAR)</vt:lpstr>
      <vt:lpstr>MÉTODOS FINANCIERTOS PARA EVALUAR PROYECTOS DE INVERSIÓN</vt:lpstr>
      <vt:lpstr>EJEMPLO</vt:lpstr>
      <vt:lpstr>Método del periodo de recuperación de la inversión</vt:lpstr>
      <vt:lpstr>Diapositiva 8</vt:lpstr>
      <vt:lpstr>Diapositiva 9</vt:lpstr>
      <vt:lpstr>CRITERIO DE DECISIÓN</vt:lpstr>
      <vt:lpstr>Método del periodo de recuperación de la inversión descontado</vt:lpstr>
      <vt:lpstr>Suma de los flujos de efectivo netos descontados.</vt:lpstr>
      <vt:lpstr>Diapositiva 13</vt:lpstr>
      <vt:lpstr>CRITERIO DE DECISIÓN</vt:lpstr>
      <vt:lpstr>Método del rendimiento anual promedio (RAP) o tasa contable de rendimiento (TCR)</vt:lpstr>
      <vt:lpstr>Diapositiva 16</vt:lpstr>
      <vt:lpstr>Método del índice de rentabilidad (IR) o razón de beneficio/costo</vt:lpstr>
      <vt:lpstr>Diapositiva 18</vt:lpstr>
      <vt:lpstr>Diapositiva 19</vt:lpstr>
      <vt:lpstr>Diapositiva 20</vt:lpstr>
      <vt:lpstr>MÉTODO DEL VALOR PRESENTE NETO.</vt:lpstr>
      <vt:lpstr>Diapositiva 22</vt:lpstr>
      <vt:lpstr>Diapositiva 23</vt:lpstr>
      <vt:lpstr>Método de la tasa interna de rendimiento (TIR)</vt:lpstr>
      <vt:lpstr>Diapositiva 25</vt:lpstr>
      <vt:lpstr>Diapositiva 26</vt:lpstr>
      <vt:lpstr>Diapositiva 27</vt:lpstr>
      <vt:lpstr>INDICADORES PARA EVALUACIÓN SOCIAL</vt:lpstr>
      <vt:lpstr>Diapositiva 29</vt:lpstr>
      <vt:lpstr>Diapositiva 30</vt:lpstr>
      <vt:lpstr>Diapositiva 31</vt:lpstr>
      <vt:lpstr>Diapositiva 32</vt:lpstr>
      <vt:lpstr>Diapositiva 33</vt:lpstr>
      <vt:lpstr>Diapositiva 34</vt:lpstr>
      <vt:lpstr>Diapositiva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IV Estudio Financiero</dc:title>
  <dc:creator>eduardo</dc:creator>
  <cp:lastModifiedBy>eduardo</cp:lastModifiedBy>
  <cp:revision>16</cp:revision>
  <dcterms:created xsi:type="dcterms:W3CDTF">2017-05-07T23:40:55Z</dcterms:created>
  <dcterms:modified xsi:type="dcterms:W3CDTF">2017-05-18T03:37:40Z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