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6"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11/20/2018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11/20/2018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82B4F-EDAF-4F3E-8936-F3DFB8731BD9}"/>
              </a:ext>
            </a:extLst>
          </p:cNvPr>
          <p:cNvSpPr>
            <a:spLocks noGrp="1"/>
          </p:cNvSpPr>
          <p:nvPr>
            <p:ph type="ctrTitle"/>
          </p:nvPr>
        </p:nvSpPr>
        <p:spPr/>
        <p:txBody>
          <a:bodyPr/>
          <a:lstStyle/>
          <a:p>
            <a:r>
              <a:rPr lang="es-MX" dirty="0" err="1"/>
              <a:t>DentiWeb</a:t>
            </a:r>
            <a:endParaRPr lang="es-MX" dirty="0"/>
          </a:p>
        </p:txBody>
      </p:sp>
      <p:sp>
        <p:nvSpPr>
          <p:cNvPr id="3" name="Subtítulo 2">
            <a:extLst>
              <a:ext uri="{FF2B5EF4-FFF2-40B4-BE49-F238E27FC236}">
                <a16:creationId xmlns:a16="http://schemas.microsoft.com/office/drawing/2014/main" id="{9F0577F0-9132-4A14-84A4-9C2B67B01C91}"/>
              </a:ext>
            </a:extLst>
          </p:cNvPr>
          <p:cNvSpPr>
            <a:spLocks noGrp="1"/>
          </p:cNvSpPr>
          <p:nvPr>
            <p:ph type="subTitle" idx="1"/>
          </p:nvPr>
        </p:nvSpPr>
        <p:spPr/>
        <p:txBody>
          <a:bodyPr/>
          <a:lstStyle/>
          <a:p>
            <a:r>
              <a:rPr lang="es-MX" dirty="0"/>
              <a:t>Luciano Espina Melisa</a:t>
            </a:r>
          </a:p>
        </p:txBody>
      </p:sp>
    </p:spTree>
    <p:extLst>
      <p:ext uri="{BB962C8B-B14F-4D97-AF65-F5344CB8AC3E}">
        <p14:creationId xmlns:p14="http://schemas.microsoft.com/office/powerpoint/2010/main" val="178100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913E3B-E51D-46AF-AE90-01A7E9C4C32D}"/>
              </a:ext>
            </a:extLst>
          </p:cNvPr>
          <p:cNvSpPr>
            <a:spLocks noGrp="1"/>
          </p:cNvSpPr>
          <p:nvPr>
            <p:ph type="title"/>
          </p:nvPr>
        </p:nvSpPr>
        <p:spPr/>
        <p:txBody>
          <a:bodyPr/>
          <a:lstStyle/>
          <a:p>
            <a:r>
              <a:rPr lang="es-MX" dirty="0"/>
              <a:t>Ámbito</a:t>
            </a:r>
          </a:p>
        </p:txBody>
      </p:sp>
      <p:sp>
        <p:nvSpPr>
          <p:cNvPr id="3" name="Marcador de contenido 2">
            <a:extLst>
              <a:ext uri="{FF2B5EF4-FFF2-40B4-BE49-F238E27FC236}">
                <a16:creationId xmlns:a16="http://schemas.microsoft.com/office/drawing/2014/main" id="{F9E90522-EF30-42F2-BC54-46F7059D502B}"/>
              </a:ext>
            </a:extLst>
          </p:cNvPr>
          <p:cNvSpPr>
            <a:spLocks noGrp="1"/>
          </p:cNvSpPr>
          <p:nvPr>
            <p:ph idx="1"/>
          </p:nvPr>
        </p:nvSpPr>
        <p:spPr/>
        <p:txBody>
          <a:bodyPr/>
          <a:lstStyle/>
          <a:p>
            <a:pPr algn="just"/>
            <a:r>
              <a:rPr lang="es-MX" dirty="0"/>
              <a:t>La aplicación tendrá funcionalidades incorporando base de datos y enlaces con otras para el control del pago.</a:t>
            </a:r>
          </a:p>
        </p:txBody>
      </p:sp>
    </p:spTree>
    <p:extLst>
      <p:ext uri="{BB962C8B-B14F-4D97-AF65-F5344CB8AC3E}">
        <p14:creationId xmlns:p14="http://schemas.microsoft.com/office/powerpoint/2010/main" val="24658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00D54-02C5-4A63-9D38-0DFB3DC5246C}"/>
              </a:ext>
            </a:extLst>
          </p:cNvPr>
          <p:cNvSpPr>
            <a:spLocks noGrp="1"/>
          </p:cNvSpPr>
          <p:nvPr>
            <p:ph type="title"/>
          </p:nvPr>
        </p:nvSpPr>
        <p:spPr/>
        <p:txBody>
          <a:bodyPr/>
          <a:lstStyle/>
          <a:p>
            <a:r>
              <a:rPr lang="es-MX" dirty="0"/>
              <a:t>Justificación</a:t>
            </a:r>
          </a:p>
        </p:txBody>
      </p:sp>
      <p:sp>
        <p:nvSpPr>
          <p:cNvPr id="3" name="Marcador de contenido 2">
            <a:extLst>
              <a:ext uri="{FF2B5EF4-FFF2-40B4-BE49-F238E27FC236}">
                <a16:creationId xmlns:a16="http://schemas.microsoft.com/office/drawing/2014/main" id="{A7317487-8B02-4098-9822-9C6337A2ABE7}"/>
              </a:ext>
            </a:extLst>
          </p:cNvPr>
          <p:cNvSpPr>
            <a:spLocks noGrp="1"/>
          </p:cNvSpPr>
          <p:nvPr>
            <p:ph idx="1"/>
          </p:nvPr>
        </p:nvSpPr>
        <p:spPr/>
        <p:txBody>
          <a:bodyPr/>
          <a:lstStyle/>
          <a:p>
            <a:pPr algn="just"/>
            <a:r>
              <a:rPr lang="es-MX" dirty="0"/>
              <a:t>Este sistema se creo principalmente para ayudar a las personas para que se les facilite el tener citas con especialistas dentales, ya que actualmente en México la salud bucal no es buena.</a:t>
            </a:r>
          </a:p>
          <a:p>
            <a:pPr algn="just"/>
            <a:r>
              <a:rPr lang="es-MX" dirty="0"/>
              <a:t>Se busca mejorar esa parte de la salud en el país utilizando esta plataforma</a:t>
            </a:r>
          </a:p>
          <a:p>
            <a:pPr algn="just"/>
            <a:r>
              <a:rPr lang="es-MX" dirty="0"/>
              <a:t>Para los odontólogos es el fácil acceso y organización a los expedientes de cada paciente.</a:t>
            </a:r>
          </a:p>
        </p:txBody>
      </p:sp>
    </p:spTree>
    <p:extLst>
      <p:ext uri="{BB962C8B-B14F-4D97-AF65-F5344CB8AC3E}">
        <p14:creationId xmlns:p14="http://schemas.microsoft.com/office/powerpoint/2010/main" val="19265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40FD24-BA29-4FAF-954E-C34891DFC3BE}"/>
              </a:ext>
            </a:extLst>
          </p:cNvPr>
          <p:cNvSpPr>
            <a:spLocks noGrp="1"/>
          </p:cNvSpPr>
          <p:nvPr>
            <p:ph type="title"/>
          </p:nvPr>
        </p:nvSpPr>
        <p:spPr/>
        <p:txBody>
          <a:bodyPr/>
          <a:lstStyle/>
          <a:p>
            <a:r>
              <a:rPr lang="es-MX" dirty="0"/>
              <a:t>Innovación</a:t>
            </a:r>
          </a:p>
        </p:txBody>
      </p:sp>
      <p:sp>
        <p:nvSpPr>
          <p:cNvPr id="3" name="Marcador de contenido 2">
            <a:extLst>
              <a:ext uri="{FF2B5EF4-FFF2-40B4-BE49-F238E27FC236}">
                <a16:creationId xmlns:a16="http://schemas.microsoft.com/office/drawing/2014/main" id="{29A91A6F-5F16-4F00-92CC-3D7F9BEA995C}"/>
              </a:ext>
            </a:extLst>
          </p:cNvPr>
          <p:cNvSpPr>
            <a:spLocks noGrp="1"/>
          </p:cNvSpPr>
          <p:nvPr>
            <p:ph idx="1"/>
          </p:nvPr>
        </p:nvSpPr>
        <p:spPr/>
        <p:txBody>
          <a:bodyPr/>
          <a:lstStyle/>
          <a:p>
            <a:pPr algn="just"/>
            <a:r>
              <a:rPr lang="es-MX" dirty="0"/>
              <a:t>Las aplicaciones que tendrá esta plataforma será que se podrá acceder a una galería de fotos de los pacientes para ver el progreso del tratamiento </a:t>
            </a:r>
          </a:p>
          <a:p>
            <a:pPr algn="just"/>
            <a:r>
              <a:rPr lang="es-MX" dirty="0"/>
              <a:t>Se implementará un chat interactivo en tiempo real entre paciente-odontólogo, esto para poder ayudar al paciente con algunas dudas que tenga acerca de algún padecimiento.</a:t>
            </a:r>
          </a:p>
          <a:p>
            <a:pPr algn="just"/>
            <a:r>
              <a:rPr lang="es-MX" dirty="0"/>
              <a:t>Se implementará en acceso por celular una opción para ingresar mediante la huella digital del especialista</a:t>
            </a:r>
          </a:p>
          <a:p>
            <a:pPr algn="just"/>
            <a:endParaRPr lang="es-MX" dirty="0"/>
          </a:p>
        </p:txBody>
      </p:sp>
    </p:spTree>
    <p:extLst>
      <p:ext uri="{BB962C8B-B14F-4D97-AF65-F5344CB8AC3E}">
        <p14:creationId xmlns:p14="http://schemas.microsoft.com/office/powerpoint/2010/main" val="304046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5B994-9DE3-4387-9737-6A0A0E8C23C0}"/>
              </a:ext>
            </a:extLst>
          </p:cNvPr>
          <p:cNvSpPr>
            <a:spLocks noGrp="1"/>
          </p:cNvSpPr>
          <p:nvPr>
            <p:ph type="title"/>
          </p:nvPr>
        </p:nvSpPr>
        <p:spPr/>
        <p:txBody>
          <a:bodyPr/>
          <a:lstStyle/>
          <a:p>
            <a:r>
              <a:rPr lang="es-MX" dirty="0"/>
              <a:t>Estado del arte</a:t>
            </a:r>
            <a:br>
              <a:rPr lang="es-MX" dirty="0"/>
            </a:br>
            <a:endParaRPr lang="es-MX" dirty="0"/>
          </a:p>
        </p:txBody>
      </p:sp>
      <p:graphicFrame>
        <p:nvGraphicFramePr>
          <p:cNvPr id="4" name="Marcador de contenido 3">
            <a:extLst>
              <a:ext uri="{FF2B5EF4-FFF2-40B4-BE49-F238E27FC236}">
                <a16:creationId xmlns:a16="http://schemas.microsoft.com/office/drawing/2014/main" id="{CEFC704C-C3C1-4999-8FC7-FF79D8B6971A}"/>
              </a:ext>
            </a:extLst>
          </p:cNvPr>
          <p:cNvGraphicFramePr>
            <a:graphicFrameLocks noGrp="1"/>
          </p:cNvGraphicFramePr>
          <p:nvPr>
            <p:ph idx="1"/>
            <p:extLst>
              <p:ext uri="{D42A27DB-BD31-4B8C-83A1-F6EECF244321}">
                <p14:modId xmlns:p14="http://schemas.microsoft.com/office/powerpoint/2010/main" val="2001220516"/>
              </p:ext>
            </p:extLst>
          </p:nvPr>
        </p:nvGraphicFramePr>
        <p:xfrm>
          <a:off x="3812467" y="175768"/>
          <a:ext cx="7315200" cy="6497320"/>
        </p:xfrm>
        <a:graphic>
          <a:graphicData uri="http://schemas.openxmlformats.org/drawingml/2006/table">
            <a:tbl>
              <a:tblPr firstRow="1" bandRow="1">
                <a:tableStyleId>{10A1B5D5-9B99-4C35-A422-299274C87663}</a:tableStyleId>
              </a:tblPr>
              <a:tblGrid>
                <a:gridCol w="2438400">
                  <a:extLst>
                    <a:ext uri="{9D8B030D-6E8A-4147-A177-3AD203B41FA5}">
                      <a16:colId xmlns:a16="http://schemas.microsoft.com/office/drawing/2014/main" val="3140887629"/>
                    </a:ext>
                  </a:extLst>
                </a:gridCol>
                <a:gridCol w="2438400">
                  <a:extLst>
                    <a:ext uri="{9D8B030D-6E8A-4147-A177-3AD203B41FA5}">
                      <a16:colId xmlns:a16="http://schemas.microsoft.com/office/drawing/2014/main" val="664273502"/>
                    </a:ext>
                  </a:extLst>
                </a:gridCol>
                <a:gridCol w="2438400">
                  <a:extLst>
                    <a:ext uri="{9D8B030D-6E8A-4147-A177-3AD203B41FA5}">
                      <a16:colId xmlns:a16="http://schemas.microsoft.com/office/drawing/2014/main" val="3403033591"/>
                    </a:ext>
                  </a:extLst>
                </a:gridCol>
              </a:tblGrid>
              <a:tr h="370840">
                <a:tc>
                  <a:txBody>
                    <a:bodyPr/>
                    <a:lstStyle/>
                    <a:p>
                      <a:r>
                        <a:rPr lang="es-MX" dirty="0"/>
                        <a:t>Producto</a:t>
                      </a:r>
                    </a:p>
                  </a:txBody>
                  <a:tcPr/>
                </a:tc>
                <a:tc>
                  <a:txBody>
                    <a:bodyPr/>
                    <a:lstStyle/>
                    <a:p>
                      <a:r>
                        <a:rPr lang="es-MX" dirty="0"/>
                        <a:t>Características</a:t>
                      </a:r>
                    </a:p>
                  </a:txBody>
                  <a:tcPr/>
                </a:tc>
                <a:tc>
                  <a:txBody>
                    <a:bodyPr/>
                    <a:lstStyle/>
                    <a:p>
                      <a:r>
                        <a:rPr lang="es-MX" dirty="0"/>
                        <a:t>Precio en el mercado</a:t>
                      </a:r>
                    </a:p>
                  </a:txBody>
                  <a:tcPr/>
                </a:tc>
                <a:extLst>
                  <a:ext uri="{0D108BD9-81ED-4DB2-BD59-A6C34878D82A}">
                    <a16:rowId xmlns:a16="http://schemas.microsoft.com/office/drawing/2014/main" val="708238046"/>
                  </a:ext>
                </a:extLst>
              </a:tr>
              <a:tr h="370840">
                <a:tc>
                  <a:txBody>
                    <a:bodyPr/>
                    <a:lstStyle/>
                    <a:p>
                      <a:r>
                        <a:rPr lang="es-MX" dirty="0"/>
                        <a:t>Clínica dental Centauro</a:t>
                      </a:r>
                    </a:p>
                  </a:txBody>
                  <a:tcPr/>
                </a:tc>
                <a:tc>
                  <a:txBody>
                    <a:bodyPr/>
                    <a:lstStyle/>
                    <a:p>
                      <a:pPr algn="just"/>
                      <a:r>
                        <a:rPr lang="es-MX" dirty="0"/>
                        <a:t>Tiene inicio de sesión, página inicial, características principales acerca de la empresa</a:t>
                      </a:r>
                    </a:p>
                  </a:txBody>
                  <a:tcPr/>
                </a:tc>
                <a:tc>
                  <a:txBody>
                    <a:bodyPr/>
                    <a:lstStyle/>
                    <a:p>
                      <a:r>
                        <a:rPr lang="es-MX" dirty="0"/>
                        <a:t>Sin costo</a:t>
                      </a:r>
                    </a:p>
                  </a:txBody>
                  <a:tcPr/>
                </a:tc>
                <a:extLst>
                  <a:ext uri="{0D108BD9-81ED-4DB2-BD59-A6C34878D82A}">
                    <a16:rowId xmlns:a16="http://schemas.microsoft.com/office/drawing/2014/main" val="2018731971"/>
                  </a:ext>
                </a:extLst>
              </a:tr>
              <a:tr h="370840">
                <a:tc>
                  <a:txBody>
                    <a:bodyPr/>
                    <a:lstStyle/>
                    <a:p>
                      <a:r>
                        <a:rPr lang="es-MX" dirty="0" err="1"/>
                        <a:t>Dentalia</a:t>
                      </a:r>
                      <a:endParaRPr lang="es-MX" dirty="0"/>
                    </a:p>
                  </a:txBody>
                  <a:tcPr/>
                </a:tc>
                <a:tc>
                  <a:txBody>
                    <a:bodyPr/>
                    <a:lstStyle/>
                    <a:p>
                      <a:pPr algn="just"/>
                      <a:r>
                        <a:rPr lang="es-MX" dirty="0"/>
                        <a:t>Página de inicio, agendar cita, ayuda inmediata, traductor al inglés, toda la información necesaria acerca de la empresa</a:t>
                      </a:r>
                    </a:p>
                  </a:txBody>
                  <a:tcPr/>
                </a:tc>
                <a:tc>
                  <a:txBody>
                    <a:bodyPr/>
                    <a:lstStyle/>
                    <a:p>
                      <a:r>
                        <a:rPr lang="es-MX" dirty="0"/>
                        <a:t>Sin costo</a:t>
                      </a:r>
                    </a:p>
                  </a:txBody>
                  <a:tcPr/>
                </a:tc>
                <a:extLst>
                  <a:ext uri="{0D108BD9-81ED-4DB2-BD59-A6C34878D82A}">
                    <a16:rowId xmlns:a16="http://schemas.microsoft.com/office/drawing/2014/main" val="3451459567"/>
                  </a:ext>
                </a:extLst>
              </a:tr>
              <a:tr h="370840">
                <a:tc>
                  <a:txBody>
                    <a:bodyPr/>
                    <a:lstStyle/>
                    <a:p>
                      <a:r>
                        <a:rPr lang="es-MX" dirty="0"/>
                        <a:t>Sonría</a:t>
                      </a:r>
                    </a:p>
                  </a:txBody>
                  <a:tcPr/>
                </a:tc>
                <a:tc>
                  <a:txBody>
                    <a:bodyPr/>
                    <a:lstStyle/>
                    <a:p>
                      <a:pPr algn="just"/>
                      <a:r>
                        <a:rPr lang="es-MX" dirty="0"/>
                        <a:t>Página principal para agendar cita, información acerca de la empresa promociones y atención en </a:t>
                      </a:r>
                      <a:r>
                        <a:rPr lang="es-MX" dirty="0" err="1"/>
                        <a:t>linea</a:t>
                      </a:r>
                      <a:endParaRPr lang="es-MX" dirty="0"/>
                    </a:p>
                  </a:txBody>
                  <a:tcPr/>
                </a:tc>
                <a:tc>
                  <a:txBody>
                    <a:bodyPr/>
                    <a:lstStyle/>
                    <a:p>
                      <a:r>
                        <a:rPr lang="es-MX" dirty="0"/>
                        <a:t>Sin costo</a:t>
                      </a:r>
                    </a:p>
                  </a:txBody>
                  <a:tcPr/>
                </a:tc>
                <a:extLst>
                  <a:ext uri="{0D108BD9-81ED-4DB2-BD59-A6C34878D82A}">
                    <a16:rowId xmlns:a16="http://schemas.microsoft.com/office/drawing/2014/main" val="1033563770"/>
                  </a:ext>
                </a:extLst>
              </a:tr>
              <a:tr h="370840">
                <a:tc>
                  <a:txBody>
                    <a:bodyPr/>
                    <a:lstStyle/>
                    <a:p>
                      <a:r>
                        <a:rPr lang="es-MX" dirty="0" err="1"/>
                        <a:t>Dentimex</a:t>
                      </a:r>
                      <a:endParaRPr lang="es-MX" dirty="0"/>
                    </a:p>
                  </a:txBody>
                  <a:tcPr/>
                </a:tc>
                <a:tc>
                  <a:txBody>
                    <a:bodyPr/>
                    <a:lstStyle/>
                    <a:p>
                      <a:r>
                        <a:rPr lang="es-MX" dirty="0"/>
                        <a:t>Página no segura, agendar cita, información acerca de la empresa, descuentos</a:t>
                      </a:r>
                    </a:p>
                  </a:txBody>
                  <a:tcPr/>
                </a:tc>
                <a:tc>
                  <a:txBody>
                    <a:bodyPr/>
                    <a:lstStyle/>
                    <a:p>
                      <a:r>
                        <a:rPr lang="es-MX" dirty="0"/>
                        <a:t>Sin costo </a:t>
                      </a:r>
                    </a:p>
                  </a:txBody>
                  <a:tcPr/>
                </a:tc>
                <a:extLst>
                  <a:ext uri="{0D108BD9-81ED-4DB2-BD59-A6C34878D82A}">
                    <a16:rowId xmlns:a16="http://schemas.microsoft.com/office/drawing/2014/main" val="3632379433"/>
                  </a:ext>
                </a:extLst>
              </a:tr>
            </a:tbl>
          </a:graphicData>
        </a:graphic>
      </p:graphicFrame>
    </p:spTree>
    <p:extLst>
      <p:ext uri="{BB962C8B-B14F-4D97-AF65-F5344CB8AC3E}">
        <p14:creationId xmlns:p14="http://schemas.microsoft.com/office/powerpoint/2010/main" val="104645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338F1-D6D7-4D92-8758-351AF8AC7E69}"/>
              </a:ext>
            </a:extLst>
          </p:cNvPr>
          <p:cNvSpPr>
            <a:spLocks noGrp="1"/>
          </p:cNvSpPr>
          <p:nvPr>
            <p:ph type="title"/>
          </p:nvPr>
        </p:nvSpPr>
        <p:spPr/>
        <p:txBody>
          <a:bodyPr/>
          <a:lstStyle/>
          <a:p>
            <a:r>
              <a:rPr lang="es-MX" dirty="0"/>
              <a:t>Paradigma</a:t>
            </a:r>
          </a:p>
        </p:txBody>
      </p:sp>
      <p:pic>
        <p:nvPicPr>
          <p:cNvPr id="1026" name="Picture 2" descr="Resultado de imagen para modelo espiral">
            <a:extLst>
              <a:ext uri="{FF2B5EF4-FFF2-40B4-BE49-F238E27FC236}">
                <a16:creationId xmlns:a16="http://schemas.microsoft.com/office/drawing/2014/main" id="{88C04B4C-1646-43A8-8440-FD3CAE9841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4771" y="1533715"/>
            <a:ext cx="57150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11239D-46D9-461A-8274-9BA24215DD10}"/>
              </a:ext>
            </a:extLst>
          </p:cNvPr>
          <p:cNvSpPr>
            <a:spLocks noGrp="1"/>
          </p:cNvSpPr>
          <p:nvPr>
            <p:ph type="title"/>
          </p:nvPr>
        </p:nvSpPr>
        <p:spPr/>
        <p:txBody>
          <a:bodyPr/>
          <a:lstStyle/>
          <a:p>
            <a:r>
              <a:rPr lang="es-MX" dirty="0"/>
              <a:t>Herramientas para el desarrollo</a:t>
            </a:r>
          </a:p>
        </p:txBody>
      </p:sp>
      <p:sp>
        <p:nvSpPr>
          <p:cNvPr id="3" name="Marcador de contenido 2">
            <a:extLst>
              <a:ext uri="{FF2B5EF4-FFF2-40B4-BE49-F238E27FC236}">
                <a16:creationId xmlns:a16="http://schemas.microsoft.com/office/drawing/2014/main" id="{58852456-D5B8-40C9-9F2C-2D8C74E16DE9}"/>
              </a:ext>
            </a:extLst>
          </p:cNvPr>
          <p:cNvSpPr>
            <a:spLocks noGrp="1"/>
          </p:cNvSpPr>
          <p:nvPr>
            <p:ph idx="1"/>
          </p:nvPr>
        </p:nvSpPr>
        <p:spPr/>
        <p:txBody>
          <a:bodyPr/>
          <a:lstStyle/>
          <a:p>
            <a:r>
              <a:rPr lang="es-MX" dirty="0"/>
              <a:t>NetBeans</a:t>
            </a:r>
          </a:p>
          <a:p>
            <a:r>
              <a:rPr lang="es-MX" dirty="0" err="1"/>
              <a:t>MariaDB</a:t>
            </a:r>
            <a:endParaRPr lang="es-MX" dirty="0"/>
          </a:p>
          <a:p>
            <a:r>
              <a:rPr lang="es-MX" dirty="0"/>
              <a:t>Brackets</a:t>
            </a:r>
          </a:p>
          <a:p>
            <a:r>
              <a:rPr lang="es-MX" dirty="0"/>
              <a:t>Sublime Text</a:t>
            </a:r>
          </a:p>
          <a:p>
            <a:r>
              <a:rPr lang="es-MX" dirty="0"/>
              <a:t>Maven</a:t>
            </a:r>
          </a:p>
          <a:p>
            <a:endParaRPr lang="es-MX" dirty="0"/>
          </a:p>
        </p:txBody>
      </p:sp>
    </p:spTree>
    <p:extLst>
      <p:ext uri="{BB962C8B-B14F-4D97-AF65-F5344CB8AC3E}">
        <p14:creationId xmlns:p14="http://schemas.microsoft.com/office/powerpoint/2010/main" val="240974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6F7C2-B546-4708-ADFB-4B24C8D0E16C}"/>
              </a:ext>
            </a:extLst>
          </p:cNvPr>
          <p:cNvSpPr>
            <a:spLocks noGrp="1"/>
          </p:cNvSpPr>
          <p:nvPr>
            <p:ph type="title"/>
          </p:nvPr>
        </p:nvSpPr>
        <p:spPr/>
        <p:txBody>
          <a:bodyPr/>
          <a:lstStyle/>
          <a:p>
            <a:r>
              <a:rPr lang="es-MX" dirty="0"/>
              <a:t>Lenguajes de desarrollo</a:t>
            </a:r>
            <a:br>
              <a:rPr lang="es-MX" dirty="0"/>
            </a:br>
            <a:endParaRPr lang="es-MX" dirty="0"/>
          </a:p>
        </p:txBody>
      </p:sp>
      <p:sp>
        <p:nvSpPr>
          <p:cNvPr id="3" name="Marcador de contenido 2">
            <a:extLst>
              <a:ext uri="{FF2B5EF4-FFF2-40B4-BE49-F238E27FC236}">
                <a16:creationId xmlns:a16="http://schemas.microsoft.com/office/drawing/2014/main" id="{974B9C9D-7239-409B-9B86-5B8F007674EF}"/>
              </a:ext>
            </a:extLst>
          </p:cNvPr>
          <p:cNvSpPr>
            <a:spLocks noGrp="1"/>
          </p:cNvSpPr>
          <p:nvPr>
            <p:ph idx="1"/>
          </p:nvPr>
        </p:nvSpPr>
        <p:spPr/>
        <p:txBody>
          <a:bodyPr/>
          <a:lstStyle/>
          <a:p>
            <a:r>
              <a:rPr lang="es-MX" dirty="0"/>
              <a:t>HTML5</a:t>
            </a:r>
          </a:p>
          <a:p>
            <a:r>
              <a:rPr lang="es-MX" dirty="0"/>
              <a:t>CSS3</a:t>
            </a:r>
          </a:p>
          <a:p>
            <a:r>
              <a:rPr lang="es-MX" dirty="0"/>
              <a:t>JavaScript</a:t>
            </a:r>
          </a:p>
          <a:p>
            <a:r>
              <a:rPr lang="es-MX" dirty="0"/>
              <a:t>Java</a:t>
            </a:r>
          </a:p>
          <a:p>
            <a:r>
              <a:rPr lang="es-MX" dirty="0"/>
              <a:t>SQL</a:t>
            </a:r>
          </a:p>
        </p:txBody>
      </p:sp>
    </p:spTree>
    <p:extLst>
      <p:ext uri="{BB962C8B-B14F-4D97-AF65-F5344CB8AC3E}">
        <p14:creationId xmlns:p14="http://schemas.microsoft.com/office/powerpoint/2010/main" val="151986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FB616-AD87-4D48-BC13-9A96ACB68063}"/>
              </a:ext>
            </a:extLst>
          </p:cNvPr>
          <p:cNvSpPr>
            <a:spLocks noGrp="1"/>
          </p:cNvSpPr>
          <p:nvPr>
            <p:ph type="title"/>
          </p:nvPr>
        </p:nvSpPr>
        <p:spPr/>
        <p:txBody>
          <a:bodyPr/>
          <a:lstStyle/>
          <a:p>
            <a:r>
              <a:rPr lang="es-MX" dirty="0"/>
              <a:t>Contenido</a:t>
            </a:r>
          </a:p>
        </p:txBody>
      </p:sp>
      <p:sp>
        <p:nvSpPr>
          <p:cNvPr id="3" name="Marcador de contenido 2">
            <a:extLst>
              <a:ext uri="{FF2B5EF4-FFF2-40B4-BE49-F238E27FC236}">
                <a16:creationId xmlns:a16="http://schemas.microsoft.com/office/drawing/2014/main" id="{1E0F38F2-1F6C-4B53-83A9-70BAF765851E}"/>
              </a:ext>
            </a:extLst>
          </p:cNvPr>
          <p:cNvSpPr>
            <a:spLocks noGrp="1"/>
          </p:cNvSpPr>
          <p:nvPr>
            <p:ph idx="1"/>
          </p:nvPr>
        </p:nvSpPr>
        <p:spPr/>
        <p:txBody>
          <a:bodyPr>
            <a:normAutofit fontScale="85000" lnSpcReduction="20000"/>
          </a:bodyPr>
          <a:lstStyle/>
          <a:p>
            <a:r>
              <a:rPr lang="es-MX" dirty="0"/>
              <a:t>Introducción.</a:t>
            </a:r>
          </a:p>
          <a:p>
            <a:pPr marL="514350" indent="-158750">
              <a:buFont typeface="+mj-lt"/>
              <a:buAutoNum type="romanUcPeriod"/>
            </a:pPr>
            <a:r>
              <a:rPr lang="es-MX" dirty="0"/>
              <a:t>Descripción.</a:t>
            </a:r>
          </a:p>
          <a:p>
            <a:pPr marL="514350" indent="-158750">
              <a:buFont typeface="+mj-lt"/>
              <a:buAutoNum type="romanUcPeriod"/>
            </a:pPr>
            <a:r>
              <a:rPr lang="es-MX" dirty="0"/>
              <a:t>Funciones específicas.</a:t>
            </a:r>
          </a:p>
          <a:p>
            <a:r>
              <a:rPr lang="es-MX" dirty="0"/>
              <a:t>Objetivos.</a:t>
            </a:r>
          </a:p>
          <a:p>
            <a:r>
              <a:rPr lang="es-MX" dirty="0"/>
              <a:t>Requerimientos funcionales y no funcionales.</a:t>
            </a:r>
          </a:p>
          <a:p>
            <a:r>
              <a:rPr lang="es-MX" dirty="0"/>
              <a:t>Ámbito.</a:t>
            </a:r>
          </a:p>
          <a:p>
            <a:r>
              <a:rPr lang="es-MX" dirty="0"/>
              <a:t>Funciones principales.</a:t>
            </a:r>
          </a:p>
          <a:p>
            <a:r>
              <a:rPr lang="es-MX" dirty="0"/>
              <a:t>Justificación.</a:t>
            </a:r>
          </a:p>
          <a:p>
            <a:r>
              <a:rPr lang="es-MX" dirty="0"/>
              <a:t>Innovación.</a:t>
            </a:r>
          </a:p>
          <a:p>
            <a:r>
              <a:rPr lang="es-MX" dirty="0"/>
              <a:t>Estado del arte.</a:t>
            </a:r>
          </a:p>
          <a:p>
            <a:r>
              <a:rPr lang="es-MX" dirty="0"/>
              <a:t>Métricas orientadas a la función.</a:t>
            </a:r>
          </a:p>
          <a:p>
            <a:r>
              <a:rPr lang="es-MX" dirty="0"/>
              <a:t>Paradigma.</a:t>
            </a:r>
          </a:p>
          <a:p>
            <a:r>
              <a:rPr lang="es-MX" dirty="0"/>
              <a:t>Herramientas para el desarrollo.</a:t>
            </a:r>
          </a:p>
          <a:p>
            <a:r>
              <a:rPr lang="es-MX" dirty="0"/>
              <a:t>Conclusiones.</a:t>
            </a:r>
          </a:p>
          <a:p>
            <a:r>
              <a:rPr lang="es-MX" dirty="0"/>
              <a:t>Referencias.</a:t>
            </a:r>
          </a:p>
        </p:txBody>
      </p:sp>
    </p:spTree>
    <p:extLst>
      <p:ext uri="{BB962C8B-B14F-4D97-AF65-F5344CB8AC3E}">
        <p14:creationId xmlns:p14="http://schemas.microsoft.com/office/powerpoint/2010/main" val="297979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BD25CD-C6F6-4EA1-9904-91ABEBE792A8}"/>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E50E61EC-C759-419F-A7A4-C943D90C8D62}"/>
              </a:ext>
            </a:extLst>
          </p:cNvPr>
          <p:cNvSpPr>
            <a:spLocks noGrp="1"/>
          </p:cNvSpPr>
          <p:nvPr>
            <p:ph idx="1"/>
          </p:nvPr>
        </p:nvSpPr>
        <p:spPr/>
        <p:txBody>
          <a:bodyPr/>
          <a:lstStyle/>
          <a:p>
            <a:pPr algn="just"/>
            <a:r>
              <a:rPr lang="es-MX" dirty="0"/>
              <a:t>Para la comodidad de los usuarios se diseñan diferentes artefactos o se planifican facilidades, en este caso se pensó en aquellos usuarios que necesitan de alguna revisión sin necesidad de salir de sus hogares.</a:t>
            </a:r>
          </a:p>
        </p:txBody>
      </p:sp>
    </p:spTree>
    <p:extLst>
      <p:ext uri="{BB962C8B-B14F-4D97-AF65-F5344CB8AC3E}">
        <p14:creationId xmlns:p14="http://schemas.microsoft.com/office/powerpoint/2010/main" val="378979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94CCC-59EA-4622-A126-CC5C1AAB304F}"/>
              </a:ext>
            </a:extLst>
          </p:cNvPr>
          <p:cNvSpPr>
            <a:spLocks noGrp="1"/>
          </p:cNvSpPr>
          <p:nvPr>
            <p:ph type="title"/>
          </p:nvPr>
        </p:nvSpPr>
        <p:spPr/>
        <p:txBody>
          <a:bodyPr/>
          <a:lstStyle/>
          <a:p>
            <a:r>
              <a:rPr lang="es-MX" dirty="0"/>
              <a:t>Descripción</a:t>
            </a:r>
          </a:p>
        </p:txBody>
      </p:sp>
      <p:sp>
        <p:nvSpPr>
          <p:cNvPr id="3" name="Marcador de contenido 2">
            <a:extLst>
              <a:ext uri="{FF2B5EF4-FFF2-40B4-BE49-F238E27FC236}">
                <a16:creationId xmlns:a16="http://schemas.microsoft.com/office/drawing/2014/main" id="{4BA2A054-05D7-4B21-84E9-DAF8FB0511BF}"/>
              </a:ext>
            </a:extLst>
          </p:cNvPr>
          <p:cNvSpPr>
            <a:spLocks noGrp="1"/>
          </p:cNvSpPr>
          <p:nvPr>
            <p:ph idx="1"/>
          </p:nvPr>
        </p:nvSpPr>
        <p:spPr/>
        <p:txBody>
          <a:bodyPr/>
          <a:lstStyle/>
          <a:p>
            <a:pPr algn="just"/>
            <a:r>
              <a:rPr lang="es-MX" dirty="0"/>
              <a:t>Este proyecto tiene como finalidad el ayudar a la población de México sobre la salud bucal, ya que hay diversos estudios los cuales indican que a nivel mundial, México es uno de los países los cuales están dentro de los países con la peor salud bucal, ya sea por falta de recursos, por la distancia para atenderse o simplemente por pereza. </a:t>
            </a:r>
          </a:p>
        </p:txBody>
      </p:sp>
    </p:spTree>
    <p:extLst>
      <p:ext uri="{BB962C8B-B14F-4D97-AF65-F5344CB8AC3E}">
        <p14:creationId xmlns:p14="http://schemas.microsoft.com/office/powerpoint/2010/main" val="3749257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E2B31-8C10-4087-86EA-78B97F3F82DE}"/>
              </a:ext>
            </a:extLst>
          </p:cNvPr>
          <p:cNvSpPr>
            <a:spLocks noGrp="1"/>
          </p:cNvSpPr>
          <p:nvPr>
            <p:ph type="title"/>
          </p:nvPr>
        </p:nvSpPr>
        <p:spPr/>
        <p:txBody>
          <a:bodyPr/>
          <a:lstStyle/>
          <a:p>
            <a:r>
              <a:rPr lang="es-MX" dirty="0"/>
              <a:t>Funciones principales</a:t>
            </a:r>
          </a:p>
        </p:txBody>
      </p:sp>
      <p:sp>
        <p:nvSpPr>
          <p:cNvPr id="3" name="Marcador de contenido 2">
            <a:extLst>
              <a:ext uri="{FF2B5EF4-FFF2-40B4-BE49-F238E27FC236}">
                <a16:creationId xmlns:a16="http://schemas.microsoft.com/office/drawing/2014/main" id="{6594D773-F5FE-4CB4-901C-F3A1887299A9}"/>
              </a:ext>
            </a:extLst>
          </p:cNvPr>
          <p:cNvSpPr>
            <a:spLocks noGrp="1"/>
          </p:cNvSpPr>
          <p:nvPr>
            <p:ph idx="1"/>
          </p:nvPr>
        </p:nvSpPr>
        <p:spPr/>
        <p:txBody>
          <a:bodyPr/>
          <a:lstStyle/>
          <a:p>
            <a:r>
              <a:rPr lang="es-MX" dirty="0"/>
              <a:t>Realizar agenda de citas</a:t>
            </a:r>
          </a:p>
          <a:p>
            <a:r>
              <a:rPr lang="es-MX" dirty="0"/>
              <a:t>Registras usuarios</a:t>
            </a:r>
          </a:p>
          <a:p>
            <a:r>
              <a:rPr lang="es-MX" dirty="0"/>
              <a:t>Registrar especialistas validando datos</a:t>
            </a:r>
          </a:p>
          <a:p>
            <a:r>
              <a:rPr lang="es-MX" dirty="0"/>
              <a:t>Que funcione la plataforma en internet</a:t>
            </a:r>
          </a:p>
        </p:txBody>
      </p:sp>
    </p:spTree>
    <p:extLst>
      <p:ext uri="{BB962C8B-B14F-4D97-AF65-F5344CB8AC3E}">
        <p14:creationId xmlns:p14="http://schemas.microsoft.com/office/powerpoint/2010/main" val="289974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6EC53-E051-44B3-8162-37513BB6AE02}"/>
              </a:ext>
            </a:extLst>
          </p:cNvPr>
          <p:cNvSpPr>
            <a:spLocks noGrp="1"/>
          </p:cNvSpPr>
          <p:nvPr>
            <p:ph type="title"/>
          </p:nvPr>
        </p:nvSpPr>
        <p:spPr/>
        <p:txBody>
          <a:bodyPr/>
          <a:lstStyle/>
          <a:p>
            <a:r>
              <a:rPr lang="es-MX" dirty="0"/>
              <a:t>Funciones específicas</a:t>
            </a:r>
          </a:p>
        </p:txBody>
      </p:sp>
      <p:sp>
        <p:nvSpPr>
          <p:cNvPr id="3" name="Marcador de contenido 2">
            <a:extLst>
              <a:ext uri="{FF2B5EF4-FFF2-40B4-BE49-F238E27FC236}">
                <a16:creationId xmlns:a16="http://schemas.microsoft.com/office/drawing/2014/main" id="{79A50AD7-9555-46C8-A259-3BA934EF1B17}"/>
              </a:ext>
            </a:extLst>
          </p:cNvPr>
          <p:cNvSpPr>
            <a:spLocks noGrp="1"/>
          </p:cNvSpPr>
          <p:nvPr>
            <p:ph idx="1"/>
          </p:nvPr>
        </p:nvSpPr>
        <p:spPr/>
        <p:txBody>
          <a:bodyPr/>
          <a:lstStyle/>
          <a:p>
            <a:pPr algn="just"/>
            <a:r>
              <a:rPr lang="es-MX" dirty="0"/>
              <a:t>Hacer citas para usuarios registrados en la página o no</a:t>
            </a:r>
          </a:p>
          <a:p>
            <a:pPr algn="just"/>
            <a:r>
              <a:rPr lang="es-MX" dirty="0"/>
              <a:t>Permitir ver los doctores disponibles y saber cómo trabaja cada uno</a:t>
            </a:r>
          </a:p>
          <a:p>
            <a:pPr algn="just"/>
            <a:r>
              <a:rPr lang="es-MX" dirty="0"/>
              <a:t>Para los especialistas iniciar sesión, registrar cada cita y todo lo que tenga que ver con el paciente</a:t>
            </a:r>
          </a:p>
          <a:p>
            <a:pPr algn="just"/>
            <a:r>
              <a:rPr lang="es-MX" dirty="0"/>
              <a:t>Para los especialistas, códigos de colores para facilitar la elección de cada tratamiento y de su estado.</a:t>
            </a:r>
          </a:p>
          <a:p>
            <a:pPr algn="just"/>
            <a:r>
              <a:rPr lang="es-MX" dirty="0"/>
              <a:t>Mostrar a los usuarios el estado de su tratamiento</a:t>
            </a:r>
          </a:p>
          <a:p>
            <a:pPr algn="just"/>
            <a:r>
              <a:rPr lang="es-MX" dirty="0"/>
              <a:t>Mostrar a los usuarios fotografías que tomarán los especialistas conforme a cada cita para visualizar mejor el seguimiento de su tratamiento</a:t>
            </a:r>
          </a:p>
        </p:txBody>
      </p:sp>
    </p:spTree>
    <p:extLst>
      <p:ext uri="{BB962C8B-B14F-4D97-AF65-F5344CB8AC3E}">
        <p14:creationId xmlns:p14="http://schemas.microsoft.com/office/powerpoint/2010/main" val="356781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2138C-09A5-4E4E-9A77-538071BF1BD2}"/>
              </a:ext>
            </a:extLst>
          </p:cNvPr>
          <p:cNvSpPr>
            <a:spLocks noGrp="1"/>
          </p:cNvSpPr>
          <p:nvPr>
            <p:ph type="title"/>
          </p:nvPr>
        </p:nvSpPr>
        <p:spPr/>
        <p:txBody>
          <a:bodyPr/>
          <a:lstStyle/>
          <a:p>
            <a:r>
              <a:rPr lang="es-MX" dirty="0"/>
              <a:t>Objetivos</a:t>
            </a:r>
          </a:p>
        </p:txBody>
      </p:sp>
      <p:sp>
        <p:nvSpPr>
          <p:cNvPr id="3" name="Marcador de contenido 2">
            <a:extLst>
              <a:ext uri="{FF2B5EF4-FFF2-40B4-BE49-F238E27FC236}">
                <a16:creationId xmlns:a16="http://schemas.microsoft.com/office/drawing/2014/main" id="{07F240A9-F915-476A-9E8D-140B1528B01F}"/>
              </a:ext>
            </a:extLst>
          </p:cNvPr>
          <p:cNvSpPr>
            <a:spLocks noGrp="1"/>
          </p:cNvSpPr>
          <p:nvPr>
            <p:ph idx="1"/>
          </p:nvPr>
        </p:nvSpPr>
        <p:spPr/>
        <p:txBody>
          <a:bodyPr/>
          <a:lstStyle/>
          <a:p>
            <a:pPr algn="just"/>
            <a:r>
              <a:rPr lang="es-MX" dirty="0"/>
              <a:t>Crear un sitio web el facilite el acceso a los especialistas.</a:t>
            </a:r>
          </a:p>
          <a:p>
            <a:r>
              <a:rPr lang="es-MX" dirty="0"/>
              <a:t>Añadir un chat en tiempo real entre especialista-usuario</a:t>
            </a:r>
          </a:p>
          <a:p>
            <a:r>
              <a:rPr lang="es-MX" dirty="0"/>
              <a:t>Mostrar una interfaz agradable tanto al usuario como al especialista</a:t>
            </a:r>
          </a:p>
          <a:p>
            <a:r>
              <a:rPr lang="es-MX" dirty="0"/>
              <a:t>Ayudar a que el usuario sea paciente con el tratamiento mediante la muestra de fotos recopiladas a lo largo del periodo que dure.</a:t>
            </a:r>
          </a:p>
        </p:txBody>
      </p:sp>
    </p:spTree>
    <p:extLst>
      <p:ext uri="{BB962C8B-B14F-4D97-AF65-F5344CB8AC3E}">
        <p14:creationId xmlns:p14="http://schemas.microsoft.com/office/powerpoint/2010/main" val="203056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0C3FC-9007-4402-91E7-294FCA18F325}"/>
              </a:ext>
            </a:extLst>
          </p:cNvPr>
          <p:cNvSpPr>
            <a:spLocks noGrp="1"/>
          </p:cNvSpPr>
          <p:nvPr>
            <p:ph type="title"/>
          </p:nvPr>
        </p:nvSpPr>
        <p:spPr/>
        <p:txBody>
          <a:bodyPr/>
          <a:lstStyle/>
          <a:p>
            <a:r>
              <a:rPr lang="es-MX" dirty="0"/>
              <a:t>Requerimientos funcionales</a:t>
            </a:r>
          </a:p>
        </p:txBody>
      </p:sp>
      <p:sp>
        <p:nvSpPr>
          <p:cNvPr id="3" name="Marcador de contenido 2">
            <a:extLst>
              <a:ext uri="{FF2B5EF4-FFF2-40B4-BE49-F238E27FC236}">
                <a16:creationId xmlns:a16="http://schemas.microsoft.com/office/drawing/2014/main" id="{E3D7D2A2-0AEC-4E56-A7ED-8602221EABCA}"/>
              </a:ext>
            </a:extLst>
          </p:cNvPr>
          <p:cNvSpPr>
            <a:spLocks noGrp="1"/>
          </p:cNvSpPr>
          <p:nvPr>
            <p:ph idx="1"/>
          </p:nvPr>
        </p:nvSpPr>
        <p:spPr/>
        <p:txBody>
          <a:bodyPr/>
          <a:lstStyle/>
          <a:p>
            <a:pPr algn="just"/>
            <a:r>
              <a:rPr lang="es-MX" dirty="0"/>
              <a:t>Mostrar los horarios disponibles para que el usuario pueda agendar su cita</a:t>
            </a:r>
          </a:p>
          <a:p>
            <a:pPr algn="just"/>
            <a:r>
              <a:rPr lang="es-MX" dirty="0"/>
              <a:t>Mostrar al especialista todas las citas que tiene pendientes para la semana o mes</a:t>
            </a:r>
          </a:p>
          <a:p>
            <a:pPr algn="just"/>
            <a:r>
              <a:rPr lang="es-MX" dirty="0"/>
              <a:t>Subir cada nuevo acontecimiento realizado con el paciente</a:t>
            </a:r>
          </a:p>
          <a:p>
            <a:pPr algn="just"/>
            <a:r>
              <a:rPr lang="es-MX" dirty="0"/>
              <a:t>Archivar la información necesaria</a:t>
            </a:r>
          </a:p>
          <a:p>
            <a:pPr marL="0" indent="0">
              <a:buNone/>
            </a:pPr>
            <a:endParaRPr lang="es-MX" dirty="0"/>
          </a:p>
        </p:txBody>
      </p:sp>
    </p:spTree>
    <p:extLst>
      <p:ext uri="{BB962C8B-B14F-4D97-AF65-F5344CB8AC3E}">
        <p14:creationId xmlns:p14="http://schemas.microsoft.com/office/powerpoint/2010/main" val="255129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D9DBF-6B7F-41E8-A92F-831376007FC4}"/>
              </a:ext>
            </a:extLst>
          </p:cNvPr>
          <p:cNvSpPr>
            <a:spLocks noGrp="1"/>
          </p:cNvSpPr>
          <p:nvPr>
            <p:ph type="title"/>
          </p:nvPr>
        </p:nvSpPr>
        <p:spPr/>
        <p:txBody>
          <a:bodyPr/>
          <a:lstStyle/>
          <a:p>
            <a:r>
              <a:rPr lang="es-MX" dirty="0"/>
              <a:t>Requerimientos no funcionales</a:t>
            </a:r>
          </a:p>
        </p:txBody>
      </p:sp>
      <p:sp>
        <p:nvSpPr>
          <p:cNvPr id="3" name="Marcador de contenido 2">
            <a:extLst>
              <a:ext uri="{FF2B5EF4-FFF2-40B4-BE49-F238E27FC236}">
                <a16:creationId xmlns:a16="http://schemas.microsoft.com/office/drawing/2014/main" id="{AEF7F052-7920-4F3E-A2AD-2B8729824EDE}"/>
              </a:ext>
            </a:extLst>
          </p:cNvPr>
          <p:cNvSpPr>
            <a:spLocks noGrp="1"/>
          </p:cNvSpPr>
          <p:nvPr>
            <p:ph idx="1"/>
          </p:nvPr>
        </p:nvSpPr>
        <p:spPr/>
        <p:txBody>
          <a:bodyPr/>
          <a:lstStyle/>
          <a:p>
            <a:r>
              <a:rPr lang="es-MX" dirty="0"/>
              <a:t>Interfaz agradable al usuario</a:t>
            </a:r>
          </a:p>
          <a:p>
            <a:r>
              <a:rPr lang="es-MX" dirty="0"/>
              <a:t>Especificar en el código la parte de </a:t>
            </a:r>
            <a:r>
              <a:rPr lang="es-MX" dirty="0" err="1"/>
              <a:t>responsive</a:t>
            </a:r>
            <a:endParaRPr lang="es-MX" dirty="0"/>
          </a:p>
          <a:p>
            <a:r>
              <a:rPr lang="es-MX" dirty="0"/>
              <a:t>Mostrar las imágenes en mosaico (refiriéndose a las fotografías de los usuarios)</a:t>
            </a:r>
          </a:p>
          <a:p>
            <a:endParaRPr lang="es-MX" dirty="0"/>
          </a:p>
        </p:txBody>
      </p:sp>
    </p:spTree>
    <p:extLst>
      <p:ext uri="{BB962C8B-B14F-4D97-AF65-F5344CB8AC3E}">
        <p14:creationId xmlns:p14="http://schemas.microsoft.com/office/powerpoint/2010/main" val="1579714907"/>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Marco</Template>
  <TotalTime>814</TotalTime>
  <Words>648</Words>
  <Application>Microsoft Office PowerPoint</Application>
  <PresentationFormat>Panorámica</PresentationFormat>
  <Paragraphs>87</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Corbel</vt:lpstr>
      <vt:lpstr>Wingdings 2</vt:lpstr>
      <vt:lpstr>Marco</vt:lpstr>
      <vt:lpstr>DentiWeb</vt:lpstr>
      <vt:lpstr>Contenido</vt:lpstr>
      <vt:lpstr>Introducción</vt:lpstr>
      <vt:lpstr>Descripción</vt:lpstr>
      <vt:lpstr>Funciones principales</vt:lpstr>
      <vt:lpstr>Funciones específicas</vt:lpstr>
      <vt:lpstr>Objetivos</vt:lpstr>
      <vt:lpstr>Requerimientos funcionales</vt:lpstr>
      <vt:lpstr>Requerimientos no funcionales</vt:lpstr>
      <vt:lpstr>Ámbito</vt:lpstr>
      <vt:lpstr>Justificación</vt:lpstr>
      <vt:lpstr>Innovación</vt:lpstr>
      <vt:lpstr>Estado del arte </vt:lpstr>
      <vt:lpstr>Paradigma</vt:lpstr>
      <vt:lpstr>Herramientas para el desarrollo</vt:lpstr>
      <vt:lpstr>Lenguajes de desarrollo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DentiWeb</dc:title>
  <dc:creator>Melisa Luciano</dc:creator>
  <cp:lastModifiedBy>Melisa Luciano</cp:lastModifiedBy>
  <cp:revision>25</cp:revision>
  <dcterms:created xsi:type="dcterms:W3CDTF">2018-11-13T15:08:36Z</dcterms:created>
  <dcterms:modified xsi:type="dcterms:W3CDTF">2018-11-20T16:24:20Z</dcterms:modified>
</cp:coreProperties>
</file>