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42"/>
  </p:notesMasterIdLst>
  <p:sldIdLst>
    <p:sldId id="256" r:id="rId2"/>
    <p:sldId id="300" r:id="rId3"/>
    <p:sldId id="301" r:id="rId4"/>
    <p:sldId id="317" r:id="rId5"/>
    <p:sldId id="302" r:id="rId6"/>
    <p:sldId id="303" r:id="rId7"/>
    <p:sldId id="318" r:id="rId8"/>
    <p:sldId id="304" r:id="rId9"/>
    <p:sldId id="305" r:id="rId10"/>
    <p:sldId id="306" r:id="rId11"/>
    <p:sldId id="31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65" r:id="rId21"/>
    <p:sldId id="266" r:id="rId22"/>
    <p:sldId id="267" r:id="rId23"/>
    <p:sldId id="270" r:id="rId24"/>
    <p:sldId id="271" r:id="rId25"/>
    <p:sldId id="272" r:id="rId26"/>
    <p:sldId id="315" r:id="rId27"/>
    <p:sldId id="274" r:id="rId28"/>
    <p:sldId id="275" r:id="rId29"/>
    <p:sldId id="295" r:id="rId30"/>
    <p:sldId id="296" r:id="rId31"/>
    <p:sldId id="297" r:id="rId32"/>
    <p:sldId id="298" r:id="rId33"/>
    <p:sldId id="299" r:id="rId34"/>
    <p:sldId id="281" r:id="rId35"/>
    <p:sldId id="282" r:id="rId36"/>
    <p:sldId id="283" r:id="rId37"/>
    <p:sldId id="294" r:id="rId38"/>
    <p:sldId id="293" r:id="rId39"/>
    <p:sldId id="319" r:id="rId40"/>
    <p:sldId id="32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478C68C-2F86-4C1F-A56B-44A2B94460D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349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2^8</a:t>
            </a:r>
            <a:r>
              <a:rPr lang="en-US" baseline="0" dirty="0" smtClean="0"/>
              <a:t> = 256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478C68C-2F86-4C1F-A56B-44A2B94460DA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36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7588DD-89C1-49DB-B47E-79CC824B785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C889C-5A75-40BF-9B5F-8404650999B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any.org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test/4dkt8rbqsk2/d695f0bacb5d626696f5280b51fd4599?try_test=true&amp;email=abetul.oktay@medeniyet.edu.t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AncientShockingMacroinstruction#main.c" TargetMode="External"/><Relationship Id="rId2" Type="http://schemas.openxmlformats.org/officeDocument/2006/relationships/hyperlink" Target="https://youtu.be/yUYeilve26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ckerran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BIL 101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Bilgisayar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rogramlama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Ders</a:t>
            </a:r>
            <a:r>
              <a:rPr lang="en-US" sz="3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Derecelendirme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39855"/>
              </p:ext>
            </p:extLst>
          </p:nvPr>
        </p:nvGraphicFramePr>
        <p:xfrm>
          <a:off x="1524000" y="1996440"/>
          <a:ext cx="66294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0"/>
                <a:gridCol w="33147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800" dirty="0" err="1" smtClean="0"/>
                        <a:t>Lab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%</a:t>
                      </a:r>
                      <a:r>
                        <a:rPr lang="en-US" sz="2800" dirty="0" smtClean="0"/>
                        <a:t>1</a:t>
                      </a:r>
                      <a:r>
                        <a:rPr lang="tr-TR" sz="2800" dirty="0" smtClean="0"/>
                        <a:t>0 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ama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zorunlu</a:t>
                      </a:r>
                      <a:r>
                        <a:rPr lang="en-US" sz="2800" baseline="0" dirty="0" smtClean="0"/>
                        <a:t> – 4 </a:t>
                      </a:r>
                      <a:r>
                        <a:rPr lang="en-US" sz="2800" baseline="0" dirty="0" err="1" smtClean="0"/>
                        <a:t>katılmama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hakkı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Ödevler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%</a:t>
                      </a:r>
                      <a:r>
                        <a:rPr lang="en-US" sz="2800" dirty="0" smtClean="0"/>
                        <a:t>20 (</a:t>
                      </a:r>
                      <a:r>
                        <a:rPr lang="en-US" sz="2800" dirty="0" err="1" smtClean="0"/>
                        <a:t>bazıları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okunacak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Vize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%</a:t>
                      </a:r>
                      <a:r>
                        <a:rPr lang="en-US" sz="2800" dirty="0" smtClean="0"/>
                        <a:t>3</a:t>
                      </a:r>
                      <a:r>
                        <a:rPr lang="tr-TR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Final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%</a:t>
                      </a:r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Derecelendirme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55518377"/>
              </p:ext>
            </p:extLst>
          </p:nvPr>
        </p:nvGraphicFramePr>
        <p:xfrm>
          <a:off x="914400" y="1752598"/>
          <a:ext cx="7696200" cy="400452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40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Başarı</a:t>
                      </a:r>
                      <a:endParaRPr lang="en-US" sz="2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Derecesi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Başarı</a:t>
                      </a:r>
                      <a:r>
                        <a:rPr lang="en-US" sz="2400" u="none" strike="noStrike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Notu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Puan</a:t>
                      </a:r>
                      <a:r>
                        <a:rPr lang="tr-TR" sz="2400" u="none" strike="noStrike" dirty="0" smtClean="0">
                          <a:effectLst/>
                        </a:rPr>
                        <a:t>ı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Puanı</a:t>
                      </a:r>
                      <a:endParaRPr lang="en-US" dirty="0"/>
                    </a:p>
                  </a:txBody>
                  <a:tcPr marL="6350" marR="6350" marT="6350" marB="0" anchor="b"/>
                </a:tc>
              </a:tr>
              <a:tr h="40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Pekiyi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4,00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90-100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0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İyi-pekiyi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3,50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85-89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0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İyi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3,00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80-84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0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Orta-iyi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2,50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70-79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70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Orta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2,00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60-69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Geçer-orta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1,50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55-59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0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Geçer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1,00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50-54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0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Zayıf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0,00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0-49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46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 Hafta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en-US" dirty="0" err="1" smtClean="0"/>
              <a:t>bilgisayar</a:t>
            </a:r>
            <a:r>
              <a:rPr lang="en-US" dirty="0" smtClean="0"/>
              <a:t>, </a:t>
            </a: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dilleri</a:t>
            </a:r>
            <a:r>
              <a:rPr lang="en-US" dirty="0" smtClean="0"/>
              <a:t>, </a:t>
            </a:r>
            <a:r>
              <a:rPr lang="tr-TR" dirty="0" smtClean="0"/>
              <a:t>syntax, semantic</a:t>
            </a:r>
            <a:endParaRPr lang="en-US" dirty="0" smtClean="0"/>
          </a:p>
          <a:p>
            <a:r>
              <a:rPr lang="tr-TR" dirty="0" smtClean="0"/>
              <a:t>C programını yazma, derleme ve çalıştırma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Bilgisayarlar kalıtsal olarak zeki değillerden ve çok güzel bir şekilde </a:t>
            </a:r>
            <a:r>
              <a:rPr lang="tr-TR" b="1" dirty="0" smtClean="0"/>
              <a:t>aptal</a:t>
            </a:r>
            <a:r>
              <a:rPr lang="tr-TR" dirty="0" smtClean="0"/>
              <a:t> olabilirler.</a:t>
            </a:r>
          </a:p>
          <a:p>
            <a:pPr lvl="1"/>
            <a:r>
              <a:rPr lang="tr-TR" dirty="0" smtClean="0"/>
              <a:t>Çok kısıtlı işlemler yapabilen basit makinelerdir.</a:t>
            </a:r>
          </a:p>
          <a:p>
            <a:pPr lvl="1"/>
            <a:r>
              <a:rPr lang="tr-TR" dirty="0" smtClean="0"/>
              <a:t>Kendilerine verilen komutları takip ederler.</a:t>
            </a:r>
          </a:p>
          <a:p>
            <a:pPr lvl="1"/>
            <a:endParaRPr lang="tr-TR" dirty="0"/>
          </a:p>
          <a:p>
            <a:pPr lvl="1"/>
            <a:r>
              <a:rPr lang="tr-TR" dirty="0" smtClean="0"/>
              <a:t>20</a:t>
            </a:r>
            <a:r>
              <a:rPr lang="en-US" dirty="0" smtClean="0"/>
              <a:t>20</a:t>
            </a:r>
            <a:r>
              <a:rPr lang="tr-TR" dirty="0" smtClean="0"/>
              <a:t> itibariyle halen daha ne yaptıklarını anlayabilmiş değillerdir.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Günümüzde kullandığımız bilgisayarlar dijitaldirler:</a:t>
            </a:r>
          </a:p>
          <a:p>
            <a:pPr lvl="1"/>
            <a:r>
              <a:rPr lang="tr-TR" dirty="0" smtClean="0"/>
              <a:t>Bir dijit sadece 1 veya 0 olabilir</a:t>
            </a:r>
          </a:p>
          <a:p>
            <a:pPr lvl="1"/>
            <a:r>
              <a:rPr lang="tr-TR" dirty="0" smtClean="0"/>
              <a:t>Bilgisayarlar sadece 1ler ve 0larla ifade edilen bilgiyi anlarlar</a:t>
            </a:r>
          </a:p>
          <a:p>
            <a:pPr lvl="2"/>
            <a:r>
              <a:rPr lang="tr-TR" dirty="0" smtClean="0"/>
              <a:t>1 digit 1-bitlik bilgi ifade eder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Gerçek dünyadaki mefhumu bitlerle nasıl ifade ederiz?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9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Bilgisayarlar sadece belirli basit işlemleri yapabilmektedirler.</a:t>
            </a:r>
          </a:p>
          <a:p>
            <a:pPr lvl="1"/>
            <a:r>
              <a:rPr lang="tr-TR" dirty="0" smtClean="0"/>
              <a:t>Toplama, çıkarma, bölme, çarpma ve bazı mantıksal işlemler.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Oyun programları gibi karmaşık görevleri bu basit işlemleri kullanarak nasıl başarabiliriz?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Problemi Nasıl Çözeriz?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Polya’nın problem çözme tekniği (George Polya 1945)</a:t>
            </a:r>
          </a:p>
          <a:p>
            <a:pPr lvl="1"/>
            <a:r>
              <a:rPr lang="tr-TR" dirty="0" smtClean="0"/>
              <a:t>Problemin anlaşılması</a:t>
            </a:r>
          </a:p>
          <a:p>
            <a:pPr lvl="1"/>
            <a:r>
              <a:rPr lang="tr-TR" dirty="0" smtClean="0"/>
              <a:t>Bir planın oluşturulması</a:t>
            </a:r>
          </a:p>
          <a:p>
            <a:pPr lvl="1"/>
            <a:r>
              <a:rPr lang="tr-TR" dirty="0" smtClean="0"/>
              <a:t>Planın hayata geçirilmesi</a:t>
            </a:r>
          </a:p>
          <a:p>
            <a:pPr lvl="1"/>
            <a:r>
              <a:rPr lang="tr-TR" dirty="0" smtClean="0"/>
              <a:t>Tekrar Geriye Dönme (planın revize edilmesi)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Bir bilgisayarı kullanarak bir problemi nasıl çözeriz?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85" y="1066240"/>
            <a:ext cx="3297395" cy="571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Bilgisayar Mimarisi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3479" y="870270"/>
            <a:ext cx="6092266" cy="5517313"/>
          </a:xfrm>
        </p:spPr>
        <p:txBody>
          <a:bodyPr/>
          <a:lstStyle/>
          <a:p>
            <a:pPr marL="108000" indent="0">
              <a:buNone/>
            </a:pPr>
            <a:endParaRPr lang="tr-TR" sz="2000" dirty="0" smtClean="0"/>
          </a:p>
          <a:p>
            <a:pPr marL="108000" indent="0">
              <a:buNone/>
            </a:pPr>
            <a:endParaRPr lang="tr-TR" sz="2000" dirty="0"/>
          </a:p>
          <a:p>
            <a:pPr marL="108000" indent="0">
              <a:buNone/>
            </a:pPr>
            <a:r>
              <a:rPr lang="tr-TR" sz="2000" dirty="0" smtClean="0"/>
              <a:t>Bilgisayarlar 0 ve 1lerle çalışırlar</a:t>
            </a:r>
          </a:p>
          <a:p>
            <a:pPr marL="108000" indent="0">
              <a:buNone/>
            </a:pPr>
            <a:r>
              <a:rPr lang="tr-TR" sz="2000" dirty="0" smtClean="0"/>
              <a:t>İki tür bilgi bilgisayar hafızasında saklanır.</a:t>
            </a:r>
            <a:endParaRPr lang="en-US" sz="2000" dirty="0"/>
          </a:p>
          <a:p>
            <a:r>
              <a:rPr lang="tr-TR" sz="2000" dirty="0" smtClean="0"/>
              <a:t>Komut(</a:t>
            </a:r>
            <a:r>
              <a:rPr lang="en-US" sz="2000" dirty="0" smtClean="0"/>
              <a:t>instruction</a:t>
            </a:r>
            <a:r>
              <a:rPr lang="tr-TR" sz="2000" dirty="0"/>
              <a:t>)</a:t>
            </a:r>
            <a:r>
              <a:rPr lang="en-US" sz="2000" dirty="0" smtClean="0"/>
              <a:t> </a:t>
            </a:r>
            <a:r>
              <a:rPr lang="tr-TR" sz="2000" dirty="0" smtClean="0"/>
              <a:t>CPU tarafından çalıştırılır.</a:t>
            </a:r>
            <a:endParaRPr lang="en-US" sz="2000" dirty="0"/>
          </a:p>
          <a:p>
            <a:r>
              <a:rPr lang="tr-TR" sz="2000" dirty="0" smtClean="0"/>
              <a:t>Veri(</a:t>
            </a:r>
            <a:r>
              <a:rPr lang="en-US" sz="2000" dirty="0" smtClean="0"/>
              <a:t>Data</a:t>
            </a:r>
            <a:r>
              <a:rPr lang="tr-TR" sz="2000" dirty="0"/>
              <a:t>)</a:t>
            </a:r>
            <a:r>
              <a:rPr lang="en-US" sz="2000" dirty="0" smtClean="0"/>
              <a:t> </a:t>
            </a:r>
            <a:r>
              <a:rPr lang="tr-TR" sz="2000" dirty="0" smtClean="0"/>
              <a:t>CPU tarafından manipüle edilir</a:t>
            </a:r>
            <a:endParaRPr lang="en-US" sz="2000" dirty="0" smtClean="0"/>
          </a:p>
          <a:p>
            <a:pPr marL="108000" indent="0">
              <a:buNone/>
            </a:pPr>
            <a:endParaRPr lang="tr-TR" sz="2000" dirty="0" smtClean="0"/>
          </a:p>
          <a:p>
            <a:pPr marL="108000" indent="0">
              <a:buNone/>
            </a:pPr>
            <a:r>
              <a:rPr lang="tr-TR" sz="2000" dirty="0" smtClean="0"/>
              <a:t>Bir program hafızada saklı olan bir komut kümesidir.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8000" indent="0">
              <a:buNone/>
            </a:pP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Yazılım(Programlar) donanıma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I/O 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aygıtları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hafıza) erişim ve kontrol için kullanılırlar.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sz="2000" dirty="0" smtClean="0"/>
              <a:t>Bu işlemler yine kendiside yazılım olan işletim sistemi üzerinden yapılır.</a:t>
            </a:r>
            <a:endParaRPr lang="en-US" sz="2000" dirty="0" smtClean="0"/>
          </a:p>
          <a:p>
            <a:pPr lvl="1"/>
            <a:r>
              <a:rPr lang="tr-TR" sz="1600" dirty="0" smtClean="0"/>
              <a:t>İşletim sistemi bilgisayar üzerinde devamlı çalışmaktadır.</a:t>
            </a:r>
            <a:endParaRPr lang="en-US" sz="1600" dirty="0" smtClean="0"/>
          </a:p>
          <a:p>
            <a:pPr marL="1080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73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85" y="1142440"/>
            <a:ext cx="3297395" cy="571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Bilgisayar Mimarisi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3479" y="870270"/>
            <a:ext cx="6092266" cy="5517313"/>
          </a:xfrm>
        </p:spPr>
        <p:txBody>
          <a:bodyPr>
            <a:normAutofit fontScale="92500" lnSpcReduction="10000"/>
          </a:bodyPr>
          <a:lstStyle/>
          <a:p>
            <a:pPr marL="108000" indent="0">
              <a:buNone/>
            </a:pPr>
            <a:endParaRPr lang="tr-TR" dirty="0" smtClean="0"/>
          </a:p>
          <a:p>
            <a:pPr marL="108000" indent="0">
              <a:buNone/>
            </a:pPr>
            <a:r>
              <a:rPr lang="en-US" dirty="0"/>
              <a:t>z = x + </a:t>
            </a:r>
            <a:r>
              <a:rPr lang="en-US" dirty="0" smtClean="0"/>
              <a:t>y</a:t>
            </a:r>
            <a:r>
              <a:rPr lang="tr-TR" dirty="0" smtClean="0"/>
              <a:t> için </a:t>
            </a:r>
            <a:r>
              <a:rPr lang="en-US" dirty="0" smtClean="0"/>
              <a:t>CPU </a:t>
            </a:r>
            <a:r>
              <a:rPr lang="tr-TR" dirty="0" smtClean="0"/>
              <a:t>komutları</a:t>
            </a:r>
            <a:endParaRPr lang="en-US" dirty="0" smtClean="0"/>
          </a:p>
          <a:p>
            <a:pPr lvl="1"/>
            <a:r>
              <a:rPr lang="tr-TR" sz="2000" dirty="0"/>
              <a:t>H</a:t>
            </a:r>
            <a:r>
              <a:rPr lang="tr-TR" sz="2000" dirty="0" smtClean="0"/>
              <a:t>afızada x yerini oku</a:t>
            </a:r>
            <a:endParaRPr lang="en-US" sz="2000" dirty="0" smtClean="0"/>
          </a:p>
          <a:p>
            <a:pPr lvl="1"/>
            <a:r>
              <a:rPr lang="tr-TR" sz="2000" dirty="0" smtClean="0"/>
              <a:t>Hafızada </a:t>
            </a:r>
            <a:r>
              <a:rPr lang="en-US" sz="2000" dirty="0" smtClean="0"/>
              <a:t>y</a:t>
            </a:r>
            <a:r>
              <a:rPr lang="tr-TR" sz="2000" dirty="0" smtClean="0"/>
              <a:t> yerini oku</a:t>
            </a:r>
            <a:endParaRPr lang="en-US" sz="2000" dirty="0" smtClean="0"/>
          </a:p>
          <a:p>
            <a:pPr lvl="1"/>
            <a:r>
              <a:rPr lang="tr-TR" sz="2000" dirty="0" smtClean="0"/>
              <a:t>Ekle</a:t>
            </a:r>
            <a:endParaRPr lang="en-US" sz="2000" dirty="0" smtClean="0"/>
          </a:p>
          <a:p>
            <a:pPr lvl="1"/>
            <a:r>
              <a:rPr lang="tr-TR" sz="2000" dirty="0" smtClean="0"/>
              <a:t>Sonucu</a:t>
            </a:r>
            <a:r>
              <a:rPr lang="en-US" sz="2000" dirty="0" smtClean="0"/>
              <a:t> </a:t>
            </a:r>
            <a:r>
              <a:rPr lang="tr-TR" sz="2000" dirty="0" smtClean="0"/>
              <a:t>hafızada </a:t>
            </a:r>
            <a:r>
              <a:rPr lang="en-US" sz="2000" dirty="0" smtClean="0"/>
              <a:t>z</a:t>
            </a:r>
            <a:r>
              <a:rPr lang="tr-TR" sz="2000" dirty="0" smtClean="0"/>
              <a:t> yerine yaz</a:t>
            </a:r>
            <a:endParaRPr lang="en-US" sz="20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ALGORITMA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https://www.youtube.com/watch?v=1Pve-uH5FSM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Bir program </a:t>
            </a:r>
            <a:r>
              <a:rPr lang="en-US" dirty="0" smtClean="0"/>
              <a:t>s</a:t>
            </a:r>
            <a:r>
              <a:rPr lang="tr-TR" dirty="0" smtClean="0"/>
              <a:t>ıralı bazı işlemler gerçekleştiren bir komut kümesidir</a:t>
            </a:r>
            <a:r>
              <a:rPr lang="en-US" dirty="0" smtClean="0"/>
              <a:t>:</a:t>
            </a:r>
          </a:p>
          <a:p>
            <a:pPr lvl="1"/>
            <a:r>
              <a:rPr lang="tr-TR" sz="2000" dirty="0" smtClean="0"/>
              <a:t>Tipik olarak</a:t>
            </a:r>
            <a:r>
              <a:rPr lang="en-US" sz="2000" dirty="0" smtClean="0"/>
              <a:t> </a:t>
            </a:r>
            <a:r>
              <a:rPr lang="tr-TR" sz="2000" dirty="0" smtClean="0"/>
              <a:t>giriş datası alır.</a:t>
            </a:r>
            <a:endParaRPr lang="en-US" sz="2000" dirty="0" smtClean="0"/>
          </a:p>
          <a:p>
            <a:pPr lvl="1"/>
            <a:r>
              <a:rPr lang="tr-TR" sz="2000" dirty="0" smtClean="0"/>
              <a:t>Bu datayla veya bu data üzerinde bazı işlemler yapar (algoritma).</a:t>
            </a:r>
            <a:endParaRPr lang="tr-TR" sz="2000" dirty="0"/>
          </a:p>
          <a:p>
            <a:pPr lvl="1"/>
            <a:r>
              <a:rPr lang="tr-TR" sz="2000" dirty="0" smtClean="0"/>
              <a:t>Bir çıkış datası oluşturur.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141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Programlama Dilleri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Bir bilgisayar (CPU) sadece kendi dilinde (CPU komut kümesi) yazılanı anlar.</a:t>
            </a:r>
          </a:p>
          <a:p>
            <a:pPr lvl="1"/>
            <a:r>
              <a:rPr lang="tr-TR" dirty="0"/>
              <a:t>Bu dil </a:t>
            </a:r>
            <a:r>
              <a:rPr lang="tr-TR" b="1" dirty="0"/>
              <a:t>Makina Dili</a:t>
            </a:r>
            <a:r>
              <a:rPr lang="tr-TR" dirty="0"/>
              <a:t> olarak adlandırılır.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11000011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1000010100100000</a:t>
            </a:r>
          </a:p>
          <a:p>
            <a:pPr lvl="1"/>
            <a:r>
              <a:rPr lang="tr-TR" dirty="0">
                <a:solidFill>
                  <a:srgbClr val="FF0000"/>
                </a:solidFill>
              </a:rPr>
              <a:t>Komut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Adres</a:t>
            </a:r>
            <a:endParaRPr lang="tr-TR" dirty="0">
              <a:solidFill>
                <a:srgbClr val="0070C0"/>
              </a:solidFill>
            </a:endParaRP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endParaRPr lang="tr-TR" dirty="0" smtClean="0"/>
          </a:p>
          <a:p>
            <a:r>
              <a:rPr lang="tr-TR" dirty="0" smtClean="0"/>
              <a:t>Her </a:t>
            </a:r>
            <a:r>
              <a:rPr lang="tr-TR" dirty="0"/>
              <a:t>CPU’nun kendine ait komut kümesi vardır</a:t>
            </a:r>
            <a:r>
              <a:rPr lang="en-US" dirty="0"/>
              <a:t>:</a:t>
            </a:r>
            <a:r>
              <a:rPr lang="tr-TR" dirty="0"/>
              <a:t> Bir CPU için yazılan komutlar diğer CPUda çalışmayabilir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tr-TR" dirty="0" smtClean="0"/>
              <a:t>Makine </a:t>
            </a:r>
            <a:r>
              <a:rPr lang="tr-TR" dirty="0"/>
              <a:t>dilinde yazılan bir program çalıştırılabilir (</a:t>
            </a:r>
            <a:r>
              <a:rPr lang="en-US" b="1" dirty="0"/>
              <a:t>executable</a:t>
            </a:r>
            <a:r>
              <a:rPr lang="en-US" dirty="0"/>
              <a:t> </a:t>
            </a:r>
            <a:r>
              <a:rPr lang="tr-TR" dirty="0"/>
              <a:t>yada</a:t>
            </a:r>
            <a:r>
              <a:rPr lang="en-US" dirty="0"/>
              <a:t> </a:t>
            </a:r>
            <a:r>
              <a:rPr lang="en-US" b="1" dirty="0"/>
              <a:t>binary code</a:t>
            </a:r>
            <a:r>
              <a:rPr lang="tr-TR" dirty="0"/>
              <a:t>) olarak adlandırılır.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Saatleri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Teorik</a:t>
            </a:r>
            <a:r>
              <a:rPr lang="en-US" dirty="0" smtClean="0"/>
              <a:t> </a:t>
            </a:r>
            <a:r>
              <a:rPr lang="en-US" dirty="0" err="1" smtClean="0"/>
              <a:t>Dersler</a:t>
            </a:r>
            <a:endParaRPr lang="en-US" dirty="0" smtClean="0"/>
          </a:p>
          <a:p>
            <a:pPr lvl="1"/>
            <a:r>
              <a:rPr lang="en-US" dirty="0" err="1" smtClean="0"/>
              <a:t>Pazartesi</a:t>
            </a:r>
            <a:r>
              <a:rPr lang="en-US" dirty="0" smtClean="0"/>
              <a:t> 8:</a:t>
            </a:r>
            <a:r>
              <a:rPr lang="tr-TR" dirty="0" smtClean="0"/>
              <a:t>30</a:t>
            </a:r>
            <a:r>
              <a:rPr lang="en-US" dirty="0"/>
              <a:t> </a:t>
            </a:r>
            <a:r>
              <a:rPr lang="en-US" dirty="0" smtClean="0"/>
              <a:t>– 10:15</a:t>
            </a:r>
          </a:p>
          <a:p>
            <a:pPr lvl="1"/>
            <a:r>
              <a:rPr lang="en-US" dirty="0" err="1" smtClean="0"/>
              <a:t>Salı</a:t>
            </a:r>
            <a:r>
              <a:rPr lang="en-US" dirty="0" smtClean="0"/>
              <a:t> 8:30 – 10:15</a:t>
            </a:r>
            <a:endParaRPr lang="en-US" dirty="0"/>
          </a:p>
          <a:p>
            <a:r>
              <a:rPr lang="en-US" dirty="0" smtClean="0"/>
              <a:t>Lab</a:t>
            </a:r>
            <a:r>
              <a:rPr lang="tr-TR" dirty="0" smtClean="0"/>
              <a:t>lar:</a:t>
            </a:r>
            <a:r>
              <a:rPr lang="tr-TR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Pazartesi</a:t>
            </a:r>
            <a:r>
              <a:rPr lang="en-US" dirty="0" smtClean="0"/>
              <a:t> 10:30 – 12:15</a:t>
            </a:r>
          </a:p>
          <a:p>
            <a:endParaRPr lang="en-US" dirty="0"/>
          </a:p>
          <a:p>
            <a:r>
              <a:rPr lang="tr-TR" dirty="0" smtClean="0"/>
              <a:t>Derse ve lablara katılım zorunlu</a:t>
            </a:r>
            <a:r>
              <a:rPr lang="en-US" dirty="0" err="1" smtClean="0"/>
              <a:t>dur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Labların asgari %</a:t>
            </a:r>
            <a:r>
              <a:rPr lang="tr-TR" dirty="0"/>
              <a:t>8</a:t>
            </a:r>
            <a:r>
              <a:rPr lang="en-US" dirty="0" smtClean="0"/>
              <a:t>0</a:t>
            </a:r>
            <a:r>
              <a:rPr lang="tr-TR" dirty="0" smtClean="0"/>
              <a:t>’ine veya dersin %70’ine katılmadığınızda dersten kalırsınız.</a:t>
            </a:r>
          </a:p>
          <a:p>
            <a:pPr lvl="2"/>
            <a:r>
              <a:rPr lang="tr-TR" dirty="0" smtClean="0"/>
              <a:t>Yani en fazla 3 lab ve 4 ders devamsızlık hakkınız var</a:t>
            </a:r>
          </a:p>
          <a:p>
            <a:pPr marL="594360" lvl="2" indent="0">
              <a:buNone/>
            </a:pPr>
            <a:endParaRPr lang="en-US" dirty="0"/>
          </a:p>
          <a:p>
            <a:pPr lvl="1"/>
            <a:r>
              <a:rPr lang="tr-TR" dirty="0" smtClean="0"/>
              <a:t>Herhangi bir sebeple katılmadığınız lablardan sıfır alırsınız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Makine Diliyle Program Yazma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Gerçek Değil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2028960" y="1572720"/>
            <a:ext cx="3640320" cy="376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Yüksek Seviyeli Diller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228160" cy="49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Bilgisayar programlarının daha insani bir dil kullanılarak yazılması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Sonra yazılan bu programın derleyici(compiler) kullanılarak makine diline çevrilmesi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Assembly 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Dili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Herbir makine komutu için bir komut içerir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00000101</a:t>
            </a:r>
            <a:r>
              <a:rPr lang="tr-TR" sz="2800" b="0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yerine </a:t>
            </a:r>
            <a:r>
              <a:rPr lang="en-US" sz="2800" b="0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 </a:t>
            </a:r>
            <a:r>
              <a:rPr lang="en-US" sz="2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Assembly programını makine diline çevirmek için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Assembler</a:t>
            </a: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kullanılır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Daha yüksek seviyeli dilller: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C++, Java, Object C, C#, Python, Ruby, 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Makine Diline Çevirim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r>
              <a:rPr lang="tr-TR" sz="3200" b="0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orumlayıcı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interpreter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yorumlanabilir bir dilde (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interpreted-language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yazılmış herhangi bir programı çalıştırabilecek bir programdır.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tr-T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Derleyici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compiler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yüksek seviyeli bir dilde yazılmış bir programı makine diline çevirir.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Programın (bir kodun) Yapısı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22816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Sözdizimi (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Syntax</a:t>
            </a:r>
            <a:r>
              <a:rPr lang="tr-T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</a:t>
            </a:r>
            <a:r>
              <a:rPr lang="tr-T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dilbilgisi yapısıyla ilgilidir. Doğru sözdizimi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grameri düzgün cümle veya cümlecikleri ifade eder.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Mesela, tahtae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Türkçe de olmadığı için ya tahta olmalı yada başka bir şey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tr-TR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 </a:t>
            </a: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herbir cümleciğin noktalı virgülle ayrılması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tr-TR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tr-T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tr-T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Mantıksal yapı (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Semantic</a:t>
            </a:r>
            <a:r>
              <a:rPr lang="tr-T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anlamla ilgilidir. Verilen bir cümlecik mantiki olarak bir anlam ifade ediyor mu etmiyor mu.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10/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</a:t>
            </a: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mantiki olarak yapılamaz, çünkü bir sayıyı metine bölemezsiniz.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Syntax </a:t>
            </a:r>
            <a:r>
              <a:rPr lang="tr-T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Semantic</a:t>
            </a:r>
            <a:r>
              <a:rPr lang="tr-T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hataları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 </a:t>
            </a:r>
            <a:r>
              <a:rPr lang="en-US" b="1" dirty="0" err="1"/>
              <a:t>hataları</a:t>
            </a:r>
            <a:r>
              <a:rPr lang="en-US" b="1" dirty="0"/>
              <a:t> </a:t>
            </a:r>
            <a:r>
              <a:rPr lang="en-US" dirty="0" err="1"/>
              <a:t>yazdığınız</a:t>
            </a:r>
            <a:r>
              <a:rPr lang="en-US" dirty="0"/>
              <a:t>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dilinin</a:t>
            </a:r>
            <a:r>
              <a:rPr lang="en-US" dirty="0"/>
              <a:t> </a:t>
            </a:r>
            <a:r>
              <a:rPr lang="en-US" dirty="0" err="1"/>
              <a:t>kurallarından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birkaçını</a:t>
            </a:r>
            <a:r>
              <a:rPr lang="en-US" dirty="0"/>
              <a:t> </a:t>
            </a:r>
            <a:r>
              <a:rPr lang="en-US" dirty="0" err="1"/>
              <a:t>ihlal</a:t>
            </a:r>
            <a:r>
              <a:rPr lang="en-US" dirty="0"/>
              <a:t> </a:t>
            </a:r>
            <a:r>
              <a:rPr lang="en-US" dirty="0" err="1"/>
              <a:t>ettiği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derleyemez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çalıştıramazsınız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Semantic </a:t>
            </a:r>
            <a:r>
              <a:rPr lang="en-US" b="1" dirty="0" err="1"/>
              <a:t>hataları</a:t>
            </a:r>
            <a:r>
              <a:rPr lang="en-US" b="1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hatalardır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</a:t>
            </a:r>
            <a:r>
              <a:rPr lang="tr-T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lama Dili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Dennis Ritchie – AT&amp;T Bell Laboratories – 1972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Unix 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işletim sistemi C de yazıldı.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Yeni sistemlerde ve mimarilerde halen yaygın bi şekilde kullanılmaktadır.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Verimli ve performansı yüksektir.</a:t>
            </a:r>
            <a:endParaRPr lang="tr-T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Düşük seviyeli erişim sağlar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Kalıtımsal olarak güvenli değildir.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 de Program Yazma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2156806"/>
            <a:ext cx="8401226" cy="3253395"/>
            <a:chOff x="491002" y="2674448"/>
            <a:chExt cx="7630539" cy="2014932"/>
          </a:xfrm>
        </p:grpSpPr>
        <p:sp>
          <p:nvSpPr>
            <p:cNvPr id="5" name="TextBox 4"/>
            <p:cNvSpPr txBox="1"/>
            <p:nvPr/>
          </p:nvSpPr>
          <p:spPr>
            <a:xfrm>
              <a:off x="491002" y="2887101"/>
              <a:ext cx="1213345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 programı</a:t>
              </a:r>
            </a:p>
            <a:p>
              <a:r>
                <a:rPr lang="tr-TR" dirty="0" smtClean="0"/>
                <a:t> yazma</a:t>
              </a:r>
              <a:endParaRPr lang="en-US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4294" y="2890496"/>
              <a:ext cx="1086708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Programı </a:t>
              </a:r>
            </a:p>
            <a:p>
              <a:r>
                <a:rPr lang="tr-TR" dirty="0" smtClean="0"/>
                <a:t>Derleme</a:t>
              </a:r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904" y="2890496"/>
              <a:ext cx="1116652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Programı </a:t>
              </a:r>
            </a:p>
            <a:p>
              <a:r>
                <a:rPr lang="tr-TR" dirty="0" smtClean="0"/>
                <a:t>Çalıştırma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1704347" y="3210267"/>
              <a:ext cx="1509947" cy="33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74028" y="3213660"/>
              <a:ext cx="102187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>
              <a:off x="3757648" y="3536827"/>
              <a:ext cx="0" cy="11525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27"/>
            <p:cNvCxnSpPr>
              <a:endCxn id="5" idx="2"/>
            </p:cNvCxnSpPr>
            <p:nvPr/>
          </p:nvCxnSpPr>
          <p:spPr>
            <a:xfrm rot="10800000">
              <a:off x="1097676" y="3533433"/>
              <a:ext cx="2541655" cy="11461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690315" y="4112706"/>
              <a:ext cx="115176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3657332" y="4679559"/>
              <a:ext cx="260886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759520" y="3675326"/>
              <a:ext cx="846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Syntax </a:t>
              </a:r>
            </a:p>
            <a:p>
              <a:r>
                <a:rPr lang="tr-TR" dirty="0" smtClean="0">
                  <a:solidFill>
                    <a:srgbClr val="FF0000"/>
                  </a:solidFill>
                </a:rPr>
                <a:t>Hatası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164" y="3675326"/>
              <a:ext cx="1931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</a:rPr>
                <a:t>Çaışma zamanında</a:t>
              </a:r>
            </a:p>
            <a:p>
              <a:r>
                <a:rPr lang="tr-TR" dirty="0" smtClean="0">
                  <a:solidFill>
                    <a:srgbClr val="FF0000"/>
                  </a:solidFill>
                </a:rPr>
                <a:t> hataya veya </a:t>
              </a:r>
            </a:p>
            <a:p>
              <a:r>
                <a:rPr lang="tr-TR" dirty="0" smtClean="0">
                  <a:solidFill>
                    <a:srgbClr val="FF0000"/>
                  </a:solidFill>
                </a:rPr>
                <a:t>yanlış input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74028" y="2674448"/>
              <a:ext cx="1122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</a:rPr>
                <a:t>Synax </a:t>
              </a:r>
            </a:p>
            <a:p>
              <a:r>
                <a:rPr lang="tr-TR" dirty="0" smtClean="0">
                  <a:solidFill>
                    <a:srgbClr val="FF0000"/>
                  </a:solidFill>
                </a:rPr>
                <a:t>hatası yok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587002" y="3213660"/>
              <a:ext cx="1275104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512254" y="2754462"/>
              <a:ext cx="1609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Program </a:t>
              </a:r>
              <a:r>
                <a:rPr lang="tr-TR" dirty="0" smtClean="0">
                  <a:solidFill>
                    <a:srgbClr val="FF0000"/>
                  </a:solidFill>
                </a:rPr>
                <a:t>Doğru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4717" y="1992868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.</a:t>
            </a:r>
            <a:r>
              <a:rPr lang="tr-TR" dirty="0">
                <a:solidFill>
                  <a:srgbClr val="008000"/>
                </a:solidFill>
              </a:rPr>
              <a:t>c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tr-TR" dirty="0" smtClean="0">
                <a:solidFill>
                  <a:srgbClr val="008000"/>
                </a:solidFill>
              </a:rPr>
              <a:t>dosya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tr-TR" dirty="0" smtClean="0">
                <a:solidFill>
                  <a:srgbClr val="008000"/>
                </a:solidFill>
              </a:rPr>
              <a:t>lar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0398" y="2069068"/>
            <a:ext cx="12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.</a:t>
            </a:r>
            <a:r>
              <a:rPr lang="tr-TR" dirty="0" smtClean="0">
                <a:solidFill>
                  <a:srgbClr val="008000"/>
                </a:solidFill>
              </a:rPr>
              <a:t>exe dosyası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İlk Programı Yazma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Aşağıdaki metni bilgisayar ekranına yazan program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Hello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Medeniyet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 yazmak için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ö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ihtiyacımız var.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Linux: Vim,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Emacs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Pico, Nano,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Gedit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vs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Windows: Notepad, WordPad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tr-TR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Biz bu derste</a:t>
            </a:r>
            <a:r>
              <a:rPr lang="en-US" sz="2800" b="0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Geany</a:t>
            </a:r>
            <a:r>
              <a:rPr lang="en-US" sz="2800" b="0" strike="noStrike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tr-TR" sz="2800" b="0" strike="noStrike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yi editör olarak kullanacağız</a:t>
            </a:r>
            <a:endParaRPr lang="en-US" sz="2800" b="0" strike="noStrike" spc="-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tr-TR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Şu linkten indirebilirsiniz</a:t>
            </a:r>
            <a:r>
              <a:rPr lang="en-US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https://www.geany.org</a:t>
            </a:r>
            <a:r>
              <a:rPr lang="en-US" sz="28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/</a:t>
            </a:r>
            <a:endParaRPr lang="en-US" sz="2800" spc="-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İlk Programımızı Yazma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hello.c</a:t>
            </a:r>
            <a:endParaRPr lang="en-US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prints Hello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@</a:t>
            </a:r>
            <a:r>
              <a:rPr lang="en-US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adaskin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*/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 &lt;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main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(){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("Hello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!\n");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0;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İlk Programımızı Yazma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hello.c</a:t>
            </a:r>
            <a:endParaRPr lang="en-US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prints Hello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@</a:t>
            </a:r>
            <a:r>
              <a:rPr lang="en-US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adaskin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*/</a:t>
            </a:r>
          </a:p>
          <a:p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 &lt;</a:t>
            </a:r>
            <a:r>
              <a:rPr lang="en-US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main </a:t>
            </a:r>
            <a:r>
              <a:rPr lang="en-US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("Hello </a:t>
            </a: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!\n");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0;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0200" y="1143000"/>
            <a:ext cx="36576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r-T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Yorumlar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  /*	...	*/ </a:t>
            </a:r>
            <a:r>
              <a:rPr lang="tr-T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yorumlar derleyici tarafından göz ardı edilir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1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 flipV="1">
            <a:off x="2895600" y="1647915"/>
            <a:ext cx="2514600" cy="49529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Dersin Muhtevası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Bu ders C programla</a:t>
            </a:r>
            <a:r>
              <a:rPr lang="en-US" dirty="0" smtClean="0"/>
              <a:t>ma</a:t>
            </a:r>
            <a:r>
              <a:rPr lang="tr-TR" dirty="0" smtClean="0"/>
              <a:t> dilini kullanarak size programla becerisi kazandırmayı amaçlamaktadır.</a:t>
            </a:r>
          </a:p>
          <a:p>
            <a:r>
              <a:rPr lang="tr-TR" dirty="0" smtClean="0"/>
              <a:t>Derste C dilinin temel sözdizimi ve dilbigisini öğrenmenin yanı sıra güzel ve doğru program yazmayıda öğreneceksiniz.</a:t>
            </a:r>
          </a:p>
          <a:p>
            <a:r>
              <a:rPr lang="tr-TR" dirty="0" smtClean="0"/>
              <a:t>Farklı alanlardaki basit programlara uygulamalar yapacaksınız.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İlk Programımızı Yazma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hello.c</a:t>
            </a:r>
            <a:endParaRPr lang="en-US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prints Hello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@</a:t>
            </a:r>
            <a:r>
              <a:rPr lang="en-US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adaskin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*/</a:t>
            </a:r>
          </a:p>
          <a:p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 &lt;</a:t>
            </a:r>
            <a:r>
              <a:rPr lang="en-US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main </a:t>
            </a:r>
            <a:r>
              <a:rPr lang="en-US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("Hello </a:t>
            </a: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!\n");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0;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0200" y="1143000"/>
            <a:ext cx="36576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r-T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Yorumlar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  /*	...	*/ </a:t>
            </a:r>
            <a:r>
              <a:rPr lang="tr-T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yorumlar derleyici tarafından göz ardı edilir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1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 flipV="1">
            <a:off x="2895600" y="1647915"/>
            <a:ext cx="2514600" cy="49529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2133600"/>
            <a:ext cx="365760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 &lt;</a:t>
            </a:r>
            <a:r>
              <a:rPr lang="en-US" spc="-1" dirty="0" err="1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(önişleme) 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preprocessor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komutu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Derlme işleminden önce derlenecek kodda  </a:t>
            </a:r>
            <a:r>
              <a:rPr lang="en-US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dosyasının da içerilmesini sağlar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1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7" name="Curved Connector 6"/>
          <p:cNvCxnSpPr>
            <a:stCxn id="6" idx="1"/>
          </p:cNvCxnSpPr>
          <p:nvPr/>
        </p:nvCxnSpPr>
        <p:spPr>
          <a:xfrm rot="10800000" flipV="1">
            <a:off x="2438400" y="2872263"/>
            <a:ext cx="2971800" cy="2519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İlk Programımızı Yazma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hello.c</a:t>
            </a:r>
            <a:endParaRPr lang="en-US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prints Hello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@</a:t>
            </a:r>
            <a:r>
              <a:rPr lang="en-US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adaskin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*/</a:t>
            </a:r>
          </a:p>
          <a:p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 &lt;</a:t>
            </a:r>
            <a:r>
              <a:rPr lang="en-US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main </a:t>
            </a:r>
            <a:r>
              <a:rPr lang="en-US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("Hello </a:t>
            </a: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!\n");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0;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0200" y="1143000"/>
            <a:ext cx="36576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r-T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Yorumlar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  /*	...	*/ </a:t>
            </a:r>
            <a:r>
              <a:rPr lang="tr-T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yorumlar derleyici tarafından göz ardı edilir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1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 flipV="1">
            <a:off x="2895600" y="1647915"/>
            <a:ext cx="2514600" cy="49529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2133600"/>
            <a:ext cx="365760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 &lt;</a:t>
            </a:r>
            <a:r>
              <a:rPr lang="en-US" spc="-1" dirty="0" err="1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(önişleme) 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preprocessor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komutu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Derlme işleminden önce derlenecek kodda  </a:t>
            </a:r>
            <a:r>
              <a:rPr lang="en-US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dosyasının da içerilmesini sağlar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1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7" name="Curved Connector 6"/>
          <p:cNvCxnSpPr>
            <a:stCxn id="6" idx="1"/>
          </p:cNvCxnSpPr>
          <p:nvPr/>
        </p:nvCxnSpPr>
        <p:spPr>
          <a:xfrm rot="10800000" flipV="1">
            <a:off x="2438400" y="2872263"/>
            <a:ext cx="2971800" cy="2519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3620869"/>
            <a:ext cx="358701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main() </a:t>
            </a:r>
            <a:r>
              <a:rPr lang="tr-TR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programın çalışmaya başladığı ana fonksiyon.</a:t>
            </a:r>
            <a:endParaRPr lang="en-US" sz="1100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1752600" y="3950836"/>
            <a:ext cx="3657600" cy="12008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İlk Programımızı Yazma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hello.c</a:t>
            </a:r>
            <a:endParaRPr lang="en-US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prints Hello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@</a:t>
            </a:r>
            <a:r>
              <a:rPr lang="en-US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adaskin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*/</a:t>
            </a:r>
          </a:p>
          <a:p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 &lt;</a:t>
            </a:r>
            <a:r>
              <a:rPr lang="en-US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main </a:t>
            </a:r>
            <a:r>
              <a:rPr lang="en-US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("Hello </a:t>
            </a: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!\n");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0;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0200" y="1143000"/>
            <a:ext cx="36576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r-T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Yorumlar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  /*	...	*/ </a:t>
            </a:r>
            <a:r>
              <a:rPr lang="tr-T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yorumlar derleyici tarafından göz ardı edilir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1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 flipV="1">
            <a:off x="2895600" y="1647915"/>
            <a:ext cx="2514600" cy="49529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2133600"/>
            <a:ext cx="365760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 &lt;</a:t>
            </a:r>
            <a:r>
              <a:rPr lang="en-US" spc="-1" dirty="0" err="1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(önişleme) 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preprocessor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komutu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Derlme işleminden önce derlenecek kodda  </a:t>
            </a:r>
            <a:r>
              <a:rPr lang="en-US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dosyasının da içerilmesini sağlar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1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7" name="Curved Connector 6"/>
          <p:cNvCxnSpPr>
            <a:stCxn id="6" idx="1"/>
          </p:cNvCxnSpPr>
          <p:nvPr/>
        </p:nvCxnSpPr>
        <p:spPr>
          <a:xfrm rot="10800000" flipV="1">
            <a:off x="2438400" y="2872263"/>
            <a:ext cx="2971800" cy="2519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3620869"/>
            <a:ext cx="358701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main() </a:t>
            </a:r>
            <a:r>
              <a:rPr lang="tr-TR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programın çalışmaya başladığı ana fonksiyon.</a:t>
            </a:r>
            <a:endParaRPr lang="en-US" sz="1100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1752600" y="3950836"/>
            <a:ext cx="3657600" cy="12008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4585" y="4419600"/>
            <a:ext cx="3587015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(...) </a:t>
            </a:r>
            <a:r>
              <a:rPr lang="tr-TR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de kullanılabilecek fonksiyonlardan birisi </a:t>
            </a:r>
            <a:r>
              <a:rPr lang="en-US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"Hello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tr-TR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!" </a:t>
            </a:r>
            <a:r>
              <a:rPr lang="tr-TR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yazısını ekrana yazdırır.</a:t>
            </a:r>
            <a:endParaRPr lang="en-US" sz="1100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20" name="Curved Connector 19"/>
          <p:cNvCxnSpPr>
            <a:stCxn id="19" idx="1"/>
          </p:cNvCxnSpPr>
          <p:nvPr/>
        </p:nvCxnSpPr>
        <p:spPr>
          <a:xfrm rot="10800000">
            <a:off x="3543299" y="4572009"/>
            <a:ext cx="1861286" cy="30925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İlk Programımızı Yazma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hello.c</a:t>
            </a:r>
            <a:endParaRPr lang="en-US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prints Hello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@</a:t>
            </a:r>
            <a:r>
              <a:rPr lang="en-US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adaskin</a:t>
            </a: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*/</a:t>
            </a:r>
          </a:p>
          <a:p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 &lt;</a:t>
            </a:r>
            <a:r>
              <a:rPr lang="en-US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main </a:t>
            </a:r>
            <a:r>
              <a:rPr lang="en-US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("Hello </a:t>
            </a: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!\n");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0;</a:t>
            </a:r>
          </a:p>
          <a:p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0200" y="1143000"/>
            <a:ext cx="36576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r-T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Yorumlar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  /*	...	*/ </a:t>
            </a:r>
            <a:r>
              <a:rPr lang="tr-T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yorumlar derleyici tarafından göz ardı edilir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1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 flipV="1">
            <a:off x="2895600" y="1647915"/>
            <a:ext cx="2514600" cy="49529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2133600"/>
            <a:ext cx="365760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 &lt;</a:t>
            </a:r>
            <a:r>
              <a:rPr lang="en-US" spc="-1" dirty="0" err="1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(önişleme) 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preprocessor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komutu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Derlme işleminden önce derlenecek kodda  </a:t>
            </a:r>
            <a:r>
              <a:rPr lang="en-US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tr-TR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dosyasının da içerilmesini sağlar</a:t>
            </a:r>
            <a:r>
              <a:rPr lang="en-US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1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7" name="Curved Connector 6"/>
          <p:cNvCxnSpPr>
            <a:stCxn id="6" idx="1"/>
          </p:cNvCxnSpPr>
          <p:nvPr/>
        </p:nvCxnSpPr>
        <p:spPr>
          <a:xfrm rot="10800000" flipV="1">
            <a:off x="2438400" y="2872263"/>
            <a:ext cx="2971800" cy="2519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3620869"/>
            <a:ext cx="358701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main() </a:t>
            </a:r>
            <a:r>
              <a:rPr lang="tr-TR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programın çalışmaya başladığı ana fonksiyon.</a:t>
            </a:r>
            <a:endParaRPr lang="en-US" sz="1100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1752600" y="3950836"/>
            <a:ext cx="3657600" cy="12008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4585" y="4419600"/>
            <a:ext cx="3587015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(...) </a:t>
            </a:r>
            <a:r>
              <a:rPr lang="tr-TR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de kullanılabilecek fonksiyonlardan birisi </a:t>
            </a:r>
            <a:r>
              <a:rPr lang="en-US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"Hello</a:t>
            </a:r>
            <a:r>
              <a:rPr lang="en-US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tr-TR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Medeniyet</a:t>
            </a:r>
            <a:r>
              <a:rPr lang="en-US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!" </a:t>
            </a:r>
            <a:r>
              <a:rPr lang="tr-TR" spc="-1" dirty="0" smtClean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yazısını ekrana yazdırır.</a:t>
            </a:r>
            <a:endParaRPr lang="en-US" sz="1100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20" name="Curved Connector 19"/>
          <p:cNvCxnSpPr>
            <a:stCxn id="19" idx="1"/>
          </p:cNvCxnSpPr>
          <p:nvPr/>
        </p:nvCxnSpPr>
        <p:spPr>
          <a:xfrm rot="10800000">
            <a:off x="3543299" y="4572009"/>
            <a:ext cx="1861286" cy="30925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42687" y="5733871"/>
            <a:ext cx="358701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return 0; </a:t>
            </a:r>
            <a:r>
              <a:rPr lang="tr-TR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main fonksiyonunu sonlandırır ve 0 değerini döndürür.</a:t>
            </a:r>
            <a:endParaRPr lang="en-US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Curved Connector 22"/>
          <p:cNvCxnSpPr>
            <a:stCxn id="22" idx="1"/>
          </p:cNvCxnSpPr>
          <p:nvPr/>
        </p:nvCxnSpPr>
        <p:spPr>
          <a:xfrm rot="10800000">
            <a:off x="1752605" y="5105405"/>
            <a:ext cx="3690083" cy="95163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İlk Programımızı Yazma</a:t>
            </a:r>
            <a:endParaRPr lang="en-US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Yazmış olduğumuz dosyayı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hello.c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şeklinde kaydedelim.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“.c”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C-program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lama dosyası olduğunu belirtmektedir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tr-T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Programı Derleme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hello.c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dosyasını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binary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dosyaya çevirmek için derleyiciye ihtiyacımız var.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Linux: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gcc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 build-essential pa</a:t>
            </a: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tinin bir parçası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Windows: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mingwin64</a:t>
            </a: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yüklememiz gerekiyor.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Linux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terminal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gcc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hello.c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–o hello</a:t>
            </a:r>
          </a:p>
          <a:p>
            <a:pPr marL="458640" indent="-45720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Windows 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komut satırında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5840" lvl="1" indent="-45720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hello.c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–o hello.exe 		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Bunlar çalıştırılabilir dosya üretmektedir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Linux</a:t>
            </a: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lang="tr-T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hello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Windows da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hello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.exe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</a:t>
            </a:r>
            <a:r>
              <a:rPr lang="tr-T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ı Çalıştırma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Windows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’da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hello.exe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Linux’de</a:t>
            </a:r>
            <a:r>
              <a:rPr lang="tr-TR" sz="32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./hello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“Hello 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Medeniyet!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r>
              <a:rPr lang="tr-T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yazısını ekranda görmeniz gerekiyor.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Farklı Örnekler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/* hello2.c</a:t>
            </a:r>
          </a:p>
          <a:p>
            <a:pPr marL="0" indent="0">
              <a:buNone/>
            </a:pPr>
            <a:r>
              <a:rPr lang="en-US" dirty="0" smtClean="0"/>
              <a:t>* @</a:t>
            </a:r>
            <a:r>
              <a:rPr lang="en-US" dirty="0" err="1" smtClean="0"/>
              <a:t>adaskin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("Hello");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 </a:t>
            </a:r>
            <a:r>
              <a:rPr lang="en-US" dirty="0" err="1" smtClean="0"/>
              <a:t>Medeniyet</a:t>
            </a:r>
            <a:r>
              <a:rPr lang="en-US" dirty="0" smtClean="0"/>
              <a:t>!");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("\n");</a:t>
            </a:r>
          </a:p>
          <a:p>
            <a:pPr marL="0" indent="0">
              <a:buNone/>
            </a:pPr>
            <a:r>
              <a:rPr lang="en-US" dirty="0" smtClean="0"/>
              <a:t> 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Farklı Örnekler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/* myname2.c</a:t>
            </a:r>
          </a:p>
          <a:p>
            <a:pPr marL="0" indent="0">
              <a:buNone/>
            </a:pPr>
            <a:r>
              <a:rPr lang="en-US" dirty="0" smtClean="0"/>
              <a:t>* @</a:t>
            </a:r>
            <a:r>
              <a:rPr lang="en-US" dirty="0" err="1" smtClean="0"/>
              <a:t>adaskin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(«</a:t>
            </a:r>
            <a:r>
              <a:rPr lang="tr-TR" dirty="0" smtClean="0"/>
              <a:t>Adım: </a:t>
            </a:r>
            <a:r>
              <a:rPr lang="tr-TR" dirty="0" err="1" smtClean="0"/>
              <a:t>Ayse</a:t>
            </a:r>
            <a:r>
              <a:rPr lang="en-US" dirty="0" smtClean="0"/>
              <a:t>\t");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(«</a:t>
            </a:r>
            <a:r>
              <a:rPr lang="tr-TR" dirty="0" smtClean="0"/>
              <a:t>Yılmaz</a:t>
            </a:r>
            <a:r>
              <a:rPr lang="en-US" dirty="0" smtClean="0"/>
              <a:t>\n");</a:t>
            </a:r>
          </a:p>
          <a:p>
            <a:pPr marL="0" indent="0">
              <a:buNone/>
            </a:pPr>
            <a:r>
              <a:rPr lang="en-US" dirty="0" smtClean="0"/>
              <a:t> 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Lablar</a:t>
            </a:r>
            <a:r>
              <a:rPr lang="en-US" dirty="0" smtClean="0"/>
              <a:t> </a:t>
            </a:r>
            <a:r>
              <a:rPr lang="en-US" dirty="0" err="1" smtClean="0"/>
              <a:t>hackerrank</a:t>
            </a:r>
            <a:r>
              <a:rPr lang="en-US" dirty="0" smtClean="0"/>
              <a:t> </a:t>
            </a:r>
            <a:r>
              <a:rPr lang="en-US" dirty="0" err="1" smtClean="0"/>
              <a:t>üzerinden</a:t>
            </a:r>
            <a:r>
              <a:rPr lang="en-US" dirty="0" smtClean="0"/>
              <a:t> </a:t>
            </a:r>
            <a:r>
              <a:rPr lang="en-US" dirty="0" err="1" smtClean="0"/>
              <a:t>yapılacaktır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haftanın</a:t>
            </a:r>
            <a:r>
              <a:rPr lang="en-US" dirty="0" smtClean="0"/>
              <a:t> </a:t>
            </a:r>
            <a:r>
              <a:rPr lang="en-US" dirty="0" err="1" smtClean="0"/>
              <a:t>linki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www.hackerrank.com/test/4dkt8rbqsk2/d695f0bacb5d626696f5280b51fd4599?try_test=true&amp;email=abetul.oktay@medeniyet.edu.tr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Süreye</a:t>
            </a:r>
            <a:r>
              <a:rPr lang="en-US" dirty="0" smtClean="0"/>
              <a:t> </a:t>
            </a:r>
            <a:r>
              <a:rPr lang="en-US" dirty="0" err="1" smtClean="0"/>
              <a:t>dikkat</a:t>
            </a:r>
            <a:r>
              <a:rPr lang="en-US" dirty="0" smtClean="0"/>
              <a:t> </a:t>
            </a:r>
            <a:r>
              <a:rPr lang="en-US" dirty="0" err="1" smtClean="0"/>
              <a:t>ediniz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6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Notları, Ödevler, </a:t>
            </a:r>
            <a:r>
              <a:rPr lang="tr-TR" dirty="0" err="1" smtClean="0"/>
              <a:t>Lablar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Ders notları Google </a:t>
            </a:r>
            <a:r>
              <a:rPr lang="tr-TR" dirty="0" err="1" smtClean="0"/>
              <a:t>Classroom</a:t>
            </a:r>
            <a:r>
              <a:rPr lang="tr-TR" dirty="0" smtClean="0"/>
              <a:t> da bulunacaktır.</a:t>
            </a:r>
          </a:p>
          <a:p>
            <a:r>
              <a:rPr lang="tr-TR" dirty="0" smtClean="0"/>
              <a:t>Bunun için bir </a:t>
            </a:r>
            <a:r>
              <a:rPr lang="tr-TR" dirty="0" err="1" smtClean="0"/>
              <a:t>gmail</a:t>
            </a:r>
            <a:r>
              <a:rPr lang="tr-TR" dirty="0" smtClean="0"/>
              <a:t> adresi almanız gerekmektedir</a:t>
            </a:r>
            <a:endParaRPr lang="en-US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Classroom</a:t>
            </a:r>
            <a:r>
              <a:rPr lang="tr-TR" dirty="0" smtClean="0"/>
              <a:t>.</a:t>
            </a:r>
            <a:r>
              <a:rPr lang="en-US" dirty="0" smtClean="0"/>
              <a:t>g</a:t>
            </a:r>
            <a:r>
              <a:rPr lang="tr-TR" dirty="0" smtClean="0"/>
              <a:t>oogle.com adresine girerek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zj5igsn </a:t>
            </a:r>
            <a:r>
              <a:rPr lang="tr-TR" dirty="0" smtClean="0"/>
              <a:t>sınıf kodu ile ders muhtevasına erişebilirsiniz.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r-TR" dirty="0"/>
              <a:t>https://classroom.google.com/c/MTgwNjQwNDk0OTA4?cjc=zj5igsn</a:t>
            </a:r>
          </a:p>
        </p:txBody>
      </p:sp>
    </p:spTree>
    <p:extLst>
      <p:ext uri="{BB962C8B-B14F-4D97-AF65-F5344CB8AC3E}">
        <p14:creationId xmlns:p14="http://schemas.microsoft.com/office/powerpoint/2010/main" val="4212129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Geany</a:t>
            </a:r>
            <a:r>
              <a:rPr lang="en-US" dirty="0" smtClean="0"/>
              <a:t> </a:t>
            </a:r>
            <a:r>
              <a:rPr lang="en-US" dirty="0" err="1" smtClean="0"/>
              <a:t>kurulum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youtu.be/yUYeilve264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İnternetten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yazmak</a:t>
            </a:r>
            <a:endParaRPr lang="en-US" dirty="0" smtClean="0"/>
          </a:p>
          <a:p>
            <a:endParaRPr lang="en-US" dirty="0"/>
          </a:p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repl.it/repls/AncientShockingMacroinstruction#main.c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6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 Derse Nasıl Çalışmalıyım?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1.5 saatlik haftalık derslerde </a:t>
            </a:r>
          </a:p>
          <a:p>
            <a:pPr lvl="1"/>
            <a:r>
              <a:rPr lang="tr-TR" dirty="0" smtClean="0"/>
              <a:t>Konu materyalini ve basit örneklere uygulanmasını öğrenip/göreceksiniz.</a:t>
            </a:r>
          </a:p>
          <a:p>
            <a:pPr lvl="2"/>
            <a:r>
              <a:rPr lang="en-US" dirty="0" smtClean="0"/>
              <a:t>B</a:t>
            </a:r>
            <a:r>
              <a:rPr lang="tr-TR" dirty="0" smtClean="0"/>
              <a:t>ol bol soru sorun</a:t>
            </a:r>
          </a:p>
          <a:p>
            <a:pPr lvl="2"/>
            <a:r>
              <a:rPr lang="tr-TR" dirty="0" smtClean="0"/>
              <a:t>Ve Not alın</a:t>
            </a:r>
            <a:endParaRPr lang="en-US" dirty="0" smtClean="0"/>
          </a:p>
          <a:p>
            <a:pPr lvl="2"/>
            <a:r>
              <a:rPr lang="en-US" dirty="0" smtClean="0"/>
              <a:t>Pop up </a:t>
            </a:r>
            <a:r>
              <a:rPr lang="en-US" dirty="0" err="1" smtClean="0"/>
              <a:t>quizler</a:t>
            </a:r>
            <a:endParaRPr lang="tr-TR" dirty="0" smtClean="0"/>
          </a:p>
          <a:p>
            <a:r>
              <a:rPr lang="tr-TR" dirty="0" smtClean="0"/>
              <a:t>Evde </a:t>
            </a:r>
          </a:p>
          <a:p>
            <a:pPr lvl="1"/>
            <a:r>
              <a:rPr lang="tr-TR" dirty="0" smtClean="0"/>
              <a:t>Konu materyalini tekrar çalışıp sınıfta gösterilen örnekleri kendi kendinize yeniden yapın</a:t>
            </a:r>
          </a:p>
          <a:p>
            <a:pPr lvl="1"/>
            <a:r>
              <a:rPr lang="tr-TR" dirty="0" smtClean="0"/>
              <a:t>Ödevleri kendi kendinize yapın</a:t>
            </a:r>
          </a:p>
          <a:p>
            <a:r>
              <a:rPr lang="tr-TR" dirty="0" smtClean="0"/>
              <a:t>1.5 saatlik haftalık lablarda</a:t>
            </a:r>
          </a:p>
          <a:p>
            <a:pPr lvl="1"/>
            <a:r>
              <a:rPr lang="tr-TR" dirty="0" smtClean="0"/>
              <a:t>Bir önceki dersin konusunun farklı örnekler üzerinden tekrar pratiğini yapacaksınız.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Lütfen ders ve lablarda dakik olun </a:t>
            </a:r>
          </a:p>
          <a:p>
            <a:pPr lvl="1"/>
            <a:r>
              <a:rPr lang="tr-TR" dirty="0" smtClean="0"/>
              <a:t>zamanında gelip, zamanında çıkın</a:t>
            </a:r>
          </a:p>
          <a:p>
            <a:r>
              <a:rPr lang="tr-TR" dirty="0" smtClean="0"/>
              <a:t>Derste herhangi bir zamanda soru sorabilirsiniz</a:t>
            </a:r>
          </a:p>
          <a:p>
            <a:r>
              <a:rPr lang="en-US" dirty="0" smtClean="0"/>
              <a:t>Gaye,</a:t>
            </a:r>
            <a:r>
              <a:rPr lang="tr-TR" dirty="0" smtClean="0"/>
              <a:t> öğrenmeniz ve başarılı olmanız için sizlere yardımcı olmak.</a:t>
            </a:r>
          </a:p>
          <a:p>
            <a:r>
              <a:rPr lang="tr-TR" dirty="0" smtClean="0"/>
              <a:t>Ödev ve projeler bireysel çalışmanız için.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mutlaka</a:t>
            </a:r>
            <a:r>
              <a:rPr lang="en-US" dirty="0" smtClean="0"/>
              <a:t> </a:t>
            </a:r>
            <a:r>
              <a:rPr lang="en-US" dirty="0" err="1" smtClean="0"/>
              <a:t>saatinde</a:t>
            </a:r>
            <a:r>
              <a:rPr lang="en-US" dirty="0" smtClean="0"/>
              <a:t> </a:t>
            </a:r>
            <a:r>
              <a:rPr lang="en-US" dirty="0" err="1" smtClean="0"/>
              <a:t>hazır</a:t>
            </a:r>
            <a:r>
              <a:rPr lang="en-US" dirty="0" smtClean="0"/>
              <a:t> </a:t>
            </a:r>
            <a:r>
              <a:rPr lang="en-US" dirty="0" err="1" smtClean="0"/>
              <a:t>bulunmanız</a:t>
            </a:r>
            <a:r>
              <a:rPr lang="en-US" dirty="0" smtClean="0"/>
              <a:t> </a:t>
            </a:r>
            <a:r>
              <a:rPr lang="en-US" dirty="0" err="1" smtClean="0"/>
              <a:t>gerekmektedir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Bunun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www.hackerrank.com</a:t>
            </a:r>
            <a:r>
              <a:rPr lang="en-US" dirty="0" smtClean="0"/>
              <a:t> a </a:t>
            </a:r>
            <a:r>
              <a:rPr lang="en-US" dirty="0" err="1" smtClean="0"/>
              <a:t>üye</a:t>
            </a:r>
            <a:r>
              <a:rPr lang="en-US" dirty="0" smtClean="0"/>
              <a:t> </a:t>
            </a:r>
            <a:r>
              <a:rPr lang="en-US" dirty="0" err="1" smtClean="0"/>
              <a:t>olmanız</a:t>
            </a:r>
            <a:r>
              <a:rPr lang="en-US" dirty="0" smtClean="0"/>
              <a:t> </a:t>
            </a:r>
            <a:r>
              <a:rPr lang="en-US" dirty="0" err="1" smtClean="0"/>
              <a:t>gerekmektedir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Üye</a:t>
            </a:r>
            <a:r>
              <a:rPr lang="en-US" dirty="0" smtClean="0"/>
              <a:t> </a:t>
            </a:r>
            <a:r>
              <a:rPr lang="en-US" dirty="0" err="1" smtClean="0"/>
              <a:t>olurken</a:t>
            </a:r>
            <a:r>
              <a:rPr lang="en-US" dirty="0" smtClean="0"/>
              <a:t> </a:t>
            </a:r>
            <a:r>
              <a:rPr lang="en-US" dirty="0" err="1" smtClean="0"/>
              <a:t>kendi</a:t>
            </a:r>
            <a:r>
              <a:rPr lang="en-US" dirty="0" smtClean="0"/>
              <a:t> ad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soyadınızı</a:t>
            </a:r>
            <a:r>
              <a:rPr lang="en-US" dirty="0" smtClean="0"/>
              <a:t> </a:t>
            </a:r>
            <a:r>
              <a:rPr lang="en-US" dirty="0" err="1" smtClean="0"/>
              <a:t>giriniz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Haftaya</a:t>
            </a:r>
            <a:r>
              <a:rPr lang="en-US" dirty="0" smtClean="0"/>
              <a:t> ilk lab </a:t>
            </a:r>
            <a:r>
              <a:rPr lang="en-US" dirty="0" err="1" smtClean="0"/>
              <a:t>olacağı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mutlaka</a:t>
            </a:r>
            <a:r>
              <a:rPr lang="en-US" dirty="0" smtClean="0"/>
              <a:t> </a:t>
            </a:r>
            <a:r>
              <a:rPr lang="en-US" dirty="0" err="1" smtClean="0"/>
              <a:t>hackerrank</a:t>
            </a:r>
            <a:r>
              <a:rPr lang="en-US" dirty="0" smtClean="0"/>
              <a:t> </a:t>
            </a:r>
            <a:r>
              <a:rPr lang="en-US" dirty="0" err="1" smtClean="0"/>
              <a:t>hesabını</a:t>
            </a:r>
            <a:r>
              <a:rPr lang="en-US" dirty="0" smtClean="0"/>
              <a:t> </a:t>
            </a:r>
            <a:r>
              <a:rPr lang="en-US" dirty="0" err="1" smtClean="0"/>
              <a:t>açmış</a:t>
            </a:r>
            <a:r>
              <a:rPr lang="en-US" dirty="0" smtClean="0"/>
              <a:t> </a:t>
            </a:r>
            <a:r>
              <a:rPr lang="en-US" dirty="0" err="1" smtClean="0"/>
              <a:t>olunuz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Evde</a:t>
            </a:r>
            <a:r>
              <a:rPr lang="en-US" dirty="0" smtClean="0"/>
              <a:t> C </a:t>
            </a: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endParaRPr lang="en-US" dirty="0" smtClean="0"/>
          </a:p>
          <a:p>
            <a:pPr lvl="1"/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varsa</a:t>
            </a:r>
            <a:r>
              <a:rPr lang="en-US" dirty="0" smtClean="0"/>
              <a:t> </a:t>
            </a:r>
            <a:r>
              <a:rPr lang="en-US" dirty="0" err="1" smtClean="0"/>
              <a:t>geany</a:t>
            </a:r>
            <a:r>
              <a:rPr lang="en-US" dirty="0" smtClean="0"/>
              <a:t> </a:t>
            </a:r>
            <a:r>
              <a:rPr lang="en-US" dirty="0" err="1" smtClean="0"/>
              <a:t>kurunuz</a:t>
            </a:r>
            <a:endParaRPr lang="en-US" dirty="0" smtClean="0"/>
          </a:p>
          <a:p>
            <a:pPr lvl="1"/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yoksa</a:t>
            </a:r>
            <a:r>
              <a:rPr lang="en-US" dirty="0" smtClean="0"/>
              <a:t> repl.it </a:t>
            </a:r>
            <a:r>
              <a:rPr lang="en-US" dirty="0" err="1" smtClean="0"/>
              <a:t>sitesini</a:t>
            </a:r>
            <a:r>
              <a:rPr lang="en-US" dirty="0" smtClean="0"/>
              <a:t> </a:t>
            </a:r>
            <a:r>
              <a:rPr lang="en-US" dirty="0" err="1" smtClean="0"/>
              <a:t>kullanabilirsiniz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Varsayımlar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Sıfır programlama bilgisine sahipsiniz.</a:t>
            </a:r>
          </a:p>
          <a:p>
            <a:r>
              <a:rPr lang="tr-TR" dirty="0" smtClean="0"/>
              <a:t>Programlamaya çok ilgilisiniz ve derslerde uyumayacaksınız.</a:t>
            </a:r>
          </a:p>
          <a:p>
            <a:pPr lvl="1"/>
            <a:r>
              <a:rPr lang="tr-TR" dirty="0" smtClean="0"/>
              <a:t>Yada en azından horlamayacaksınız.</a:t>
            </a:r>
          </a:p>
          <a:p>
            <a:endParaRPr lang="en-US" dirty="0" smtClean="0"/>
          </a:p>
          <a:p>
            <a:r>
              <a:rPr lang="tr-TR" dirty="0" smtClean="0"/>
              <a:t>Derste telefonlarınızı kullanmayacaksınız.</a:t>
            </a:r>
            <a:endParaRPr lang="en-US" dirty="0" smtClean="0"/>
          </a:p>
          <a:p>
            <a:r>
              <a:rPr lang="en-US" dirty="0" smtClean="0"/>
              <a:t>Zoom her </a:t>
            </a:r>
            <a:r>
              <a:rPr lang="en-US" dirty="0" err="1" smtClean="0"/>
              <a:t>kişinin</a:t>
            </a:r>
            <a:r>
              <a:rPr lang="en-US" dirty="0" smtClean="0"/>
              <a:t> ne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zoomda</a:t>
            </a:r>
            <a:r>
              <a:rPr lang="en-US" dirty="0" smtClean="0"/>
              <a:t> </a:t>
            </a:r>
            <a:r>
              <a:rPr lang="en-US" dirty="0" err="1" smtClean="0"/>
              <a:t>kaldığını</a:t>
            </a:r>
            <a:r>
              <a:rPr lang="en-US" dirty="0" smtClean="0"/>
              <a:t> </a:t>
            </a:r>
            <a:r>
              <a:rPr lang="en-US" dirty="0" err="1" smtClean="0"/>
              <a:t>gösteriyor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Çok çalışkansınız</a:t>
            </a:r>
            <a:r>
              <a:rPr lang="en-US" dirty="0" smtClean="0"/>
              <a:t>;</a:t>
            </a:r>
            <a:r>
              <a:rPr lang="tr-TR" dirty="0" smtClean="0"/>
              <a:t> ödev ve projelerinizi zamanında yapacaksınız.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Beklenti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Aksi bildirilmediği sürece tüm proje/ödev/lab/sınavları hocalarınızdan başkasından yardım almadan yapmalısınız ve yapmak zorundasınız.</a:t>
            </a:r>
          </a:p>
          <a:p>
            <a:r>
              <a:rPr lang="tr-TR" dirty="0" smtClean="0"/>
              <a:t>Arkadaşınızdan, internetten vs aldığınız kodlar kopya olarak nitelendirilecektir.</a:t>
            </a:r>
          </a:p>
          <a:p>
            <a:r>
              <a:rPr lang="tr-TR" dirty="0" smtClean="0"/>
              <a:t>Kopya ödevler -100 puan almaktadır.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1723</Words>
  <Application>Microsoft Office PowerPoint</Application>
  <PresentationFormat>Ekran Gösterisi (4:3)</PresentationFormat>
  <Paragraphs>418</Paragraphs>
  <Slides>40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9" baseType="lpstr">
      <vt:lpstr>Arial</vt:lpstr>
      <vt:lpstr>Bookman Old Style</vt:lpstr>
      <vt:lpstr>Calibri</vt:lpstr>
      <vt:lpstr>DejaVu Sans</vt:lpstr>
      <vt:lpstr>Gill Sans MT</vt:lpstr>
      <vt:lpstr>Times New Roman</vt:lpstr>
      <vt:lpstr>Wingdings</vt:lpstr>
      <vt:lpstr>Wingdings 3</vt:lpstr>
      <vt:lpstr>Origin</vt:lpstr>
      <vt:lpstr>PowerPoint Sunusu</vt:lpstr>
      <vt:lpstr>Ders Saatleri</vt:lpstr>
      <vt:lpstr>Dersin Muhtevası</vt:lpstr>
      <vt:lpstr>Ders Notları, Ödevler, Lablar</vt:lpstr>
      <vt:lpstr>Bu Derse Nasıl Çalışmalıyım?</vt:lpstr>
      <vt:lpstr>Notlar</vt:lpstr>
      <vt:lpstr>LAB</vt:lpstr>
      <vt:lpstr>Varsayımlar</vt:lpstr>
      <vt:lpstr>Beklenti</vt:lpstr>
      <vt:lpstr>Derecelendirme</vt:lpstr>
      <vt:lpstr>Derecelendirme</vt:lpstr>
      <vt:lpstr>Bu Hafta</vt:lpstr>
      <vt:lpstr>Bilgisayar</vt:lpstr>
      <vt:lpstr>Bilgisayar</vt:lpstr>
      <vt:lpstr>Bilgisayar</vt:lpstr>
      <vt:lpstr>Bir Problemi Nasıl Çözeriz?</vt:lpstr>
      <vt:lpstr>Bilgisayar Mimarisi</vt:lpstr>
      <vt:lpstr>Bilgisayar Mimarisi </vt:lpstr>
      <vt:lpstr>Programlama Dilleri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 de Program Yazma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Farklı Örnekler</vt:lpstr>
      <vt:lpstr>Farklı Örnekler</vt:lpstr>
      <vt:lpstr>LAB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adaskin</dc:creator>
  <cp:lastModifiedBy>pc</cp:lastModifiedBy>
  <cp:revision>185</cp:revision>
  <dcterms:created xsi:type="dcterms:W3CDTF">2016-09-03T05:45:55Z</dcterms:created>
  <dcterms:modified xsi:type="dcterms:W3CDTF">2020-10-04T11:27:21Z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