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303" r:id="rId5"/>
    <p:sldId id="263" r:id="rId6"/>
    <p:sldId id="277" r:id="rId7"/>
    <p:sldId id="271" r:id="rId8"/>
    <p:sldId id="304" r:id="rId9"/>
    <p:sldId id="306" r:id="rId10"/>
    <p:sldId id="305" r:id="rId11"/>
    <p:sldId id="272" r:id="rId12"/>
    <p:sldId id="302" r:id="rId13"/>
    <p:sldId id="261" r:id="rId14"/>
    <p:sldId id="281" r:id="rId15"/>
    <p:sldId id="307" r:id="rId16"/>
    <p:sldId id="282" r:id="rId17"/>
    <p:sldId id="273" r:id="rId18"/>
    <p:sldId id="309" r:id="rId19"/>
    <p:sldId id="308" r:id="rId20"/>
    <p:sldId id="279" r:id="rId21"/>
    <p:sldId id="311" r:id="rId22"/>
    <p:sldId id="274" r:id="rId23"/>
    <p:sldId id="312" r:id="rId24"/>
    <p:sldId id="284" r:id="rId25"/>
    <p:sldId id="285" r:id="rId26"/>
    <p:sldId id="289" r:id="rId27"/>
    <p:sldId id="292" r:id="rId28"/>
    <p:sldId id="286" r:id="rId29"/>
    <p:sldId id="293" r:id="rId30"/>
    <p:sldId id="287" r:id="rId31"/>
    <p:sldId id="288" r:id="rId32"/>
    <p:sldId id="295" r:id="rId33"/>
    <p:sldId id="314" r:id="rId34"/>
    <p:sldId id="313" r:id="rId35"/>
    <p:sldId id="291" r:id="rId36"/>
    <p:sldId id="296" r:id="rId37"/>
    <p:sldId id="315" r:id="rId38"/>
    <p:sldId id="297" r:id="rId39"/>
    <p:sldId id="299" r:id="rId40"/>
    <p:sldId id="275" r:id="rId41"/>
    <p:sldId id="276" r:id="rId42"/>
    <p:sldId id="298" r:id="rId43"/>
    <p:sldId id="294" r:id="rId44"/>
    <p:sldId id="290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CCC03-AC89-4E16-8109-D723AF936DD7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FCADD-7758-4BBC-B1CE-CB080FDE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87472-5E2E-49BC-8CC1-0005798B4910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83130-27BC-4DCE-88D0-D38A13489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ED962-6A45-415B-8A19-9AC4C2A0C0DA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D06B9-C785-4B2C-A161-A978E6C35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0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61395-AFA2-4401-B6E8-748555CB8E02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6FC21-B0E8-49BA-B0CD-A192B097C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1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80044-F206-4025-88A1-DC1F7AFD2C83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1C757-6CF1-40B5-B684-F03F21E88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D524F-6796-428A-98B6-D370A0213009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B359-829B-4C2C-911A-653261C74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08B8A-7147-4F0F-9BC1-61878D83AB37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19F48-5C6B-4AFD-98FF-27A659586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E6528-BEC9-4D8B-A482-6CDCD1DE6E75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BB74A-2C23-4615-A77B-6EE6FC822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0EBAE-B129-4524-8B2D-55C10578F135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147AB-CA4C-4501-8797-3882F2040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7621A-561A-4CF4-9ED1-6935D4C4832A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A4495-35AB-4CF2-9E58-CDA85CE1D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2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507EA-A2E6-4BF4-A4BA-26FFED074893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3F1A4-2BF4-44DB-B4A8-303B230B8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D2A4AF-182E-43BB-9269-D8D7E8528F68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2D58B1-9559-4CE6-A6F9-3664B7D3D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</a:t>
            </a:r>
            <a:r>
              <a:rPr lang="tr-TR" dirty="0" smtClean="0"/>
              <a:t>ğişkenler, Veri Tipleri, Aritmetik İşlemler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Ders </a:t>
            </a:r>
            <a:r>
              <a:rPr lang="en-US" dirty="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52400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 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rogram</a:t>
            </a:r>
            <a:r>
              <a:rPr lang="tr-T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ının P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arçaları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r>
              <a:rPr lang="tr-T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tr-T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Fonksiyonlar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219200"/>
            <a:ext cx="8228013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Her fonksiyonun bir ismi var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tr-T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main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printf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puts, 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scanf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</a:t>
            </a:r>
            <a:r>
              <a:rPr lang="tr-T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gibi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 </a:t>
            </a:r>
            <a:endParaRPr lang="tr-T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Fonksiyon isminden sonra gelen parantezler argüman listelerini çevirirler. 	</a:t>
            </a:r>
            <a:r>
              <a:rPr lang="en-US" sz="2000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printf</a:t>
            </a:r>
            <a:r>
              <a:rPr lang="en-US" sz="20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(“Hi!”); </a:t>
            </a:r>
            <a:r>
              <a:rPr lang="tr-TR" sz="20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               </a:t>
            </a:r>
            <a:r>
              <a:rPr lang="en-US" sz="20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/*</a:t>
            </a:r>
            <a:r>
              <a:rPr lang="tr-TR" sz="20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 Burada </a:t>
            </a:r>
            <a:r>
              <a:rPr lang="en-US" sz="20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”Hi</a:t>
            </a:r>
            <a:r>
              <a:rPr lang="en-US" sz="20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!” </a:t>
            </a:r>
            <a:r>
              <a:rPr lang="tr-TR" sz="20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bir arguman </a:t>
            </a:r>
            <a:r>
              <a:rPr lang="en-US" sz="20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*/</a:t>
            </a:r>
            <a:endParaRPr lang="en-US" sz="2000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Bir fonksiyon diğer fonksiyondan isminin yazılması ile çağrılır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000" spc="-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main</a:t>
            </a:r>
            <a:r>
              <a:rPr lang="en-US" sz="20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() {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      …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      </a:t>
            </a:r>
            <a:r>
              <a:rPr lang="en-US" sz="2000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printf</a:t>
            </a:r>
            <a:r>
              <a:rPr lang="en-US" sz="20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(“Hi!”); </a:t>
            </a:r>
            <a:r>
              <a:rPr lang="en-US" sz="20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/*</a:t>
            </a:r>
            <a:r>
              <a:rPr lang="tr-TR" sz="20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”</a:t>
            </a:r>
            <a:r>
              <a:rPr lang="en-US" sz="20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Hi!” is the argument*/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      ...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İki fonksiyon birbirleriyle argümanları kullanarak veri haberleşmesi yaparlar.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Çağıran fonksiyonun verdiği argüman listesi çağrılan fonksiyonda kullanılır.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0119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 </a:t>
            </a:r>
            <a:r>
              <a:rPr lang="tr-T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rogram</a:t>
            </a:r>
            <a:r>
              <a:rPr lang="tr-T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ının P</a:t>
            </a:r>
            <a:r>
              <a:rPr lang="tr-T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arçaları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r>
              <a:rPr lang="tr-T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tr-TR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Fonksiyonlar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400" y="1600200"/>
            <a:ext cx="876300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printf</a:t>
            </a:r>
            <a:r>
              <a:rPr lang="en-US" sz="32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(“Hi! \n”); </a:t>
            </a:r>
            <a:endParaRPr lang="tr-TR" sz="3200" spc="-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sz="3600" spc="-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“</a:t>
            </a:r>
            <a:r>
              <a:rPr lang="en-US" sz="36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Hi! \n” </a:t>
            </a:r>
            <a:r>
              <a:rPr lang="tr-T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</a:t>
            </a: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ara</a:t>
            </a:r>
            <a:r>
              <a:rPr lang="tr-T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</a:t>
            </a: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ter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string</a:t>
            </a:r>
            <a:r>
              <a:rPr lang="tr-T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(metin)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tr-T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veya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string constant</a:t>
            </a:r>
            <a:r>
              <a:rPr lang="tr-T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(sabit) olarak adlandırılır.</a:t>
            </a:r>
            <a:endParaRPr lang="tr-T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\n </a:t>
            </a:r>
            <a:r>
              <a:rPr lang="tr-T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yeni bir satır için C notasyonudur (escape sequence).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sz="3600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Diğer kaçış dizileri</a:t>
            </a:r>
            <a:r>
              <a:rPr lang="en-US" sz="3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3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\n </a:t>
            </a:r>
            <a:r>
              <a:rPr lang="tr-TR" sz="3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veya </a:t>
            </a:r>
            <a:r>
              <a:rPr lang="en-US" sz="3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\t</a:t>
            </a:r>
            <a:r>
              <a:rPr lang="tr-TR" sz="3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gibi yazılması zor olan karakterleri ifade edebilmemiz için bir mekanizma sunarlar</a:t>
            </a:r>
            <a:r>
              <a:rPr lang="en-US" sz="3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 </a:t>
            </a:r>
            <a:endParaRPr lang="en-US" sz="33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 bu karakterlerin tam listesi var bunların nasıl çalıştığını deneyebilirsiniz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83" y="3412067"/>
            <a:ext cx="74295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8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 </a:t>
            </a: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rogramının Parçaları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</a:t>
            </a: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eğişkenler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Programın giriş verilerini saklamak için </a:t>
            </a:r>
            <a:r>
              <a:rPr lang="tr-T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kullanılan 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hafıza hücrelerini temsil ederler.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int</a:t>
            </a: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 x = 4; 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int</a:t>
            </a: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 y = 5;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Bu değişkenlerde saklı veriler programın çalışması esnasında değişebilirler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x = x*y + 25;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+ 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* </a:t>
            </a:r>
            <a:r>
              <a:rPr lang="tr-TR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işlemlerdir (</a:t>
            </a: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operators</a:t>
            </a:r>
            <a:r>
              <a:rPr lang="tr-TR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)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 </a:t>
            </a: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rogramının Parçaları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 </a:t>
            </a:r>
            <a:endParaRPr lang="tr-TR" sz="4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Cümlecikler (statements)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Cümlecikler (statements)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Bir satırda bulunan ve belirli bir işlev gören koddur.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800" dirty="0" smtClean="0"/>
              <a:t>Noktalı virgül bir cümleciği bitirir</a:t>
            </a:r>
            <a:r>
              <a:rPr lang="en-US" sz="2800" dirty="0" smtClean="0"/>
              <a:t> (</a:t>
            </a:r>
            <a:r>
              <a:rPr lang="tr-TR" sz="2800" dirty="0" smtClean="0"/>
              <a:t>yeni bir satır değil</a:t>
            </a:r>
            <a:r>
              <a:rPr lang="en-US" sz="2800" dirty="0" smtClean="0"/>
              <a:t>) </a:t>
            </a:r>
            <a:endParaRPr lang="tr-TR" sz="2800" dirty="0" smtClean="0"/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printf</a:t>
            </a: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(“Hello\n”);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scanf</a:t>
            </a: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(“enter an integer value for x %d“, x);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printf</a:t>
            </a: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(“The value of x is %d”, x);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x = x + 12;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 </a:t>
            </a: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rogramının Parçaları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 </a:t>
            </a:r>
            <a:endParaRPr lang="tr-TR" sz="4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İfadeler (expressions)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800" u="sng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Bir değerle sonuçlanan, 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sembollerin (sabitlerin, değişkenlerin, işlemlerin) bir usüle göre birleşimine denir.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x*2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x </a:t>
            </a:r>
            <a:r>
              <a:rPr lang="en-US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== 5</a:t>
            </a:r>
            <a:endParaRPr lang="tr-TR" sz="2800" spc="-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x +</a:t>
            </a:r>
            <a:r>
              <a:rPr lang="tr-TR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 y - </a:t>
            </a:r>
            <a:r>
              <a:rPr lang="en-US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12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8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 P</a:t>
            </a: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rogramının </a:t>
            </a: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arçaları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 </a:t>
            </a:r>
            <a:endParaRPr lang="en-US" sz="4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</a:t>
            </a:r>
            <a:r>
              <a:rPr lang="en-US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arkl</a:t>
            </a: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ı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</a:t>
            </a: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ümleler(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statement</a:t>
            </a:r>
            <a:r>
              <a:rPr lang="tr-T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s)</a:t>
            </a:r>
            <a:endParaRPr lang="en-US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İfade cümlecikleri (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Expression Statements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1371600"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x = x + 12;</a:t>
            </a:r>
          </a:p>
          <a:p>
            <a:pPr marL="1371600"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Noktalı virgülle takip edilir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Birleştirilmiş Cümlecikler (compound statements)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tr-TR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içerisinde birden fazla cümleciğin birle</a:t>
            </a:r>
            <a:r>
              <a:rPr lang="tr-T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ş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tirilmesi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Control Statements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1981200" y="4648200"/>
            <a:ext cx="5562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en-US" b="1">
                <a:solidFill>
                  <a:srgbClr val="642880"/>
                </a:solidFill>
                <a:latin typeface="Consolas" pitchFamily="49" charset="0"/>
              </a:rPr>
              <a:t>    printf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b="1">
                <a:solidFill>
                  <a:srgbClr val="2A00FF"/>
                </a:solidFill>
                <a:latin typeface="Consolas" pitchFamily="49" charset="0"/>
              </a:rPr>
              <a:t>"computing x\n"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itchFamily="49" charset="0"/>
              </a:rPr>
              <a:t>    x = x + 1;</a:t>
            </a:r>
          </a:p>
          <a:p>
            <a:r>
              <a:rPr lang="en-US" b="1">
                <a:solidFill>
                  <a:srgbClr val="642880"/>
                </a:solidFill>
                <a:latin typeface="Consolas" pitchFamily="49" charset="0"/>
              </a:rPr>
              <a:t>    printf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b="1">
                <a:solidFill>
                  <a:srgbClr val="2A00FF"/>
                </a:solidFill>
                <a:latin typeface="Consolas" pitchFamily="49" charset="0"/>
              </a:rPr>
              <a:t>"the new x value is %d \n"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,x);</a:t>
            </a:r>
          </a:p>
          <a:p>
            <a:r>
              <a:rPr lang="en-US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Değişkenler(</a:t>
            </a:r>
            <a:r>
              <a:rPr lang="en-US" dirty="0" smtClean="0"/>
              <a:t>Variables</a:t>
            </a:r>
            <a:r>
              <a:rPr lang="tr-TR" dirty="0"/>
              <a:t>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2800" dirty="0" smtClean="0"/>
              <a:t>Değişkenler </a:t>
            </a:r>
            <a:r>
              <a:rPr lang="tr-TR" sz="2800" dirty="0" smtClean="0">
                <a:solidFill>
                  <a:srgbClr val="FF0000"/>
                </a:solidFill>
              </a:rPr>
              <a:t>hafıza hücreleri (memory cells)</a:t>
            </a:r>
            <a:r>
              <a:rPr lang="tr-TR" sz="2800" dirty="0" smtClean="0"/>
              <a:t> için verilen referans isimlerdir. </a:t>
            </a:r>
          </a:p>
          <a:p>
            <a:pPr fontAlgn="auto">
              <a:spcAft>
                <a:spcPts val="0"/>
              </a:spcAft>
              <a:defRPr/>
            </a:pPr>
            <a:r>
              <a:rPr lang="tr-TR" sz="2800" dirty="0" smtClean="0"/>
              <a:t>Program datasını saklamak için kullanılırlar.</a:t>
            </a:r>
          </a:p>
          <a:p>
            <a:pPr fontAlgn="auto">
              <a:spcAft>
                <a:spcPts val="0"/>
              </a:spcAft>
              <a:defRPr/>
            </a:pPr>
            <a:endParaRPr lang="tr-TR" sz="2800" dirty="0" smtClean="0"/>
          </a:p>
          <a:p>
            <a:pPr fontAlgn="auto">
              <a:spcAft>
                <a:spcPts val="0"/>
              </a:spcAft>
              <a:defRPr/>
            </a:pPr>
            <a:endParaRPr lang="en-US" sz="2800" dirty="0" smtClean="0"/>
          </a:p>
          <a:p>
            <a:pPr lvl="1" fontAlgn="auto">
              <a:spcAft>
                <a:spcPts val="0"/>
              </a:spcAft>
              <a:defRPr/>
            </a:pPr>
            <a:endPara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fontAlgn="auto">
              <a:spcAft>
                <a:spcPts val="0"/>
              </a:spcAft>
              <a:defRPr/>
            </a:pP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tr-T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tr-TR" dirty="0" smtClean="0"/>
              <a:t>Burada</a:t>
            </a:r>
            <a:r>
              <a:rPr lang="en-US" dirty="0" smtClean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dirty="0"/>
              <a:t> </a:t>
            </a:r>
            <a:r>
              <a:rPr lang="tr-TR" dirty="0" smtClean="0"/>
              <a:t>değişken isimleri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tr-TR" dirty="0" smtClean="0"/>
              <a:t>ve</a:t>
            </a:r>
            <a:r>
              <a:rPr lang="tr-TR" b="1" dirty="0" smtClean="0"/>
              <a:t> </a:t>
            </a:r>
            <a:r>
              <a:rPr lang="tr-TR" sz="2800" b="1" dirty="0" smtClean="0"/>
              <a:t>=</a:t>
            </a:r>
            <a:r>
              <a:rPr lang="tr-TR" dirty="0" smtClean="0"/>
              <a:t> sembolü atama işlemidir.</a:t>
            </a:r>
            <a:endParaRPr lang="tr-TR" dirty="0"/>
          </a:p>
          <a:p>
            <a:pPr fontAlgn="auto">
              <a:spcAft>
                <a:spcPts val="0"/>
              </a:spcAft>
              <a:defRPr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Memory de görünüm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758"/>
              </p:ext>
            </p:extLst>
          </p:nvPr>
        </p:nvGraphicFramePr>
        <p:xfrm>
          <a:off x="6400800" y="2367280"/>
          <a:ext cx="1828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3048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x</a:t>
            </a:r>
            <a:r>
              <a:rPr lang="tr-TR" b="1" dirty="0" smtClean="0"/>
              <a:t>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342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y: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38200" y="373380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= 4;  </a:t>
            </a:r>
            <a:r>
              <a:rPr lang="fr-F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endParaRPr lang="en-US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Değişkenler(</a:t>
            </a:r>
            <a:r>
              <a:rPr lang="en-US" dirty="0" smtClean="0"/>
              <a:t>Variables</a:t>
            </a:r>
            <a:r>
              <a:rPr lang="tr-TR" dirty="0"/>
              <a:t>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343400" cy="45259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2800" dirty="0" smtClean="0"/>
              <a:t>Değişkenlerde saklı değerler programın çalışması esnasında değişebilirler.</a:t>
            </a:r>
            <a:endParaRPr lang="en-US" sz="2800" dirty="0" smtClean="0"/>
          </a:p>
          <a:p>
            <a:pPr lvl="1" fontAlgn="auto">
              <a:spcAft>
                <a:spcPts val="0"/>
              </a:spcAft>
              <a:defRPr/>
            </a:pPr>
            <a:endPara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fontAlgn="auto">
              <a:spcAft>
                <a:spcPts val="0"/>
              </a:spcAft>
              <a:defRPr/>
            </a:pP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fontAlgn="auto">
              <a:spcAft>
                <a:spcPts val="0"/>
              </a:spcAft>
              <a:defRPr/>
            </a:pPr>
            <a:endParaRPr lang="tr-TR" dirty="0" smtClean="0"/>
          </a:p>
          <a:p>
            <a:pPr lvl="1" fontAlgn="auto">
              <a:spcAft>
                <a:spcPts val="0"/>
              </a:spcAft>
              <a:defRPr/>
            </a:pPr>
            <a:endParaRPr lang="tr-T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tr-TR" dirty="0" smtClean="0"/>
              <a:t>Burada</a:t>
            </a:r>
            <a:r>
              <a:rPr lang="en-US" dirty="0" smtClean="0"/>
              <a:t> + </a:t>
            </a:r>
            <a:r>
              <a:rPr lang="en-US" dirty="0" err="1" smtClean="0"/>
              <a:t>toplama</a:t>
            </a:r>
            <a:r>
              <a:rPr lang="en-US" dirty="0" smtClean="0"/>
              <a:t> </a:t>
            </a:r>
            <a:endParaRPr lang="tr-TR" dirty="0"/>
          </a:p>
          <a:p>
            <a:pPr lvl="1" fontAlgn="auto">
              <a:spcAft>
                <a:spcPts val="0"/>
              </a:spcAft>
              <a:defRPr/>
            </a:pPr>
            <a:r>
              <a:rPr lang="tr-TR" dirty="0"/>
              <a:t>ve</a:t>
            </a:r>
            <a:r>
              <a:rPr lang="tr-TR" b="1" dirty="0"/>
              <a:t> </a:t>
            </a:r>
            <a:r>
              <a:rPr lang="tr-TR" sz="2800" b="1" dirty="0"/>
              <a:t>=</a:t>
            </a:r>
            <a:r>
              <a:rPr lang="tr-TR" dirty="0"/>
              <a:t> sembolü atama işlemidir</a:t>
            </a:r>
          </a:p>
          <a:p>
            <a:pPr fontAlgn="auto">
              <a:spcAft>
                <a:spcPts val="0"/>
              </a:spcAft>
              <a:defRPr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Memory de görünüm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68279"/>
              </p:ext>
            </p:extLst>
          </p:nvPr>
        </p:nvGraphicFramePr>
        <p:xfrm>
          <a:off x="6400800" y="2367280"/>
          <a:ext cx="1828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3048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x</a:t>
            </a:r>
            <a:r>
              <a:rPr lang="tr-TR" b="1" dirty="0" smtClean="0"/>
              <a:t>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342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y: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38200" y="4110335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+ x +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12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Tipi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tr-TR" dirty="0" smtClean="0"/>
          </a:p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Değişkenler üzerinde yapabileceğimiz işlemlerin türlerini değişken tipleri belirler</a:t>
            </a:r>
            <a:r>
              <a:rPr lang="en-US" dirty="0" smtClean="0"/>
              <a:t>:</a:t>
            </a: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tr-TR" dirty="0" smtClean="0"/>
              <a:t>sıralanan </a:t>
            </a:r>
            <a:r>
              <a:rPr lang="tr-TR" dirty="0"/>
              <a:t>değişkenlerin tam sayı (integer) </a:t>
            </a:r>
            <a:r>
              <a:rPr lang="tr-TR" dirty="0" smtClean="0"/>
              <a:t>olduğunu ifade eder.</a:t>
            </a: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32 bit</a:t>
            </a:r>
            <a:r>
              <a:rPr lang="tr-TR" dirty="0" smtClean="0"/>
              <a:t> bilgisayarlarda</a:t>
            </a:r>
            <a:r>
              <a:rPr lang="en-US" dirty="0" smtClean="0"/>
              <a:t>, integer </a:t>
            </a:r>
            <a:r>
              <a:rPr lang="tr-TR" dirty="0" smtClean="0"/>
              <a:t>değişkeni </a:t>
            </a:r>
            <a:r>
              <a:rPr lang="en-US" dirty="0" smtClean="0"/>
              <a:t>-32768</a:t>
            </a:r>
            <a:r>
              <a:rPr lang="tr-TR" dirty="0" smtClean="0"/>
              <a:t> ile</a:t>
            </a:r>
            <a:r>
              <a:rPr lang="en-US" dirty="0" smtClean="0"/>
              <a:t> </a:t>
            </a:r>
            <a:r>
              <a:rPr lang="en-US" dirty="0"/>
              <a:t>+32768  </a:t>
            </a:r>
            <a:r>
              <a:rPr lang="tr-TR" dirty="0" smtClean="0"/>
              <a:t>arasında bir değer alır.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tr-TR" dirty="0" smtClean="0"/>
          </a:p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Değişkenin tipine bağlı olarak </a:t>
            </a:r>
            <a:r>
              <a:rPr lang="en-US" dirty="0" err="1" smtClean="0"/>
              <a:t>derleyici</a:t>
            </a:r>
            <a:r>
              <a:rPr lang="en-US" dirty="0" smtClean="0"/>
              <a:t> </a:t>
            </a:r>
            <a:r>
              <a:rPr lang="tr-TR" dirty="0" smtClean="0"/>
              <a:t>(compiler) hafızada yer ayırır.</a:t>
            </a:r>
            <a:endParaRPr lang="en-US" dirty="0"/>
          </a:p>
          <a:p>
            <a:pPr marL="914400" lvl="2" indent="0" fontAlgn="auto">
              <a:spcAft>
                <a:spcPts val="0"/>
              </a:spcAft>
              <a:buNone/>
              <a:defRPr/>
            </a:pPr>
            <a:r>
              <a:rPr lang="en-US" dirty="0"/>
              <a:t> 32-bit </a:t>
            </a:r>
            <a:r>
              <a:rPr lang="tr-TR" dirty="0" smtClean="0"/>
              <a:t>bilgisayarda int</a:t>
            </a:r>
            <a:r>
              <a:rPr lang="en-US" dirty="0" smtClean="0"/>
              <a:t> x</a:t>
            </a:r>
            <a:r>
              <a:rPr lang="tr-TR" dirty="0" smtClean="0"/>
              <a:t> için</a:t>
            </a:r>
            <a:r>
              <a:rPr lang="en-US" dirty="0" smtClean="0"/>
              <a:t>, 32 </a:t>
            </a:r>
            <a:r>
              <a:rPr lang="en-US" dirty="0"/>
              <a:t>bit </a:t>
            </a:r>
            <a:r>
              <a:rPr lang="tr-TR" dirty="0" smtClean="0"/>
              <a:t>hafıza hücresi ayırır.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= 4;  </a:t>
            </a:r>
            <a:r>
              <a:rPr lang="fr-F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11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</a:t>
            </a:r>
            <a:r>
              <a:rPr lang="tr-TR" dirty="0" smtClean="0"/>
              <a:t>lamanın Temelleri</a:t>
            </a:r>
            <a:endParaRPr lang="en-US" dirty="0" smtClean="0"/>
          </a:p>
          <a:p>
            <a:r>
              <a:rPr lang="tr-TR" dirty="0" smtClean="0"/>
              <a:t>Değişken Tanımlama (</a:t>
            </a:r>
            <a:r>
              <a:rPr lang="en-US" dirty="0" smtClean="0"/>
              <a:t>Variable declarations</a:t>
            </a:r>
            <a:r>
              <a:rPr lang="tr-TR" dirty="0"/>
              <a:t>)</a:t>
            </a:r>
            <a:endParaRPr lang="en-US" dirty="0" smtClean="0"/>
          </a:p>
          <a:p>
            <a:r>
              <a:rPr lang="tr-TR" dirty="0" smtClean="0"/>
              <a:t>Değişken başlatma (</a:t>
            </a:r>
            <a:r>
              <a:rPr lang="en-US" dirty="0" smtClean="0"/>
              <a:t>Initialization</a:t>
            </a:r>
            <a:r>
              <a:rPr lang="tr-TR" dirty="0" smtClean="0"/>
              <a:t>)</a:t>
            </a:r>
            <a:endParaRPr lang="en-US" dirty="0" smtClean="0"/>
          </a:p>
          <a:p>
            <a:r>
              <a:rPr lang="tr-TR" dirty="0" smtClean="0"/>
              <a:t>Veri tipleri (</a:t>
            </a:r>
            <a:r>
              <a:rPr lang="en-US" dirty="0" smtClean="0"/>
              <a:t>Data Types</a:t>
            </a:r>
            <a:r>
              <a:rPr lang="tr-TR" dirty="0" smtClean="0"/>
              <a:t>)</a:t>
            </a:r>
            <a:endParaRPr lang="en-US" dirty="0" smtClean="0"/>
          </a:p>
          <a:p>
            <a:r>
              <a:rPr lang="tr-TR" dirty="0" smtClean="0"/>
              <a:t>Formatlı Çıktı </a:t>
            </a:r>
            <a:endParaRPr lang="en-US" dirty="0" smtClean="0"/>
          </a:p>
          <a:p>
            <a:r>
              <a:rPr lang="tr-TR" dirty="0" smtClean="0"/>
              <a:t>Aritmetik İşlemler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Beyanları (</a:t>
            </a:r>
            <a:r>
              <a:rPr lang="en-US" dirty="0" smtClean="0"/>
              <a:t>Declaration</a:t>
            </a:r>
            <a:r>
              <a:rPr lang="tr-TR" dirty="0" smtClean="0"/>
              <a:t>s)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2800" dirty="0" smtClean="0"/>
              <a:t>Değişkenin beyan edilmesi</a:t>
            </a:r>
            <a:endParaRPr lang="en-US" sz="2800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tr-TR" sz="2400" dirty="0" smtClean="0">
                <a:solidFill>
                  <a:srgbClr val="FF0000"/>
                </a:solidFill>
              </a:rPr>
              <a:t>ipi</a:t>
            </a:r>
            <a:r>
              <a:rPr lang="en-US" sz="2400" dirty="0" smtClean="0">
                <a:solidFill>
                  <a:srgbClr val="FF0000"/>
                </a:solidFill>
              </a:rPr>
              <a:t>     </a:t>
            </a:r>
            <a:r>
              <a:rPr lang="tr-TR" sz="2400" dirty="0" smtClean="0">
                <a:solidFill>
                  <a:srgbClr val="FF0000"/>
                </a:solidFill>
              </a:rPr>
              <a:t>ismi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sz="2400" dirty="0">
              <a:solidFill>
                <a:srgbClr val="FF0000"/>
              </a:solidFill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x; /*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değişken tipi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değişkenin ismini ifade eder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fontAlgn="auto"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3886200"/>
            <a:ext cx="1447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+mn-cs"/>
              </a:rPr>
              <a:t>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  <a:cs typeface="+mn-cs"/>
              </a:rPr>
              <a:t> b1;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  <a:cs typeface="+mn-cs"/>
              </a:rPr>
              <a:t> b2;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  <a:cs typeface="+mn-cs"/>
              </a:rPr>
              <a:t> x;</a:t>
            </a:r>
            <a:endParaRPr lang="en-US" dirty="0">
              <a:latin typeface="+mn-lt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39799"/>
              </p:ext>
            </p:extLst>
          </p:nvPr>
        </p:nvGraphicFramePr>
        <p:xfrm>
          <a:off x="6400800" y="3662680"/>
          <a:ext cx="1828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1200" y="4355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4736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b1: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5117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b2: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556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Beyanları (</a:t>
            </a:r>
            <a:r>
              <a:rPr lang="en-US" dirty="0" smtClean="0"/>
              <a:t>Declaration</a:t>
            </a:r>
            <a:r>
              <a:rPr lang="tr-TR" dirty="0" smtClean="0"/>
              <a:t>s)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2800" dirty="0" smtClean="0"/>
              <a:t>Birden fazla deklarasyon virgülle birleştirilebilir.</a:t>
            </a:r>
            <a:endParaRPr lang="en-US" sz="2800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tr-TR" sz="2400" dirty="0" smtClean="0">
                <a:solidFill>
                  <a:srgbClr val="FF0000"/>
                </a:solidFill>
              </a:rPr>
              <a:t>ipi</a:t>
            </a:r>
            <a:r>
              <a:rPr lang="en-US" sz="2400" dirty="0" smtClean="0">
                <a:solidFill>
                  <a:srgbClr val="FF0000"/>
                </a:solidFill>
              </a:rPr>
              <a:t>     </a:t>
            </a:r>
            <a:r>
              <a:rPr lang="tr-TR" sz="2400" dirty="0" smtClean="0">
                <a:solidFill>
                  <a:srgbClr val="FF0000"/>
                </a:solidFill>
              </a:rPr>
              <a:t>isim1, isim2, isim3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fontAlgn="auto"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66472"/>
              </p:ext>
            </p:extLst>
          </p:nvPr>
        </p:nvGraphicFramePr>
        <p:xfrm>
          <a:off x="6400800" y="3662680"/>
          <a:ext cx="1828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1200" y="4355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4736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b1: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5117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b2: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556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x: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243901" y="373380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  <a:cs typeface="+mn-c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cs typeface="+mn-cs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+mn-cs"/>
              </a:rPr>
              <a:t>a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cs typeface="+mn-cs"/>
              </a:rPr>
              <a:t>, b1, b2, x;</a:t>
            </a: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5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Değişkenin Başalatılması (</a:t>
            </a:r>
            <a:r>
              <a:rPr lang="en-US" dirty="0" err="1" smtClean="0"/>
              <a:t>Initializ</a:t>
            </a:r>
            <a:r>
              <a:rPr lang="tr-TR" dirty="0" smtClean="0"/>
              <a:t>ation)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2400" dirty="0" smtClean="0"/>
              <a:t>Sabitler (</a:t>
            </a:r>
            <a:r>
              <a:rPr lang="en-US" sz="2400" b="1" dirty="0" smtClean="0"/>
              <a:t>Constants</a:t>
            </a:r>
            <a:r>
              <a:rPr lang="tr-TR" sz="2400" dirty="0" smtClean="0"/>
              <a:t>)</a:t>
            </a:r>
            <a:r>
              <a:rPr lang="en-US" sz="2400" dirty="0" smtClean="0"/>
              <a:t> </a:t>
            </a:r>
            <a:r>
              <a:rPr lang="tr-TR" sz="2400" dirty="0" smtClean="0"/>
              <a:t>değişkenlere verilen değerleri ifade ederler.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tr-TR" sz="2000" dirty="0" smtClean="0"/>
              <a:t>3, 3.14, 718111, </a:t>
            </a:r>
            <a:r>
              <a:rPr lang="en-US" sz="2000" dirty="0" err="1" smtClean="0"/>
              <a:t>gibi</a:t>
            </a:r>
            <a:endParaRPr lang="en-US" sz="2000" dirty="0" smtClean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tr-TR" sz="2400" dirty="0" smtClean="0"/>
              <a:t>Değişkenler </a:t>
            </a:r>
            <a:r>
              <a:rPr lang="en-US" sz="2400" dirty="0" err="1" smtClean="0"/>
              <a:t>atama</a:t>
            </a:r>
            <a:r>
              <a:rPr lang="en-US" sz="2400" dirty="0" smtClean="0"/>
              <a:t> </a:t>
            </a:r>
            <a:r>
              <a:rPr lang="tr-TR" sz="2400" dirty="0" smtClean="0"/>
              <a:t>işlem</a:t>
            </a:r>
            <a:r>
              <a:rPr lang="en-US" sz="2400" dirty="0" err="1" smtClean="0"/>
              <a:t>i</a:t>
            </a:r>
            <a:r>
              <a:rPr lang="tr-TR" sz="2400" dirty="0" smtClean="0"/>
              <a:t> ile başalatılırlar</a:t>
            </a:r>
            <a:r>
              <a:rPr lang="en-US" sz="2400" dirty="0" smtClean="0"/>
              <a:t>: 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endParaRPr lang="tr-TR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 smtClean="0"/>
              <a:t>= </a:t>
            </a:r>
            <a:r>
              <a:rPr lang="en-US" sz="2400" dirty="0" err="1" smtClean="0"/>
              <a:t>sembo</a:t>
            </a:r>
            <a:r>
              <a:rPr lang="tr-TR" sz="2400" dirty="0" smtClean="0"/>
              <a:t>lü atama işlemi için kullanılır.</a:t>
            </a:r>
          </a:p>
          <a:p>
            <a:pPr fontAlgn="auto">
              <a:spcAft>
                <a:spcPts val="0"/>
              </a:spcAft>
              <a:defRPr/>
            </a:pPr>
            <a:r>
              <a:rPr lang="tr-TR" sz="2400" dirty="0"/>
              <a:t>Değişkenin kullanılması için önce beyan edilmiş olması zorunludur</a:t>
            </a:r>
            <a:r>
              <a:rPr lang="tr-TR" sz="2400" dirty="0" smtClean="0"/>
              <a:t>.</a:t>
            </a:r>
            <a:endParaRPr lang="tr-TR" sz="2400" dirty="0"/>
          </a:p>
          <a:p>
            <a:pPr fontAlgn="auto">
              <a:spcAft>
                <a:spcPts val="0"/>
              </a:spcAft>
              <a:defRPr/>
            </a:pPr>
            <a:r>
              <a:rPr lang="tr-TR" sz="2400" dirty="0"/>
              <a:t>C de başlatılmayan veriler varsayım (default) değer alırlar</a:t>
            </a:r>
            <a:r>
              <a:rPr lang="en-US" sz="2400" dirty="0"/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 err="1"/>
              <a:t>int</a:t>
            </a:r>
            <a:r>
              <a:rPr lang="en-US" sz="2000" dirty="0"/>
              <a:t> a; 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43000" y="3352800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a;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a = 3;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Değişkenin Başalatılması (</a:t>
            </a:r>
            <a:r>
              <a:rPr lang="en-US" dirty="0" err="1" smtClean="0"/>
              <a:t>Initializ</a:t>
            </a:r>
            <a:r>
              <a:rPr lang="tr-TR" dirty="0" smtClean="0"/>
              <a:t>ation)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Değişkeni beyan es</a:t>
            </a:r>
            <a:r>
              <a:rPr lang="en-US" dirty="0" smtClean="0"/>
              <a:t>n</a:t>
            </a:r>
            <a:r>
              <a:rPr lang="tr-TR" dirty="0" smtClean="0"/>
              <a:t>asında da başlatabilirsiniz</a:t>
            </a:r>
            <a:r>
              <a:rPr lang="en-US" dirty="0" smtClean="0"/>
              <a:t>: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Virgül kullanarak birden fazla değişkeni aynı anda beyan edip başlatabilirsiniz</a:t>
            </a:r>
            <a:r>
              <a:rPr lang="en-US" dirty="0" smtClean="0"/>
              <a:t>:  </a:t>
            </a:r>
            <a:endParaRPr lang="en-US" dirty="0"/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990600" y="4992687"/>
            <a:ext cx="457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a = 3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tr-TR" b="1" dirty="0" smtClean="0">
              <a:solidFill>
                <a:srgbClr val="000000"/>
              </a:solidFill>
              <a:latin typeface="Consolas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x, b = 5, c = 50;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259080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  <a:cs typeface="+mn-c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cs typeface="+mn-cs"/>
              </a:rPr>
              <a:t> a = 3;</a:t>
            </a: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4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Diğer Değişken Tipleri</a:t>
            </a:r>
            <a:r>
              <a:rPr lang="en-US" dirty="0" smtClean="0"/>
              <a:t>:</a:t>
            </a:r>
            <a:r>
              <a:rPr lang="tr-TR" dirty="0" smtClean="0"/>
              <a:t> Tam Sayılar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489326"/>
              </p:ext>
            </p:extLst>
          </p:nvPr>
        </p:nvGraphicFramePr>
        <p:xfrm>
          <a:off x="655302" y="1600200"/>
          <a:ext cx="7833396" cy="4525962"/>
        </p:xfrm>
        <a:graphic>
          <a:graphicData uri="http://schemas.openxmlformats.org/drawingml/2006/table">
            <a:tbl>
              <a:tblPr/>
              <a:tblGrid>
                <a:gridCol w="2611132"/>
                <a:gridCol w="2611132"/>
                <a:gridCol w="2611132"/>
              </a:tblGrid>
              <a:tr h="348151"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Type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Storage size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Value range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byte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-128 </a:t>
                      </a:r>
                      <a:r>
                        <a:rPr lang="tr-TR" sz="1700" dirty="0" smtClean="0"/>
                        <a:t>ile </a:t>
                      </a:r>
                      <a:r>
                        <a:rPr lang="en-US" sz="1700" dirty="0" smtClean="0"/>
                        <a:t>127 </a:t>
                      </a:r>
                      <a:r>
                        <a:rPr lang="tr-TR" sz="1700" dirty="0" smtClean="0"/>
                        <a:t>veya </a:t>
                      </a:r>
                      <a:r>
                        <a:rPr lang="en-US" sz="1700" dirty="0" smtClean="0"/>
                        <a:t>0 </a:t>
                      </a:r>
                      <a:r>
                        <a:rPr lang="tr-TR" sz="1700" dirty="0" smtClean="0"/>
                        <a:t>ile</a:t>
                      </a:r>
                      <a:r>
                        <a:rPr lang="en-US" sz="1700" dirty="0" smtClean="0"/>
                        <a:t>255</a:t>
                      </a:r>
                      <a:endParaRPr lang="en-US" sz="1700" dirty="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unsigned char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byte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 </a:t>
                      </a:r>
                      <a:r>
                        <a:rPr lang="en-US" sz="1700" dirty="0" err="1" smtClean="0"/>
                        <a:t>ile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/>
                        <a:t>255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signed char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byte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-128 </a:t>
                      </a:r>
                      <a:r>
                        <a:rPr lang="en-US" sz="1700" dirty="0" err="1" smtClean="0"/>
                        <a:t>ile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/>
                        <a:t>127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0377">
                <a:tc>
                  <a:txBody>
                    <a:bodyPr/>
                    <a:lstStyle/>
                    <a:p>
                      <a:r>
                        <a:rPr lang="en-US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endParaRPr lang="en-US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 </a:t>
                      </a:r>
                      <a:r>
                        <a:rPr lang="en-US" sz="1700" dirty="0" err="1" smtClean="0"/>
                        <a:t>veya</a:t>
                      </a:r>
                      <a:r>
                        <a:rPr lang="en-US" sz="1700" dirty="0" smtClean="0"/>
                        <a:t> 4 </a:t>
                      </a:r>
                      <a:r>
                        <a:rPr lang="en-US" sz="1700" dirty="0"/>
                        <a:t>bytes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-32,768 </a:t>
                      </a:r>
                      <a:r>
                        <a:rPr lang="en-US" sz="1700" dirty="0" err="1" smtClean="0"/>
                        <a:t>ile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/>
                        <a:t>32,767 </a:t>
                      </a:r>
                      <a:r>
                        <a:rPr lang="tr-TR" sz="1700" dirty="0" smtClean="0"/>
                        <a:t>veya</a:t>
                      </a:r>
                      <a:r>
                        <a:rPr lang="en-US" sz="1700" dirty="0" smtClean="0"/>
                        <a:t>-2,147,483,648 </a:t>
                      </a:r>
                      <a:r>
                        <a:rPr lang="en-US" sz="1700" dirty="0" err="1" smtClean="0"/>
                        <a:t>ile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/>
                        <a:t>2,147,483,647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US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unsigned </a:t>
                      </a:r>
                      <a:r>
                        <a:rPr lang="en-US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endParaRPr lang="en-US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 </a:t>
                      </a:r>
                      <a:r>
                        <a:rPr lang="en-US" sz="1700" dirty="0" err="1" smtClean="0"/>
                        <a:t>veya</a:t>
                      </a:r>
                      <a:r>
                        <a:rPr lang="en-US" sz="1700" dirty="0" smtClean="0"/>
                        <a:t> 4 </a:t>
                      </a:r>
                      <a:r>
                        <a:rPr lang="en-US" sz="1700" dirty="0"/>
                        <a:t>bytes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 </a:t>
                      </a:r>
                      <a:r>
                        <a:rPr lang="en-US" sz="1700" dirty="0" err="1" smtClean="0"/>
                        <a:t>ile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/>
                        <a:t>65,535 </a:t>
                      </a:r>
                      <a:r>
                        <a:rPr lang="tr-TR" sz="1700" dirty="0" smtClean="0"/>
                        <a:t>veya </a:t>
                      </a:r>
                      <a:r>
                        <a:rPr lang="en-US" sz="1700" dirty="0" smtClean="0"/>
                        <a:t>0 </a:t>
                      </a:r>
                      <a:r>
                        <a:rPr lang="en-US" sz="1700" dirty="0" err="1" smtClean="0"/>
                        <a:t>ile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/>
                        <a:t>4,294,967,295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short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 bytes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-32,768 </a:t>
                      </a:r>
                      <a:r>
                        <a:rPr lang="en-US" sz="1700" dirty="0" err="1" smtClean="0"/>
                        <a:t>ile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/>
                        <a:t>32,767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unsigned short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 bytes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 </a:t>
                      </a:r>
                      <a:r>
                        <a:rPr lang="en-US" sz="1700" dirty="0" err="1" smtClean="0"/>
                        <a:t>ile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/>
                        <a:t>65,535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US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4 bytes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-2,147,483,648 </a:t>
                      </a:r>
                      <a:r>
                        <a:rPr lang="en-US" sz="1700" dirty="0" err="1" smtClean="0"/>
                        <a:t>ile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/>
                        <a:t>2,147,483,647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unsigned long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4 bytes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 </a:t>
                      </a:r>
                      <a:r>
                        <a:rPr lang="en-US" sz="1700" dirty="0" err="1" smtClean="0"/>
                        <a:t>ile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/>
                        <a:t>4,294,967,295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55416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Diğer Değişken Tipleri</a:t>
            </a:r>
            <a:r>
              <a:rPr lang="en-US" dirty="0" smtClean="0"/>
              <a:t>: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Noktalı Sayılar (floating-point numbers)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052529"/>
              </p:ext>
            </p:extLst>
          </p:nvPr>
        </p:nvGraphicFramePr>
        <p:xfrm>
          <a:off x="457200" y="2857341"/>
          <a:ext cx="8229600" cy="201168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Storage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 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1.2E-38 </a:t>
                      </a:r>
                      <a:r>
                        <a:rPr lang="tr-TR" dirty="0" smtClean="0"/>
                        <a:t>ile </a:t>
                      </a:r>
                      <a:r>
                        <a:rPr lang="en-US" dirty="0" smtClean="0"/>
                        <a:t>3.4E+38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r>
                        <a:rPr lang="tr-TR" dirty="0" smtClean="0"/>
                        <a:t>ondalık basamak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 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2.3E-308 </a:t>
                      </a:r>
                      <a:r>
                        <a:rPr lang="tr-TR" dirty="0" smtClean="0"/>
                        <a:t>ile </a:t>
                      </a:r>
                      <a:r>
                        <a:rPr lang="en-US" dirty="0" smtClean="0"/>
                        <a:t>1.7E+308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</a:t>
                      </a:r>
                      <a:r>
                        <a:rPr lang="tr-TR" dirty="0" smtClean="0"/>
                        <a:t>ondalık basamak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 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 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3.4E-4932 </a:t>
                      </a:r>
                      <a:r>
                        <a:rPr lang="tr-TR" dirty="0" smtClean="0"/>
                        <a:t>ile </a:t>
                      </a:r>
                      <a:r>
                        <a:rPr lang="en-US" dirty="0" smtClean="0"/>
                        <a:t>1.1E+4932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</a:t>
                      </a:r>
                      <a:r>
                        <a:rPr lang="tr-TR" dirty="0" smtClean="0"/>
                        <a:t>ondalık basamak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Printf</a:t>
            </a:r>
            <a:r>
              <a:rPr lang="tr-TR" dirty="0"/>
              <a:t> ile Formatlı </a:t>
            </a:r>
            <a:r>
              <a:rPr lang="tr-TR" dirty="0" smtClean="0"/>
              <a:t>Çıktı</a:t>
            </a:r>
            <a:br>
              <a:rPr lang="tr-TR" dirty="0" smtClean="0"/>
            </a:br>
            <a:r>
              <a:rPr lang="tr-TR" dirty="0" smtClean="0"/>
              <a:t>Place 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\n </a:t>
            </a:r>
            <a:r>
              <a:rPr lang="tr-TR" dirty="0" smtClean="0"/>
              <a:t>ve</a:t>
            </a:r>
            <a:r>
              <a:rPr lang="en-US" dirty="0" smtClean="0"/>
              <a:t> \t</a:t>
            </a:r>
            <a:r>
              <a:rPr lang="tr-TR" dirty="0" smtClean="0"/>
              <a:t> nin yeni bir satır ve tab boşluğu için olduğunu öğrendik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tr-TR" dirty="0" smtClean="0"/>
              <a:t> ile bir değişkenin yazdırılabilmesi için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“%”</a:t>
            </a:r>
            <a:r>
              <a:rPr lang="tr-TR" dirty="0" smtClean="0"/>
              <a:t> işareti ile</a:t>
            </a:r>
            <a:r>
              <a:rPr lang="en-US" dirty="0" smtClean="0"/>
              <a:t> </a:t>
            </a:r>
            <a:r>
              <a:rPr lang="tr-TR" dirty="0" smtClean="0"/>
              <a:t>argümanın tipini belirtmemiz gerekir</a:t>
            </a:r>
            <a:r>
              <a:rPr lang="en-US" dirty="0" smtClean="0"/>
              <a:t>:</a:t>
            </a:r>
          </a:p>
          <a:p>
            <a:r>
              <a:rPr lang="tr-TR" dirty="0" smtClean="0"/>
              <a:t>Mesela, </a:t>
            </a:r>
            <a:r>
              <a:rPr lang="en-US" dirty="0" smtClean="0"/>
              <a:t>“%d” </a:t>
            </a:r>
            <a:r>
              <a:rPr lang="en-US" dirty="0" err="1" smtClean="0"/>
              <a:t>printf</a:t>
            </a:r>
            <a:r>
              <a:rPr lang="tr-TR" dirty="0" smtClean="0"/>
              <a:t>’in </a:t>
            </a:r>
            <a:r>
              <a:rPr lang="en-US" dirty="0" smtClean="0"/>
              <a:t>integer </a:t>
            </a:r>
            <a:r>
              <a:rPr lang="tr-TR" dirty="0" smtClean="0"/>
              <a:t>tipte bir argüman beklediğini belirtir: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556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 = 5;</a:t>
            </a: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a nin degeri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%</a:t>
            </a:r>
            <a:r>
              <a:rPr lang="en-US" b="1" dirty="0" err="1" smtClean="0">
                <a:solidFill>
                  <a:srgbClr val="2A00FF"/>
                </a:solidFill>
                <a:latin typeface="Consolas"/>
              </a:rPr>
              <a:t>d"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Printf</a:t>
            </a:r>
            <a:r>
              <a:rPr lang="tr-TR" dirty="0"/>
              <a:t> ile Formatlı Çıktı</a:t>
            </a:r>
            <a:br>
              <a:rPr lang="tr-TR" dirty="0"/>
            </a:br>
            <a:r>
              <a:rPr lang="tr-TR" dirty="0"/>
              <a:t>Place 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“%d” </a:t>
            </a:r>
            <a:r>
              <a:rPr lang="tr-TR" dirty="0" smtClean="0"/>
              <a:t>ile  p</a:t>
            </a:r>
            <a:r>
              <a:rPr lang="en-US" dirty="0" err="1" smtClean="0"/>
              <a:t>rintf</a:t>
            </a:r>
            <a:r>
              <a:rPr lang="tr-TR" dirty="0" smtClean="0"/>
              <a:t> </a:t>
            </a:r>
            <a:r>
              <a:rPr lang="en-US" dirty="0" smtClean="0"/>
              <a:t>integer </a:t>
            </a:r>
            <a:r>
              <a:rPr lang="tr-TR" dirty="0"/>
              <a:t>tipte bir argüman </a:t>
            </a:r>
            <a:r>
              <a:rPr lang="tr-TR" dirty="0" smtClean="0"/>
              <a:t>bekler: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tr-TR" dirty="0" smtClean="0"/>
              <a:t>Karakterler için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“%c”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float </a:t>
            </a:r>
            <a:r>
              <a:rPr lang="tr-TR" dirty="0" smtClean="0"/>
              <a:t>ve</a:t>
            </a:r>
            <a:r>
              <a:rPr lang="en-US" dirty="0" smtClean="0"/>
              <a:t> double</a:t>
            </a:r>
            <a:r>
              <a:rPr lang="tr-TR" dirty="0" smtClean="0"/>
              <a:t> için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“%f”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“%lf”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tr-TR" dirty="0" smtClean="0"/>
              <a:t>Metin için</a:t>
            </a:r>
            <a:r>
              <a:rPr lang="en-US" dirty="0" smtClean="0"/>
              <a:t> “%s”</a:t>
            </a:r>
            <a:endParaRPr lang="tr-TR" dirty="0" smtClean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21336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 = 5, b = 4; </a:t>
            </a: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"a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 nin degeri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 %d 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ve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 b 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nin degeri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 %d"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a, b);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7400" y="34684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 =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"c is %c\n"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c);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81200" y="4687669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d1 = 0.1;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d2 = 0.5;</a:t>
            </a: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"d1 is %f and d2 is %f"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d1, d2);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double</a:t>
            </a:r>
            <a:r>
              <a:rPr lang="tr-TR" dirty="0" smtClean="0"/>
              <a:t> farkı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286000"/>
            <a:ext cx="64674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5173599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436087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642880"/>
                </a:solidFill>
                <a:highlight>
                  <a:srgbClr val="D4D4D4"/>
                </a:highlight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"\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t%d</a:t>
            </a:r>
            <a:r>
              <a:rPr lang="en-US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\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t%d</a:t>
            </a:r>
            <a:r>
              <a:rPr lang="en-US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\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t%d</a:t>
            </a:r>
            <a:r>
              <a:rPr lang="en-US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\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t%d</a:t>
            </a:r>
            <a:r>
              <a:rPr lang="en-US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\n"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</a:t>
            </a:r>
          </a:p>
          <a:p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), </a:t>
            </a:r>
            <a:r>
              <a:rPr lang="en-US" b="1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), </a:t>
            </a:r>
            <a:r>
              <a:rPr lang="en-US" b="1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),</a:t>
            </a:r>
            <a:r>
              <a:rPr lang="en-US" b="1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2831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Printf de basamak sayısı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Çıkışta kaç basamak görüleceği belirtilebilir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“%0.5f” </a:t>
            </a:r>
            <a:r>
              <a:rPr lang="tr-TR" dirty="0" smtClean="0"/>
              <a:t>en önemli </a:t>
            </a:r>
            <a:r>
              <a:rPr lang="en-US" dirty="0" smtClean="0"/>
              <a:t>5 </a:t>
            </a:r>
            <a:r>
              <a:rPr lang="tr-TR" dirty="0" smtClean="0"/>
              <a:t>basamağın </a:t>
            </a:r>
            <a:r>
              <a:rPr lang="en-US" dirty="0" smtClean="0"/>
              <a:t>g</a:t>
            </a:r>
            <a:r>
              <a:rPr lang="tr-TR" dirty="0" smtClean="0"/>
              <a:t>österileceğini belirtir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r>
              <a:rPr lang="tr-TR" dirty="0" smtClean="0"/>
              <a:t>Kalan basamaklar son basamağa yuvarlanır.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14600"/>
            <a:ext cx="5750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642880"/>
                </a:solidFill>
                <a:highlight>
                  <a:srgbClr val="E8F2FE"/>
                </a:highlight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"%0.5f"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,0.123456789);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tr-TR" dirty="0" smtClean="0"/>
              <a:t>Dili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Anahtar kelimeler(keywords)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</a:p>
          <a:p>
            <a:r>
              <a:rPr lang="tr-TR" dirty="0" smtClean="0"/>
              <a:t>Tanımlamalar (</a:t>
            </a:r>
            <a:r>
              <a:rPr lang="en-US" dirty="0" smtClean="0"/>
              <a:t>identifier</a:t>
            </a:r>
            <a:r>
              <a:rPr lang="tr-TR" dirty="0" smtClean="0"/>
              <a:t>s)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</a:p>
          <a:p>
            <a:r>
              <a:rPr lang="tr-TR" dirty="0" smtClean="0"/>
              <a:t>Sabitler (</a:t>
            </a:r>
            <a:r>
              <a:rPr lang="en-US" dirty="0" smtClean="0"/>
              <a:t>constant</a:t>
            </a:r>
            <a:r>
              <a:rPr lang="tr-TR" dirty="0" smtClean="0"/>
              <a:t>s)</a:t>
            </a:r>
            <a:endParaRPr lang="tr-TR" dirty="0"/>
          </a:p>
          <a:p>
            <a:r>
              <a:rPr lang="tr-TR" dirty="0" smtClean="0"/>
              <a:t>Metinler (</a:t>
            </a:r>
            <a:r>
              <a:rPr lang="en-US" dirty="0" smtClean="0"/>
              <a:t> string literal</a:t>
            </a:r>
            <a:r>
              <a:rPr lang="tr-TR" dirty="0" smtClean="0"/>
              <a:t>s)</a:t>
            </a:r>
            <a:endParaRPr lang="tr-TR" dirty="0"/>
          </a:p>
          <a:p>
            <a:r>
              <a:rPr lang="tr-TR" dirty="0" smtClean="0"/>
              <a:t>veya</a:t>
            </a:r>
            <a:r>
              <a:rPr lang="en-US" dirty="0" smtClean="0"/>
              <a:t> </a:t>
            </a:r>
            <a:r>
              <a:rPr lang="tr-TR" dirty="0" smtClean="0"/>
              <a:t>semboller (</a:t>
            </a:r>
            <a:r>
              <a:rPr lang="en-US" dirty="0" smtClean="0"/>
              <a:t>symbol</a:t>
            </a:r>
            <a:r>
              <a:rPr lang="tr-TR" dirty="0" smtClean="0"/>
              <a:t>s)</a:t>
            </a:r>
            <a:endParaRPr lang="en-US" dirty="0" smtClean="0"/>
          </a:p>
          <a:p>
            <a:r>
              <a:rPr lang="tr-TR" dirty="0" smtClean="0"/>
              <a:t>Noktalı virgül</a:t>
            </a:r>
            <a:endParaRPr lang="en-US" dirty="0" smtClean="0"/>
          </a:p>
          <a:p>
            <a:r>
              <a:rPr lang="tr-TR" dirty="0" smtClean="0"/>
              <a:t>Yorumlar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</a:t>
            </a:r>
            <a:r>
              <a:rPr lang="en-US" dirty="0" err="1" smtClean="0"/>
              <a:t>ara</a:t>
            </a:r>
            <a:r>
              <a:rPr lang="tr-TR" dirty="0" smtClean="0"/>
              <a:t>kterler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 de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  <a:r>
              <a:rPr lang="en-US" dirty="0" smtClean="0"/>
              <a:t>-128 </a:t>
            </a:r>
            <a:r>
              <a:rPr lang="tr-TR" dirty="0" smtClean="0"/>
              <a:t>ile</a:t>
            </a:r>
            <a:r>
              <a:rPr lang="en-US" dirty="0" smtClean="0"/>
              <a:t> 127 </a:t>
            </a:r>
            <a:r>
              <a:rPr lang="tr-TR" dirty="0" smtClean="0"/>
              <a:t>veya </a:t>
            </a:r>
            <a:r>
              <a:rPr lang="en-US" dirty="0" smtClean="0"/>
              <a:t>0 </a:t>
            </a:r>
            <a:r>
              <a:rPr lang="tr-TR" dirty="0" smtClean="0"/>
              <a:t>ile</a:t>
            </a:r>
            <a:r>
              <a:rPr lang="en-US" dirty="0" smtClean="0"/>
              <a:t> 255</a:t>
            </a:r>
            <a:r>
              <a:rPr lang="tr-TR" dirty="0" smtClean="0"/>
              <a:t> arasında bir tam sayı tipidir.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n-US" dirty="0" smtClean="0"/>
              <a:t> </a:t>
            </a:r>
            <a:r>
              <a:rPr lang="tr-TR" dirty="0" smtClean="0"/>
              <a:t>kullanılarak karakterlerisaklayabilirsiniz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tr-TR" dirty="0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kodun</a:t>
            </a:r>
            <a:r>
              <a:rPr lang="tr-TR" dirty="0" smtClean="0"/>
              <a:t> çıktısı nedir?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 =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b = </a:t>
            </a:r>
            <a:r>
              <a:rPr lang="en-US" b="1" dirty="0" smtClean="0">
                <a:solidFill>
                  <a:srgbClr val="2A00FF"/>
                </a:solidFill>
                <a:highlight>
                  <a:srgbClr val="F0D8A8"/>
                </a:highlight>
                <a:latin typeface="Consolas"/>
              </a:rPr>
              <a:t>'*'</a:t>
            </a:r>
            <a:r>
              <a:rPr lang="en-US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5181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a1 =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a2 = 65;</a:t>
            </a:r>
          </a:p>
          <a:p>
            <a:r>
              <a:rPr lang="pt-BR" b="1" dirty="0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smtClean="0">
                <a:solidFill>
                  <a:srgbClr val="2A00FF"/>
                </a:solidFill>
                <a:latin typeface="Consolas"/>
              </a:rPr>
              <a:t>"\n %c %c\n"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, a1, a2);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Karakterlerin </a:t>
            </a:r>
            <a:r>
              <a:rPr lang="en-US" dirty="0" smtClean="0"/>
              <a:t>ASCII </a:t>
            </a:r>
            <a:r>
              <a:rPr lang="tr-TR" dirty="0" smtClean="0"/>
              <a:t>Kodları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2959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19200" y="5943600"/>
            <a:ext cx="6378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642880"/>
                </a:solidFill>
                <a:highlight>
                  <a:srgbClr val="E8F2FE"/>
                </a:highlight>
                <a:latin typeface="Consolas"/>
              </a:rPr>
              <a:t>printf</a:t>
            </a:r>
            <a:r>
              <a:rPr lang="pt-B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pt-BR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"\n %c %c\n"</a:t>
            </a:r>
            <a:r>
              <a:rPr lang="pt-B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a1, a2);</a:t>
            </a:r>
            <a:r>
              <a:rPr lang="pt-BR" b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/*prints A A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Daha fazla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“%s”</a:t>
            </a:r>
            <a:r>
              <a:rPr lang="tr-TR" dirty="0" smtClean="0"/>
              <a:t> kullandığınızda asgari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tr-TR" dirty="0" smtClean="0"/>
              <a:t>karakter sayısınıda ver</a:t>
            </a:r>
            <a:r>
              <a:rPr lang="en-US" dirty="0" err="1" smtClean="0"/>
              <a:t>ebilirsiniz</a:t>
            </a:r>
            <a:r>
              <a:rPr lang="tr-TR" dirty="0" smtClean="0"/>
              <a:t>.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err="1" smtClean="0"/>
              <a:t>Mesela</a:t>
            </a:r>
            <a:r>
              <a:rPr lang="en-US" dirty="0" smtClean="0"/>
              <a:t> 5 </a:t>
            </a:r>
            <a:r>
              <a:rPr lang="en-US" dirty="0" err="1" smtClean="0"/>
              <a:t>ve</a:t>
            </a:r>
            <a:r>
              <a:rPr lang="en-US" dirty="0" smtClean="0"/>
              <a:t> 10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tr-TR" dirty="0" smtClean="0"/>
              <a:t>ayırmak için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Eğer karakter sayısı az ise kalan kısım için boşluk koyulur. Fazla karakterler yine yazdırılır.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35052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642880"/>
                </a:solidFill>
                <a:highlight>
                  <a:srgbClr val="D4D4D4"/>
                </a:highlight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"%5s \t %10s \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n"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"Hello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Medeniyet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587906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642880"/>
                </a:solidFill>
                <a:highlight>
                  <a:srgbClr val="D4D4D4"/>
                </a:highlight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"%</a:t>
            </a:r>
            <a:r>
              <a:rPr lang="tr-TR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1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5s \t %</a:t>
            </a:r>
            <a:r>
              <a:rPr lang="tr-TR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5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 \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n"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"Hello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Medeniyet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Daha fazla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Maksimum karakter sayısı noktadan sonra belirtilir.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Eğer karakter sayısı az ise kalan kısım için bir şey yapılmaz. Fazla karakterler yazdırılmaz.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8194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642880"/>
                </a:solidFill>
                <a:highlight>
                  <a:srgbClr val="D4D4D4"/>
                </a:highlight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"%</a:t>
            </a:r>
            <a:r>
              <a:rPr lang="tr-TR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5s \t %</a:t>
            </a:r>
            <a:r>
              <a:rPr lang="tr-TR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10s \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n"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"Hello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Medeniyet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5181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642880"/>
                </a:solidFill>
                <a:highlight>
                  <a:srgbClr val="D4D4D4"/>
                </a:highlight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"%</a:t>
            </a:r>
            <a:r>
              <a:rPr lang="tr-TR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tr-TR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1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5s \t %</a:t>
            </a:r>
            <a:r>
              <a:rPr lang="tr-TR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.5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 \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n"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"Hello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Medeniyet</a:t>
            </a:r>
            <a:r>
              <a:rPr lang="en-US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Kullandığınız format işareti </a:t>
            </a:r>
            <a:r>
              <a:rPr lang="en-US" dirty="0" smtClean="0"/>
              <a:t>“%”</a:t>
            </a:r>
            <a:r>
              <a:rPr lang="tr-TR" dirty="0" smtClean="0"/>
              <a:t> kesinlikle argüman sayısından fazla olmamalıdır.</a:t>
            </a:r>
            <a:r>
              <a:rPr lang="en-US" dirty="0" smtClean="0"/>
              <a:t> </a:t>
            </a:r>
            <a:r>
              <a:rPr lang="tr-TR" dirty="0" smtClean="0"/>
              <a:t>Program derlenmesine rağmen güvenli değildir.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6789" y="396240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strike="sngStrike" dirty="0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printf("%s \t %9s \n","Hello");</a:t>
            </a:r>
            <a:endParaRPr lang="en-US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Klavyeden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, string, </a:t>
            </a:r>
            <a:r>
              <a:rPr lang="en-US" dirty="0" err="1" smtClean="0"/>
              <a:t>ve</a:t>
            </a:r>
            <a:r>
              <a:rPr lang="en-US" dirty="0" smtClean="0"/>
              <a:t> say</a:t>
            </a:r>
            <a:r>
              <a:rPr lang="tr-TR" dirty="0" smtClean="0"/>
              <a:t>ı</a:t>
            </a:r>
            <a:r>
              <a:rPr lang="en-US" dirty="0" err="1" smtClean="0"/>
              <a:t>sal</a:t>
            </a:r>
            <a:r>
              <a:rPr lang="en-US" dirty="0" smtClean="0"/>
              <a:t> </a:t>
            </a:r>
            <a:r>
              <a:rPr lang="tr-TR" dirty="0" smtClean="0"/>
              <a:t>veri </a:t>
            </a:r>
            <a:r>
              <a:rPr lang="en-US" dirty="0" smtClean="0"/>
              <a:t>al</a:t>
            </a:r>
            <a:r>
              <a:rPr lang="tr-TR" dirty="0" smtClean="0"/>
              <a:t>ımı</a:t>
            </a:r>
            <a:r>
              <a:rPr lang="en-US" dirty="0" smtClean="0"/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tr-TR" dirty="0" smtClean="0"/>
              <a:t> kullanılarak yapılabilir.</a:t>
            </a:r>
            <a:endParaRPr lang="en-US" dirty="0" smtClean="0"/>
          </a:p>
          <a:p>
            <a:r>
              <a:rPr lang="tr-TR" dirty="0"/>
              <a:t>S</a:t>
            </a:r>
            <a:r>
              <a:rPr lang="en-US" dirty="0" err="1" smtClean="0"/>
              <a:t>yntax</a:t>
            </a:r>
            <a:r>
              <a:rPr lang="tr-TR" dirty="0" smtClean="0"/>
              <a:t> yapısı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tr-TR" dirty="0" smtClean="0"/>
              <a:t>’e benzemektedir.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tr-TR" dirty="0" smtClean="0"/>
          </a:p>
          <a:p>
            <a:r>
              <a:rPr lang="tr-TR" dirty="0" smtClean="0"/>
              <a:t>Ve karakteri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“&amp;”</a:t>
            </a:r>
            <a:r>
              <a:rPr lang="en-US" dirty="0" smtClean="0"/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tr-TR" dirty="0"/>
              <a:t> </a:t>
            </a:r>
            <a:r>
              <a:rPr lang="tr-TR" dirty="0" smtClean="0"/>
              <a:t>değişkenin hafıza adresini ifade eder.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3429000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age;</a:t>
            </a: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en-US" b="1" dirty="0" err="1" smtClean="0">
                <a:solidFill>
                  <a:srgbClr val="2A00FF"/>
                </a:solidFill>
                <a:latin typeface="Consolas"/>
              </a:rPr>
              <a:t>d"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,&amp;age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"You are %d years old!\n"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age);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Keyfi miktarda giriş alınabilir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39876"/>
            <a:ext cx="6781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year, month, day;</a:t>
            </a:r>
          </a:p>
          <a:p>
            <a:endParaRPr lang="tr-TR" b="1" dirty="0" smtClean="0">
              <a:solidFill>
                <a:srgbClr val="642880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"Enter the year: 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en-US" b="1" dirty="0" err="1" smtClean="0">
                <a:solidFill>
                  <a:srgbClr val="2A00FF"/>
                </a:solidFill>
                <a:latin typeface="Consolas"/>
              </a:rPr>
              <a:t>d"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,&amp;year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b="1" dirty="0" smtClean="0">
              <a:solidFill>
                <a:srgbClr val="642880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"Enter the month: 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en-US" b="1" dirty="0" err="1" smtClean="0">
                <a:solidFill>
                  <a:srgbClr val="2A00FF"/>
                </a:solidFill>
                <a:latin typeface="Consolas"/>
              </a:rPr>
              <a:t>d"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,&amp;month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b="1" dirty="0" smtClean="0">
              <a:solidFill>
                <a:srgbClr val="642880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"Enter the day: 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en-US" b="1" dirty="0" err="1" smtClean="0">
                <a:solidFill>
                  <a:srgbClr val="2A00FF"/>
                </a:solidFill>
                <a:latin typeface="Consolas"/>
              </a:rPr>
              <a:t>d"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,&amp;day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b="1" dirty="0" smtClean="0">
              <a:solidFill>
                <a:srgbClr val="642880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"Today is %d\\%d\\%d\n"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day, month, year);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int</a:t>
            </a:r>
            <a:r>
              <a:rPr lang="en-US" sz="1400" dirty="0"/>
              <a:t> main() {</a:t>
            </a:r>
          </a:p>
          <a:p>
            <a:r>
              <a:rPr lang="en-US" sz="1400" dirty="0"/>
              <a:t>float </a:t>
            </a:r>
            <a:r>
              <a:rPr lang="en-US" sz="1400" dirty="0" err="1"/>
              <a:t>kisa</a:t>
            </a:r>
            <a:r>
              <a:rPr lang="en-US" sz="1400" dirty="0"/>
              <a:t>, </a:t>
            </a:r>
            <a:r>
              <a:rPr lang="en-US" sz="1400" dirty="0" err="1"/>
              <a:t>uzun</a:t>
            </a:r>
            <a:r>
              <a:rPr lang="en-US" sz="1400" dirty="0"/>
              <a:t>, </a:t>
            </a:r>
            <a:r>
              <a:rPr lang="en-US" sz="1400" dirty="0" err="1"/>
              <a:t>alan</a:t>
            </a:r>
            <a:r>
              <a:rPr lang="en-US" sz="1400" dirty="0"/>
              <a:t>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printf</a:t>
            </a:r>
            <a:r>
              <a:rPr lang="en-US" sz="1400" dirty="0"/>
              <a:t>("</a:t>
            </a:r>
            <a:r>
              <a:rPr lang="en-US" sz="1400" dirty="0" err="1"/>
              <a:t>Lütfen</a:t>
            </a:r>
            <a:r>
              <a:rPr lang="en-US" sz="1400" dirty="0"/>
              <a:t> </a:t>
            </a:r>
            <a:r>
              <a:rPr lang="en-US" sz="1400" dirty="0" err="1"/>
              <a:t>dikdortgenin</a:t>
            </a:r>
            <a:r>
              <a:rPr lang="en-US" sz="1400" dirty="0"/>
              <a:t> </a:t>
            </a:r>
            <a:r>
              <a:rPr lang="en-US" sz="1400" dirty="0" err="1"/>
              <a:t>uzun</a:t>
            </a:r>
            <a:r>
              <a:rPr lang="en-US" sz="1400" dirty="0"/>
              <a:t> </a:t>
            </a:r>
            <a:r>
              <a:rPr lang="en-US" sz="1400" dirty="0" err="1"/>
              <a:t>kenarını</a:t>
            </a:r>
            <a:r>
              <a:rPr lang="en-US" sz="1400" dirty="0"/>
              <a:t> </a:t>
            </a:r>
            <a:r>
              <a:rPr lang="en-US" sz="1400" dirty="0" err="1"/>
              <a:t>ondalık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giriniz</a:t>
            </a:r>
            <a:r>
              <a:rPr lang="en-US" sz="1400" dirty="0"/>
              <a:t>");</a:t>
            </a:r>
          </a:p>
          <a:p>
            <a:r>
              <a:rPr lang="en-US" sz="1400" dirty="0" err="1"/>
              <a:t>scanf</a:t>
            </a:r>
            <a:r>
              <a:rPr lang="en-US" sz="1400" dirty="0"/>
              <a:t>("%f",&amp;</a:t>
            </a:r>
            <a:r>
              <a:rPr lang="en-US" sz="1400" dirty="0" err="1"/>
              <a:t>uzun</a:t>
            </a:r>
            <a:r>
              <a:rPr lang="en-US" sz="1400" dirty="0"/>
              <a:t>);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printf</a:t>
            </a:r>
            <a:r>
              <a:rPr lang="en-US" sz="1400" dirty="0"/>
              <a:t>("\n </a:t>
            </a:r>
            <a:r>
              <a:rPr lang="en-US" sz="1400" dirty="0" err="1"/>
              <a:t>Kısa</a:t>
            </a:r>
            <a:r>
              <a:rPr lang="en-US" sz="1400" dirty="0"/>
              <a:t> </a:t>
            </a:r>
            <a:r>
              <a:rPr lang="en-US" sz="1400" dirty="0" err="1"/>
              <a:t>kenarı</a:t>
            </a:r>
            <a:r>
              <a:rPr lang="en-US" sz="1400" dirty="0"/>
              <a:t> </a:t>
            </a:r>
            <a:r>
              <a:rPr lang="en-US" sz="1400" dirty="0" err="1"/>
              <a:t>giriniz</a:t>
            </a:r>
            <a:r>
              <a:rPr lang="en-US" sz="1400" dirty="0"/>
              <a:t>");</a:t>
            </a:r>
          </a:p>
          <a:p>
            <a:r>
              <a:rPr lang="en-US" sz="1400" dirty="0" err="1"/>
              <a:t>scanf</a:t>
            </a:r>
            <a:r>
              <a:rPr lang="en-US" sz="1400" dirty="0"/>
              <a:t>("%f",&amp;</a:t>
            </a:r>
            <a:r>
              <a:rPr lang="en-US" sz="1400" dirty="0" err="1"/>
              <a:t>kisa</a:t>
            </a:r>
            <a:r>
              <a:rPr lang="en-US" sz="1400" dirty="0"/>
              <a:t>);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alan</a:t>
            </a:r>
            <a:r>
              <a:rPr lang="en-US" sz="1400" dirty="0"/>
              <a:t>=</a:t>
            </a:r>
            <a:r>
              <a:rPr lang="en-US" sz="1400" dirty="0" err="1"/>
              <a:t>kisa</a:t>
            </a:r>
            <a:r>
              <a:rPr lang="en-US" sz="1400" dirty="0"/>
              <a:t>*</a:t>
            </a:r>
            <a:r>
              <a:rPr lang="en-US" sz="1400" dirty="0" err="1"/>
              <a:t>uzun</a:t>
            </a:r>
            <a:r>
              <a:rPr lang="en-US" sz="1400" dirty="0"/>
              <a:t>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nkısa</a:t>
            </a:r>
            <a:r>
              <a:rPr lang="en-US" sz="1400" dirty="0"/>
              <a:t> </a:t>
            </a:r>
            <a:r>
              <a:rPr lang="en-US" sz="1400" dirty="0" err="1"/>
              <a:t>kenarı</a:t>
            </a:r>
            <a:r>
              <a:rPr lang="en-US" sz="1400" dirty="0"/>
              <a:t> %f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uzun</a:t>
            </a:r>
            <a:r>
              <a:rPr lang="en-US" sz="1400" dirty="0"/>
              <a:t> </a:t>
            </a:r>
            <a:r>
              <a:rPr lang="en-US" sz="1400" dirty="0" err="1"/>
              <a:t>kenarı</a:t>
            </a:r>
            <a:r>
              <a:rPr lang="en-US" sz="1400" dirty="0"/>
              <a:t> %f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dikdortgenin</a:t>
            </a:r>
            <a:r>
              <a:rPr lang="en-US" sz="1400" dirty="0"/>
              <a:t> </a:t>
            </a:r>
            <a:r>
              <a:rPr lang="en-US" sz="1400" dirty="0" err="1"/>
              <a:t>alanı</a:t>
            </a:r>
            <a:r>
              <a:rPr lang="en-US" sz="1400" dirty="0"/>
              <a:t> %d </a:t>
            </a:r>
            <a:r>
              <a:rPr lang="en-US" sz="1400" dirty="0" err="1"/>
              <a:t>dir</a:t>
            </a:r>
            <a:r>
              <a:rPr lang="en-US" sz="1400" dirty="0"/>
              <a:t>",</a:t>
            </a:r>
            <a:r>
              <a:rPr lang="en-US" sz="1400" dirty="0" err="1"/>
              <a:t>kisa</a:t>
            </a:r>
            <a:r>
              <a:rPr lang="en-US" sz="1400" dirty="0"/>
              <a:t>, </a:t>
            </a:r>
            <a:r>
              <a:rPr lang="en-US" sz="1400" dirty="0" err="1"/>
              <a:t>uzun</a:t>
            </a:r>
            <a:r>
              <a:rPr lang="en-US" sz="1400" dirty="0"/>
              <a:t>, </a:t>
            </a:r>
            <a:r>
              <a:rPr lang="en-US" sz="1400" dirty="0" err="1"/>
              <a:t>alan</a:t>
            </a:r>
            <a:r>
              <a:rPr lang="en-US" sz="1400" dirty="0"/>
              <a:t>);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return 0;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772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</a:t>
            </a:r>
            <a:r>
              <a:rPr lang="tr-TR" dirty="0" smtClean="0"/>
              <a:t>metik İşlemler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43088"/>
            <a:ext cx="80010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6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Aritmetik İşlemler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014538"/>
            <a:ext cx="81057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1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 Programının </a:t>
            </a:r>
            <a:r>
              <a:rPr lang="tr-TR" dirty="0"/>
              <a:t>Y</a:t>
            </a:r>
            <a:r>
              <a:rPr lang="tr-TR" dirty="0" smtClean="0"/>
              <a:t>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C programı bir veya daha fazla C dosyasından ( .c uzantılı dosya), mesela </a:t>
            </a:r>
          </a:p>
          <a:p>
            <a:pPr lvl="1"/>
            <a:r>
              <a:rPr lang="tr-TR" dirty="0" smtClean="0"/>
              <a:t>main.c, problem1.c, myprogram.c </a:t>
            </a:r>
            <a:endParaRPr lang="tr-TR" dirty="0"/>
          </a:p>
          <a:p>
            <a:r>
              <a:rPr lang="tr-TR" dirty="0" smtClean="0"/>
              <a:t>ve header dosyalarından (.h uzantılı) dosyalardan oluşur.</a:t>
            </a:r>
          </a:p>
          <a:p>
            <a:pPr lvl="1"/>
            <a:r>
              <a:rPr lang="tr-TR" dirty="0" smtClean="0"/>
              <a:t>math.h, stdio.h, myheader.h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Aritmetik İfadeler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dirty="0" smtClean="0"/>
              <a:t> </a:t>
            </a:r>
            <a:r>
              <a:rPr lang="tr-TR" dirty="0" smtClean="0"/>
              <a:t>ve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dirty="0" smtClean="0"/>
              <a:t> </a:t>
            </a:r>
            <a:r>
              <a:rPr lang="tr-TR" dirty="0" smtClean="0"/>
              <a:t>nin değişkenler olduğunu farz edelim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(x + y), (x – y), (x*y), (x/y), (</a:t>
            </a:r>
            <a:r>
              <a:rPr lang="en-US" dirty="0" err="1" smtClean="0"/>
              <a:t>x%y</a:t>
            </a:r>
            <a:r>
              <a:rPr lang="en-US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endParaRPr lang="tr-TR" dirty="0" smtClean="0"/>
          </a:p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Basit bir</a:t>
            </a:r>
            <a:r>
              <a:rPr lang="en-US" dirty="0" smtClean="0"/>
              <a:t> </a:t>
            </a:r>
            <a:r>
              <a:rPr lang="tr-TR" smtClean="0"/>
              <a:t>atama cümleciği </a:t>
            </a:r>
            <a:r>
              <a:rPr lang="tr-TR" dirty="0" smtClean="0"/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statement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 smtClean="0"/>
              <a:t>: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+ 3 ∗ x / (y − 4);</a:t>
            </a:r>
            <a:r>
              <a:rPr lang="en-US" dirty="0"/>
              <a:t>	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Sayılar(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literals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dirty="0" smtClean="0"/>
              <a:t> 3 </a:t>
            </a:r>
            <a:r>
              <a:rPr lang="tr-TR" dirty="0" smtClean="0"/>
              <a:t>ve</a:t>
            </a:r>
            <a:r>
              <a:rPr lang="en-US" dirty="0" smtClean="0"/>
              <a:t> 4</a:t>
            </a:r>
            <a:r>
              <a:rPr lang="tr-TR" dirty="0" smtClean="0"/>
              <a:t> gibi, aritmetik ifadelerde kullanılabilirler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tr-TR" dirty="0" smtClean="0"/>
          </a:p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Aritmetik ve atama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x + y, x = x - y, x = x*y, x = x/y, x = x%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 y, x -= y, x *= y, x /= y, x %=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 </a:t>
            </a:r>
            <a:r>
              <a:rPr lang="tr-TR" dirty="0" smtClean="0"/>
              <a:t>atama ve işlem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 Sırası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İşlem yönü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800100" lvl="2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+, - </a:t>
            </a:r>
            <a:r>
              <a:rPr lang="en-US" dirty="0"/>
              <a:t>(sign) </a:t>
            </a:r>
            <a:r>
              <a:rPr lang="en-US" dirty="0" smtClean="0"/>
              <a:t>			</a:t>
            </a:r>
            <a:r>
              <a:rPr lang="tr-TR" dirty="0" smtClean="0"/>
              <a:t>sağdan sola</a:t>
            </a:r>
            <a:endParaRPr lang="en-US" dirty="0" smtClean="0"/>
          </a:p>
          <a:p>
            <a:pPr marL="800100" lvl="2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*, /, % 				</a:t>
            </a:r>
            <a:r>
              <a:rPr lang="tr-TR" dirty="0" smtClean="0"/>
              <a:t>soldan sağa</a:t>
            </a:r>
            <a:r>
              <a:rPr lang="en-US" dirty="0" smtClean="0"/>
              <a:t> </a:t>
            </a:r>
          </a:p>
          <a:p>
            <a:pPr marL="800100" lvl="2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+, -				</a:t>
            </a:r>
            <a:r>
              <a:rPr lang="tr-TR" dirty="0"/>
              <a:t> soldan sağa </a:t>
            </a:r>
            <a:r>
              <a:rPr lang="en-US" dirty="0" smtClean="0"/>
              <a:t> </a:t>
            </a:r>
          </a:p>
          <a:p>
            <a:pPr marL="800100" lvl="2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=, +=, -=, *=, /=, %= 		</a:t>
            </a:r>
            <a:r>
              <a:rPr lang="tr-TR" dirty="0" smtClean="0"/>
              <a:t>sağdan sola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Parent</a:t>
            </a:r>
            <a:r>
              <a:rPr lang="tr-TR" dirty="0" smtClean="0"/>
              <a:t>ezler kullanılarak işlem sırası değiştirilebilir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5505271"/>
            <a:ext cx="586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 x = 6, y = 3;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z1 = 2 + x/3+y;</a:t>
            </a:r>
          </a:p>
          <a:p>
            <a:r>
              <a:rPr lang="es-ES" b="1" dirty="0" err="1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 z2 = 2 + x/(3 + y);</a:t>
            </a:r>
          </a:p>
          <a:p>
            <a:r>
              <a:rPr lang="pl-PL" b="1" dirty="0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pl-PL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b="1" dirty="0" smtClean="0">
                <a:solidFill>
                  <a:srgbClr val="2A00FF"/>
                </a:solidFill>
                <a:latin typeface="Consolas"/>
              </a:rPr>
              <a:t>"z1 = %f \t z2 = %f \n"</a:t>
            </a:r>
            <a:r>
              <a:rPr lang="pl-PL" b="1" dirty="0" smtClean="0">
                <a:solidFill>
                  <a:srgbClr val="000000"/>
                </a:solidFill>
                <a:latin typeface="Consolas"/>
              </a:rPr>
              <a:t>,z1, z2);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Tam Sayı Bölme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695575"/>
            <a:ext cx="78390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Aritmetik İfadelerin Veri Tipi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Aritmetik işlemler farklı türden verileri içerdiğinde</a:t>
            </a:r>
            <a:r>
              <a:rPr lang="en-US" dirty="0" smtClean="0"/>
              <a:t>;</a:t>
            </a:r>
            <a:r>
              <a:rPr lang="tr-TR" dirty="0" smtClean="0"/>
              <a:t> değişkenler en büyük veri tipine çevrilirler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tr-TR" dirty="0" smtClean="0"/>
              <a:t>Yukarıda integer değer floata yükseltilirken verisinin değeri değişmiyor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16 / 3 = ?</a:t>
            </a:r>
          </a:p>
          <a:p>
            <a:r>
              <a:rPr lang="en-US" dirty="0" smtClean="0"/>
              <a:t>16.0 / 3 = ?</a:t>
            </a:r>
          </a:p>
          <a:p>
            <a:r>
              <a:rPr lang="en-US" dirty="0" smtClean="0"/>
              <a:t>16 / 3.0 =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9718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1;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 = 3.25 +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 Çevrimi (</a:t>
            </a:r>
            <a:r>
              <a:rPr lang="en-US" dirty="0" smtClean="0"/>
              <a:t>Type Casting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smtClean="0"/>
              <a:t>ifadenin tipini, </a:t>
            </a:r>
            <a:r>
              <a:rPr lang="tr-TR" dirty="0" smtClean="0"/>
              <a:t>parentezle dönüştürmek istediğiniz tipi yazarak başka bir tipe dönütürebilirsiniz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7732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y = 16.054;</a:t>
            </a:r>
          </a:p>
          <a:p>
            <a:r>
              <a:rPr lang="fr-FR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 x; </a:t>
            </a:r>
          </a:p>
          <a:p>
            <a:r>
              <a:rPr lang="fr-FR" b="1" dirty="0" smtClean="0">
                <a:solidFill>
                  <a:srgbClr val="000000"/>
                </a:solidFill>
                <a:latin typeface="Consolas"/>
              </a:rPr>
              <a:t>x = (</a:t>
            </a:r>
            <a:r>
              <a:rPr lang="fr-FR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) y/3;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Vaka Çalışması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Dönem sonu notunuzu hesaplayarak baş harflerinizle birlikte yazdıran bir program yazınız</a:t>
            </a:r>
            <a:r>
              <a:rPr lang="en-US" dirty="0" smtClean="0"/>
              <a:t>.</a:t>
            </a:r>
          </a:p>
          <a:p>
            <a:r>
              <a:rPr lang="tr-TR" dirty="0" smtClean="0"/>
              <a:t>Dönem sonu notu</a:t>
            </a:r>
            <a:r>
              <a:rPr lang="en-US" dirty="0" smtClean="0"/>
              <a:t>?</a:t>
            </a:r>
          </a:p>
          <a:p>
            <a:pPr lvl="2"/>
            <a:r>
              <a:rPr lang="tr-TR" b="1" dirty="0" smtClean="0"/>
              <a:t>Derecelendirme</a:t>
            </a:r>
            <a:endParaRPr lang="en-US" dirty="0"/>
          </a:p>
          <a:p>
            <a:pPr lvl="2"/>
            <a:r>
              <a:rPr lang="tr-TR" dirty="0"/>
              <a:t>Ödev</a:t>
            </a:r>
            <a:r>
              <a:rPr lang="en-US" dirty="0"/>
              <a:t>:		10%</a:t>
            </a:r>
          </a:p>
          <a:p>
            <a:pPr lvl="2"/>
            <a:r>
              <a:rPr lang="tr-TR" dirty="0"/>
              <a:t>Lablar</a:t>
            </a:r>
            <a:r>
              <a:rPr lang="en-US" dirty="0"/>
              <a:t>: 		10%</a:t>
            </a:r>
          </a:p>
          <a:p>
            <a:pPr lvl="2"/>
            <a:r>
              <a:rPr lang="tr-TR" dirty="0"/>
              <a:t>Projeler</a:t>
            </a:r>
            <a:r>
              <a:rPr lang="en-US" dirty="0"/>
              <a:t>: 		20% </a:t>
            </a:r>
          </a:p>
          <a:p>
            <a:pPr lvl="2"/>
            <a:r>
              <a:rPr lang="tr-TR" dirty="0"/>
              <a:t>Vize</a:t>
            </a:r>
            <a:r>
              <a:rPr lang="en-US" dirty="0"/>
              <a:t>: 		</a:t>
            </a:r>
            <a:r>
              <a:rPr lang="tr-TR" dirty="0"/>
              <a:t>	</a:t>
            </a:r>
            <a:r>
              <a:rPr lang="en-US" dirty="0"/>
              <a:t>20%</a:t>
            </a:r>
          </a:p>
          <a:p>
            <a:pPr lvl="2"/>
            <a:r>
              <a:rPr lang="en-US" dirty="0"/>
              <a:t>Final: 		40%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8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Vaka Çalışması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Program girişleri neler</a:t>
            </a:r>
            <a:r>
              <a:rPr lang="en-US" dirty="0" smtClean="0"/>
              <a:t>?</a:t>
            </a:r>
          </a:p>
          <a:p>
            <a:r>
              <a:rPr lang="tr-TR" dirty="0" smtClean="0"/>
              <a:t>Çıkışlar neler</a:t>
            </a:r>
            <a:r>
              <a:rPr lang="en-US" dirty="0" smtClean="0"/>
              <a:t>?</a:t>
            </a:r>
          </a:p>
          <a:p>
            <a:r>
              <a:rPr lang="tr-TR" dirty="0" smtClean="0"/>
              <a:t>Dönem sonu notunu nasıl hesaplıyoruz</a:t>
            </a:r>
            <a:r>
              <a:rPr lang="en-US" dirty="0" smtClean="0"/>
              <a:t>?</a:t>
            </a:r>
          </a:p>
          <a:p>
            <a:pPr lvl="1"/>
            <a:r>
              <a:rPr lang="tr-TR" dirty="0" smtClean="0"/>
              <a:t>Algortimamız ne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C </a:t>
            </a:r>
            <a:r>
              <a:rPr lang="tr-TR" dirty="0"/>
              <a:t>D</a:t>
            </a:r>
            <a:r>
              <a:rPr lang="tr-TR" dirty="0" smtClean="0"/>
              <a:t>osyasının Yapısı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/* </a:t>
            </a:r>
            <a:r>
              <a:rPr lang="tr-TR" b="1" dirty="0" smtClean="0"/>
              <a:t>dosyanın </a:t>
            </a:r>
            <a:r>
              <a:rPr lang="tr-TR" b="1" dirty="0"/>
              <a:t>i</a:t>
            </a:r>
            <a:r>
              <a:rPr lang="tr-TR" b="1" dirty="0" smtClean="0"/>
              <a:t>çeriği ve işlevini anlatan bir yorumla başlanır.</a:t>
            </a:r>
            <a:r>
              <a:rPr lang="en-US" b="1" dirty="0" smtClean="0"/>
              <a:t> </a:t>
            </a:r>
            <a:r>
              <a:rPr lang="en-US" b="1" dirty="0"/>
              <a:t>*/ </a:t>
            </a:r>
          </a:p>
          <a:p>
            <a:pPr fontAlgn="auto">
              <a:spcAft>
                <a:spcPts val="0"/>
              </a:spcAft>
              <a:defRPr/>
            </a:pPr>
            <a:r>
              <a:rPr lang="tr-TR" b="1" dirty="0" smtClean="0"/>
              <a:t>Opsiyonel: </a:t>
            </a:r>
            <a:r>
              <a:rPr lang="en-US" b="1" dirty="0" smtClean="0"/>
              <a:t>#include</a:t>
            </a:r>
            <a:r>
              <a:rPr lang="en-US" dirty="0" smtClean="0"/>
              <a:t> </a:t>
            </a:r>
            <a:r>
              <a:rPr lang="tr-TR" dirty="0" smtClean="0"/>
              <a:t>cümlecikleri ve önişleme tanımlamaları sıralanır </a:t>
            </a:r>
            <a:r>
              <a:rPr lang="tr-TR" b="1" dirty="0" smtClean="0"/>
              <a:t>(</a:t>
            </a:r>
            <a:r>
              <a:rPr lang="en-US" b="1" dirty="0" smtClean="0"/>
              <a:t>preprocessor definitions</a:t>
            </a:r>
            <a:r>
              <a:rPr lang="tr-TR" b="1" dirty="0" smtClean="0"/>
              <a:t>)</a:t>
            </a:r>
            <a:r>
              <a:rPr lang="en-US" dirty="0" smtClean="0"/>
              <a:t>. 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</a:t>
            </a:r>
            <a:r>
              <a:rPr lang="tr-TR" dirty="0" smtClean="0"/>
              <a:t>onksiyon prototipi ve onu değişken beyanları takip eder.</a:t>
            </a:r>
            <a:endParaRPr lang="en-US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 </a:t>
            </a:r>
            <a:endParaRPr lang="en-US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fonksiyon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tanımlaması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 fontAlgn="auto">
              <a:spcAft>
                <a:spcPts val="0"/>
              </a:spcAft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 fontAlgn="auto">
              <a:spcAft>
                <a:spcPts val="0"/>
              </a:spcAft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 fontAlgn="auto">
              <a:spcAft>
                <a:spcPts val="0"/>
              </a:spcAft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Baska bir fonksiyon tanımlaması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 fontAlgn="auto">
              <a:spcAft>
                <a:spcPts val="0"/>
              </a:spcAft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800100" lvl="2" indent="0" fontAlgn="auto">
              <a:spcAft>
                <a:spcPts val="0"/>
              </a:spcAft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body</a:t>
            </a:r>
          </a:p>
          <a:p>
            <a:pPr marL="800100" lvl="2" indent="0" fontAlgn="auto">
              <a:spcAft>
                <a:spcPts val="0"/>
              </a:spcAft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 </a:t>
            </a:r>
            <a:r>
              <a:rPr lang="tr-T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rogram</a:t>
            </a:r>
            <a:r>
              <a:rPr lang="tr-T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ının Parçaları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r>
              <a:rPr lang="tr-T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Yorumlar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yorumlar</a:t>
            </a:r>
            <a:r>
              <a:rPr lang="en-US" dirty="0" smtClean="0"/>
              <a:t>: /* … */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Compiler tarafından tamamen gözardı edilirler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Dosya içerisinde her yere konulabilirler.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//</a:t>
            </a:r>
            <a:r>
              <a:rPr lang="tr-TR" dirty="0" smtClean="0"/>
              <a:t>tek satır değiştirme yorumları</a:t>
            </a:r>
            <a:r>
              <a:rPr lang="en-US" dirty="0" smtClean="0"/>
              <a:t>, </a:t>
            </a:r>
          </a:p>
          <a:p>
            <a:pPr lvl="1" fontAlgn="auto">
              <a:spcAft>
                <a:spcPts val="0"/>
              </a:spcAft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endParaRPr lang="tr-T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tr-TR" dirty="0" smtClean="0"/>
              <a:t>Genelde satırdaki komutların yoruma dönüştürülerek programdan çıkarılması için kullanılır. </a:t>
            </a:r>
            <a:endParaRPr lang="en-US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562600" y="2133600"/>
            <a:ext cx="2971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/* </a:t>
            </a:r>
            <a:r>
              <a:rPr lang="tr-TR" dirty="0" smtClean="0"/>
              <a:t>Bu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*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* </a:t>
            </a:r>
            <a:r>
              <a:rPr lang="tr-TR" dirty="0" smtClean="0"/>
              <a:t>çok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* </a:t>
            </a:r>
            <a:r>
              <a:rPr lang="tr-TR" dirty="0" smtClean="0"/>
              <a:t>satırlı</a:t>
            </a:r>
            <a:endParaRPr lang="en-US" dirty="0"/>
          </a:p>
          <a:p>
            <a:r>
              <a:rPr lang="en-US" dirty="0"/>
              <a:t> * </a:t>
            </a:r>
            <a:r>
              <a:rPr lang="tr-TR" dirty="0" smtClean="0"/>
              <a:t>yorumdur</a:t>
            </a:r>
            <a:r>
              <a:rPr lang="en-US" dirty="0" smtClean="0"/>
              <a:t> </a:t>
            </a:r>
            <a:r>
              <a:rPr lang="en-US" dirty="0"/>
              <a:t>*/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742950" y="2209800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/* </a:t>
            </a:r>
            <a:r>
              <a:rPr lang="tr-TR" dirty="0" smtClean="0"/>
              <a:t>bu</a:t>
            </a:r>
            <a:endParaRPr lang="en-US" dirty="0"/>
          </a:p>
          <a:p>
            <a:r>
              <a:rPr lang="en-US" dirty="0"/>
              <a:t>  </a:t>
            </a:r>
            <a:r>
              <a:rPr lang="tr-TR" dirty="0" smtClean="0"/>
              <a:t>bir</a:t>
            </a:r>
            <a:endParaRPr lang="en-US" dirty="0"/>
          </a:p>
          <a:p>
            <a:r>
              <a:rPr lang="en-US" dirty="0"/>
              <a:t>  </a:t>
            </a:r>
            <a:r>
              <a:rPr lang="tr-TR" dirty="0" smtClean="0"/>
              <a:t>çok satırlı </a:t>
            </a:r>
          </a:p>
          <a:p>
            <a:r>
              <a:rPr lang="tr-TR" dirty="0"/>
              <a:t>y</a:t>
            </a:r>
            <a:r>
              <a:rPr lang="tr-TR" dirty="0" smtClean="0"/>
              <a:t>orumdur. Blok yorum</a:t>
            </a:r>
            <a:r>
              <a:rPr lang="en-US" dirty="0" smtClean="0"/>
              <a:t> </a:t>
            </a:r>
            <a:r>
              <a:rPr lang="en-US" dirty="0"/>
              <a:t>*/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160463" y="5062538"/>
            <a:ext cx="2732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// puts(“A string to print”);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 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rogram</a:t>
            </a:r>
            <a:r>
              <a:rPr lang="tr-T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ının P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arçaları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r>
              <a:rPr lang="tr-T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tr-T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Önişleme 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(preprocessor) </a:t>
            </a:r>
            <a:r>
              <a:rPr lang="tr-T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omutları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hash s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embolü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</a:t>
            </a:r>
            <a:r>
              <a:rPr lang="en-US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#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ile başlarlar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1371600"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#include, #define, #</a:t>
            </a:r>
            <a:r>
              <a:rPr lang="en-US" sz="2800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ifdef</a:t>
            </a: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, #</a:t>
            </a:r>
            <a:r>
              <a:rPr lang="en-US" sz="2800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undef</a:t>
            </a: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, #if, 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vs.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1371600"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#include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kütüphaneden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header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dosyası eklemek için kullanılır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en-US" sz="2800" dirty="0"/>
          </a:p>
          <a:p>
            <a:pPr marL="1828800" lvl="3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Header </a:t>
            </a:r>
            <a:r>
              <a:rPr lang="tr-TR" sz="2800" dirty="0" smtClean="0"/>
              <a:t>dosyalar</a:t>
            </a:r>
            <a:r>
              <a:rPr lang="en-US" sz="2800" dirty="0" smtClean="0"/>
              <a:t>: </a:t>
            </a:r>
            <a:r>
              <a:rPr lang="tr-TR" sz="2800" dirty="0" smtClean="0"/>
              <a:t>(sabitler) </a:t>
            </a:r>
            <a:r>
              <a:rPr lang="en-US" sz="2800" dirty="0" smtClean="0"/>
              <a:t>constants</a:t>
            </a:r>
            <a:r>
              <a:rPr lang="en-US" sz="2800" dirty="0"/>
              <a:t>, </a:t>
            </a:r>
            <a:r>
              <a:rPr lang="tr-TR" sz="2800" dirty="0" smtClean="0"/>
              <a:t>fonksiyonlar (</a:t>
            </a:r>
            <a:r>
              <a:rPr lang="en-US" sz="2800" dirty="0" smtClean="0"/>
              <a:t>functions</a:t>
            </a:r>
            <a:r>
              <a:rPr lang="tr-TR" sz="2800" dirty="0" smtClean="0"/>
              <a:t>)</a:t>
            </a:r>
            <a:r>
              <a:rPr lang="en-US" sz="2800" dirty="0" smtClean="0"/>
              <a:t>,</a:t>
            </a:r>
            <a:r>
              <a:rPr lang="tr-TR" sz="2800" dirty="0" smtClean="0"/>
              <a:t> ve diğer beyanları içerirler</a:t>
            </a:r>
            <a:r>
              <a:rPr lang="en-US" sz="2800" dirty="0" smtClean="0"/>
              <a:t>.</a:t>
            </a:r>
            <a:endParaRPr lang="en-US" sz="2800" dirty="0"/>
          </a:p>
          <a:p>
            <a:pPr marL="1828800" lvl="3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1828800" lvl="3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/>
              <a:t>stdio.h</a:t>
            </a:r>
            <a:r>
              <a:rPr lang="en-US" sz="2800" dirty="0"/>
              <a:t> – </a:t>
            </a:r>
            <a:r>
              <a:rPr lang="tr-TR" sz="2800" dirty="0" smtClean="0"/>
              <a:t>C </a:t>
            </a:r>
            <a:r>
              <a:rPr lang="en-US" sz="2800" dirty="0" smtClean="0"/>
              <a:t>Standard</a:t>
            </a:r>
            <a:r>
              <a:rPr lang="tr-TR" sz="2800" dirty="0" smtClean="0"/>
              <a:t> Kütüphanesinin bir parçası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1828800" lvl="3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800" dirty="0" smtClean="0"/>
              <a:t>Diğer </a:t>
            </a:r>
            <a:r>
              <a:rPr lang="en-US" sz="2800" dirty="0" smtClean="0"/>
              <a:t>header </a:t>
            </a:r>
            <a:r>
              <a:rPr lang="tr-TR" sz="2800" dirty="0" smtClean="0"/>
              <a:t>dosyaları</a:t>
            </a:r>
            <a:r>
              <a:rPr lang="en-US" sz="2800" dirty="0" smtClean="0"/>
              <a:t>: </a:t>
            </a:r>
            <a:r>
              <a:rPr lang="en-US" sz="2800" dirty="0" err="1"/>
              <a:t>ctype.h</a:t>
            </a:r>
            <a:r>
              <a:rPr lang="en-US" sz="2800" dirty="0"/>
              <a:t>, </a:t>
            </a:r>
            <a:r>
              <a:rPr lang="en-US" sz="2800" dirty="0" err="1"/>
              <a:t>math.h</a:t>
            </a:r>
            <a:r>
              <a:rPr lang="en-US" sz="2800" dirty="0"/>
              <a:t>, </a:t>
            </a:r>
            <a:r>
              <a:rPr lang="en-US" sz="2800" dirty="0" err="1"/>
              <a:t>stdlib.h</a:t>
            </a:r>
            <a:r>
              <a:rPr lang="en-US" sz="2800" dirty="0"/>
              <a:t>, </a:t>
            </a:r>
            <a:r>
              <a:rPr lang="en-US" sz="2800" dirty="0" err="1"/>
              <a:t>string.h</a:t>
            </a:r>
            <a:r>
              <a:rPr lang="en-US" sz="2800" dirty="0"/>
              <a:t>, </a:t>
            </a:r>
            <a:r>
              <a:rPr lang="en-US" sz="2800" dirty="0" err="1"/>
              <a:t>time.h</a:t>
            </a: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 </a:t>
            </a:r>
            <a:r>
              <a:rPr lang="tr-T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en-US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rogram</a:t>
            </a:r>
            <a:r>
              <a:rPr lang="tr-T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ının </a:t>
            </a:r>
            <a:r>
              <a:rPr lang="tr-TR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Parçaları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r>
              <a:rPr lang="tr-T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tr-TR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/>
            </a:r>
            <a:br>
              <a:rPr lang="tr-TR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</a:br>
            <a:r>
              <a:rPr lang="tr-TR" sz="4000" dirty="0" smtClean="0"/>
              <a:t>main </a:t>
            </a:r>
            <a:r>
              <a:rPr lang="en-US" sz="4000" dirty="0"/>
              <a:t>f</a:t>
            </a:r>
            <a:r>
              <a:rPr lang="tr-TR" sz="4000" dirty="0" smtClean="0"/>
              <a:t>onksiyonu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C programında bir tane main() fonksiyonu olmak zorundadır.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239631"/>
            <a:ext cx="739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int</a:t>
            </a:r>
            <a:r>
              <a:rPr lang="en-US" sz="2800" b="1" dirty="0"/>
              <a:t> main()</a:t>
            </a:r>
          </a:p>
          <a:p>
            <a:r>
              <a:rPr lang="en-US" sz="2800" b="1" dirty="0"/>
              <a:t>{</a:t>
            </a:r>
          </a:p>
          <a:p>
            <a:r>
              <a:rPr lang="en-US" sz="2800" dirty="0"/>
              <a:t>    Function body (</a:t>
            </a:r>
            <a:r>
              <a:rPr lang="en-US" sz="2800" dirty="0" err="1"/>
              <a:t>fonksiyonun</a:t>
            </a:r>
            <a:r>
              <a:rPr lang="en-US" sz="2800" dirty="0"/>
              <a:t> </a:t>
            </a:r>
            <a:r>
              <a:rPr lang="en-US" sz="2800" dirty="0" err="1"/>
              <a:t>akisi</a:t>
            </a:r>
            <a:r>
              <a:rPr lang="en-US" sz="2800" dirty="0"/>
              <a:t> </a:t>
            </a:r>
            <a:r>
              <a:rPr lang="en-US" sz="2800" dirty="0" err="1"/>
              <a:t>icin</a:t>
            </a:r>
            <a:r>
              <a:rPr lang="en-US" sz="2800" dirty="0"/>
              <a:t> </a:t>
            </a:r>
            <a:r>
              <a:rPr lang="en-US" sz="2800" dirty="0" err="1"/>
              <a:t>kodlar</a:t>
            </a:r>
            <a:r>
              <a:rPr lang="en-US" sz="2800" dirty="0"/>
              <a:t>)</a:t>
            </a:r>
          </a:p>
          <a:p>
            <a:r>
              <a:rPr lang="en-US" sz="2800" dirty="0"/>
              <a:t>    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3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 </a:t>
            </a:r>
            <a:r>
              <a:rPr lang="tr-T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en-US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rogram</a:t>
            </a:r>
            <a:r>
              <a:rPr lang="tr-T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ının </a:t>
            </a:r>
            <a:r>
              <a:rPr lang="tr-TR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Parçaları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r>
              <a:rPr lang="tr-T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tr-TR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/>
            </a:r>
            <a:br>
              <a:rPr lang="tr-TR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</a:br>
            <a:r>
              <a:rPr lang="tr-TR" sz="4000" dirty="0" smtClean="0"/>
              <a:t>Diğer </a:t>
            </a:r>
            <a:r>
              <a:rPr lang="tr-TR" sz="4000" dirty="0"/>
              <a:t>F</a:t>
            </a:r>
            <a:r>
              <a:rPr lang="tr-TR" sz="4000" dirty="0" smtClean="0"/>
              <a:t>onksiyonlar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525963"/>
          </a:xfrm>
        </p:spPr>
        <p:txBody>
          <a:bodyPr/>
          <a:lstStyle/>
          <a:p>
            <a:r>
              <a:rPr lang="tr-TR" sz="2400" dirty="0" smtClean="0"/>
              <a:t>Mainle aynı </a:t>
            </a:r>
            <a:r>
              <a:rPr lang="en-US" sz="2400" dirty="0" smtClean="0"/>
              <a:t>c</a:t>
            </a:r>
            <a:r>
              <a:rPr lang="tr-TR" sz="2400" dirty="0" smtClean="0"/>
              <a:t> dosyasına koyulabileceği gibi başka dosyayada koyulabilirler.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59080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r>
              <a:rPr lang="en-US" b="1" dirty="0"/>
              <a:t>{</a:t>
            </a:r>
          </a:p>
          <a:p>
            <a:r>
              <a:rPr lang="en-US" dirty="0"/>
              <a:t>    Function body (</a:t>
            </a:r>
            <a:r>
              <a:rPr lang="en-US" dirty="0" err="1"/>
              <a:t>fonksiyonun</a:t>
            </a:r>
            <a:r>
              <a:rPr lang="en-US" dirty="0"/>
              <a:t> </a:t>
            </a:r>
            <a:r>
              <a:rPr lang="en-US" dirty="0" err="1"/>
              <a:t>akisi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smtClean="0"/>
              <a:t>}</a:t>
            </a:r>
            <a:endParaRPr lang="tr-TR" b="1" dirty="0" smtClean="0"/>
          </a:p>
          <a:p>
            <a:endParaRPr lang="en-US" b="1" dirty="0"/>
          </a:p>
          <a:p>
            <a:r>
              <a:rPr lang="en-US" b="1" dirty="0" err="1"/>
              <a:t>baskaBirFonksiyon</a:t>
            </a:r>
            <a:r>
              <a:rPr lang="en-US" b="1" dirty="0"/>
              <a:t>()</a:t>
            </a:r>
          </a:p>
          <a:p>
            <a:r>
              <a:rPr lang="en-US" b="1" dirty="0"/>
              <a:t>{</a:t>
            </a:r>
          </a:p>
          <a:p>
            <a:r>
              <a:rPr lang="en-US" dirty="0"/>
              <a:t>    Function body (</a:t>
            </a:r>
            <a:r>
              <a:rPr lang="en-US" dirty="0" err="1"/>
              <a:t>fonksiyonun</a:t>
            </a:r>
            <a:r>
              <a:rPr lang="en-US" dirty="0"/>
              <a:t> </a:t>
            </a:r>
            <a:r>
              <a:rPr lang="en-US" dirty="0" err="1"/>
              <a:t>akisi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smtClean="0"/>
              <a:t>}</a:t>
            </a:r>
            <a:endParaRPr lang="en-US" b="1" dirty="0"/>
          </a:p>
          <a:p>
            <a:endParaRPr lang="tr-TR" b="1" dirty="0" smtClean="0"/>
          </a:p>
          <a:p>
            <a:r>
              <a:rPr lang="en-US" b="1" dirty="0" smtClean="0"/>
              <a:t>fonksiyon2</a:t>
            </a:r>
            <a:r>
              <a:rPr lang="en-US" b="1" dirty="0"/>
              <a:t>()</a:t>
            </a:r>
          </a:p>
          <a:p>
            <a:r>
              <a:rPr lang="en-US" b="1" dirty="0" smtClean="0"/>
              <a:t>{</a:t>
            </a:r>
            <a:endParaRPr lang="tr-TR" b="1" dirty="0" smtClean="0"/>
          </a:p>
          <a:p>
            <a:r>
              <a:rPr lang="tr-TR" b="1" dirty="0" smtClean="0"/>
              <a:t>     </a:t>
            </a:r>
            <a:r>
              <a:rPr lang="en-US" dirty="0" smtClean="0"/>
              <a:t>Function </a:t>
            </a:r>
            <a:r>
              <a:rPr lang="en-US" dirty="0"/>
              <a:t>body (</a:t>
            </a:r>
            <a:r>
              <a:rPr lang="en-US" dirty="0" err="1"/>
              <a:t>fonksiyonun</a:t>
            </a:r>
            <a:r>
              <a:rPr lang="en-US" dirty="0"/>
              <a:t> </a:t>
            </a:r>
            <a:r>
              <a:rPr lang="en-US" dirty="0" err="1"/>
              <a:t>akisi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)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392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13023</TotalTime>
  <Words>2053</Words>
  <Application>Microsoft Office PowerPoint</Application>
  <PresentationFormat>Ekran Gösterisi (4:3)</PresentationFormat>
  <Paragraphs>452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DejaVu Sans</vt:lpstr>
      <vt:lpstr>Office Theme</vt:lpstr>
      <vt:lpstr>Değişkenler, Veri Tipleri, Aritmetik İşlemler</vt:lpstr>
      <vt:lpstr>İçerik</vt:lpstr>
      <vt:lpstr>C Dili</vt:lpstr>
      <vt:lpstr>C Programının Yapısı</vt:lpstr>
      <vt:lpstr>Bir C Dosyasının Yapısı</vt:lpstr>
      <vt:lpstr>C Programının Parçaları: Yorumlar</vt:lpstr>
      <vt:lpstr>PowerPoint Sunusu</vt:lpstr>
      <vt:lpstr>C Programının Parçaları:  main fonksiyonu</vt:lpstr>
      <vt:lpstr>C Programının Parçaları:  Diğer Fonksiyonlar</vt:lpstr>
      <vt:lpstr>PowerPoint Sunusu</vt:lpstr>
      <vt:lpstr>PowerPoint Sunusu</vt:lpstr>
      <vt:lpstr>Alıştırma</vt:lpstr>
      <vt:lpstr>PowerPoint Sunusu</vt:lpstr>
      <vt:lpstr>PowerPoint Sunusu</vt:lpstr>
      <vt:lpstr>PowerPoint Sunusu</vt:lpstr>
      <vt:lpstr>PowerPoint Sunusu</vt:lpstr>
      <vt:lpstr>Değişkenler(Variables)</vt:lpstr>
      <vt:lpstr>Değişkenler(Variables)</vt:lpstr>
      <vt:lpstr>Değişken Tipi</vt:lpstr>
      <vt:lpstr>Değişken Beyanları (Declarations)</vt:lpstr>
      <vt:lpstr>Değişken Beyanları (Declarations)</vt:lpstr>
      <vt:lpstr>Değişkenin Başalatılması (Initialization)</vt:lpstr>
      <vt:lpstr>Değişkenin Başalatılması (Initialization)</vt:lpstr>
      <vt:lpstr>Diğer Değişken Tipleri: Tam Sayılar</vt:lpstr>
      <vt:lpstr>Diğer Değişken Tipleri:  Noktalı Sayılar (floating-point numbers)</vt:lpstr>
      <vt:lpstr>Printf ile Formatlı Çıktı Place Holders</vt:lpstr>
      <vt:lpstr>Printf ile Formatlı Çıktı Place Holders</vt:lpstr>
      <vt:lpstr>int ve double farkı</vt:lpstr>
      <vt:lpstr>Printf de basamak sayısı</vt:lpstr>
      <vt:lpstr>Karakterler</vt:lpstr>
      <vt:lpstr>Karakterlerin ASCII Kodları</vt:lpstr>
      <vt:lpstr>Daha fazla printf</vt:lpstr>
      <vt:lpstr>Daha fazla printf</vt:lpstr>
      <vt:lpstr>UYARI</vt:lpstr>
      <vt:lpstr>scanf</vt:lpstr>
      <vt:lpstr>scanf</vt:lpstr>
      <vt:lpstr>PowerPoint Sunusu</vt:lpstr>
      <vt:lpstr>Aritmetik İşlemler</vt:lpstr>
      <vt:lpstr>Aritmetik İşlemler</vt:lpstr>
      <vt:lpstr>Aritmetik İfadeler</vt:lpstr>
      <vt:lpstr>İşlem Sırası</vt:lpstr>
      <vt:lpstr>Tam Sayı Bölme</vt:lpstr>
      <vt:lpstr>Aritmetik İfadelerin Veri Tipi</vt:lpstr>
      <vt:lpstr>Tip Çevrimi (Type Casting)</vt:lpstr>
      <vt:lpstr>Vaka Çalışması</vt:lpstr>
      <vt:lpstr>Vaka Çalışması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adaskin</dc:creator>
  <cp:lastModifiedBy>pc</cp:lastModifiedBy>
  <cp:revision>144</cp:revision>
  <dcterms:created xsi:type="dcterms:W3CDTF">2016-09-09T06:29:26Z</dcterms:created>
  <dcterms:modified xsi:type="dcterms:W3CDTF">2020-10-06T07:24:34Z</dcterms:modified>
</cp:coreProperties>
</file>