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7" r:id="rId2"/>
    <p:sldId id="273" r:id="rId3"/>
    <p:sldId id="274" r:id="rId4"/>
    <p:sldId id="262" r:id="rId5"/>
    <p:sldId id="277" r:id="rId6"/>
    <p:sldId id="276" r:id="rId7"/>
    <p:sldId id="278" r:id="rId8"/>
    <p:sldId id="280" r:id="rId9"/>
    <p:sldId id="281" r:id="rId10"/>
    <p:sldId id="279" r:id="rId11"/>
    <p:sldId id="282" r:id="rId12"/>
    <p:sldId id="290" r:id="rId13"/>
    <p:sldId id="291" r:id="rId14"/>
    <p:sldId id="292" r:id="rId15"/>
    <p:sldId id="285" r:id="rId16"/>
    <p:sldId id="286" r:id="rId17"/>
    <p:sldId id="287" r:id="rId18"/>
    <p:sldId id="288" r:id="rId19"/>
    <p:sldId id="289" r:id="rId20"/>
    <p:sldId id="294" r:id="rId21"/>
    <p:sldId id="293" r:id="rId22"/>
    <p:sldId id="296" r:id="rId23"/>
    <p:sldId id="299" r:id="rId24"/>
    <p:sldId id="300" r:id="rId25"/>
    <p:sldId id="301" r:id="rId26"/>
    <p:sldId id="302" r:id="rId27"/>
    <p:sldId id="29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5CE31-3AF3-49D3-9115-1DF41A5EF02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425B3-C7B1-41E5-ABF7-E4254335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9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381" cy="4114795"/>
          </a:xfrm>
          <a:prstGeom prst="rect">
            <a:avLst/>
          </a:prstGeom>
          <a:noFill/>
          <a:ln>
            <a:noFill/>
          </a:ln>
        </p:spPr>
        <p:txBody>
          <a:bodyPr lIns="82045" tIns="82045" rIns="82045" bIns="82045" anchor="ctr" anchorCtr="0">
            <a:noAutofit/>
          </a:bodyPr>
          <a:lstStyle/>
          <a:p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917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AB2C9E91-FE9E-4D39-8DCC-8A1C16D1982F}" type="datetime1">
              <a:rPr lang="en-US" smtClean="0"/>
              <a:t>10/12/2020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kumimoji="0" lang="en-US" smtClean="0"/>
              <a:t>@adaskin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3BD97C1-8F76-404D-9B88-C09D41AE57EA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@adaskin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991A4EF-5D06-49E0-B684-B9E61215723E}" type="datetime1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@adaskin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95600" y="6356350"/>
            <a:ext cx="2289048" cy="365760"/>
          </a:xfrm>
        </p:spPr>
        <p:txBody>
          <a:bodyPr/>
          <a:lstStyle/>
          <a:p>
            <a:pPr eaLnBrk="1" latinLnBrk="0" hangingPunct="1"/>
            <a:fld id="{7C883E11-0EC7-4D0A-BC48-4ECB6179712F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3505200" cy="365760"/>
          </a:xfrm>
        </p:spPr>
        <p:txBody>
          <a:bodyPr/>
          <a:lstStyle/>
          <a:p>
            <a:r>
              <a:rPr kumimoji="0" lang="en-US" dirty="0" smtClean="0"/>
              <a:t>@</a:t>
            </a:r>
            <a:r>
              <a:rPr kumimoji="0" lang="en-US" dirty="0" err="1" smtClean="0"/>
              <a:t>adaskin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5E3EC9AC-EC9B-4AE7-8122-3CE4662F9C49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kumimoji="0" lang="en-US" smtClean="0"/>
              <a:t>@adaskin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A53953A-0FFE-4385-9E55-07D15E563DD4}" type="datetime1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@adaskin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E9C1FB8-BD03-4243-B98D-0ADB81B37F06}" type="datetime1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@adaskin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D714B42-85A8-46B9-A641-B5C8DB6F4A54}" type="datetime1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@adaskin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4812C49-2FBD-4295-B74B-7F86EC771462}" type="datetime1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@adaskin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583183F-41EE-41A1-B5F9-D2D70A1C5A6E}" type="datetime1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@adaskin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D0098A4-C37A-47F3-A3A8-291B355C5EDF}" type="datetime1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@adaskin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444E5D81-1895-43D2-B320-D9F80C350760}" type="datetime1">
              <a:rPr lang="en-US" smtClean="0"/>
              <a:t>10/12/2020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457172" y="273351"/>
            <a:ext cx="8228763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tr-TR" sz="4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Değişken Tipleri, Tip Çevirme ve İşlemler</a:t>
            </a:r>
            <a:endParaRPr lang="en-US" sz="4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457172" y="1604841"/>
            <a:ext cx="8228763" cy="39774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/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Ders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87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Değişkenlere Değer Okuma</a:t>
            </a:r>
            <a:endParaRPr lang="en-US" dirty="0"/>
          </a:p>
        </p:txBody>
      </p:sp>
      <p:sp>
        <p:nvSpPr>
          <p:cNvPr id="5" name="Shape 169"/>
          <p:cNvSpPr txBox="1"/>
          <p:nvPr/>
        </p:nvSpPr>
        <p:spPr>
          <a:xfrm>
            <a:off x="259080" y="1295400"/>
            <a:ext cx="8732520" cy="483108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  char</a:t>
            </a:r>
            <a:r>
              <a:rPr lang="en-US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m1, m2</a:t>
            </a:r>
            <a:r>
              <a:rPr lang="en-US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6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m3, m4, </a:t>
            </a:r>
            <a:r>
              <a:rPr lang="en-US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m5</a:t>
            </a:r>
            <a:r>
              <a:rPr lang="en-US" sz="16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sz="16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tr-TR" sz="1600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Lutfen </a:t>
            </a:r>
            <a:r>
              <a:rPr lang="tr-TR" sz="1600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mesajinizin ilk karakterini </a:t>
            </a:r>
            <a:r>
              <a:rPr lang="tr-TR" sz="1600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giriniz</a:t>
            </a:r>
            <a:r>
              <a:rPr lang="en-US" sz="16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:"</a:t>
            </a:r>
            <a:r>
              <a:rPr lang="en-US" sz="16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lang="en-US"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600" b="1" strike="noStrike" dirty="0" err="1">
                <a:solidFill>
                  <a:srgbClr val="642880"/>
                </a:solidFill>
                <a:latin typeface="Arial"/>
                <a:ea typeface="Arial"/>
                <a:cs typeface="Arial"/>
                <a:sym typeface="Arial"/>
              </a:rPr>
              <a:t>scanf</a:t>
            </a:r>
            <a:r>
              <a:rPr lang="en-US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"%c</a:t>
            </a:r>
            <a:r>
              <a:rPr lang="en-US" sz="16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&amp;m1</a:t>
            </a:r>
            <a:r>
              <a:rPr lang="en-US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sz="16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tr-TR" sz="1600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Lutfen </a:t>
            </a:r>
            <a:r>
              <a:rPr lang="tr-TR" sz="1600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mesajinizin </a:t>
            </a:r>
            <a:r>
              <a:rPr lang="tr-TR" sz="1600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ikinci </a:t>
            </a:r>
            <a:r>
              <a:rPr lang="tr-TR" sz="1600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karakterini </a:t>
            </a:r>
            <a:r>
              <a:rPr lang="tr-TR" sz="1600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giriniz</a:t>
            </a:r>
            <a:r>
              <a:rPr lang="en-US" sz="16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:"</a:t>
            </a:r>
            <a:r>
              <a:rPr lang="en-US" sz="16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lang="en-US"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600" b="1" strike="noStrike" dirty="0" err="1">
                <a:solidFill>
                  <a:srgbClr val="642880"/>
                </a:solidFill>
                <a:latin typeface="Arial"/>
                <a:ea typeface="Arial"/>
                <a:cs typeface="Arial"/>
                <a:sym typeface="Arial"/>
              </a:rPr>
              <a:t>scanf</a:t>
            </a:r>
            <a:r>
              <a:rPr lang="en-US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"%c</a:t>
            </a:r>
            <a:r>
              <a:rPr lang="en-US" sz="16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,&amp;m2</a:t>
            </a:r>
            <a:r>
              <a:rPr lang="en-US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sz="16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tr-TR" sz="1600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Lutfen </a:t>
            </a:r>
            <a:r>
              <a:rPr lang="tr-TR" sz="1600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mesajinizin </a:t>
            </a:r>
            <a:r>
              <a:rPr lang="tr-TR" sz="1600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ucuncu </a:t>
            </a:r>
            <a:r>
              <a:rPr lang="tr-TR" sz="1600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karakterini </a:t>
            </a:r>
            <a:r>
              <a:rPr lang="tr-TR" sz="1600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giriniz</a:t>
            </a:r>
            <a:r>
              <a:rPr lang="en-US" sz="16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:"</a:t>
            </a:r>
            <a:r>
              <a:rPr lang="en-US" sz="16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lang="en-US"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600" b="1" strike="noStrike" dirty="0" err="1">
                <a:solidFill>
                  <a:srgbClr val="642880"/>
                </a:solidFill>
                <a:latin typeface="Arial"/>
                <a:ea typeface="Arial"/>
                <a:cs typeface="Arial"/>
                <a:sym typeface="Arial"/>
              </a:rPr>
              <a:t>scanf</a:t>
            </a:r>
            <a:r>
              <a:rPr lang="en-US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"%c</a:t>
            </a:r>
            <a:r>
              <a:rPr lang="en-US" sz="16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&amp;m3</a:t>
            </a:r>
            <a:r>
              <a:rPr lang="en-US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sz="16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tr-TR" sz="1600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Lutfen </a:t>
            </a:r>
            <a:r>
              <a:rPr lang="tr-TR" sz="1600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mesajinizin </a:t>
            </a:r>
            <a:r>
              <a:rPr lang="tr-TR" sz="1600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dorduncu </a:t>
            </a:r>
            <a:r>
              <a:rPr lang="tr-TR" sz="1600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karakterini </a:t>
            </a:r>
            <a:r>
              <a:rPr lang="tr-TR" sz="1600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giriniz</a:t>
            </a:r>
            <a:r>
              <a:rPr lang="en-US" sz="16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:"</a:t>
            </a:r>
            <a:r>
              <a:rPr lang="en-US" sz="16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lang="en-US"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600" b="1" strike="noStrike" dirty="0" err="1">
                <a:solidFill>
                  <a:srgbClr val="642880"/>
                </a:solidFill>
                <a:latin typeface="Arial"/>
                <a:ea typeface="Arial"/>
                <a:cs typeface="Arial"/>
                <a:sym typeface="Arial"/>
              </a:rPr>
              <a:t>scanf</a:t>
            </a:r>
            <a:r>
              <a:rPr lang="en-US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"%c</a:t>
            </a:r>
            <a:r>
              <a:rPr lang="en-US" sz="16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&amp;m4</a:t>
            </a:r>
            <a:r>
              <a:rPr lang="en-US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sz="16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tr-TR" sz="1600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Lutfen </a:t>
            </a:r>
            <a:r>
              <a:rPr lang="tr-TR" sz="1600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mesajinizin </a:t>
            </a:r>
            <a:r>
              <a:rPr lang="tr-TR" sz="1600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besinci </a:t>
            </a:r>
            <a:r>
              <a:rPr lang="tr-TR" sz="1600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karakterini </a:t>
            </a:r>
            <a:r>
              <a:rPr lang="tr-TR" sz="1600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giriniz</a:t>
            </a:r>
            <a:r>
              <a:rPr lang="en-US" sz="16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:"</a:t>
            </a:r>
            <a:r>
              <a:rPr lang="en-US" sz="16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lang="en-US" sz="16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600" b="1" strike="noStrike" dirty="0" err="1">
                <a:solidFill>
                  <a:srgbClr val="642880"/>
                </a:solidFill>
                <a:latin typeface="Arial"/>
                <a:ea typeface="Arial"/>
                <a:cs typeface="Arial"/>
                <a:sym typeface="Arial"/>
              </a:rPr>
              <a:t>scanf</a:t>
            </a:r>
            <a:r>
              <a:rPr lang="en-US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"%c</a:t>
            </a:r>
            <a:r>
              <a:rPr lang="en-US" sz="16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&amp;m5</a:t>
            </a:r>
            <a:r>
              <a:rPr lang="en-US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600" b="0" strike="noStrik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sz="16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tr-TR" sz="16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Mesaj alindi</a:t>
            </a:r>
            <a:r>
              <a:rPr lang="en-US" sz="16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. %</a:t>
            </a:r>
            <a:r>
              <a:rPr lang="en-US" sz="1600" b="0" strike="noStrike" dirty="0" err="1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c%c%c%c%c</a:t>
            </a:r>
            <a:r>
              <a:rPr lang="tr-TR" sz="16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  diyorsunuz</a:t>
            </a:r>
            <a:r>
              <a:rPr lang="en-US" sz="16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.\</a:t>
            </a:r>
            <a:r>
              <a:rPr lang="en-US" sz="1600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6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m1, m2, m3, m4, m5);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@adaskin</a:t>
            </a:r>
            <a:endParaRPr kumimoji="0"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6014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Aritmetik İşlemler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tr-TR" sz="2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İşlem: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 işlem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tr-TR" sz="2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1-3</a:t>
            </a:r>
            <a:r>
              <a:rPr lang="tr-TR" sz="2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tane değişken veya sabitler kullanılarak yapılır. Örneğin, toplama, çıkarma vs.</a:t>
            </a:r>
            <a:endParaRPr lang="en-US"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pic>
        <p:nvPicPr>
          <p:cNvPr id="4" name="Shape 18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600" y="2895600"/>
            <a:ext cx="8819639" cy="34963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3262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Aritmetik İşlemler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+ </a:t>
            </a:r>
            <a:r>
              <a:rPr lang="en-US" dirty="0"/>
              <a:t>	</a:t>
            </a:r>
            <a:r>
              <a:rPr lang="tr-TR" dirty="0" smtClean="0"/>
              <a:t>toplama</a:t>
            </a:r>
            <a:r>
              <a:rPr lang="en-US" dirty="0"/>
              <a:t>	</a:t>
            </a:r>
            <a:endParaRPr lang="tr-TR" dirty="0" smtClean="0"/>
          </a:p>
          <a:p>
            <a:pPr lvl="1"/>
            <a:r>
              <a:rPr lang="tr-TR" dirty="0"/>
              <a:t>x</a:t>
            </a:r>
            <a:r>
              <a:rPr lang="tr-TR" dirty="0" smtClean="0"/>
              <a:t> </a:t>
            </a:r>
            <a:r>
              <a:rPr lang="en-US" dirty="0" smtClean="0"/>
              <a:t>=</a:t>
            </a:r>
            <a:r>
              <a:rPr lang="tr-TR" dirty="0" smtClean="0"/>
              <a:t> </a:t>
            </a:r>
            <a:r>
              <a:rPr lang="en-US" dirty="0" smtClean="0"/>
              <a:t>3</a:t>
            </a:r>
            <a:r>
              <a:rPr lang="tr-TR" dirty="0" smtClean="0"/>
              <a:t> </a:t>
            </a:r>
            <a:r>
              <a:rPr lang="en-US" dirty="0" smtClean="0"/>
              <a:t>+</a:t>
            </a:r>
            <a:r>
              <a:rPr lang="tr-TR" dirty="0" smtClean="0"/>
              <a:t> </a:t>
            </a:r>
            <a:r>
              <a:rPr lang="en-US" dirty="0" smtClean="0"/>
              <a:t>2</a:t>
            </a:r>
            <a:r>
              <a:rPr lang="en-US" dirty="0"/>
              <a:t>; /</a:t>
            </a:r>
            <a:r>
              <a:rPr lang="en-US" dirty="0" smtClean="0"/>
              <a:t>∗</a:t>
            </a:r>
            <a:r>
              <a:rPr lang="tr-TR" dirty="0" smtClean="0"/>
              <a:t>sabitler</a:t>
            </a:r>
            <a:r>
              <a:rPr lang="en-US" dirty="0" smtClean="0"/>
              <a:t>∗/</a:t>
            </a:r>
            <a:endParaRPr lang="tr-TR" dirty="0" smtClean="0"/>
          </a:p>
          <a:p>
            <a:pPr lvl="1"/>
            <a:r>
              <a:rPr lang="tr-TR" dirty="0" smtClean="0"/>
              <a:t>y </a:t>
            </a:r>
            <a:r>
              <a:rPr lang="en-US" dirty="0" smtClean="0"/>
              <a:t>+</a:t>
            </a:r>
            <a:r>
              <a:rPr lang="tr-TR" dirty="0" smtClean="0"/>
              <a:t> </a:t>
            </a:r>
            <a:r>
              <a:rPr lang="en-US" dirty="0" smtClean="0"/>
              <a:t>z</a:t>
            </a:r>
            <a:r>
              <a:rPr lang="en-US" dirty="0"/>
              <a:t>; </a:t>
            </a:r>
            <a:r>
              <a:rPr lang="tr-TR" dirty="0" smtClean="0"/>
              <a:t> </a:t>
            </a:r>
            <a:r>
              <a:rPr lang="en-US" dirty="0" smtClean="0"/>
              <a:t>/∗</a:t>
            </a:r>
            <a:r>
              <a:rPr lang="tr-TR" dirty="0" smtClean="0"/>
              <a:t>değişkenler</a:t>
            </a:r>
            <a:r>
              <a:rPr lang="en-US" dirty="0" smtClean="0"/>
              <a:t>∗/</a:t>
            </a:r>
            <a:endParaRPr lang="tr-TR" dirty="0" smtClean="0"/>
          </a:p>
          <a:p>
            <a:pPr lvl="1"/>
            <a:r>
              <a:rPr lang="tr-TR" dirty="0"/>
              <a:t>x</a:t>
            </a:r>
            <a:r>
              <a:rPr lang="tr-TR" dirty="0" smtClean="0"/>
              <a:t> </a:t>
            </a:r>
            <a:r>
              <a:rPr lang="en-US" dirty="0" smtClean="0"/>
              <a:t>+</a:t>
            </a:r>
            <a:r>
              <a:rPr lang="tr-TR" dirty="0" smtClean="0"/>
              <a:t> </a:t>
            </a:r>
            <a:r>
              <a:rPr lang="en-US" dirty="0" smtClean="0"/>
              <a:t>y</a:t>
            </a:r>
            <a:r>
              <a:rPr lang="tr-TR" dirty="0" smtClean="0"/>
              <a:t> </a:t>
            </a:r>
            <a:r>
              <a:rPr lang="en-US" dirty="0" smtClean="0"/>
              <a:t>+</a:t>
            </a:r>
            <a:r>
              <a:rPr lang="tr-TR" dirty="0" smtClean="0"/>
              <a:t> </a:t>
            </a:r>
            <a:r>
              <a:rPr lang="en-US" dirty="0" smtClean="0"/>
              <a:t>2</a:t>
            </a:r>
            <a:r>
              <a:rPr lang="en-US" dirty="0"/>
              <a:t>; /</a:t>
            </a:r>
            <a:r>
              <a:rPr lang="en-US" dirty="0" smtClean="0"/>
              <a:t>∗</a:t>
            </a:r>
            <a:r>
              <a:rPr lang="tr-TR" dirty="0" smtClean="0"/>
              <a:t>her ikisi</a:t>
            </a:r>
            <a:r>
              <a:rPr lang="en-US" dirty="0" smtClean="0"/>
              <a:t>∗</a:t>
            </a:r>
            <a:r>
              <a:rPr lang="en-US" dirty="0"/>
              <a:t>/ 	</a:t>
            </a:r>
          </a:p>
          <a:p>
            <a:r>
              <a:rPr lang="en-US" dirty="0"/>
              <a:t>-	</a:t>
            </a:r>
            <a:r>
              <a:rPr lang="tr-TR" dirty="0" smtClean="0"/>
              <a:t>çıkarma</a:t>
            </a:r>
          </a:p>
          <a:p>
            <a:pPr lvl="1"/>
            <a:r>
              <a:rPr lang="en-US" dirty="0" smtClean="0"/>
              <a:t>3</a:t>
            </a:r>
            <a:r>
              <a:rPr lang="tr-TR" dirty="0" smtClean="0"/>
              <a:t> - </a:t>
            </a:r>
            <a:r>
              <a:rPr lang="en-US" dirty="0" smtClean="0"/>
              <a:t>2; </a:t>
            </a:r>
            <a:r>
              <a:rPr lang="en-US" dirty="0"/>
              <a:t>/</a:t>
            </a:r>
            <a:r>
              <a:rPr lang="en-US" dirty="0" smtClean="0"/>
              <a:t>∗</a:t>
            </a:r>
            <a:r>
              <a:rPr lang="tr-TR" dirty="0" smtClean="0"/>
              <a:t>sabitler</a:t>
            </a:r>
            <a:r>
              <a:rPr lang="en-US" dirty="0" smtClean="0"/>
              <a:t>∗</a:t>
            </a:r>
            <a:r>
              <a:rPr lang="en-US" dirty="0"/>
              <a:t>/ </a:t>
            </a:r>
            <a:endParaRPr lang="tr-TR" dirty="0" smtClean="0"/>
          </a:p>
          <a:p>
            <a:pPr lvl="1"/>
            <a:r>
              <a:rPr lang="en-US" dirty="0" smtClean="0"/>
              <a:t>x</a:t>
            </a:r>
            <a:r>
              <a:rPr lang="tr-TR" dirty="0" smtClean="0"/>
              <a:t> </a:t>
            </a:r>
            <a:r>
              <a:rPr lang="en-US" dirty="0" smtClean="0"/>
              <a:t>=</a:t>
            </a:r>
            <a:r>
              <a:rPr lang="tr-TR" dirty="0" smtClean="0"/>
              <a:t> </a:t>
            </a:r>
            <a:r>
              <a:rPr lang="en-US" dirty="0" smtClean="0"/>
              <a:t>y</a:t>
            </a:r>
            <a:r>
              <a:rPr lang="tr-TR" dirty="0" smtClean="0"/>
              <a:t> - </a:t>
            </a:r>
            <a:r>
              <a:rPr lang="en-US" dirty="0" smtClean="0"/>
              <a:t>z</a:t>
            </a:r>
            <a:r>
              <a:rPr lang="en-US" dirty="0"/>
              <a:t>; /</a:t>
            </a:r>
            <a:r>
              <a:rPr lang="en-US" dirty="0" smtClean="0"/>
              <a:t>∗</a:t>
            </a:r>
            <a:r>
              <a:rPr lang="tr-TR" dirty="0" smtClean="0"/>
              <a:t>değişkenler</a:t>
            </a:r>
            <a:r>
              <a:rPr lang="en-US" dirty="0" smtClean="0"/>
              <a:t>∗/</a:t>
            </a:r>
            <a:endParaRPr lang="tr-TR" dirty="0" smtClean="0"/>
          </a:p>
          <a:p>
            <a:pPr lvl="1"/>
            <a:r>
              <a:rPr lang="tr-TR" dirty="0"/>
              <a:t>y</a:t>
            </a:r>
            <a:r>
              <a:rPr lang="tr-TR" dirty="0" smtClean="0"/>
              <a:t> </a:t>
            </a:r>
            <a:r>
              <a:rPr lang="en-US" dirty="0" smtClean="0"/>
              <a:t>= 2</a:t>
            </a:r>
            <a:r>
              <a:rPr lang="tr-TR" dirty="0" smtClean="0"/>
              <a:t> - </a:t>
            </a:r>
            <a:r>
              <a:rPr lang="en-US" dirty="0" smtClean="0"/>
              <a:t>z</a:t>
            </a:r>
            <a:r>
              <a:rPr lang="en-US" dirty="0"/>
              <a:t>; /</a:t>
            </a:r>
            <a:r>
              <a:rPr lang="en-US" dirty="0" smtClean="0"/>
              <a:t>∗</a:t>
            </a:r>
            <a:r>
              <a:rPr lang="tr-TR" dirty="0" smtClean="0"/>
              <a:t>her ikisi</a:t>
            </a:r>
            <a:r>
              <a:rPr lang="en-US" dirty="0" smtClean="0"/>
              <a:t>∗</a:t>
            </a:r>
            <a:r>
              <a:rPr lang="en-US" dirty="0"/>
              <a:t>/ 	</a:t>
            </a:r>
          </a:p>
          <a:p>
            <a:r>
              <a:rPr lang="en-US" dirty="0"/>
              <a:t>* 	</a:t>
            </a:r>
            <a:r>
              <a:rPr lang="tr-TR" dirty="0" smtClean="0"/>
              <a:t>çarpma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x = 3</a:t>
            </a:r>
            <a:r>
              <a:rPr lang="en-US" dirty="0"/>
              <a:t>∗2; /</a:t>
            </a:r>
            <a:r>
              <a:rPr lang="en-US" dirty="0" smtClean="0"/>
              <a:t>∗</a:t>
            </a:r>
            <a:r>
              <a:rPr lang="tr-TR" dirty="0" smtClean="0"/>
              <a:t>sabitler</a:t>
            </a:r>
            <a:r>
              <a:rPr lang="en-US" dirty="0" smtClean="0"/>
              <a:t>∗</a:t>
            </a:r>
            <a:r>
              <a:rPr lang="en-US" dirty="0"/>
              <a:t>/ </a:t>
            </a:r>
            <a:endParaRPr lang="en-US" dirty="0" smtClean="0"/>
          </a:p>
          <a:p>
            <a:pPr lvl="1"/>
            <a:r>
              <a:rPr lang="en-US" dirty="0" smtClean="0"/>
              <a:t>x = </a:t>
            </a:r>
            <a:r>
              <a:rPr lang="en-US" dirty="0" err="1" smtClean="0"/>
              <a:t>y</a:t>
            </a:r>
            <a:r>
              <a:rPr lang="en-US" dirty="0" err="1"/>
              <a:t>∗z</a:t>
            </a:r>
            <a:r>
              <a:rPr lang="en-US" dirty="0"/>
              <a:t>; /</a:t>
            </a:r>
            <a:r>
              <a:rPr lang="en-US" dirty="0" smtClean="0"/>
              <a:t>∗</a:t>
            </a:r>
            <a:r>
              <a:rPr lang="tr-TR" dirty="0" smtClean="0"/>
              <a:t>değişkenler</a:t>
            </a:r>
            <a:r>
              <a:rPr lang="en-US" dirty="0" smtClean="0"/>
              <a:t>∗</a:t>
            </a:r>
            <a:r>
              <a:rPr lang="en-US" dirty="0"/>
              <a:t>/ </a:t>
            </a:r>
            <a:endParaRPr lang="en-US" dirty="0" smtClean="0"/>
          </a:p>
          <a:p>
            <a:pPr lvl="1"/>
            <a:r>
              <a:rPr lang="en-US" dirty="0" smtClean="0"/>
              <a:t>x</a:t>
            </a:r>
            <a:r>
              <a:rPr lang="en-US" dirty="0"/>
              <a:t>∗y∗2; /</a:t>
            </a:r>
            <a:r>
              <a:rPr lang="en-US" dirty="0" smtClean="0"/>
              <a:t>∗</a:t>
            </a:r>
            <a:r>
              <a:rPr lang="tr-TR" dirty="0" smtClean="0"/>
              <a:t>her ikisi</a:t>
            </a:r>
            <a:r>
              <a:rPr lang="en-US" dirty="0" smtClean="0"/>
              <a:t>∗</a:t>
            </a:r>
            <a:r>
              <a:rPr lang="en-US" dirty="0"/>
              <a:t>/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1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Aritmetik İşlemler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</a:t>
            </a:r>
            <a:r>
              <a:rPr lang="tr-TR" dirty="0" smtClean="0"/>
              <a:t> de kullanılan kısaltmalar</a:t>
            </a:r>
            <a:endParaRPr lang="en-US" dirty="0" smtClean="0"/>
          </a:p>
          <a:p>
            <a:pPr lvl="1"/>
            <a:r>
              <a:rPr lang="en-US" dirty="0" smtClean="0"/>
              <a:t>x += y +2;         </a:t>
            </a:r>
          </a:p>
          <a:p>
            <a:pPr lvl="1"/>
            <a:r>
              <a:rPr lang="en-US" dirty="0" smtClean="0"/>
              <a:t>x -= y +2; </a:t>
            </a:r>
          </a:p>
          <a:p>
            <a:pPr lvl="1"/>
            <a:r>
              <a:rPr lang="en-US" dirty="0" smtClean="0"/>
              <a:t>x *= y +2; </a:t>
            </a:r>
          </a:p>
          <a:p>
            <a:pPr lvl="1"/>
            <a:r>
              <a:rPr lang="en-US" dirty="0" smtClean="0"/>
              <a:t>x /= y +2; </a:t>
            </a:r>
          </a:p>
          <a:p>
            <a:r>
              <a:rPr lang="tr-TR" dirty="0" smtClean="0"/>
              <a:t>Azaltma ve artırma işlemleri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x, y, z, f, k, </a:t>
            </a:r>
          </a:p>
          <a:p>
            <a:pPr lvl="1"/>
            <a:r>
              <a:rPr lang="en-US" dirty="0" smtClean="0"/>
              <a:t>y = ++x;  </a:t>
            </a:r>
            <a:r>
              <a:rPr lang="tr-TR" dirty="0" smtClean="0"/>
              <a:t>alttaki ile aynıdır:</a:t>
            </a:r>
            <a:endParaRPr lang="en-US" dirty="0" smtClean="0"/>
          </a:p>
          <a:p>
            <a:pPr lvl="2"/>
            <a:r>
              <a:rPr lang="en-US" dirty="0" smtClean="0"/>
              <a:t>x = x + 1; </a:t>
            </a:r>
          </a:p>
          <a:p>
            <a:pPr lvl="2"/>
            <a:r>
              <a:rPr lang="en-US" dirty="0" smtClean="0"/>
              <a:t>y = x; </a:t>
            </a:r>
          </a:p>
          <a:p>
            <a:pPr lvl="1"/>
            <a:r>
              <a:rPr lang="en-US" dirty="0" smtClean="0"/>
              <a:t>z = --x; </a:t>
            </a:r>
            <a:r>
              <a:rPr lang="tr-TR" dirty="0" smtClean="0"/>
              <a:t> alttaki </a:t>
            </a:r>
            <a:r>
              <a:rPr lang="tr-TR" dirty="0"/>
              <a:t>ile aynıdır:</a:t>
            </a:r>
            <a:endParaRPr lang="en-US" dirty="0" smtClean="0"/>
          </a:p>
          <a:p>
            <a:pPr lvl="2"/>
            <a:r>
              <a:rPr lang="en-US" dirty="0" smtClean="0"/>
              <a:t>x = x-1;</a:t>
            </a:r>
          </a:p>
          <a:p>
            <a:pPr lvl="2"/>
            <a:r>
              <a:rPr lang="en-US" dirty="0" smtClean="0"/>
              <a:t>z = x;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</a:t>
            </a:r>
            <a:r>
              <a:rPr lang="en-US" dirty="0" smtClean="0"/>
              <a:t> = x++; </a:t>
            </a:r>
            <a:r>
              <a:rPr lang="tr-TR" dirty="0" smtClean="0"/>
              <a:t> alttaki </a:t>
            </a:r>
            <a:r>
              <a:rPr lang="tr-TR" dirty="0"/>
              <a:t>ile aynıdır:</a:t>
            </a:r>
            <a:endParaRPr lang="en-US" dirty="0" smtClean="0"/>
          </a:p>
          <a:p>
            <a:pPr lvl="1"/>
            <a:r>
              <a:rPr lang="en-US" dirty="0" smtClean="0"/>
              <a:t>f = x;</a:t>
            </a:r>
          </a:p>
          <a:p>
            <a:pPr lvl="1"/>
            <a:r>
              <a:rPr lang="en-US" dirty="0" smtClean="0"/>
              <a:t>x = x + 1;</a:t>
            </a:r>
          </a:p>
          <a:p>
            <a:r>
              <a:rPr lang="en-US" dirty="0" smtClean="0"/>
              <a:t>k = x--; </a:t>
            </a:r>
            <a:r>
              <a:rPr lang="tr-TR" dirty="0" smtClean="0"/>
              <a:t> alttaki </a:t>
            </a:r>
            <a:r>
              <a:rPr lang="tr-TR" dirty="0"/>
              <a:t>ile aynıdır</a:t>
            </a:r>
            <a:r>
              <a:rPr lang="tr-TR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 k = x;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x = x – 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Aritmeti</a:t>
            </a:r>
            <a:r>
              <a:rPr lang="tr-TR" dirty="0" smtClean="0"/>
              <a:t>k İşlemler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14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Aşağıdaki programın çıktısı nedir?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9200" y="2166878"/>
            <a:ext cx="6553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(){</a:t>
            </a:r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x = 1, y = x++, z = ++x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"x = %d, y = %d, z = %d\n"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, x, y, z);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621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Tam Sayılarla Bölme İşlemi</a:t>
            </a:r>
            <a:endParaRPr lang="en-U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695575"/>
            <a:ext cx="783907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892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Bir İfadenin Tipi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Aritmetik işlemlerde farklı tipten veriler olduğunda</a:t>
            </a:r>
            <a:r>
              <a:rPr lang="en-US" dirty="0" smtClean="0"/>
              <a:t>;</a:t>
            </a:r>
            <a:r>
              <a:rPr lang="tr-TR" dirty="0" smtClean="0"/>
              <a:t> küçük tipli veri büyük tipli veriye çevrilir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İşlemde tam sayı </a:t>
            </a:r>
            <a:r>
              <a:rPr lang="tr-TR" b="1" dirty="0" smtClean="0"/>
              <a:t>i</a:t>
            </a:r>
            <a:r>
              <a:rPr lang="tr-TR" dirty="0" smtClean="0"/>
              <a:t> float yapıldı. Bu</a:t>
            </a:r>
            <a:r>
              <a:rPr lang="tr-TR" b="1" dirty="0" smtClean="0"/>
              <a:t> i </a:t>
            </a:r>
            <a:r>
              <a:rPr lang="tr-TR" dirty="0" smtClean="0"/>
              <a:t>nin değerini işlem dışında değiştirmez.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16 / 3 = ?</a:t>
            </a:r>
          </a:p>
          <a:p>
            <a:r>
              <a:rPr lang="en-US" dirty="0" smtClean="0"/>
              <a:t>16.0 / 3 = ?</a:t>
            </a:r>
          </a:p>
          <a:p>
            <a:r>
              <a:rPr lang="en-US" dirty="0" smtClean="0"/>
              <a:t>16 / 3.0 = 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2554069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1;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f = 3.25 +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4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Tip Çevirme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ifadenin tipini</a:t>
            </a:r>
            <a:r>
              <a:rPr lang="en-US" dirty="0" smtClean="0"/>
              <a:t>,</a:t>
            </a:r>
            <a:r>
              <a:rPr lang="tr-TR" dirty="0" smtClean="0"/>
              <a:t> parantez için</a:t>
            </a:r>
            <a:r>
              <a:rPr lang="en-US" dirty="0" smtClean="0"/>
              <a:t>de</a:t>
            </a:r>
            <a:r>
              <a:rPr lang="tr-TR" dirty="0" smtClean="0"/>
              <a:t> çevirmek istediğiniz tipi önüne yazarak değiştirebilirsiniz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2568476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s-ES" b="1" dirty="0">
                <a:solidFill>
                  <a:srgbClr val="000000"/>
                </a:solidFill>
                <a:latin typeface="Consolas"/>
              </a:rPr>
              <a:t> x = 5, y = 6;</a:t>
            </a:r>
          </a:p>
          <a:p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pl-PL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b="1" dirty="0">
                <a:solidFill>
                  <a:srgbClr val="000000"/>
                </a:solidFill>
                <a:latin typeface="Consolas"/>
              </a:rPr>
              <a:t>z0, z1, z2, z3;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z0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y/x;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z1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y  /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x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 //6.0/5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z2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(y/x); 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z3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 y/(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x;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pl-PL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b="1" dirty="0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pl-PL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b="1" dirty="0">
                <a:solidFill>
                  <a:srgbClr val="2A00FF"/>
                </a:solidFill>
                <a:latin typeface="Consolas"/>
              </a:rPr>
              <a:t>"z0 = %f, z1 = %f, z2 = %f, z3 = %f.\n"</a:t>
            </a:r>
            <a:r>
              <a:rPr lang="pl-PL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b="1" dirty="0" smtClean="0">
                <a:solidFill>
                  <a:srgbClr val="000000"/>
                </a:solidFill>
                <a:latin typeface="Consolas"/>
              </a:rPr>
              <a:t>z0</a:t>
            </a:r>
            <a:r>
              <a:rPr lang="pl-PL" b="1" dirty="0">
                <a:solidFill>
                  <a:srgbClr val="000000"/>
                </a:solidFill>
                <a:latin typeface="Consolas"/>
              </a:rPr>
              <a:t>, z1, z2, z3);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Tip Çevirme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ifadenin tipini önüne parantez için çevirmek istediğiniz tipi yazarak değiştirebilirsiniz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2514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y = 16.054;</a:t>
            </a:r>
          </a:p>
          <a:p>
            <a:r>
              <a:rPr lang="fr-FR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fr-FR" b="1" dirty="0" smtClean="0">
                <a:solidFill>
                  <a:srgbClr val="000000"/>
                </a:solidFill>
                <a:latin typeface="Consolas"/>
              </a:rPr>
              <a:t> x; </a:t>
            </a:r>
          </a:p>
          <a:p>
            <a:r>
              <a:rPr lang="fr-FR" b="1" dirty="0" smtClean="0">
                <a:solidFill>
                  <a:srgbClr val="000000"/>
                </a:solidFill>
                <a:latin typeface="Consolas"/>
              </a:rPr>
              <a:t>x = (</a:t>
            </a:r>
            <a:r>
              <a:rPr lang="fr-FR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fr-FR" b="1" dirty="0" smtClean="0">
                <a:solidFill>
                  <a:srgbClr val="000000"/>
                </a:solidFill>
                <a:latin typeface="Consolas"/>
              </a:rPr>
              <a:t>) (y/3);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461146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Burayı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sonra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anlatacağım</a:t>
            </a:r>
            <a:endParaRPr lang="en-US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c = 65;</a:t>
            </a:r>
          </a:p>
          <a:p>
            <a:r>
              <a:rPr lang="en-US" b="1" dirty="0" err="1" smtClean="0">
                <a:solidFill>
                  <a:srgbClr val="642880"/>
                </a:solidFill>
                <a:highlight>
                  <a:srgbClr val="D4D4D4"/>
                </a:highlight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"%c"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, (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char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)c);</a:t>
            </a:r>
          </a:p>
        </p:txBody>
      </p:sp>
    </p:spTree>
    <p:extLst>
      <p:ext uri="{BB962C8B-B14F-4D97-AF65-F5344CB8AC3E}">
        <p14:creationId xmlns:p14="http://schemas.microsoft.com/office/powerpoint/2010/main" val="22414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İlişkisel İşlemler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@</a:t>
            </a:r>
            <a:r>
              <a:rPr kumimoji="0" lang="en-US" dirty="0" err="1" smtClean="0"/>
              <a:t>adaskin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19</a:t>
            </a:fld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&gt;,  &gt;=, &lt;, &lt;= </a:t>
            </a:r>
          </a:p>
          <a:p>
            <a:r>
              <a:rPr lang="tr-TR" dirty="0" smtClean="0"/>
              <a:t>Misaller</a:t>
            </a:r>
            <a:endParaRPr lang="en-US" dirty="0" smtClean="0"/>
          </a:p>
          <a:p>
            <a:pPr lvl="1"/>
            <a:r>
              <a:rPr lang="en-US" dirty="0" smtClean="0"/>
              <a:t>(5 &gt; 4 )</a:t>
            </a:r>
          </a:p>
          <a:p>
            <a:pPr lvl="2"/>
            <a:r>
              <a:rPr lang="en-US" dirty="0" smtClean="0"/>
              <a:t> 5</a:t>
            </a:r>
            <a:r>
              <a:rPr lang="tr-TR" dirty="0" smtClean="0"/>
              <a:t>,</a:t>
            </a:r>
            <a:r>
              <a:rPr lang="en-US" dirty="0" smtClean="0"/>
              <a:t> 4</a:t>
            </a:r>
            <a:r>
              <a:rPr lang="tr-TR" dirty="0" smtClean="0"/>
              <a:t> den büyük mü</a:t>
            </a:r>
            <a:r>
              <a:rPr lang="en-US" dirty="0" smtClean="0"/>
              <a:t>?</a:t>
            </a:r>
            <a:r>
              <a:rPr lang="tr-TR" dirty="0" smtClean="0"/>
              <a:t> Evet, o zaman</a:t>
            </a:r>
            <a:r>
              <a:rPr lang="en-US" dirty="0" smtClean="0"/>
              <a:t> (5 &gt; 4) = 1.</a:t>
            </a:r>
          </a:p>
          <a:p>
            <a:pPr lvl="1"/>
            <a:r>
              <a:rPr lang="en-US" dirty="0" smtClean="0"/>
              <a:t>(5 &lt; 4)</a:t>
            </a:r>
          </a:p>
          <a:p>
            <a:pPr lvl="2"/>
            <a:r>
              <a:rPr lang="en-US" dirty="0"/>
              <a:t>5</a:t>
            </a:r>
            <a:r>
              <a:rPr lang="tr-TR" dirty="0"/>
              <a:t>,</a:t>
            </a:r>
            <a:r>
              <a:rPr lang="en-US" dirty="0"/>
              <a:t> 4</a:t>
            </a:r>
            <a:r>
              <a:rPr lang="tr-TR" dirty="0"/>
              <a:t> den </a:t>
            </a:r>
            <a:r>
              <a:rPr lang="tr-TR" dirty="0" smtClean="0"/>
              <a:t>küçük </a:t>
            </a:r>
            <a:r>
              <a:rPr lang="tr-TR" dirty="0"/>
              <a:t>mü</a:t>
            </a:r>
            <a:r>
              <a:rPr lang="en-US" dirty="0"/>
              <a:t>?</a:t>
            </a:r>
            <a:r>
              <a:rPr lang="tr-TR" dirty="0"/>
              <a:t> </a:t>
            </a:r>
            <a:r>
              <a:rPr lang="tr-TR" dirty="0" smtClean="0"/>
              <a:t>Hayır, </a:t>
            </a:r>
            <a:r>
              <a:rPr lang="tr-TR" dirty="0"/>
              <a:t>o </a:t>
            </a:r>
            <a:r>
              <a:rPr lang="tr-TR" dirty="0" smtClean="0"/>
              <a:t>zaman </a:t>
            </a:r>
            <a:r>
              <a:rPr lang="en-US" dirty="0" smtClean="0"/>
              <a:t>(5 &lt; 4) = 0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(4&lt;=4)  1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1- true </a:t>
            </a:r>
            <a:r>
              <a:rPr lang="en-US" dirty="0" err="1" smtClean="0"/>
              <a:t>doğru</a:t>
            </a:r>
            <a:r>
              <a:rPr lang="en-US" dirty="0" smtClean="0"/>
              <a:t> ; 0 </a:t>
            </a:r>
            <a:r>
              <a:rPr lang="en-US" dirty="0" err="1" smtClean="0"/>
              <a:t>yanlış</a:t>
            </a:r>
            <a:r>
              <a:rPr lang="en-US" dirty="0" smtClean="0"/>
              <a:t> false  Boolean 0-1</a:t>
            </a:r>
          </a:p>
          <a:p>
            <a:pPr lvl="2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3400" y="4840069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s-ES" b="1" dirty="0">
                <a:solidFill>
                  <a:srgbClr val="000000"/>
                </a:solidFill>
                <a:latin typeface="Consolas"/>
              </a:rPr>
              <a:t> x = 5, y = 4;</a:t>
            </a:r>
          </a:p>
          <a:p>
            <a:r>
              <a:rPr lang="es-E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es-E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b="1" dirty="0">
                <a:solidFill>
                  <a:srgbClr val="2A00FF"/>
                </a:solidFill>
                <a:latin typeface="Consolas"/>
              </a:rPr>
              <a:t>"%d %d %d %d\n</a:t>
            </a:r>
            <a:r>
              <a:rPr lang="es-ES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s-ES" b="1" dirty="0" smtClean="0">
                <a:solidFill>
                  <a:srgbClr val="000000"/>
                </a:solidFill>
                <a:latin typeface="Consolas"/>
              </a:rPr>
              <a:t>, (</a:t>
            </a:r>
            <a:r>
              <a:rPr lang="es-ES" b="1" dirty="0">
                <a:solidFill>
                  <a:srgbClr val="000000"/>
                </a:solidFill>
                <a:latin typeface="Consolas"/>
              </a:rPr>
              <a:t>x&lt;y</a:t>
            </a:r>
            <a:r>
              <a:rPr lang="es-ES" b="1" dirty="0" smtClean="0">
                <a:solidFill>
                  <a:srgbClr val="000000"/>
                </a:solidFill>
                <a:latin typeface="Consolas"/>
              </a:rPr>
              <a:t>), (</a:t>
            </a:r>
            <a:r>
              <a:rPr lang="es-ES" b="1" dirty="0">
                <a:solidFill>
                  <a:srgbClr val="000000"/>
                </a:solidFill>
                <a:latin typeface="Consolas"/>
              </a:rPr>
              <a:t>x&lt;=y</a:t>
            </a:r>
            <a:r>
              <a:rPr lang="es-ES" b="1" dirty="0" smtClean="0">
                <a:solidFill>
                  <a:srgbClr val="000000"/>
                </a:solidFill>
                <a:latin typeface="Consolas"/>
              </a:rPr>
              <a:t>), (</a:t>
            </a:r>
            <a:r>
              <a:rPr lang="es-ES" b="1" dirty="0">
                <a:solidFill>
                  <a:srgbClr val="000000"/>
                </a:solidFill>
                <a:latin typeface="Consolas"/>
              </a:rPr>
              <a:t>x&gt;y), (x&gt;=y));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Tekrar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Sabitler</a:t>
            </a:r>
            <a:r>
              <a:rPr lang="en-US" dirty="0" smtClean="0"/>
              <a:t> </a:t>
            </a:r>
            <a:r>
              <a:rPr lang="tr-TR" dirty="0" smtClean="0"/>
              <a:t>(</a:t>
            </a:r>
            <a:r>
              <a:rPr lang="en-US" dirty="0" smtClean="0"/>
              <a:t>Constants</a:t>
            </a:r>
            <a:r>
              <a:rPr lang="tr-TR" dirty="0" smtClean="0"/>
              <a:t>)</a:t>
            </a:r>
            <a:r>
              <a:rPr lang="en-US" dirty="0" smtClean="0"/>
              <a:t>   </a:t>
            </a:r>
            <a:endParaRPr lang="en-US" dirty="0"/>
          </a:p>
          <a:p>
            <a:pPr lvl="1"/>
            <a:r>
              <a:rPr lang="tr-TR" dirty="0" smtClean="0"/>
              <a:t>Sayısal (numeric literals)</a:t>
            </a:r>
            <a:r>
              <a:rPr lang="en-US" dirty="0" smtClean="0"/>
              <a:t>: 3</a:t>
            </a:r>
            <a:r>
              <a:rPr lang="en-US" dirty="0"/>
              <a:t>, 33, 435, 0.4858, -5, -0.5</a:t>
            </a:r>
          </a:p>
          <a:p>
            <a:pPr lvl="1"/>
            <a:r>
              <a:rPr lang="tr-TR" dirty="0" smtClean="0"/>
              <a:t>Metinler (string literals)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Hello"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Medeniyet</a:t>
            </a:r>
            <a:r>
              <a:rPr lang="en-US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lang="en-US" dirty="0"/>
          </a:p>
          <a:p>
            <a:pPr lvl="1"/>
            <a:r>
              <a:rPr lang="tr-TR" dirty="0" smtClean="0"/>
              <a:t>Karakter sabitler</a:t>
            </a:r>
            <a:r>
              <a:rPr lang="en-US" dirty="0" smtClean="0"/>
              <a:t>:  </a:t>
            </a:r>
            <a:r>
              <a:rPr lang="en-US" sz="1800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'A</a:t>
            </a:r>
            <a:r>
              <a:rPr lang="en-US" sz="1800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'3'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lang="en-US" sz="1800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't'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'£'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'H'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'e'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'l'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'l'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'o'</a:t>
            </a:r>
            <a:endParaRPr lang="en-US" dirty="0" smtClean="0"/>
          </a:p>
          <a:p>
            <a:r>
              <a:rPr lang="tr-TR" dirty="0" smtClean="0"/>
              <a:t>Değişken</a:t>
            </a:r>
            <a:r>
              <a:rPr lang="en-US" dirty="0" smtClean="0"/>
              <a:t> – </a:t>
            </a:r>
            <a:r>
              <a:rPr lang="tr-TR" dirty="0" smtClean="0"/>
              <a:t>hafızada saklı bir değere verilen referans </a:t>
            </a:r>
          </a:p>
          <a:p>
            <a:r>
              <a:rPr lang="tr-TR" dirty="0" smtClean="0"/>
              <a:t>Veri tipi</a:t>
            </a:r>
            <a:endParaRPr lang="en-US" dirty="0" smtClean="0"/>
          </a:p>
          <a:p>
            <a:pPr lvl="1"/>
            <a:r>
              <a:rPr lang="tr-TR" dirty="0" smtClean="0"/>
              <a:t>Hafızadaki değişkenin hacmini belirler.</a:t>
            </a:r>
            <a:endParaRPr lang="en-US" dirty="0"/>
          </a:p>
          <a:p>
            <a:pPr lvl="1"/>
            <a:r>
              <a:rPr lang="tr-TR" dirty="0" smtClean="0"/>
              <a:t>Değişkenin hangi değerleri alabileceğini ve değişkenin üzerinde hangi işlemlerin yapılabileceğini belirler</a:t>
            </a:r>
            <a:r>
              <a:rPr lang="en-US" dirty="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@adaskin</a:t>
            </a:r>
            <a:endParaRPr kumimoji="0"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836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İlişkisel İşlemler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@adaskin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20</a:t>
            </a:fld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==  and != </a:t>
            </a:r>
          </a:p>
          <a:p>
            <a:pPr lvl="1"/>
            <a:r>
              <a:rPr lang="tr-TR" dirty="0" smtClean="0"/>
              <a:t>Eşitlik işlemleri</a:t>
            </a:r>
            <a:endParaRPr lang="en-US" dirty="0" smtClean="0"/>
          </a:p>
          <a:p>
            <a:r>
              <a:rPr lang="tr-TR" dirty="0" smtClean="0"/>
              <a:t>Misaller</a:t>
            </a:r>
            <a:endParaRPr lang="en-US" dirty="0" smtClean="0"/>
          </a:p>
          <a:p>
            <a:pPr lvl="1"/>
            <a:r>
              <a:rPr lang="en-US" dirty="0" smtClean="0"/>
              <a:t>(5 == 4 )</a:t>
            </a:r>
          </a:p>
          <a:p>
            <a:pPr lvl="2"/>
            <a:r>
              <a:rPr lang="en-US" dirty="0" smtClean="0"/>
              <a:t> 5</a:t>
            </a:r>
            <a:r>
              <a:rPr lang="tr-TR" dirty="0" smtClean="0"/>
              <a:t>, 4’e eşit mi</a:t>
            </a:r>
            <a:r>
              <a:rPr lang="en-US" dirty="0" smtClean="0"/>
              <a:t>?</a:t>
            </a:r>
            <a:r>
              <a:rPr lang="tr-TR" dirty="0" smtClean="0"/>
              <a:t> Hayır,</a:t>
            </a:r>
            <a:r>
              <a:rPr lang="en-US" dirty="0" smtClean="0"/>
              <a:t> </a:t>
            </a:r>
            <a:r>
              <a:rPr lang="tr-TR" dirty="0" smtClean="0"/>
              <a:t> o zaman </a:t>
            </a:r>
            <a:r>
              <a:rPr lang="en-US" dirty="0" smtClean="0"/>
              <a:t>(5 == 4) = 0.</a:t>
            </a:r>
          </a:p>
          <a:p>
            <a:pPr lvl="1"/>
            <a:r>
              <a:rPr lang="en-US" dirty="0" smtClean="0"/>
              <a:t>(5 ! = 4)</a:t>
            </a:r>
          </a:p>
          <a:p>
            <a:pPr lvl="2"/>
            <a:r>
              <a:rPr lang="tr-TR" dirty="0" smtClean="0"/>
              <a:t>5, 4 den faklı mı</a:t>
            </a:r>
            <a:r>
              <a:rPr lang="en-US" dirty="0" smtClean="0"/>
              <a:t>?</a:t>
            </a:r>
            <a:r>
              <a:rPr lang="tr-TR" dirty="0" smtClean="0"/>
              <a:t> Evet</a:t>
            </a:r>
            <a:r>
              <a:rPr lang="en-US" dirty="0" smtClean="0"/>
              <a:t>, </a:t>
            </a:r>
            <a:r>
              <a:rPr lang="tr-TR" dirty="0" smtClean="0"/>
              <a:t>o zaman</a:t>
            </a:r>
            <a:r>
              <a:rPr lang="en-US" dirty="0" smtClean="0"/>
              <a:t> (5 != 4) = 1.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3400" y="4840069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s-ES" b="1" dirty="0">
                <a:solidFill>
                  <a:srgbClr val="000000"/>
                </a:solidFill>
                <a:latin typeface="Consolas"/>
              </a:rPr>
              <a:t> x = </a:t>
            </a:r>
            <a:r>
              <a:rPr lang="es-ES" b="1" dirty="0" smtClean="0">
                <a:solidFill>
                  <a:srgbClr val="000000"/>
                </a:solidFill>
                <a:latin typeface="Consolas"/>
              </a:rPr>
              <a:t>5, y = 4;</a:t>
            </a:r>
            <a:endParaRPr lang="es-ES" b="1" dirty="0">
              <a:solidFill>
                <a:srgbClr val="000000"/>
              </a:solidFill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es-E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b="1" dirty="0">
                <a:solidFill>
                  <a:srgbClr val="2A00FF"/>
                </a:solidFill>
                <a:latin typeface="Consolas"/>
              </a:rPr>
              <a:t>"%d %d %d %d\n</a:t>
            </a:r>
            <a:r>
              <a:rPr lang="es-ES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s-ES" b="1" dirty="0" smtClean="0">
                <a:solidFill>
                  <a:srgbClr val="000000"/>
                </a:solidFill>
                <a:latin typeface="Consolas"/>
              </a:rPr>
              <a:t>, (x==5), (x!=5), (x&gt;y), </a:t>
            </a:r>
            <a:r>
              <a:rPr lang="es-ES" b="1" dirty="0">
                <a:solidFill>
                  <a:srgbClr val="000000"/>
                </a:solidFill>
                <a:latin typeface="Consolas"/>
              </a:rPr>
              <a:t>(x</a:t>
            </a:r>
            <a:r>
              <a:rPr lang="es-ES" b="1" dirty="0" smtClean="0">
                <a:solidFill>
                  <a:srgbClr val="000000"/>
                </a:solidFill>
                <a:latin typeface="Consolas"/>
              </a:rPr>
              <a:t>&gt;=5));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0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Mantiki (logical) İşlemler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62600" y="6356350"/>
            <a:ext cx="3505200" cy="365760"/>
          </a:xfrm>
        </p:spPr>
        <p:txBody>
          <a:bodyPr/>
          <a:lstStyle/>
          <a:p>
            <a:r>
              <a:rPr kumimoji="0" lang="en-US" dirty="0" smtClean="0"/>
              <a:t>@</a:t>
            </a:r>
            <a:r>
              <a:rPr kumimoji="0" lang="en-US" dirty="0" err="1" smtClean="0"/>
              <a:t>adaskin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21</a:t>
            </a:fld>
            <a:endParaRPr kumimoji="0"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&amp;&amp;</a:t>
            </a:r>
          </a:p>
          <a:p>
            <a:pPr lvl="1"/>
            <a:r>
              <a:rPr lang="tr-TR" dirty="0" smtClean="0"/>
              <a:t>Ve İşlemi</a:t>
            </a:r>
            <a:endParaRPr lang="en-US" dirty="0" smtClean="0"/>
          </a:p>
          <a:p>
            <a:pPr lvl="1"/>
            <a:r>
              <a:rPr lang="en-US" dirty="0" smtClean="0"/>
              <a:t>(a &amp;&amp; b) = 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||</a:t>
            </a:r>
            <a:endParaRPr lang="en-US" dirty="0"/>
          </a:p>
          <a:p>
            <a:pPr lvl="1"/>
            <a:r>
              <a:rPr lang="tr-TR" dirty="0" smtClean="0"/>
              <a:t>Veya işlemi</a:t>
            </a:r>
            <a:endParaRPr lang="en-US" dirty="0"/>
          </a:p>
          <a:p>
            <a:pPr lvl="1"/>
            <a:r>
              <a:rPr lang="en-US" dirty="0"/>
              <a:t>(a </a:t>
            </a:r>
            <a:r>
              <a:rPr lang="en-US" dirty="0" smtClean="0"/>
              <a:t>|| b</a:t>
            </a:r>
            <a:r>
              <a:rPr lang="en-US" dirty="0"/>
              <a:t>) = ?</a:t>
            </a:r>
          </a:p>
          <a:p>
            <a:endParaRPr lang="en-US" dirty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760392"/>
              </p:ext>
            </p:extLst>
          </p:nvPr>
        </p:nvGraphicFramePr>
        <p:xfrm>
          <a:off x="990600" y="3124200"/>
          <a:ext cx="1905000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593"/>
                <a:gridCol w="322881"/>
                <a:gridCol w="1291526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(a &amp;&amp; b)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0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0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0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479735"/>
              </p:ext>
            </p:extLst>
          </p:nvPr>
        </p:nvGraphicFramePr>
        <p:xfrm>
          <a:off x="5410200" y="3124200"/>
          <a:ext cx="1905000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593"/>
                <a:gridCol w="322881"/>
                <a:gridCol w="1291526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(a || b)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0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23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Mantiki (logical) İşlemler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@</a:t>
            </a:r>
            <a:r>
              <a:rPr kumimoji="0" lang="en-US" dirty="0" err="1" smtClean="0"/>
              <a:t>adaskin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22</a:t>
            </a:fld>
            <a:endParaRPr kumimoji="0"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Not</a:t>
            </a:r>
            <a:r>
              <a:rPr lang="tr-TR" dirty="0" smtClean="0"/>
              <a:t> (Değil) işlemi</a:t>
            </a:r>
            <a:endParaRPr lang="en-US" dirty="0" smtClean="0"/>
          </a:p>
          <a:p>
            <a:pPr lvl="1"/>
            <a:r>
              <a:rPr lang="en-US" dirty="0" smtClean="0"/>
              <a:t>!(0)</a:t>
            </a:r>
            <a:r>
              <a:rPr lang="tr-TR" dirty="0"/>
              <a:t>,</a:t>
            </a:r>
            <a:r>
              <a:rPr lang="en-US" dirty="0" smtClean="0"/>
              <a:t>  1</a:t>
            </a:r>
            <a:r>
              <a:rPr lang="tr-TR" dirty="0" smtClean="0"/>
              <a:t> dir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!(1)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tr-TR" dirty="0" smtClean="0"/>
              <a:t> </a:t>
            </a:r>
            <a:r>
              <a:rPr lang="en-US" dirty="0" smtClean="0"/>
              <a:t>0</a:t>
            </a:r>
            <a:r>
              <a:rPr lang="tr-TR" dirty="0" smtClean="0"/>
              <a:t> dır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!(5 &lt; 4)</a:t>
            </a:r>
          </a:p>
          <a:p>
            <a:pPr lvl="2"/>
            <a:r>
              <a:rPr lang="en-US" dirty="0" smtClean="0"/>
              <a:t>5</a:t>
            </a:r>
            <a:r>
              <a:rPr lang="tr-TR" dirty="0" smtClean="0"/>
              <a:t>, 4 den küçük mü</a:t>
            </a:r>
            <a:r>
              <a:rPr lang="en-US" dirty="0" smtClean="0"/>
              <a:t>?</a:t>
            </a:r>
            <a:r>
              <a:rPr lang="tr-TR" dirty="0" smtClean="0"/>
              <a:t> Hayır, o zaman</a:t>
            </a:r>
            <a:r>
              <a:rPr lang="en-US" dirty="0" smtClean="0"/>
              <a:t>. !(5 &lt; 4)</a:t>
            </a:r>
            <a:r>
              <a:rPr lang="tr-TR" dirty="0" smtClean="0"/>
              <a:t>,</a:t>
            </a:r>
            <a:r>
              <a:rPr lang="en-US" dirty="0" smtClean="0"/>
              <a:t>  !(0)</a:t>
            </a:r>
            <a:r>
              <a:rPr lang="tr-TR" dirty="0" smtClean="0"/>
              <a:t> olur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!(0</a:t>
            </a:r>
            <a:r>
              <a:rPr lang="en-US" dirty="0" smtClean="0"/>
              <a:t>):</a:t>
            </a:r>
            <a:r>
              <a:rPr lang="tr-TR" dirty="0" smtClean="0"/>
              <a:t> sıfır değil de </a:t>
            </a:r>
            <a:r>
              <a:rPr lang="en-US" dirty="0" smtClean="0"/>
              <a:t>1</a:t>
            </a:r>
            <a:r>
              <a:rPr lang="tr-TR" dirty="0" smtClean="0"/>
              <a:t> olur</a:t>
            </a:r>
            <a:r>
              <a:rPr lang="en-US" dirty="0" smtClean="0"/>
              <a:t>. </a:t>
            </a:r>
            <a:endParaRPr lang="en-US" dirty="0"/>
          </a:p>
          <a:p>
            <a:r>
              <a:rPr lang="tr-TR" dirty="0" smtClean="0"/>
              <a:t>Parentezleri kullanarak farklı işlemleri bir arada kullanabilirsiniz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5800" y="5105400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s-ES" b="1" dirty="0">
                <a:solidFill>
                  <a:srgbClr val="000000"/>
                </a:solidFill>
                <a:latin typeface="Consolas"/>
              </a:rPr>
              <a:t> x = 5, y = 4;</a:t>
            </a:r>
          </a:p>
          <a:p>
            <a:r>
              <a:rPr lang="es-E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es-E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b="1" dirty="0">
                <a:solidFill>
                  <a:srgbClr val="2A00FF"/>
                </a:solidFill>
                <a:latin typeface="Consolas"/>
              </a:rPr>
              <a:t>"%d %d\n"</a:t>
            </a:r>
            <a:r>
              <a:rPr lang="es-ES" b="1" dirty="0">
                <a:solidFill>
                  <a:srgbClr val="000000"/>
                </a:solidFill>
                <a:latin typeface="Consolas"/>
              </a:rPr>
              <a:t>, </a:t>
            </a:r>
            <a:endParaRPr lang="es-ES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s-ES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s-ES" b="1" dirty="0" smtClean="0">
                <a:solidFill>
                  <a:srgbClr val="000000"/>
                </a:solidFill>
                <a:latin typeface="Consolas"/>
              </a:rPr>
              <a:t>!((x == y</a:t>
            </a:r>
            <a:r>
              <a:rPr lang="es-ES" b="1" dirty="0">
                <a:solidFill>
                  <a:srgbClr val="000000"/>
                </a:solidFill>
                <a:latin typeface="Consolas"/>
              </a:rPr>
              <a:t>) &amp;&amp; (</a:t>
            </a:r>
            <a:r>
              <a:rPr lang="es-ES" b="1" dirty="0" smtClean="0">
                <a:solidFill>
                  <a:srgbClr val="000000"/>
                </a:solidFill>
                <a:latin typeface="Consolas"/>
              </a:rPr>
              <a:t>x != y</a:t>
            </a:r>
            <a:r>
              <a:rPr lang="es-ES" b="1" dirty="0">
                <a:solidFill>
                  <a:srgbClr val="000000"/>
                </a:solidFill>
                <a:latin typeface="Consolas"/>
              </a:rPr>
              <a:t>)), ((</a:t>
            </a:r>
            <a:r>
              <a:rPr lang="es-ES" b="1" dirty="0" smtClean="0">
                <a:solidFill>
                  <a:srgbClr val="000000"/>
                </a:solidFill>
                <a:latin typeface="Consolas"/>
              </a:rPr>
              <a:t>x != 5) </a:t>
            </a:r>
            <a:r>
              <a:rPr lang="es-ES" b="1" dirty="0">
                <a:solidFill>
                  <a:srgbClr val="000000"/>
                </a:solidFill>
                <a:latin typeface="Consolas"/>
              </a:rPr>
              <a:t>|| (x &gt; </a:t>
            </a:r>
            <a:r>
              <a:rPr lang="es-ES" b="1" dirty="0" smtClean="0">
                <a:solidFill>
                  <a:srgbClr val="000000"/>
                </a:solidFill>
                <a:latin typeface="Consolas"/>
              </a:rPr>
              <a:t>y + 4</a:t>
            </a:r>
            <a:r>
              <a:rPr lang="es-ES" b="1" dirty="0" smtClean="0">
                <a:solidFill>
                  <a:srgbClr val="000000"/>
                </a:solidFill>
                <a:latin typeface="Consolas"/>
              </a:rPr>
              <a:t>)));</a:t>
            </a:r>
          </a:p>
          <a:p>
            <a:r>
              <a:rPr lang="es-ES" b="1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s-ES" b="1" dirty="0" smtClean="0">
                <a:solidFill>
                  <a:srgbClr val="FF0000"/>
                </a:solidFill>
                <a:latin typeface="Consolas"/>
              </a:rPr>
              <a:t>!(0 &amp;&amp; 1)                 (0 || 0) 0</a:t>
            </a:r>
          </a:p>
          <a:p>
            <a:r>
              <a:rPr lang="es-ES" b="1" dirty="0">
                <a:solidFill>
                  <a:srgbClr val="FF0000"/>
                </a:solidFill>
                <a:latin typeface="Consolas"/>
              </a:rPr>
              <a:t>	</a:t>
            </a:r>
            <a:r>
              <a:rPr lang="es-ES" b="1" dirty="0" smtClean="0">
                <a:solidFill>
                  <a:srgbClr val="FF0000"/>
                </a:solidFill>
                <a:latin typeface="Consolas"/>
              </a:rPr>
              <a:t>  !(0)  </a:t>
            </a:r>
          </a:p>
          <a:p>
            <a:r>
              <a:rPr lang="es-ES" b="1" dirty="0">
                <a:solidFill>
                  <a:srgbClr val="FF0000"/>
                </a:solidFill>
                <a:latin typeface="Consolas"/>
              </a:rPr>
              <a:t>	</a:t>
            </a:r>
            <a:r>
              <a:rPr lang="es-ES" b="1" dirty="0" smtClean="0">
                <a:solidFill>
                  <a:srgbClr val="FF0000"/>
                </a:solidFill>
                <a:latin typeface="Consolas"/>
              </a:rPr>
              <a:t>   1		 </a:t>
            </a:r>
            <a:endParaRPr lang="es-ES" b="1" dirty="0">
              <a:solidFill>
                <a:srgbClr val="FF0000"/>
              </a:solidFill>
              <a:latin typeface="Consolas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4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Girinti</a:t>
            </a:r>
            <a:r>
              <a:rPr lang="en-US" dirty="0" smtClean="0"/>
              <a:t> (Indentation)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Birle</a:t>
            </a:r>
            <a:r>
              <a:rPr lang="tr-TR" dirty="0" smtClean="0"/>
              <a:t>şik Cümlecikler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@adaskin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23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tr-T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Birden fazla cümlecik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tr-T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...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tr-T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kullanılarak birleştirilebilir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tr-TR" dirty="0" smtClean="0"/>
              <a:t>Buna ayrıca kod bloğu denir.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tr-TR" dirty="0" smtClean="0"/>
              <a:t>Girintiler kodumuzun okunmasını kolaylaştırır.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600200" y="2209800"/>
            <a:ext cx="5562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x = 0;</a:t>
            </a:r>
            <a:endParaRPr lang="en-US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b="1" dirty="0">
                <a:solidFill>
                  <a:srgbClr val="642880"/>
                </a:solidFill>
                <a:latin typeface="Consolas" pitchFamily="49" charset="0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itchFamily="49" charset="0"/>
              </a:rPr>
              <a:t>"computing x\n"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   x = x + 1;</a:t>
            </a:r>
          </a:p>
          <a:p>
            <a:r>
              <a:rPr lang="en-US" b="1" dirty="0">
                <a:solidFill>
                  <a:srgbClr val="642880"/>
                </a:solidFill>
                <a:latin typeface="Consolas" pitchFamily="49" charset="0"/>
              </a:rPr>
              <a:t>    </a:t>
            </a:r>
            <a:r>
              <a:rPr lang="en-US" b="1" dirty="0" err="1">
                <a:solidFill>
                  <a:srgbClr val="642880"/>
                </a:solidFill>
                <a:latin typeface="Consolas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itchFamily="49" charset="0"/>
              </a:rPr>
              <a:t>"the new x value is %d \</a:t>
            </a:r>
            <a:r>
              <a:rPr lang="en-US" b="1" dirty="0" err="1">
                <a:solidFill>
                  <a:srgbClr val="2A00FF"/>
                </a:solidFill>
                <a:latin typeface="Consolas" pitchFamily="49" charset="0"/>
              </a:rPr>
              <a:t>n"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,x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752600" y="4648200"/>
            <a:ext cx="5562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 x = 0;</a:t>
            </a:r>
            <a:endParaRPr lang="en-US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b="1" dirty="0" err="1" smtClean="0">
                <a:solidFill>
                  <a:srgbClr val="642880"/>
                </a:solidFill>
                <a:latin typeface="Consolas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itchFamily="49" charset="0"/>
              </a:rPr>
              <a:t>"computing x\n"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itchFamily="49" charset="0"/>
              </a:rPr>
              <a:t>x 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= x + 1;</a:t>
            </a:r>
          </a:p>
          <a:p>
            <a:r>
              <a:rPr lang="en-US" b="1" dirty="0" err="1" smtClean="0">
                <a:solidFill>
                  <a:srgbClr val="642880"/>
                </a:solidFill>
                <a:latin typeface="Consolas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itchFamily="49" charset="0"/>
              </a:rPr>
              <a:t>"the new x value is %d \</a:t>
            </a:r>
            <a:r>
              <a:rPr lang="en-US" b="1" dirty="0" err="1">
                <a:solidFill>
                  <a:srgbClr val="2A00FF"/>
                </a:solidFill>
                <a:latin typeface="Consolas" pitchFamily="49" charset="0"/>
              </a:rPr>
              <a:t>n"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,x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Değişken Kapsamı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@</a:t>
            </a:r>
            <a:r>
              <a:rPr kumimoji="0" lang="en-US" dirty="0" err="1" smtClean="0"/>
              <a:t>adaskin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24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66800" y="1592282"/>
            <a:ext cx="777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main(){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x = 1;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tr-TR" b="1" dirty="0" smtClean="0">
                <a:solidFill>
                  <a:srgbClr val="3F7F5F"/>
                </a:solidFill>
                <a:latin typeface="Consolas"/>
              </a:rPr>
              <a:t>blogun disinda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*/</a:t>
            </a:r>
            <a:endParaRPr lang="en-US" b="1" dirty="0">
              <a:solidFill>
                <a:srgbClr val="3F7F5F"/>
              </a:solidFill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    /* </a:t>
            </a:r>
            <a:r>
              <a:rPr lang="tr-TR" dirty="0" smtClean="0">
                <a:solidFill>
                  <a:srgbClr val="3F7F5F"/>
                </a:solidFill>
                <a:latin typeface="Consolas"/>
              </a:rPr>
              <a:t>birlesik cumlecikler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*/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x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x + 1;</a:t>
            </a:r>
          </a:p>
          <a:p>
            <a:r>
              <a:rPr lang="fr-FR" b="1" dirty="0" smtClean="0">
                <a:solidFill>
                  <a:srgbClr val="642880"/>
                </a:solidFill>
                <a:latin typeface="Consolas"/>
              </a:rPr>
              <a:t>        </a:t>
            </a:r>
            <a:r>
              <a:rPr lang="fr-FR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b="1" dirty="0">
                <a:solidFill>
                  <a:srgbClr val="2A00FF"/>
                </a:solidFill>
                <a:latin typeface="Consolas"/>
              </a:rPr>
              <a:t>"1.printf: %d\</a:t>
            </a:r>
            <a:r>
              <a:rPr lang="fr-FR" b="1" dirty="0" err="1">
                <a:solidFill>
                  <a:srgbClr val="2A00FF"/>
                </a:solidFill>
                <a:latin typeface="Consolas"/>
              </a:rPr>
              <a:t>n"</a:t>
            </a:r>
            <a:r>
              <a:rPr lang="fr-FR" b="1" dirty="0" err="1">
                <a:solidFill>
                  <a:srgbClr val="000000"/>
                </a:solidFill>
                <a:latin typeface="Consolas"/>
              </a:rPr>
              <a:t>,x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fr-FR" b="1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fr-FR" b="1" dirty="0" err="1">
                <a:solidFill>
                  <a:srgbClr val="3F7F5F"/>
                </a:solidFill>
                <a:latin typeface="Consolas"/>
              </a:rPr>
              <a:t>prints</a:t>
            </a:r>
            <a:r>
              <a:rPr lang="fr-FR" b="1" dirty="0">
                <a:solidFill>
                  <a:srgbClr val="3F7F5F"/>
                </a:solidFill>
                <a:latin typeface="Consolas"/>
              </a:rPr>
              <a:t> x*/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fr-FR" b="1" dirty="0" smtClean="0">
                <a:solidFill>
                  <a:srgbClr val="642880"/>
                </a:solidFill>
                <a:latin typeface="Consolas"/>
              </a:rPr>
              <a:t>    </a:t>
            </a:r>
            <a:r>
              <a:rPr lang="fr-FR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b="1" dirty="0">
                <a:solidFill>
                  <a:srgbClr val="2A00FF"/>
                </a:solidFill>
                <a:latin typeface="Consolas"/>
              </a:rPr>
              <a:t>"2.printf: %d\n"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, x);</a:t>
            </a:r>
            <a:r>
              <a:rPr lang="fr-FR" b="1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fr-FR" b="1" dirty="0" err="1">
                <a:solidFill>
                  <a:srgbClr val="3F7F5F"/>
                </a:solidFill>
                <a:latin typeface="Consolas"/>
              </a:rPr>
              <a:t>prints</a:t>
            </a:r>
            <a:r>
              <a:rPr lang="fr-FR" b="1" dirty="0">
                <a:solidFill>
                  <a:srgbClr val="3F7F5F"/>
                </a:solidFill>
                <a:latin typeface="Consolas"/>
              </a:rPr>
              <a:t> x*/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Değişken Kapsamı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@</a:t>
            </a:r>
            <a:r>
              <a:rPr kumimoji="0" lang="en-US" dirty="0" err="1" smtClean="0"/>
              <a:t>adaskin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25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536680"/>
            <a:ext cx="792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main(){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 </a:t>
            </a:r>
            <a:endParaRPr lang="en-US" dirty="0">
              <a:latin typeface="Consolas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tr-TR" dirty="0">
                <a:solidFill>
                  <a:srgbClr val="3F7F5F"/>
                </a:solidFill>
                <a:latin typeface="Consolas"/>
              </a:rPr>
              <a:t>birlesik cumlecikler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 */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tr-TR" dirty="0" smtClean="0">
              <a:solidFill>
                <a:srgbClr val="000000"/>
              </a:solidFill>
              <a:latin typeface="Consolas"/>
            </a:endParaRPr>
          </a:p>
          <a:p>
            <a:r>
              <a:rPr lang="tr-TR" dirty="0" smtClean="0">
                <a:solidFill>
                  <a:srgbClr val="000000"/>
                </a:solidFill>
                <a:latin typeface="Consolas"/>
              </a:rPr>
              <a:t>	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x = 1;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/* </a:t>
            </a:r>
            <a:r>
              <a:rPr lang="tr-TR" b="1" dirty="0" smtClean="0">
                <a:solidFill>
                  <a:srgbClr val="3F7F5F"/>
                </a:solidFill>
                <a:latin typeface="Consolas"/>
              </a:rPr>
              <a:t>blogun icinde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 */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x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x + 1;</a:t>
            </a:r>
          </a:p>
          <a:p>
            <a:r>
              <a:rPr lang="fr-F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fr-FR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b="1" dirty="0">
                <a:solidFill>
                  <a:srgbClr val="2A00FF"/>
                </a:solidFill>
                <a:latin typeface="Consolas"/>
              </a:rPr>
              <a:t>"1.printf: %d\n</a:t>
            </a:r>
            <a:r>
              <a:rPr lang="fr-FR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fr-FR" b="1" dirty="0" smtClean="0">
                <a:solidFill>
                  <a:srgbClr val="000000"/>
                </a:solidFill>
                <a:latin typeface="Consolas"/>
              </a:rPr>
              <a:t>, x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fr-FR" b="1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fr-FR" b="1" dirty="0" err="1">
                <a:solidFill>
                  <a:srgbClr val="3F7F5F"/>
                </a:solidFill>
                <a:latin typeface="Consolas"/>
              </a:rPr>
              <a:t>prints</a:t>
            </a:r>
            <a:r>
              <a:rPr lang="fr-FR" b="1" dirty="0">
                <a:solidFill>
                  <a:srgbClr val="3F7F5F"/>
                </a:solidFill>
                <a:latin typeface="Consolas"/>
              </a:rPr>
              <a:t> x*/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fr-FR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b="1" dirty="0">
                <a:solidFill>
                  <a:srgbClr val="2A00FF"/>
                </a:solidFill>
                <a:latin typeface="Consolas"/>
              </a:rPr>
              <a:t>"2.printf: %d\n"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, x);</a:t>
            </a:r>
            <a:r>
              <a:rPr lang="fr-FR" b="1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fr-FR" b="1" dirty="0" err="1">
                <a:solidFill>
                  <a:srgbClr val="3F7F5F"/>
                </a:solidFill>
                <a:latin typeface="Consolas"/>
              </a:rPr>
              <a:t>prints</a:t>
            </a:r>
            <a:r>
              <a:rPr lang="fr-FR" b="1" dirty="0">
                <a:solidFill>
                  <a:srgbClr val="3F7F5F"/>
                </a:solidFill>
                <a:latin typeface="Consolas"/>
              </a:rPr>
              <a:t> x</a:t>
            </a:r>
            <a:r>
              <a:rPr lang="fr-FR" b="1" dirty="0" smtClean="0">
                <a:solidFill>
                  <a:srgbClr val="3F7F5F"/>
                </a:solidFill>
                <a:latin typeface="Consolas"/>
              </a:rPr>
              <a:t>*/</a:t>
            </a:r>
            <a:endParaRPr lang="tr-TR" b="1" dirty="0" smtClean="0">
              <a:solidFill>
                <a:srgbClr val="3F7F5F"/>
              </a:solidFill>
              <a:latin typeface="Consolas"/>
            </a:endParaRPr>
          </a:p>
          <a:p>
            <a:r>
              <a:rPr lang="tr-TR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0;</a:t>
            </a:r>
          </a:p>
          <a:p>
            <a:endParaRPr lang="fr-FR" b="1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019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Değişken Kapsamı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smtClean="0"/>
              <a:t>@</a:t>
            </a:r>
            <a:r>
              <a:rPr kumimoji="0" lang="en-US" dirty="0" err="1" smtClean="0"/>
              <a:t>adaskin</a:t>
            </a:r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26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1447800"/>
            <a:ext cx="8153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2A00FF"/>
                </a:solidFill>
                <a:latin typeface="Consolas"/>
              </a:rPr>
              <a:t>stdio.h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&gt;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main(){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x = 1;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tr-TR" b="1" dirty="0" smtClean="0">
                <a:solidFill>
                  <a:srgbClr val="3F7F5F"/>
                </a:solidFill>
                <a:latin typeface="Consolas"/>
              </a:rPr>
              <a:t>blogun disinda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*/</a:t>
            </a:r>
          </a:p>
          <a:p>
            <a:endParaRPr lang="en-US" dirty="0">
              <a:latin typeface="Consolas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tr-TR" dirty="0">
                <a:solidFill>
                  <a:srgbClr val="3F7F5F"/>
                </a:solidFill>
                <a:latin typeface="Consolas"/>
              </a:rPr>
              <a:t>birlesik cumlecikler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 */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x = 1;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tr-TR" b="1" dirty="0" smtClean="0">
                <a:solidFill>
                  <a:srgbClr val="3F7F5F"/>
                </a:solidFill>
                <a:latin typeface="Consolas"/>
              </a:rPr>
              <a:t>blogun icinde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*/</a:t>
            </a:r>
            <a:endParaRPr lang="en-US" b="1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x = x + 1;</a:t>
            </a:r>
          </a:p>
          <a:p>
            <a:r>
              <a:rPr lang="fr-FR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b="1" dirty="0" err="1" smtClean="0">
                <a:solidFill>
                  <a:srgbClr val="642880"/>
                </a:solidFill>
                <a:latin typeface="Consolas"/>
              </a:rPr>
              <a:t>printf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b="1" dirty="0">
                <a:solidFill>
                  <a:srgbClr val="2A00FF"/>
                </a:solidFill>
                <a:latin typeface="Consolas"/>
              </a:rPr>
              <a:t>"1.printf: %d\n</a:t>
            </a:r>
            <a:r>
              <a:rPr lang="fr-FR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fr-FR" b="1" dirty="0" smtClean="0">
                <a:solidFill>
                  <a:srgbClr val="000000"/>
                </a:solidFill>
                <a:latin typeface="Consolas"/>
              </a:rPr>
              <a:t>, x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fr-FR" b="1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fr-FR" b="1" dirty="0" err="1">
                <a:solidFill>
                  <a:srgbClr val="3F7F5F"/>
                </a:solidFill>
                <a:latin typeface="Consolas"/>
              </a:rPr>
              <a:t>prints</a:t>
            </a:r>
            <a:r>
              <a:rPr lang="fr-FR" b="1" dirty="0">
                <a:solidFill>
                  <a:srgbClr val="3F7F5F"/>
                </a:solidFill>
                <a:latin typeface="Consolas"/>
              </a:rPr>
              <a:t> x*/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fr-FR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b="1" dirty="0" err="1">
                <a:solidFill>
                  <a:srgbClr val="642880"/>
                </a:solidFill>
                <a:latin typeface="Consolas"/>
              </a:rPr>
              <a:t>printf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b="1" dirty="0">
                <a:solidFill>
                  <a:srgbClr val="2A00FF"/>
                </a:solidFill>
                <a:latin typeface="Consolas"/>
              </a:rPr>
              <a:t>"2.printf: %d\n"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, x);</a:t>
            </a:r>
            <a:r>
              <a:rPr lang="fr-FR" b="1" dirty="0">
                <a:solidFill>
                  <a:srgbClr val="3F7F5F"/>
                </a:solidFill>
                <a:latin typeface="Consolas"/>
              </a:rPr>
              <a:t>/* </a:t>
            </a:r>
            <a:r>
              <a:rPr lang="fr-FR" b="1" dirty="0" err="1">
                <a:solidFill>
                  <a:srgbClr val="3F7F5F"/>
                </a:solidFill>
                <a:latin typeface="Consolas"/>
              </a:rPr>
              <a:t>prints</a:t>
            </a:r>
            <a:r>
              <a:rPr lang="fr-FR" b="1" dirty="0">
                <a:solidFill>
                  <a:srgbClr val="3F7F5F"/>
                </a:solidFill>
                <a:latin typeface="Consolas"/>
              </a:rPr>
              <a:t> x</a:t>
            </a:r>
            <a:r>
              <a:rPr lang="fr-FR" b="1" dirty="0" smtClean="0">
                <a:solidFill>
                  <a:srgbClr val="3F7F5F"/>
                </a:solidFill>
                <a:latin typeface="Consolas"/>
              </a:rPr>
              <a:t>*/</a:t>
            </a:r>
            <a:endParaRPr lang="tr-TR" b="1" dirty="0" smtClean="0">
              <a:solidFill>
                <a:srgbClr val="3F7F5F"/>
              </a:solidFill>
              <a:latin typeface="Consolas"/>
            </a:endParaRPr>
          </a:p>
          <a:p>
            <a:r>
              <a:rPr lang="tr-TR" b="1" dirty="0">
                <a:solidFill>
                  <a:srgbClr val="3F7F5F"/>
                </a:solidFill>
                <a:latin typeface="Consolas"/>
              </a:rPr>
              <a:t> </a:t>
            </a:r>
            <a:r>
              <a:rPr lang="tr-TR" b="1" dirty="0" smtClean="0">
                <a:solidFill>
                  <a:srgbClr val="3F7F5F"/>
                </a:solidFill>
                <a:latin typeface="Consolas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0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tr-TR" b="1" dirty="0" smtClean="0">
              <a:solidFill>
                <a:srgbClr val="3F7F5F"/>
              </a:solidFill>
              <a:latin typeface="Consolas"/>
            </a:endParaRPr>
          </a:p>
          <a:p>
            <a:r>
              <a:rPr lang="tr-TR" b="1" dirty="0" smtClean="0">
                <a:solidFill>
                  <a:srgbClr val="3F7F5F"/>
                </a:solidFill>
                <a:latin typeface="Consolas"/>
              </a:rPr>
              <a:t>    </a:t>
            </a:r>
            <a:endParaRPr lang="fr-FR" b="1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08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Akış Kontrol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@adaskin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27</a:t>
            </a:fld>
            <a:endParaRPr kumimoji="0"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Haftaya</a:t>
            </a:r>
          </a:p>
          <a:p>
            <a:pPr lvl="1"/>
            <a:r>
              <a:rPr lang="tr-TR" dirty="0" smtClean="0"/>
              <a:t>Sıralı Çalıştırma</a:t>
            </a:r>
          </a:p>
          <a:p>
            <a:pPr lvl="1"/>
            <a:r>
              <a:rPr lang="tr-TR" dirty="0" smtClean="0"/>
              <a:t>Seçmeli Çalıştırma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5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Değişken Beyanı (deklarasyon)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tr-TR" dirty="0" smtClean="0">
                <a:solidFill>
                  <a:srgbClr val="FF0000"/>
                </a:solidFill>
              </a:rPr>
              <a:t>egiskenin_tipi 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tr-TR" dirty="0" smtClean="0">
                <a:solidFill>
                  <a:srgbClr val="FF0000"/>
                </a:solidFill>
              </a:rPr>
              <a:t>degiskenin_ismi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tr-TR" dirty="0" smtClean="0"/>
              <a:t>Değişken isimlendirmede ki kurallar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tr-TR" dirty="0" smtClean="0"/>
              <a:t>Harf, sayı veya </a:t>
            </a:r>
            <a:r>
              <a:rPr lang="en-US" dirty="0" smtClean="0"/>
              <a:t>_</a:t>
            </a:r>
            <a:r>
              <a:rPr lang="tr-TR" dirty="0" smtClean="0"/>
              <a:t> sembolü kullanılabilir.</a:t>
            </a:r>
            <a:endParaRPr lang="en-US" dirty="0"/>
          </a:p>
          <a:p>
            <a:pPr lvl="1"/>
            <a:r>
              <a:rPr lang="tr-TR" dirty="0" smtClean="0"/>
              <a:t>Harfle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/>
              <a:t> _</a:t>
            </a:r>
            <a:r>
              <a:rPr lang="tr-TR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tr-TR" dirty="0" smtClean="0"/>
              <a:t>başlamalıdır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tr-TR" dirty="0"/>
              <a:t>(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char)</a:t>
            </a:r>
            <a:r>
              <a:rPr lang="tr-TR" dirty="0"/>
              <a:t> gibi </a:t>
            </a:r>
            <a:r>
              <a:rPr lang="tr-TR" dirty="0" smtClean="0"/>
              <a:t> anahtar </a:t>
            </a:r>
            <a:r>
              <a:rPr lang="tr-TR" dirty="0"/>
              <a:t>kelimeler </a:t>
            </a:r>
            <a:r>
              <a:rPr lang="tr-TR" dirty="0" smtClean="0"/>
              <a:t>değişken ismi olarak kullanılamaz.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</a:t>
            </a:r>
            <a:r>
              <a:rPr lang="tr-TR" dirty="0" smtClean="0"/>
              <a:t> tanımlayıcı (</a:t>
            </a:r>
            <a:r>
              <a:rPr lang="en-US" dirty="0" smtClean="0"/>
              <a:t>identifier</a:t>
            </a:r>
            <a:r>
              <a:rPr lang="tr-TR" dirty="0" smtClean="0"/>
              <a:t>)dır, anahtar kelime değildir.</a:t>
            </a:r>
            <a:endParaRPr lang="en-US" dirty="0"/>
          </a:p>
          <a:p>
            <a:pPr lvl="1"/>
            <a:r>
              <a:rPr lang="tr-T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Tanımlayıcı (an i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dentifier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dirty="0" smtClean="0"/>
              <a:t>: </a:t>
            </a:r>
            <a:r>
              <a:rPr lang="tr-TR" dirty="0" smtClean="0"/>
              <a:t>değişken, fonksiyon vb. ne verilen isimlerdir.</a:t>
            </a:r>
            <a:endParaRPr lang="en-US" dirty="0"/>
          </a:p>
          <a:p>
            <a:pPr lvl="1"/>
            <a:r>
              <a:rPr lang="tr-TR" dirty="0" smtClean="0"/>
              <a:t>C fonksiyon isimleri ve sabitler değişken ismi olarak kullanılmaz.</a:t>
            </a:r>
            <a:endParaRPr lang="en-US" dirty="0"/>
          </a:p>
          <a:p>
            <a:pPr lvl="1"/>
            <a:r>
              <a:rPr lang="tr-TR" dirty="0" smtClean="0"/>
              <a:t>Değişken isimlerinde büyük küçük harflere dikkat ediniz: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x; </a:t>
            </a:r>
            <a:r>
              <a:rPr lang="en-US" dirty="0" err="1"/>
              <a:t>int</a:t>
            </a:r>
            <a:r>
              <a:rPr lang="en-US" dirty="0"/>
              <a:t> X; </a:t>
            </a:r>
            <a:r>
              <a:rPr lang="tr-TR" dirty="0" smtClean="0"/>
              <a:t>farklı iki değişken tanımlar.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@adaskin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8771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Değişken İsimlendirme</a:t>
            </a:r>
            <a:r>
              <a:rPr lang="en-US" dirty="0" smtClean="0"/>
              <a:t>(Al</a:t>
            </a:r>
            <a:r>
              <a:rPr lang="tr-TR" dirty="0" smtClean="0"/>
              <a:t>ıştırma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my$dollar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total_count</a:t>
            </a:r>
            <a:r>
              <a:rPr lang="en-US" dirty="0"/>
              <a:t>; </a:t>
            </a:r>
          </a:p>
          <a:p>
            <a:r>
              <a:rPr lang="en-US" dirty="0" err="1"/>
              <a:t>int</a:t>
            </a:r>
            <a:r>
              <a:rPr lang="en-US" dirty="0"/>
              <a:t> s2;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2nd; 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char; 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_2nd; 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@adaskin</a:t>
            </a:r>
            <a:endParaRPr kumimoji="0"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06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Değişken İsimlendirme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my$dollar</a:t>
            </a:r>
            <a:r>
              <a:rPr lang="en-US" dirty="0"/>
              <a:t>; </a:t>
            </a:r>
            <a:r>
              <a:rPr lang="en-US" dirty="0" smtClean="0"/>
              <a:t>		(</a:t>
            </a:r>
            <a:r>
              <a:rPr lang="tr-TR" dirty="0" smtClean="0"/>
              <a:t>yanlış</a:t>
            </a:r>
            <a:r>
              <a:rPr lang="en-US" dirty="0" smtClean="0"/>
              <a:t>:  $</a:t>
            </a:r>
            <a:r>
              <a:rPr lang="tr-TR" dirty="0" smtClean="0"/>
              <a:t> sembolü kullanılamaz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total_count</a:t>
            </a:r>
            <a:r>
              <a:rPr lang="en-US" dirty="0"/>
              <a:t>; </a:t>
            </a:r>
            <a:r>
              <a:rPr lang="en-US" dirty="0" smtClean="0"/>
              <a:t>		(</a:t>
            </a:r>
            <a:r>
              <a:rPr lang="tr-TR" dirty="0" smtClean="0"/>
              <a:t>doğru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s2;             </a:t>
            </a:r>
            <a:r>
              <a:rPr lang="en-US" dirty="0" smtClean="0"/>
              <a:t>		(</a:t>
            </a:r>
            <a:r>
              <a:rPr lang="tr-TR" dirty="0" smtClean="0"/>
              <a:t>doğru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2nd; </a:t>
            </a:r>
            <a:r>
              <a:rPr lang="en-US" dirty="0" smtClean="0"/>
              <a:t>			(</a:t>
            </a:r>
            <a:r>
              <a:rPr lang="tr-TR" dirty="0" smtClean="0"/>
              <a:t>yanlış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char; </a:t>
            </a:r>
            <a:r>
              <a:rPr lang="en-US" dirty="0" smtClean="0"/>
              <a:t>			(</a:t>
            </a:r>
            <a:r>
              <a:rPr lang="tr-TR" dirty="0" smtClean="0"/>
              <a:t>yanlış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_2nd; </a:t>
            </a:r>
            <a:r>
              <a:rPr lang="en-US" dirty="0" smtClean="0"/>
              <a:t>			(</a:t>
            </a:r>
            <a:r>
              <a:rPr lang="tr-TR" dirty="0" smtClean="0"/>
              <a:t>doğru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@adaskin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2638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Tipleri ve Hacmi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Sayısal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/>
              <a:t>, float, double)</a:t>
            </a:r>
          </a:p>
          <a:p>
            <a:r>
              <a:rPr lang="tr-TR" dirty="0" smtClean="0"/>
              <a:t>Karakter </a:t>
            </a:r>
            <a:r>
              <a:rPr lang="en-US" dirty="0" smtClean="0"/>
              <a:t>(char</a:t>
            </a:r>
            <a:r>
              <a:rPr lang="en-US" dirty="0"/>
              <a:t>)</a:t>
            </a:r>
          </a:p>
          <a:p>
            <a:r>
              <a:rPr lang="tr-TR" dirty="0" smtClean="0"/>
              <a:t>Sayısal tipler işaretli</a:t>
            </a:r>
            <a:r>
              <a:rPr lang="en-US" dirty="0" smtClean="0"/>
              <a:t> (signed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r>
              <a:rPr lang="tr-TR" dirty="0" smtClean="0"/>
              <a:t> veya işaretsiz</a:t>
            </a:r>
            <a:r>
              <a:rPr lang="en-US" dirty="0" smtClean="0"/>
              <a:t> (unsigned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r>
              <a:rPr lang="tr-TR" dirty="0" smtClean="0"/>
              <a:t> olabilirler</a:t>
            </a:r>
            <a:endParaRPr lang="en-US" dirty="0"/>
          </a:p>
          <a:p>
            <a:endParaRPr lang="en-US" dirty="0"/>
          </a:p>
        </p:txBody>
      </p:sp>
      <p:sp>
        <p:nvSpPr>
          <p:cNvPr id="4" name="Shape 141"/>
          <p:cNvSpPr/>
          <p:nvPr/>
        </p:nvSpPr>
        <p:spPr>
          <a:xfrm>
            <a:off x="362281" y="4419600"/>
            <a:ext cx="8705519" cy="6389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1" strike="noStrike" dirty="0" err="1">
                <a:solidFill>
                  <a:srgbClr val="64288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8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1" strike="noStrike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"\</a:t>
            </a:r>
            <a:r>
              <a:rPr lang="en-US" sz="1800" b="1" strike="noStrike" dirty="0" err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t%d</a:t>
            </a:r>
            <a:r>
              <a:rPr lang="en-US" sz="1800" b="1" strike="noStrike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-US" sz="1800" b="1" strike="noStrike" dirty="0" err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t%d</a:t>
            </a:r>
            <a:r>
              <a:rPr lang="en-US" sz="1800" b="1" strike="noStrike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-US" sz="1800" b="1" strike="noStrike" dirty="0" err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t%d</a:t>
            </a:r>
            <a:r>
              <a:rPr lang="en-US" sz="1800" b="1" strike="noStrike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-US" sz="1800" b="1" strike="noStrike" dirty="0" err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t%d</a:t>
            </a:r>
            <a:r>
              <a:rPr lang="en-US" sz="1800" b="1" strike="noStrike" dirty="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\n"</a:t>
            </a:r>
            <a:r>
              <a:rPr lang="en-US" sz="18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1" strike="noStrik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1" strike="noStrik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8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1" strike="noStrik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8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1800" b="1" strike="noStrik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8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1" strike="noStrik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1800" b="1" strike="noStrike" dirty="0" err="1" smtClean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800" b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1" strike="noStrike" dirty="0" smtClean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8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US" sz="1800" b="1" strike="noStrik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8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1" strike="noStrik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8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@adaskin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8804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Değişken Başlatma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148"/>
          <p:cNvSpPr/>
          <p:nvPr/>
        </p:nvSpPr>
        <p:spPr>
          <a:xfrm>
            <a:off x="990720" y="1995480"/>
            <a:ext cx="190476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1" strike="noStrike" dirty="0" err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1" strike="noStrike" dirty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800" b="1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3;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= 'w';</a:t>
            </a:r>
          </a:p>
        </p:txBody>
      </p:sp>
      <p:sp>
        <p:nvSpPr>
          <p:cNvPr id="5" name="Shape 149"/>
          <p:cNvSpPr txBox="1"/>
          <p:nvPr/>
        </p:nvSpPr>
        <p:spPr>
          <a:xfrm>
            <a:off x="4815131" y="2190899"/>
            <a:ext cx="4362479" cy="974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 = 3.14;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angle = 360;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15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ismimin_ilk_karakteri</a:t>
            </a:r>
            <a:r>
              <a:rPr lang="en-US" sz="15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1500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r>
              <a:rPr lang="en-US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</p:txBody>
      </p:sp>
      <p:sp>
        <p:nvSpPr>
          <p:cNvPr id="6" name="Shape 150"/>
          <p:cNvSpPr txBox="1"/>
          <p:nvPr/>
        </p:nvSpPr>
        <p:spPr>
          <a:xfrm>
            <a:off x="3027972" y="4648200"/>
            <a:ext cx="4225319" cy="1027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 </a:t>
            </a:r>
            <a:r>
              <a:rPr lang="en-US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5, c = 50;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f1 = </a:t>
            </a:r>
            <a:r>
              <a:rPr lang="en-US" sz="15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2.35, </a:t>
            </a:r>
            <a:r>
              <a:rPr lang="en-US" sz="15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f2 = 1.223</a:t>
            </a:r>
            <a:r>
              <a:rPr lang="en-US" sz="15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5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6;</a:t>
            </a:r>
            <a:endParaRPr lang="en-US" sz="15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@adaskin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701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r>
              <a:rPr lang="en-US" dirty="0" smtClean="0"/>
              <a:t> (Print Formatted)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 </a:t>
            </a:r>
            <a:r>
              <a:rPr lang="en-US" dirty="0"/>
              <a:t>(format </a:t>
            </a:r>
            <a:r>
              <a:rPr lang="tr-TR" dirty="0" smtClean="0"/>
              <a:t>metni</a:t>
            </a:r>
            <a:r>
              <a:rPr lang="en-US" dirty="0" smtClean="0"/>
              <a:t>, </a:t>
            </a:r>
            <a:r>
              <a:rPr lang="en-US" dirty="0"/>
              <a:t>argument1, argument2,….)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Format </a:t>
            </a:r>
            <a:r>
              <a:rPr lang="tr-TR" dirty="0" smtClean="0"/>
              <a:t>metni</a:t>
            </a:r>
            <a:r>
              <a:rPr lang="en-US" dirty="0" smtClean="0"/>
              <a:t>: </a:t>
            </a:r>
            <a:endParaRPr lang="en-US" dirty="0"/>
          </a:p>
          <a:p>
            <a:pPr lvl="2"/>
            <a:r>
              <a:rPr lang="en-US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tr-TR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Renk </a:t>
            </a:r>
            <a:r>
              <a:rPr lang="en-US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%s, </a:t>
            </a:r>
            <a:r>
              <a:rPr lang="tr-TR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sayi</a:t>
            </a:r>
            <a:r>
              <a:rPr lang="en-US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1 %d, </a:t>
            </a:r>
            <a:r>
              <a:rPr lang="tr-TR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sayi</a:t>
            </a:r>
            <a:r>
              <a:rPr lang="en-US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2 %d,  float %5.2f, </a:t>
            </a:r>
            <a:r>
              <a:rPr lang="tr-TR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karakter</a:t>
            </a:r>
            <a:r>
              <a:rPr lang="en-US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 %c.\</a:t>
            </a:r>
            <a:r>
              <a:rPr lang="en-US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 err="1" smtClean="0"/>
              <a:t>Arg</a:t>
            </a:r>
            <a:r>
              <a:rPr lang="tr-TR" dirty="0" smtClean="0"/>
              <a:t>ümanlar</a:t>
            </a:r>
            <a:endParaRPr lang="en-US" dirty="0"/>
          </a:p>
          <a:p>
            <a:pPr lvl="1"/>
            <a:r>
              <a:rPr lang="en-US" dirty="0"/>
              <a:t>"red"</a:t>
            </a:r>
          </a:p>
          <a:p>
            <a:pPr lvl="1"/>
            <a:r>
              <a:rPr lang="en-US" dirty="0"/>
              <a:t>123456,</a:t>
            </a:r>
          </a:p>
          <a:p>
            <a:pPr lvl="1"/>
            <a:r>
              <a:rPr lang="en-US" dirty="0"/>
              <a:t>89</a:t>
            </a:r>
          </a:p>
          <a:p>
            <a:pPr lvl="1"/>
            <a:r>
              <a:rPr lang="en-US" dirty="0"/>
              <a:t>3.1415</a:t>
            </a:r>
          </a:p>
          <a:p>
            <a:pPr lvl="1"/>
            <a:r>
              <a:rPr lang="en-US" dirty="0"/>
              <a:t>'A'</a:t>
            </a:r>
          </a:p>
          <a:p>
            <a:endParaRPr lang="en-US" dirty="0"/>
          </a:p>
        </p:txBody>
      </p:sp>
      <p:sp>
        <p:nvSpPr>
          <p:cNvPr id="4" name="Shape 157"/>
          <p:cNvSpPr txBox="1"/>
          <p:nvPr/>
        </p:nvSpPr>
        <p:spPr>
          <a:xfrm>
            <a:off x="824040" y="1780681"/>
            <a:ext cx="8167560" cy="73391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sz="1600" b="0" strike="noStrik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tr-TR" sz="16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Renk </a:t>
            </a:r>
            <a:r>
              <a:rPr lang="en-US" sz="16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%s</a:t>
            </a:r>
            <a:r>
              <a:rPr lang="en-US" sz="1600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tr-TR" sz="1600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sayi</a:t>
            </a:r>
            <a:r>
              <a:rPr lang="en-US" sz="16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600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%d, </a:t>
            </a:r>
            <a:r>
              <a:rPr lang="tr-TR" sz="1600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sayi</a:t>
            </a:r>
            <a:r>
              <a:rPr lang="en-US" sz="16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1600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%d,  float %5.2f, </a:t>
            </a:r>
            <a:r>
              <a:rPr lang="tr-TR" sz="1600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karakter</a:t>
            </a:r>
            <a:r>
              <a:rPr lang="en-US" sz="16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%c.\n"</a:t>
            </a:r>
            <a:r>
              <a:rPr lang="en-US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 sz="1600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"red"</a:t>
            </a:r>
            <a:r>
              <a:rPr lang="en-US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123456, 89, 3.1415, </a:t>
            </a:r>
            <a:r>
              <a:rPr lang="en-US" sz="1600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r>
              <a:rPr lang="en-US" sz="16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@adaskin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58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Değişken </a:t>
            </a:r>
            <a:r>
              <a:rPr lang="tr-TR" dirty="0" smtClean="0">
                <a:solidFill>
                  <a:srgbClr val="FF0000"/>
                </a:solidFill>
              </a:rPr>
              <a:t>Değerlerini </a:t>
            </a:r>
            <a:r>
              <a:rPr lang="tr-TR" dirty="0" smtClean="0"/>
              <a:t>Yazdırma</a:t>
            </a:r>
            <a:endParaRPr lang="en-US" dirty="0"/>
          </a:p>
        </p:txBody>
      </p:sp>
      <p:sp>
        <p:nvSpPr>
          <p:cNvPr id="4" name="Shape 163"/>
          <p:cNvSpPr txBox="1"/>
          <p:nvPr/>
        </p:nvSpPr>
        <p:spPr>
          <a:xfrm>
            <a:off x="335280" y="1676400"/>
            <a:ext cx="8427720" cy="2585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c1 = </a:t>
            </a:r>
            <a:r>
              <a:rPr lang="en-US" sz="2000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'h'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c2 = </a:t>
            </a:r>
            <a:r>
              <a:rPr lang="en-US" sz="2000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'e'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c3 = </a:t>
            </a:r>
            <a:r>
              <a:rPr lang="en-US" sz="2000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'l'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c4 = </a:t>
            </a:r>
            <a:r>
              <a:rPr lang="en-US" sz="2000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'l'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c5 = </a:t>
            </a:r>
            <a:r>
              <a:rPr lang="en-US" sz="2000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'o'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strike="noStrike" dirty="0" err="1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angle = 230;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strike="noStrike" dirty="0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 = 3.14;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"%</a:t>
            </a:r>
            <a:r>
              <a:rPr lang="en-US" sz="2000" b="0" strike="noStrike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c%c%c%c%c</a:t>
            </a:r>
            <a:r>
              <a:rPr lang="en-US" sz="20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sayisal</a:t>
            </a:r>
            <a:r>
              <a:rPr lang="en-US" sz="20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0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değişkenlerim</a:t>
            </a:r>
            <a:r>
              <a:rPr lang="en-US" sz="20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tr-TR" sz="20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 değerleri </a:t>
            </a:r>
            <a:r>
              <a:rPr lang="en-US" sz="20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%d </a:t>
            </a:r>
            <a:r>
              <a:rPr lang="tr-TR" sz="20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ve</a:t>
            </a:r>
            <a:r>
              <a:rPr lang="en-US" sz="2000" b="0" strike="noStrike" dirty="0" smtClean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%f.\n"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c1, c2, c3, c4, c5, angle, pi);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@adaskin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256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5180</TotalTime>
  <Words>1690</Words>
  <Application>Microsoft Office PowerPoint</Application>
  <PresentationFormat>Ekran Gösterisi (4:3)</PresentationFormat>
  <Paragraphs>361</Paragraphs>
  <Slides>27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5" baseType="lpstr">
      <vt:lpstr>Arial</vt:lpstr>
      <vt:lpstr>Bookman Old Style</vt:lpstr>
      <vt:lpstr>Calibri</vt:lpstr>
      <vt:lpstr>Consolas</vt:lpstr>
      <vt:lpstr>Gill Sans MT</vt:lpstr>
      <vt:lpstr>Wingdings</vt:lpstr>
      <vt:lpstr>Wingdings 3</vt:lpstr>
      <vt:lpstr>Origin</vt:lpstr>
      <vt:lpstr>Ders 3</vt:lpstr>
      <vt:lpstr>Tekrar</vt:lpstr>
      <vt:lpstr>Değişken Beyanı (deklarasyon)</vt:lpstr>
      <vt:lpstr>Değişken İsimlendirme(Alıştırma)</vt:lpstr>
      <vt:lpstr>Değişken İsimlendirme</vt:lpstr>
      <vt:lpstr>Veri Tipleri ve Hacmi</vt:lpstr>
      <vt:lpstr>Değişken Başlatma</vt:lpstr>
      <vt:lpstr>Printf (Print Formatted)</vt:lpstr>
      <vt:lpstr>Değişken Değerlerini Yazdırma</vt:lpstr>
      <vt:lpstr>Değişkenlere Değer Okuma</vt:lpstr>
      <vt:lpstr>Aritmetik İşlemler</vt:lpstr>
      <vt:lpstr>Aritmetik İşlemler</vt:lpstr>
      <vt:lpstr>Aritmetik İşlemler</vt:lpstr>
      <vt:lpstr>Aritmetik İşlemler</vt:lpstr>
      <vt:lpstr>Tam Sayılarla Bölme İşlemi</vt:lpstr>
      <vt:lpstr>Bir İfadenin Tipi</vt:lpstr>
      <vt:lpstr>Tip Çevirme</vt:lpstr>
      <vt:lpstr>Tip Çevirme</vt:lpstr>
      <vt:lpstr>İlişkisel İşlemler</vt:lpstr>
      <vt:lpstr>İlişkisel İşlemler</vt:lpstr>
      <vt:lpstr>Mantiki (logical) İşlemler</vt:lpstr>
      <vt:lpstr>Mantiki (logical) İşlemler</vt:lpstr>
      <vt:lpstr>Girinti (Indentation) ve Birleşik Cümlecikler</vt:lpstr>
      <vt:lpstr>Değişken Kapsamı</vt:lpstr>
      <vt:lpstr>Değişken Kapsamı</vt:lpstr>
      <vt:lpstr>Değişken Kapsamı</vt:lpstr>
      <vt:lpstr>Akış Kontrol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adaskin</dc:creator>
  <cp:lastModifiedBy>pc</cp:lastModifiedBy>
  <cp:revision>78</cp:revision>
  <dcterms:created xsi:type="dcterms:W3CDTF">2016-09-30T14:07:31Z</dcterms:created>
  <dcterms:modified xsi:type="dcterms:W3CDTF">2020-10-12T07:19:58Z</dcterms:modified>
</cp:coreProperties>
</file>