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300" r:id="rId9"/>
    <p:sldId id="298" r:id="rId10"/>
    <p:sldId id="299" r:id="rId11"/>
    <p:sldId id="261" r:id="rId12"/>
    <p:sldId id="264" r:id="rId13"/>
    <p:sldId id="266" r:id="rId14"/>
    <p:sldId id="267" r:id="rId15"/>
    <p:sldId id="268" r:id="rId16"/>
    <p:sldId id="269" r:id="rId17"/>
    <p:sldId id="277" r:id="rId18"/>
    <p:sldId id="271" r:id="rId19"/>
    <p:sldId id="272" r:id="rId20"/>
    <p:sldId id="273" r:id="rId21"/>
    <p:sldId id="270" r:id="rId22"/>
    <p:sldId id="274" r:id="rId23"/>
    <p:sldId id="275" r:id="rId24"/>
    <p:sldId id="276" r:id="rId25"/>
    <p:sldId id="289" r:id="rId26"/>
    <p:sldId id="278" r:id="rId27"/>
    <p:sldId id="294" r:id="rId28"/>
    <p:sldId id="290" r:id="rId29"/>
    <p:sldId id="291" r:id="rId30"/>
    <p:sldId id="292" r:id="rId31"/>
    <p:sldId id="293" r:id="rId32"/>
    <p:sldId id="279" r:id="rId33"/>
    <p:sldId id="287" r:id="rId34"/>
    <p:sldId id="295" r:id="rId35"/>
    <p:sldId id="281" r:id="rId36"/>
    <p:sldId id="280" r:id="rId37"/>
    <p:sldId id="297" r:id="rId38"/>
    <p:sldId id="296" r:id="rId39"/>
    <p:sldId id="28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031423-D3AF-4FAE-96BA-1347DD7ACCE4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39BC55-04C9-4CD1-A3BA-38151F4D886F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tr-TR" sz="1600" dirty="0" smtClean="0"/>
            <a:t>Cümlecik </a:t>
          </a:r>
          <a:r>
            <a:rPr lang="en-US" sz="1600" dirty="0" smtClean="0"/>
            <a:t>1</a:t>
          </a:r>
          <a:endParaRPr lang="en-US" sz="1600" dirty="0"/>
        </a:p>
      </dgm:t>
    </dgm:pt>
    <dgm:pt modelId="{60025742-98E2-4182-A05C-852DD2EFCA8D}" type="parTrans" cxnId="{103A7FD3-F3F5-4DAD-80E4-9A3AE445B3B9}">
      <dgm:prSet/>
      <dgm:spPr/>
      <dgm:t>
        <a:bodyPr/>
        <a:lstStyle/>
        <a:p>
          <a:endParaRPr lang="en-US"/>
        </a:p>
      </dgm:t>
    </dgm:pt>
    <dgm:pt modelId="{ACFDB9CF-A719-4A08-B5B2-DCE83986E5EF}" type="sibTrans" cxnId="{103A7FD3-F3F5-4DAD-80E4-9A3AE445B3B9}">
      <dgm:prSet/>
      <dgm:spPr/>
      <dgm:t>
        <a:bodyPr/>
        <a:lstStyle/>
        <a:p>
          <a:endParaRPr lang="en-US"/>
        </a:p>
      </dgm:t>
    </dgm:pt>
    <dgm:pt modelId="{CE52E2CE-616B-46E7-903A-7882C46730A4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tr-TR" sz="1600" dirty="0" smtClean="0"/>
            <a:t>Cümlecik </a:t>
          </a:r>
          <a:r>
            <a:rPr lang="en-US" sz="1600" dirty="0" smtClean="0"/>
            <a:t>2</a:t>
          </a:r>
          <a:endParaRPr lang="en-US" sz="1600" dirty="0"/>
        </a:p>
      </dgm:t>
    </dgm:pt>
    <dgm:pt modelId="{5D95F488-EC70-40CF-B0A2-5F39076C57D8}" type="parTrans" cxnId="{93217A34-ACFC-4483-8EA8-43697E4638B6}">
      <dgm:prSet/>
      <dgm:spPr/>
      <dgm:t>
        <a:bodyPr/>
        <a:lstStyle/>
        <a:p>
          <a:endParaRPr lang="en-US"/>
        </a:p>
      </dgm:t>
    </dgm:pt>
    <dgm:pt modelId="{0E12EF22-AA70-4D24-A348-FE9F609ACE84}" type="sibTrans" cxnId="{93217A34-ACFC-4483-8EA8-43697E4638B6}">
      <dgm:prSet/>
      <dgm:spPr/>
      <dgm:t>
        <a:bodyPr/>
        <a:lstStyle/>
        <a:p>
          <a:endParaRPr lang="en-US"/>
        </a:p>
      </dgm:t>
    </dgm:pt>
    <dgm:pt modelId="{D0E2EC12-3DE1-40DA-9A82-396AECE74005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tr-TR" sz="1600" dirty="0" smtClean="0"/>
            <a:t>Cümlecik </a:t>
          </a:r>
          <a:r>
            <a:rPr lang="en-US" sz="1600" dirty="0" smtClean="0"/>
            <a:t>3</a:t>
          </a:r>
          <a:endParaRPr lang="en-US" sz="1600" dirty="0"/>
        </a:p>
      </dgm:t>
    </dgm:pt>
    <dgm:pt modelId="{8CD26F14-CD01-40C9-8704-56DD7DFAF7EE}" type="parTrans" cxnId="{033A2105-3E39-4F99-AF2D-F6C4A49E29AB}">
      <dgm:prSet/>
      <dgm:spPr/>
      <dgm:t>
        <a:bodyPr/>
        <a:lstStyle/>
        <a:p>
          <a:endParaRPr lang="en-US"/>
        </a:p>
      </dgm:t>
    </dgm:pt>
    <dgm:pt modelId="{5CB9F0A7-9656-4297-A22A-90AF9A4D16B3}" type="sibTrans" cxnId="{033A2105-3E39-4F99-AF2D-F6C4A49E29AB}">
      <dgm:prSet/>
      <dgm:spPr/>
      <dgm:t>
        <a:bodyPr/>
        <a:lstStyle/>
        <a:p>
          <a:endParaRPr lang="en-US"/>
        </a:p>
      </dgm:t>
    </dgm:pt>
    <dgm:pt modelId="{0EC92B69-E2D3-49CE-A233-2F6C3FC049C1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…</a:t>
          </a:r>
          <a:endParaRPr lang="en-US" sz="1600" dirty="0"/>
        </a:p>
      </dgm:t>
    </dgm:pt>
    <dgm:pt modelId="{2B6A3AA9-494C-40DB-8752-B808197F665C}" type="parTrans" cxnId="{5C03A5E0-B7BB-43D2-96CB-68CF76BC3109}">
      <dgm:prSet/>
      <dgm:spPr/>
      <dgm:t>
        <a:bodyPr/>
        <a:lstStyle/>
        <a:p>
          <a:endParaRPr lang="en-US"/>
        </a:p>
      </dgm:t>
    </dgm:pt>
    <dgm:pt modelId="{696E4BDC-6B05-4ED2-8791-0DA047F8E5EE}" type="sibTrans" cxnId="{5C03A5E0-B7BB-43D2-96CB-68CF76BC3109}">
      <dgm:prSet/>
      <dgm:spPr/>
      <dgm:t>
        <a:bodyPr/>
        <a:lstStyle/>
        <a:p>
          <a:endParaRPr lang="en-US"/>
        </a:p>
      </dgm:t>
    </dgm:pt>
    <dgm:pt modelId="{C3FB5684-E882-4B1B-8A82-6C0AFEFD83F7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tr-TR" sz="1600" dirty="0" smtClean="0"/>
            <a:t>Cümlecik </a:t>
          </a:r>
          <a:r>
            <a:rPr lang="en-US" sz="1600" dirty="0" smtClean="0"/>
            <a:t>n</a:t>
          </a:r>
          <a:endParaRPr lang="en-US" sz="1600" dirty="0"/>
        </a:p>
      </dgm:t>
    </dgm:pt>
    <dgm:pt modelId="{B7C19216-BA6E-403D-B669-C2A0B69C6CB7}" type="parTrans" cxnId="{BAF54FF8-D903-4EF0-9C39-655E6A3613C8}">
      <dgm:prSet/>
      <dgm:spPr/>
      <dgm:t>
        <a:bodyPr/>
        <a:lstStyle/>
        <a:p>
          <a:endParaRPr lang="en-US"/>
        </a:p>
      </dgm:t>
    </dgm:pt>
    <dgm:pt modelId="{B960E464-F7CB-4827-8E71-71C5CC435166}" type="sibTrans" cxnId="{BAF54FF8-D903-4EF0-9C39-655E6A3613C8}">
      <dgm:prSet/>
      <dgm:spPr/>
      <dgm:t>
        <a:bodyPr/>
        <a:lstStyle/>
        <a:p>
          <a:endParaRPr lang="en-US"/>
        </a:p>
      </dgm:t>
    </dgm:pt>
    <dgm:pt modelId="{C3F2FED8-1EDB-42E6-BBB5-A9EFE4A9F390}" type="pres">
      <dgm:prSet presAssocID="{EC031423-D3AF-4FAE-96BA-1347DD7ACCE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14B0EE-C4A8-4D32-810B-ADA84C28062D}" type="pres">
      <dgm:prSet presAssocID="{C3FB5684-E882-4B1B-8A82-6C0AFEFD83F7}" presName="boxAndChildren" presStyleCnt="0"/>
      <dgm:spPr/>
    </dgm:pt>
    <dgm:pt modelId="{77E023E1-D3BE-40D1-BF0D-030D91D66FF2}" type="pres">
      <dgm:prSet presAssocID="{C3FB5684-E882-4B1B-8A82-6C0AFEFD83F7}" presName="parentTextBox" presStyleLbl="node1" presStyleIdx="0" presStyleCnt="5"/>
      <dgm:spPr/>
      <dgm:t>
        <a:bodyPr/>
        <a:lstStyle/>
        <a:p>
          <a:endParaRPr lang="en-US"/>
        </a:p>
      </dgm:t>
    </dgm:pt>
    <dgm:pt modelId="{155EA5CB-21BB-4E6A-8296-58C5906D32B4}" type="pres">
      <dgm:prSet presAssocID="{696E4BDC-6B05-4ED2-8791-0DA047F8E5EE}" presName="sp" presStyleCnt="0"/>
      <dgm:spPr/>
    </dgm:pt>
    <dgm:pt modelId="{88901DE7-62A3-4926-936C-5DDB4873D3AD}" type="pres">
      <dgm:prSet presAssocID="{0EC92B69-E2D3-49CE-A233-2F6C3FC049C1}" presName="arrowAndChildren" presStyleCnt="0"/>
      <dgm:spPr/>
    </dgm:pt>
    <dgm:pt modelId="{A7A04659-34ED-4377-8324-544B2EAB58A9}" type="pres">
      <dgm:prSet presAssocID="{0EC92B69-E2D3-49CE-A233-2F6C3FC049C1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C5F16424-A3E4-46F1-99B1-18A280A54C9F}" type="pres">
      <dgm:prSet presAssocID="{5CB9F0A7-9656-4297-A22A-90AF9A4D16B3}" presName="sp" presStyleCnt="0"/>
      <dgm:spPr/>
    </dgm:pt>
    <dgm:pt modelId="{454FF901-0795-4003-9116-12D4E1C8F9DF}" type="pres">
      <dgm:prSet presAssocID="{D0E2EC12-3DE1-40DA-9A82-396AECE74005}" presName="arrowAndChildren" presStyleCnt="0"/>
      <dgm:spPr/>
    </dgm:pt>
    <dgm:pt modelId="{8A616FD5-96C1-4A6D-91C9-C9325523B5EB}" type="pres">
      <dgm:prSet presAssocID="{D0E2EC12-3DE1-40DA-9A82-396AECE74005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0E5064B4-8C07-4754-9EEE-6E2AF7CFEA32}" type="pres">
      <dgm:prSet presAssocID="{0E12EF22-AA70-4D24-A348-FE9F609ACE84}" presName="sp" presStyleCnt="0"/>
      <dgm:spPr/>
    </dgm:pt>
    <dgm:pt modelId="{FD85B5D0-DB4B-4F73-ABCA-7C2D2A100FBE}" type="pres">
      <dgm:prSet presAssocID="{CE52E2CE-616B-46E7-903A-7882C46730A4}" presName="arrowAndChildren" presStyleCnt="0"/>
      <dgm:spPr/>
    </dgm:pt>
    <dgm:pt modelId="{8EA174F2-0D5D-49E5-AFA3-429668C7C31F}" type="pres">
      <dgm:prSet presAssocID="{CE52E2CE-616B-46E7-903A-7882C46730A4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3E5A1A1B-4F08-4549-BE9F-CA8F8D5CAD91}" type="pres">
      <dgm:prSet presAssocID="{ACFDB9CF-A719-4A08-B5B2-DCE83986E5EF}" presName="sp" presStyleCnt="0"/>
      <dgm:spPr/>
    </dgm:pt>
    <dgm:pt modelId="{95B71F90-961B-4334-965E-0590C5102CFF}" type="pres">
      <dgm:prSet presAssocID="{0E39BC55-04C9-4CD1-A3BA-38151F4D886F}" presName="arrowAndChildren" presStyleCnt="0"/>
      <dgm:spPr/>
    </dgm:pt>
    <dgm:pt modelId="{416D16C6-5164-4669-8422-0643D6E97B00}" type="pres">
      <dgm:prSet presAssocID="{0E39BC55-04C9-4CD1-A3BA-38151F4D886F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F8392BA7-3404-4C29-9AA3-3EEF73385B93}" type="presOf" srcId="{CE52E2CE-616B-46E7-903A-7882C46730A4}" destId="{8EA174F2-0D5D-49E5-AFA3-429668C7C31F}" srcOrd="0" destOrd="0" presId="urn:microsoft.com/office/officeart/2005/8/layout/process4"/>
    <dgm:cxn modelId="{4CB3D570-543A-40C3-A4C7-B98AAD92A7ED}" type="presOf" srcId="{0E39BC55-04C9-4CD1-A3BA-38151F4D886F}" destId="{416D16C6-5164-4669-8422-0643D6E97B00}" srcOrd="0" destOrd="0" presId="urn:microsoft.com/office/officeart/2005/8/layout/process4"/>
    <dgm:cxn modelId="{93217A34-ACFC-4483-8EA8-43697E4638B6}" srcId="{EC031423-D3AF-4FAE-96BA-1347DD7ACCE4}" destId="{CE52E2CE-616B-46E7-903A-7882C46730A4}" srcOrd="1" destOrd="0" parTransId="{5D95F488-EC70-40CF-B0A2-5F39076C57D8}" sibTransId="{0E12EF22-AA70-4D24-A348-FE9F609ACE84}"/>
    <dgm:cxn modelId="{BAF54FF8-D903-4EF0-9C39-655E6A3613C8}" srcId="{EC031423-D3AF-4FAE-96BA-1347DD7ACCE4}" destId="{C3FB5684-E882-4B1B-8A82-6C0AFEFD83F7}" srcOrd="4" destOrd="0" parTransId="{B7C19216-BA6E-403D-B669-C2A0B69C6CB7}" sibTransId="{B960E464-F7CB-4827-8E71-71C5CC435166}"/>
    <dgm:cxn modelId="{103A7FD3-F3F5-4DAD-80E4-9A3AE445B3B9}" srcId="{EC031423-D3AF-4FAE-96BA-1347DD7ACCE4}" destId="{0E39BC55-04C9-4CD1-A3BA-38151F4D886F}" srcOrd="0" destOrd="0" parTransId="{60025742-98E2-4182-A05C-852DD2EFCA8D}" sibTransId="{ACFDB9CF-A719-4A08-B5B2-DCE83986E5EF}"/>
    <dgm:cxn modelId="{033A2105-3E39-4F99-AF2D-F6C4A49E29AB}" srcId="{EC031423-D3AF-4FAE-96BA-1347DD7ACCE4}" destId="{D0E2EC12-3DE1-40DA-9A82-396AECE74005}" srcOrd="2" destOrd="0" parTransId="{8CD26F14-CD01-40C9-8704-56DD7DFAF7EE}" sibTransId="{5CB9F0A7-9656-4297-A22A-90AF9A4D16B3}"/>
    <dgm:cxn modelId="{869CBFA5-E86B-477B-81FD-739D6E0A0A96}" type="presOf" srcId="{EC031423-D3AF-4FAE-96BA-1347DD7ACCE4}" destId="{C3F2FED8-1EDB-42E6-BBB5-A9EFE4A9F390}" srcOrd="0" destOrd="0" presId="urn:microsoft.com/office/officeart/2005/8/layout/process4"/>
    <dgm:cxn modelId="{5C03A5E0-B7BB-43D2-96CB-68CF76BC3109}" srcId="{EC031423-D3AF-4FAE-96BA-1347DD7ACCE4}" destId="{0EC92B69-E2D3-49CE-A233-2F6C3FC049C1}" srcOrd="3" destOrd="0" parTransId="{2B6A3AA9-494C-40DB-8752-B808197F665C}" sibTransId="{696E4BDC-6B05-4ED2-8791-0DA047F8E5EE}"/>
    <dgm:cxn modelId="{7357E097-A38E-42F8-9162-07082D6D7D47}" type="presOf" srcId="{D0E2EC12-3DE1-40DA-9A82-396AECE74005}" destId="{8A616FD5-96C1-4A6D-91C9-C9325523B5EB}" srcOrd="0" destOrd="0" presId="urn:microsoft.com/office/officeart/2005/8/layout/process4"/>
    <dgm:cxn modelId="{20DF48BF-3FA4-4BD9-953A-49B4240151F4}" type="presOf" srcId="{C3FB5684-E882-4B1B-8A82-6C0AFEFD83F7}" destId="{77E023E1-D3BE-40D1-BF0D-030D91D66FF2}" srcOrd="0" destOrd="0" presId="urn:microsoft.com/office/officeart/2005/8/layout/process4"/>
    <dgm:cxn modelId="{8846256B-52CD-42D4-9CB0-5A562B8F32DF}" type="presOf" srcId="{0EC92B69-E2D3-49CE-A233-2F6C3FC049C1}" destId="{A7A04659-34ED-4377-8324-544B2EAB58A9}" srcOrd="0" destOrd="0" presId="urn:microsoft.com/office/officeart/2005/8/layout/process4"/>
    <dgm:cxn modelId="{BCFDD07A-E50B-411F-B6ED-56702049A971}" type="presParOf" srcId="{C3F2FED8-1EDB-42E6-BBB5-A9EFE4A9F390}" destId="{5C14B0EE-C4A8-4D32-810B-ADA84C28062D}" srcOrd="0" destOrd="0" presId="urn:microsoft.com/office/officeart/2005/8/layout/process4"/>
    <dgm:cxn modelId="{B1C50793-C861-4896-8221-B86A2364E9E4}" type="presParOf" srcId="{5C14B0EE-C4A8-4D32-810B-ADA84C28062D}" destId="{77E023E1-D3BE-40D1-BF0D-030D91D66FF2}" srcOrd="0" destOrd="0" presId="urn:microsoft.com/office/officeart/2005/8/layout/process4"/>
    <dgm:cxn modelId="{43B833D6-06A9-460D-8C80-391122106BCC}" type="presParOf" srcId="{C3F2FED8-1EDB-42E6-BBB5-A9EFE4A9F390}" destId="{155EA5CB-21BB-4E6A-8296-58C5906D32B4}" srcOrd="1" destOrd="0" presId="urn:microsoft.com/office/officeart/2005/8/layout/process4"/>
    <dgm:cxn modelId="{DEB2F88C-6673-40F7-AF94-899DDE48F89B}" type="presParOf" srcId="{C3F2FED8-1EDB-42E6-BBB5-A9EFE4A9F390}" destId="{88901DE7-62A3-4926-936C-5DDB4873D3AD}" srcOrd="2" destOrd="0" presId="urn:microsoft.com/office/officeart/2005/8/layout/process4"/>
    <dgm:cxn modelId="{80E3DDDD-27A1-4987-956A-983599B48962}" type="presParOf" srcId="{88901DE7-62A3-4926-936C-5DDB4873D3AD}" destId="{A7A04659-34ED-4377-8324-544B2EAB58A9}" srcOrd="0" destOrd="0" presId="urn:microsoft.com/office/officeart/2005/8/layout/process4"/>
    <dgm:cxn modelId="{B31D5541-83E7-4D21-97A5-1C4B2A0AB697}" type="presParOf" srcId="{C3F2FED8-1EDB-42E6-BBB5-A9EFE4A9F390}" destId="{C5F16424-A3E4-46F1-99B1-18A280A54C9F}" srcOrd="3" destOrd="0" presId="urn:microsoft.com/office/officeart/2005/8/layout/process4"/>
    <dgm:cxn modelId="{5BF6B5CE-15AA-4DFC-90AC-49C5D74A898E}" type="presParOf" srcId="{C3F2FED8-1EDB-42E6-BBB5-A9EFE4A9F390}" destId="{454FF901-0795-4003-9116-12D4E1C8F9DF}" srcOrd="4" destOrd="0" presId="urn:microsoft.com/office/officeart/2005/8/layout/process4"/>
    <dgm:cxn modelId="{F36972FB-C830-4FF2-A19D-AF79E9F99795}" type="presParOf" srcId="{454FF901-0795-4003-9116-12D4E1C8F9DF}" destId="{8A616FD5-96C1-4A6D-91C9-C9325523B5EB}" srcOrd="0" destOrd="0" presId="urn:microsoft.com/office/officeart/2005/8/layout/process4"/>
    <dgm:cxn modelId="{DEECC586-1676-4DA6-89D9-60CCE2AE7A63}" type="presParOf" srcId="{C3F2FED8-1EDB-42E6-BBB5-A9EFE4A9F390}" destId="{0E5064B4-8C07-4754-9EEE-6E2AF7CFEA32}" srcOrd="5" destOrd="0" presId="urn:microsoft.com/office/officeart/2005/8/layout/process4"/>
    <dgm:cxn modelId="{3B215F5A-B2F4-43F7-AF3F-766E5C8C7B51}" type="presParOf" srcId="{C3F2FED8-1EDB-42E6-BBB5-A9EFE4A9F390}" destId="{FD85B5D0-DB4B-4F73-ABCA-7C2D2A100FBE}" srcOrd="6" destOrd="0" presId="urn:microsoft.com/office/officeart/2005/8/layout/process4"/>
    <dgm:cxn modelId="{39552378-4FA0-4789-B9D3-8BF7F0262053}" type="presParOf" srcId="{FD85B5D0-DB4B-4F73-ABCA-7C2D2A100FBE}" destId="{8EA174F2-0D5D-49E5-AFA3-429668C7C31F}" srcOrd="0" destOrd="0" presId="urn:microsoft.com/office/officeart/2005/8/layout/process4"/>
    <dgm:cxn modelId="{A4D8390F-55B8-477F-B3F4-332FBEC6DCA0}" type="presParOf" srcId="{C3F2FED8-1EDB-42E6-BBB5-A9EFE4A9F390}" destId="{3E5A1A1B-4F08-4549-BE9F-CA8F8D5CAD91}" srcOrd="7" destOrd="0" presId="urn:microsoft.com/office/officeart/2005/8/layout/process4"/>
    <dgm:cxn modelId="{D2B67B3E-BE14-4C2F-9D04-26A94126AB76}" type="presParOf" srcId="{C3F2FED8-1EDB-42E6-BBB5-A9EFE4A9F390}" destId="{95B71F90-961B-4334-965E-0590C5102CFF}" srcOrd="8" destOrd="0" presId="urn:microsoft.com/office/officeart/2005/8/layout/process4"/>
    <dgm:cxn modelId="{38966D71-4DD9-4225-8B85-E4AC2ECCAA7B}" type="presParOf" srcId="{95B71F90-961B-4334-965E-0590C5102CFF}" destId="{416D16C6-5164-4669-8422-0643D6E97B0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D1D08-D791-4371-8CA1-D20E6978940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3B4B4-3FE8-4F9E-A8BC-082761C5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6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4F2C6CD2-2B23-4E0F-9D6A-F82BCBFF523E}" type="datetime1">
              <a:rPr lang="en-US" smtClean="0"/>
              <a:t>10/18/2020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E7F9C5D-F573-4F3E-8C03-7DC2279CF85F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54B9EB7-F826-411C-BDF4-21F294E4E828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013D447-5CEC-4EE7-AF66-EAE94D7753CB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C0F0400D-B2DE-4207-8D6C-4BA88002525D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3B03B17-CB3E-4E2E-A3A2-DE9A6CEE9351}" type="datetime1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FC05F23-D23F-471F-BD88-CAC6AF75F96C}" type="datetime1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13A971C-0353-4309-A943-4B52A5C1380A}" type="datetime1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6A11829-2F04-4557-93AB-9BC0D7FAF688}" type="datetime1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9B5593E-41CD-4EF7-A959-FE8BDEC38C50}" type="datetime1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008C5B1-5B46-401B-8C8B-5BAD70668232}" type="datetime1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7D4FCA38-2487-4094-9977-F61F4B2D8726}" type="datetime1">
              <a:rPr lang="en-US" smtClean="0"/>
              <a:t>10/18/2020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Ak</a:t>
            </a:r>
            <a:r>
              <a:rPr lang="tr-TR" dirty="0" smtClean="0"/>
              <a:t>ış Kontrolü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Ders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8909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Alıştırma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10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Aşağıdaki </a:t>
            </a:r>
            <a:r>
              <a:rPr lang="tr-TR" dirty="0" smtClean="0"/>
              <a:t>kodda printf ne yazdırır?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2438400"/>
            <a:ext cx="571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10, j = 10;</a:t>
            </a:r>
          </a:p>
          <a:p>
            <a:r>
              <a:rPr lang="pt-BR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 n1 = ++i%5, n2 = j++%5; </a:t>
            </a:r>
          </a:p>
          <a:p>
            <a:r>
              <a:rPr lang="pt-BR" dirty="0">
                <a:solidFill>
                  <a:srgbClr val="000000"/>
                </a:solidFill>
                <a:latin typeface="Consolas"/>
              </a:rPr>
              <a:t>printf(</a:t>
            </a:r>
            <a:r>
              <a:rPr lang="pt-BR" dirty="0">
                <a:solidFill>
                  <a:srgbClr val="2A00FF"/>
                </a:solidFill>
                <a:latin typeface="Consolas"/>
              </a:rPr>
              <a:t>"n1 = %d \t n2 = %d"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,n1, n2);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91000" y="5401270"/>
            <a:ext cx="4572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tr-TR" dirty="0"/>
              <a:t> </a:t>
            </a:r>
            <a:r>
              <a:rPr lang="tr-TR" dirty="0" smtClean="0"/>
              <a:t>n1 = 1		n2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6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Tekrar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Boolean </a:t>
            </a:r>
            <a:r>
              <a:rPr lang="tr-TR" dirty="0" smtClean="0"/>
              <a:t>İfadeler</a:t>
            </a:r>
            <a:r>
              <a:rPr lang="en-US" dirty="0" smtClean="0"/>
              <a:t>: </a:t>
            </a:r>
            <a:r>
              <a:rPr lang="tr-TR" dirty="0" smtClean="0"/>
              <a:t>Doğru veya yanlış (</a:t>
            </a:r>
            <a:r>
              <a:rPr lang="en-US" dirty="0" smtClean="0"/>
              <a:t> true</a:t>
            </a:r>
            <a:r>
              <a:rPr lang="tr-TR" dirty="0"/>
              <a:t>-</a:t>
            </a:r>
            <a:r>
              <a:rPr lang="en-US" dirty="0" smtClean="0"/>
              <a:t>false</a:t>
            </a:r>
            <a:r>
              <a:rPr lang="tr-TR" dirty="0" smtClean="0"/>
              <a:t>) şeklinde bir sonucu olan ifadeler:</a:t>
            </a:r>
            <a:r>
              <a:rPr lang="en-US" dirty="0" smtClean="0"/>
              <a:t> (C</a:t>
            </a:r>
            <a:r>
              <a:rPr lang="tr-TR" dirty="0" smtClean="0"/>
              <a:t> de</a:t>
            </a:r>
            <a:r>
              <a:rPr lang="en-US" dirty="0" smtClean="0"/>
              <a:t>, 0 </a:t>
            </a:r>
            <a:r>
              <a:rPr lang="tr-TR" dirty="0" smtClean="0"/>
              <a:t>veya</a:t>
            </a:r>
            <a:r>
              <a:rPr lang="en-US" dirty="0" smtClean="0"/>
              <a:t> 1).</a:t>
            </a:r>
          </a:p>
          <a:p>
            <a:r>
              <a:rPr lang="tr-TR" dirty="0" smtClean="0"/>
              <a:t>İlişkisel Operatörler</a:t>
            </a:r>
            <a:endParaRPr lang="en-US" dirty="0" smtClean="0"/>
          </a:p>
          <a:p>
            <a:pPr lvl="1"/>
            <a:r>
              <a:rPr lang="en-US" dirty="0" smtClean="0"/>
              <a:t>&gt;</a:t>
            </a:r>
          </a:p>
          <a:p>
            <a:pPr lvl="2"/>
            <a:r>
              <a:rPr lang="tr-TR" dirty="0"/>
              <a:t>B</a:t>
            </a:r>
            <a:r>
              <a:rPr lang="tr-TR" dirty="0" smtClean="0"/>
              <a:t>üyük</a:t>
            </a:r>
            <a:endParaRPr lang="en-US" dirty="0" smtClean="0"/>
          </a:p>
          <a:p>
            <a:pPr lvl="2"/>
            <a:r>
              <a:rPr lang="en-US" dirty="0" smtClean="0"/>
              <a:t>a &gt; b</a:t>
            </a:r>
          </a:p>
          <a:p>
            <a:pPr lvl="3"/>
            <a:r>
              <a:rPr lang="tr-TR" dirty="0" smtClean="0"/>
              <a:t>Eğer </a:t>
            </a:r>
            <a:r>
              <a:rPr lang="en-US" dirty="0" smtClean="0"/>
              <a:t>a </a:t>
            </a:r>
            <a:r>
              <a:rPr lang="tr-TR" dirty="0" smtClean="0"/>
              <a:t>büyük </a:t>
            </a:r>
            <a:r>
              <a:rPr lang="en-US" dirty="0" smtClean="0"/>
              <a:t>b</a:t>
            </a:r>
            <a:r>
              <a:rPr lang="tr-TR" dirty="0" smtClean="0"/>
              <a:t> ise</a:t>
            </a:r>
            <a:r>
              <a:rPr lang="en-US" dirty="0" smtClean="0"/>
              <a:t>, </a:t>
            </a:r>
            <a:r>
              <a:rPr lang="tr-TR" dirty="0" smtClean="0"/>
              <a:t> </a:t>
            </a:r>
            <a:r>
              <a:rPr lang="en-US" dirty="0" smtClean="0"/>
              <a:t>(a &gt; b) </a:t>
            </a:r>
            <a:r>
              <a:rPr lang="tr-TR" dirty="0" smtClean="0"/>
              <a:t>ifadesi</a:t>
            </a:r>
            <a:r>
              <a:rPr lang="en-US" dirty="0" smtClean="0"/>
              <a:t> 1</a:t>
            </a:r>
            <a:r>
              <a:rPr lang="tr-TR" dirty="0" smtClean="0"/>
              <a:t> değeriyle sonuçlanır</a:t>
            </a:r>
            <a:r>
              <a:rPr lang="en-US" dirty="0" smtClean="0"/>
              <a:t>.</a:t>
            </a:r>
          </a:p>
          <a:p>
            <a:pPr lvl="3"/>
            <a:r>
              <a:rPr lang="tr-TR" dirty="0" smtClean="0"/>
              <a:t>Eğer</a:t>
            </a:r>
            <a:r>
              <a:rPr lang="en-US" dirty="0" smtClean="0"/>
              <a:t> a </a:t>
            </a:r>
            <a:r>
              <a:rPr lang="tr-TR" dirty="0" smtClean="0"/>
              <a:t>büyük değilse</a:t>
            </a:r>
            <a:r>
              <a:rPr lang="en-US" dirty="0" smtClean="0"/>
              <a:t>, </a:t>
            </a:r>
            <a:r>
              <a:rPr lang="tr-TR" dirty="0" smtClean="0"/>
              <a:t> ifade </a:t>
            </a:r>
            <a:r>
              <a:rPr lang="en-US" dirty="0" smtClean="0"/>
              <a:t>0</a:t>
            </a:r>
            <a:r>
              <a:rPr lang="tr-TR" dirty="0" smtClean="0"/>
              <a:t> </a:t>
            </a:r>
            <a:r>
              <a:rPr lang="tr-TR" dirty="0"/>
              <a:t>değeriyle sonuçlanır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&gt;=</a:t>
            </a:r>
          </a:p>
          <a:p>
            <a:pPr lvl="2"/>
            <a:r>
              <a:rPr lang="tr-TR" dirty="0"/>
              <a:t>B</a:t>
            </a:r>
            <a:r>
              <a:rPr lang="tr-TR" dirty="0" smtClean="0"/>
              <a:t>üyük eşit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</a:p>
          <a:p>
            <a:pPr lvl="2"/>
            <a:r>
              <a:rPr lang="tr-TR" dirty="0" smtClean="0"/>
              <a:t>Küçük</a:t>
            </a:r>
            <a:endParaRPr lang="en-US" dirty="0" smtClean="0"/>
          </a:p>
          <a:p>
            <a:pPr lvl="1"/>
            <a:r>
              <a:rPr lang="en-US" dirty="0" smtClean="0"/>
              <a:t> &lt;=</a:t>
            </a:r>
          </a:p>
          <a:p>
            <a:pPr lvl="2"/>
            <a:r>
              <a:rPr lang="tr-TR" dirty="0" smtClean="0"/>
              <a:t>Küçük eşit</a:t>
            </a:r>
            <a:endParaRPr lang="en-US" dirty="0" smtClean="0"/>
          </a:p>
          <a:p>
            <a:pPr lvl="1"/>
            <a:r>
              <a:rPr lang="en-US" dirty="0" smtClean="0"/>
              <a:t>==</a:t>
            </a:r>
          </a:p>
          <a:p>
            <a:pPr lvl="2"/>
            <a:r>
              <a:rPr lang="tr-TR" dirty="0" smtClean="0"/>
              <a:t>Eşit</a:t>
            </a:r>
            <a:endParaRPr lang="en-US" dirty="0" smtClean="0"/>
          </a:p>
          <a:p>
            <a:pPr lvl="1"/>
            <a:r>
              <a:rPr lang="en-US" dirty="0" smtClean="0"/>
              <a:t>!=</a:t>
            </a:r>
          </a:p>
          <a:p>
            <a:pPr lvl="2"/>
            <a:r>
              <a:rPr lang="tr-TR" dirty="0" smtClean="0"/>
              <a:t>Eşit değil (Farklı)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878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Tekrar</a:t>
            </a:r>
            <a:r>
              <a:rPr lang="en-US" dirty="0" smtClean="0"/>
              <a:t>: Al</a:t>
            </a:r>
            <a:r>
              <a:rPr lang="tr-TR" dirty="0" smtClean="0"/>
              <a:t>ıştırma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</a:t>
            </a:r>
            <a:r>
              <a:rPr lang="tr-TR" dirty="0" smtClean="0"/>
              <a:t>şağıdaki printf ne yazdırır?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2514600"/>
            <a:ext cx="7620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a1 = 3;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a2 = 5;</a:t>
            </a:r>
          </a:p>
          <a:p>
            <a:r>
              <a:rPr lang="pt-BR" b="1" dirty="0">
                <a:solidFill>
                  <a:srgbClr val="642880"/>
                </a:solidFill>
                <a:latin typeface="Consolas"/>
              </a:rPr>
              <a:t>printf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b="1" dirty="0">
                <a:solidFill>
                  <a:srgbClr val="2A00FF"/>
                </a:solidFill>
                <a:latin typeface="Consolas"/>
              </a:rPr>
              <a:t>"%d\t%d\t%d</a:t>
            </a:r>
            <a:r>
              <a:rPr lang="pt-BR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t-BR" b="1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pt-BR" b="1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pt-BR" b="1" dirty="0">
                <a:solidFill>
                  <a:srgbClr val="000000"/>
                </a:solidFill>
                <a:latin typeface="Consolas"/>
              </a:rPr>
              <a:t>	(a1 == a2), a1 + a2 &gt; a2, a1 - a2 &lt; </a:t>
            </a:r>
            <a:r>
              <a:rPr lang="pt-BR" b="1" dirty="0" smtClean="0">
                <a:solidFill>
                  <a:srgbClr val="000000"/>
                </a:solidFill>
                <a:latin typeface="Consolas"/>
              </a:rPr>
              <a:t>a2);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12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4191000" y="5401270"/>
            <a:ext cx="4572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tr-TR" dirty="0" smtClean="0"/>
              <a:t>0	1	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7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Mantiki İşlemler (</a:t>
            </a:r>
            <a:r>
              <a:rPr lang="en-US" dirty="0" smtClean="0"/>
              <a:t>Logical Operations</a:t>
            </a:r>
            <a:r>
              <a:rPr lang="tr-TR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13</a:t>
            </a:fld>
            <a:endParaRPr kumimoji="0"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&amp;&amp;</a:t>
            </a:r>
          </a:p>
          <a:p>
            <a:pPr lvl="1"/>
            <a:r>
              <a:rPr lang="tr-TR" dirty="0" smtClean="0"/>
              <a:t>Ve işlemi</a:t>
            </a:r>
            <a:endParaRPr lang="en-US" dirty="0" smtClean="0"/>
          </a:p>
          <a:p>
            <a:pPr lvl="1"/>
            <a:r>
              <a:rPr lang="en-US" dirty="0" smtClean="0"/>
              <a:t>(a &amp;&amp; b) = 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||</a:t>
            </a:r>
            <a:endParaRPr lang="en-US" dirty="0"/>
          </a:p>
          <a:p>
            <a:pPr lvl="1"/>
            <a:r>
              <a:rPr lang="tr-TR" dirty="0" smtClean="0"/>
              <a:t>Veya İşlemi</a:t>
            </a:r>
            <a:endParaRPr lang="en-US" dirty="0"/>
          </a:p>
          <a:p>
            <a:pPr lvl="1"/>
            <a:r>
              <a:rPr lang="en-US" dirty="0"/>
              <a:t>(a </a:t>
            </a:r>
            <a:r>
              <a:rPr lang="en-US" dirty="0" smtClean="0"/>
              <a:t>|| b</a:t>
            </a:r>
            <a:r>
              <a:rPr lang="en-US" dirty="0"/>
              <a:t>) = ?</a:t>
            </a:r>
          </a:p>
          <a:p>
            <a:endParaRPr lang="en-US" dirty="0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6434496"/>
              </p:ext>
            </p:extLst>
          </p:nvPr>
        </p:nvGraphicFramePr>
        <p:xfrm>
          <a:off x="990600" y="3124200"/>
          <a:ext cx="1905000" cy="205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593"/>
                <a:gridCol w="322881"/>
                <a:gridCol w="1291526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(a &amp;&amp; b)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0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0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0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4245429"/>
              </p:ext>
            </p:extLst>
          </p:nvPr>
        </p:nvGraphicFramePr>
        <p:xfrm>
          <a:off x="5410200" y="3124200"/>
          <a:ext cx="1905000" cy="205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593"/>
                <a:gridCol w="322881"/>
                <a:gridCol w="1291526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(a || b)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0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70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Mantiki İşlemler (</a:t>
            </a:r>
            <a:r>
              <a:rPr lang="en-US" dirty="0"/>
              <a:t>Logical Operations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14</a:t>
            </a:fld>
            <a:endParaRPr kumimoji="0"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!</a:t>
            </a:r>
          </a:p>
          <a:p>
            <a:pPr lvl="1"/>
            <a:r>
              <a:rPr lang="tr-TR" dirty="0" smtClean="0"/>
              <a:t>Değil işlemi</a:t>
            </a:r>
            <a:endParaRPr lang="en-US" dirty="0" smtClean="0"/>
          </a:p>
          <a:p>
            <a:pPr lvl="1"/>
            <a:r>
              <a:rPr lang="en-US" dirty="0" smtClean="0"/>
              <a:t>!(0) </a:t>
            </a:r>
            <a:r>
              <a:rPr lang="tr-TR" dirty="0" smtClean="0"/>
              <a:t>ifadesi</a:t>
            </a:r>
            <a:r>
              <a:rPr lang="tr-TR" dirty="0"/>
              <a:t> </a:t>
            </a:r>
            <a:r>
              <a:rPr lang="tr-TR" dirty="0" smtClean="0"/>
              <a:t>1dir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!(1) </a:t>
            </a:r>
            <a:r>
              <a:rPr lang="en-US" dirty="0" err="1" smtClean="0"/>
              <a:t>i</a:t>
            </a:r>
            <a:r>
              <a:rPr lang="tr-TR" dirty="0" smtClean="0"/>
              <a:t>fadesi</a:t>
            </a:r>
            <a:r>
              <a:rPr lang="en-US" dirty="0" smtClean="0"/>
              <a:t> 0</a:t>
            </a:r>
            <a:r>
              <a:rPr lang="tr-TR" dirty="0" smtClean="0"/>
              <a:t>dır</a:t>
            </a:r>
            <a:r>
              <a:rPr lang="en-US" dirty="0" smtClean="0"/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" y="5105400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s-ES" b="1" dirty="0">
                <a:solidFill>
                  <a:srgbClr val="000000"/>
                </a:solidFill>
                <a:latin typeface="Consolas"/>
              </a:rPr>
              <a:t> x = 5, y = 4;</a:t>
            </a:r>
          </a:p>
          <a:p>
            <a:r>
              <a:rPr lang="es-E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b="1" dirty="0" err="1" smtClean="0">
                <a:solidFill>
                  <a:srgbClr val="642880"/>
                </a:solidFill>
                <a:latin typeface="Consolas"/>
              </a:rPr>
              <a:t>printf</a:t>
            </a:r>
            <a:r>
              <a:rPr lang="es-E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b="1" dirty="0">
                <a:solidFill>
                  <a:srgbClr val="2A00FF"/>
                </a:solidFill>
                <a:latin typeface="Consolas"/>
              </a:rPr>
              <a:t>"%d %d\n"</a:t>
            </a:r>
            <a:r>
              <a:rPr lang="es-ES" b="1" dirty="0">
                <a:solidFill>
                  <a:srgbClr val="000000"/>
                </a:solidFill>
                <a:latin typeface="Consolas"/>
              </a:rPr>
              <a:t>, </a:t>
            </a:r>
            <a:endParaRPr lang="es-ES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s-ES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s-ES" b="1" dirty="0" smtClean="0">
                <a:solidFill>
                  <a:srgbClr val="000000"/>
                </a:solidFill>
                <a:latin typeface="Consolas"/>
              </a:rPr>
              <a:t>!((x == y</a:t>
            </a:r>
            <a:r>
              <a:rPr lang="es-ES" b="1" dirty="0">
                <a:solidFill>
                  <a:srgbClr val="000000"/>
                </a:solidFill>
                <a:latin typeface="Consolas"/>
              </a:rPr>
              <a:t>) &amp;&amp; (</a:t>
            </a:r>
            <a:r>
              <a:rPr lang="es-ES" b="1" dirty="0" smtClean="0">
                <a:solidFill>
                  <a:srgbClr val="000000"/>
                </a:solidFill>
                <a:latin typeface="Consolas"/>
              </a:rPr>
              <a:t>x != y</a:t>
            </a:r>
            <a:r>
              <a:rPr lang="es-ES" b="1" dirty="0">
                <a:solidFill>
                  <a:srgbClr val="000000"/>
                </a:solidFill>
                <a:latin typeface="Consolas"/>
              </a:rPr>
              <a:t>)), </a:t>
            </a:r>
            <a:r>
              <a:rPr lang="es-ES" b="1" dirty="0" smtClean="0">
                <a:solidFill>
                  <a:srgbClr val="000000"/>
                </a:solidFill>
                <a:latin typeface="Consolas"/>
              </a:rPr>
              <a:t>(x != 5 </a:t>
            </a:r>
            <a:r>
              <a:rPr lang="es-ES" b="1" dirty="0">
                <a:solidFill>
                  <a:srgbClr val="000000"/>
                </a:solidFill>
                <a:latin typeface="Consolas"/>
              </a:rPr>
              <a:t>|| </a:t>
            </a:r>
            <a:r>
              <a:rPr lang="es-ES" b="1" dirty="0" smtClean="0">
                <a:solidFill>
                  <a:srgbClr val="000000"/>
                </a:solidFill>
                <a:latin typeface="Consolas"/>
              </a:rPr>
              <a:t>x </a:t>
            </a:r>
            <a:r>
              <a:rPr lang="es-ES" b="1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s-ES" b="1" dirty="0" smtClean="0">
                <a:solidFill>
                  <a:srgbClr val="000000"/>
                </a:solidFill>
                <a:latin typeface="Consolas"/>
              </a:rPr>
              <a:t>y + 4</a:t>
            </a:r>
            <a:r>
              <a:rPr lang="tr-TR" b="1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s-ES" b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51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</a:t>
            </a:r>
            <a:r>
              <a:rPr lang="tr-TR" dirty="0" smtClean="0"/>
              <a:t>klar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{}</a:t>
            </a:r>
            <a:r>
              <a:rPr lang="tr-TR" dirty="0" smtClean="0"/>
              <a:t> kullanılarak çoklu cümlecikler,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blok</a:t>
            </a:r>
            <a:r>
              <a:rPr lang="tr-TR" dirty="0" smtClean="0"/>
              <a:t> denilen tek bir ünite içine konulabilirler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dirty="0"/>
          </a:p>
          <a:p>
            <a:r>
              <a:rPr lang="en-US" dirty="0" err="1" smtClean="0"/>
              <a:t>Blo</a:t>
            </a:r>
            <a:r>
              <a:rPr lang="tr-TR" dirty="0" smtClean="0"/>
              <a:t>klar iç içe gömülebilirler</a:t>
            </a:r>
            <a:r>
              <a:rPr lang="en-US" dirty="0" smtClean="0"/>
              <a:t>.</a:t>
            </a:r>
          </a:p>
          <a:p>
            <a:r>
              <a:rPr lang="tr-TR" dirty="0" smtClean="0"/>
              <a:t>İçteki gömülü blok dıştaki bloktan tek bir cümlecik olarak görülür.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r-TR" dirty="0" smtClean="0"/>
              <a:t>Gömülü blok kendi değişkenleri için lokal bir kapsam oluşturur. </a:t>
            </a:r>
            <a:endParaRPr lang="en-US" dirty="0" smtClean="0"/>
          </a:p>
          <a:p>
            <a:pPr lvl="1"/>
            <a:r>
              <a:rPr lang="tr-TR" dirty="0" smtClean="0"/>
              <a:t>İçteki blokta tanımlı değişkenler bu bloğa lokaldirler</a:t>
            </a:r>
            <a:r>
              <a:rPr lang="en-US" dirty="0" smtClean="0"/>
              <a:t>.</a:t>
            </a:r>
          </a:p>
          <a:p>
            <a:pPr lvl="1"/>
            <a:r>
              <a:rPr lang="tr-TR" dirty="0" smtClean="0"/>
              <a:t>Dıştaki bloktan erişilemez kullanılamazlar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8151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Bloklar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973282"/>
            <a:ext cx="7467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b1 = 0;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	/* </a:t>
            </a:r>
            <a:r>
              <a:rPr lang="tr-TR" dirty="0" smtClean="0">
                <a:solidFill>
                  <a:srgbClr val="3F7F5F"/>
                </a:solidFill>
                <a:latin typeface="Consolas"/>
              </a:rPr>
              <a:t>sadece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b1 </a:t>
            </a:r>
            <a:r>
              <a:rPr lang="tr-TR" dirty="0" smtClean="0">
                <a:solidFill>
                  <a:srgbClr val="3F7F5F"/>
                </a:solidFill>
                <a:latin typeface="Consolas"/>
              </a:rPr>
              <a:t>görünmekte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*/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		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b2 = 0;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		/* 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b1 </a:t>
            </a:r>
            <a:r>
              <a:rPr lang="tr-TR" dirty="0" smtClean="0">
                <a:solidFill>
                  <a:srgbClr val="3F7F5F"/>
                </a:solidFill>
                <a:latin typeface="Consolas"/>
              </a:rPr>
              <a:t>ve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b2 </a:t>
            </a:r>
            <a:r>
              <a:rPr lang="tr-TR" dirty="0" smtClean="0">
                <a:solidFill>
                  <a:srgbClr val="3F7F5F"/>
                </a:solidFill>
                <a:latin typeface="Consolas"/>
              </a:rPr>
              <a:t>görünmekte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*/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			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b3 = 0;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			/*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b1,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b2</a:t>
            </a:r>
            <a:r>
              <a:rPr lang="tr-TR" dirty="0">
                <a:solidFill>
                  <a:srgbClr val="3F7F5F"/>
                </a:solidFill>
                <a:latin typeface="Consolas"/>
              </a:rPr>
              <a:t>,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tr-TR" dirty="0" smtClean="0">
                <a:solidFill>
                  <a:srgbClr val="3F7F5F"/>
                </a:solidFill>
                <a:latin typeface="Consolas"/>
              </a:rPr>
              <a:t>ve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b3 </a:t>
            </a:r>
            <a:r>
              <a:rPr lang="tr-TR" dirty="0" smtClean="0">
                <a:solidFill>
                  <a:srgbClr val="3F7F5F"/>
                </a:solidFill>
                <a:latin typeface="Consolas"/>
              </a:rPr>
              <a:t>görünmekte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*/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		/* b1 </a:t>
            </a:r>
            <a:r>
              <a:rPr lang="tr-TR" dirty="0" smtClean="0">
                <a:solidFill>
                  <a:srgbClr val="3F7F5F"/>
                </a:solidFill>
                <a:latin typeface="Consolas"/>
              </a:rPr>
              <a:t>ve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b2 </a:t>
            </a:r>
            <a:r>
              <a:rPr lang="tr-TR" dirty="0" smtClean="0">
                <a:solidFill>
                  <a:srgbClr val="3F7F5F"/>
                </a:solidFill>
                <a:latin typeface="Consolas"/>
              </a:rPr>
              <a:t>görünmekte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*/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	/* </a:t>
            </a:r>
            <a:r>
              <a:rPr lang="tr-TR" dirty="0" smtClean="0">
                <a:solidFill>
                  <a:srgbClr val="3F7F5F"/>
                </a:solidFill>
                <a:latin typeface="Consolas"/>
              </a:rPr>
              <a:t>sadece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b1 </a:t>
            </a:r>
            <a:r>
              <a:rPr lang="tr-TR" dirty="0" smtClean="0">
                <a:solidFill>
                  <a:srgbClr val="3F7F5F"/>
                </a:solidFill>
                <a:latin typeface="Consolas"/>
              </a:rPr>
              <a:t>görünmekte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*/</a:t>
            </a:r>
            <a:endParaRPr lang="en-US" dirty="0">
              <a:solidFill>
                <a:srgbClr val="3F7F5F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472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Bloklar</a:t>
            </a:r>
            <a:r>
              <a:rPr lang="en-US" dirty="0" smtClean="0"/>
              <a:t>:</a:t>
            </a:r>
            <a:r>
              <a:rPr lang="tr-TR" dirty="0" smtClean="0"/>
              <a:t> Girintiler kodumuzu daha okunabilir yapar.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17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973282"/>
            <a:ext cx="7467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b1 = 0;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/* </a:t>
            </a:r>
            <a:r>
              <a:rPr lang="tr-TR" dirty="0" smtClean="0">
                <a:solidFill>
                  <a:srgbClr val="3F7F5F"/>
                </a:solidFill>
                <a:latin typeface="Consolas"/>
              </a:rPr>
              <a:t>sadece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b1 </a:t>
            </a:r>
            <a:r>
              <a:rPr lang="tr-TR" dirty="0" smtClean="0">
                <a:solidFill>
                  <a:srgbClr val="3F7F5F"/>
                </a:solidFill>
                <a:latin typeface="Consolas"/>
              </a:rPr>
              <a:t>görünmekte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*/</a:t>
            </a:r>
          </a:p>
          <a:p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b2 = 0;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/* 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b1 </a:t>
            </a:r>
            <a:r>
              <a:rPr lang="tr-TR" dirty="0" smtClean="0">
                <a:solidFill>
                  <a:srgbClr val="3F7F5F"/>
                </a:solidFill>
                <a:latin typeface="Consolas"/>
              </a:rPr>
              <a:t>ve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b2 </a:t>
            </a:r>
            <a:r>
              <a:rPr lang="tr-TR" dirty="0" smtClean="0">
                <a:solidFill>
                  <a:srgbClr val="3F7F5F"/>
                </a:solidFill>
                <a:latin typeface="Consolas"/>
              </a:rPr>
              <a:t>görünmekte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*/</a:t>
            </a:r>
          </a:p>
          <a:p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b3 = 0;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/*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b1,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b2</a:t>
            </a:r>
            <a:r>
              <a:rPr lang="tr-TR" dirty="0">
                <a:solidFill>
                  <a:srgbClr val="3F7F5F"/>
                </a:solidFill>
                <a:latin typeface="Consolas"/>
              </a:rPr>
              <a:t>,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tr-TR" dirty="0" smtClean="0">
                <a:solidFill>
                  <a:srgbClr val="3F7F5F"/>
                </a:solidFill>
                <a:latin typeface="Consolas"/>
              </a:rPr>
              <a:t>ve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b3 </a:t>
            </a:r>
            <a:r>
              <a:rPr lang="tr-TR" dirty="0" smtClean="0">
                <a:solidFill>
                  <a:srgbClr val="3F7F5F"/>
                </a:solidFill>
                <a:latin typeface="Consolas"/>
              </a:rPr>
              <a:t>görünmekte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*/</a:t>
            </a:r>
          </a:p>
          <a:p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/* b1 </a:t>
            </a:r>
            <a:r>
              <a:rPr lang="tr-TR" dirty="0" smtClean="0">
                <a:solidFill>
                  <a:srgbClr val="3F7F5F"/>
                </a:solidFill>
                <a:latin typeface="Consolas"/>
              </a:rPr>
              <a:t>ve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b2 </a:t>
            </a:r>
            <a:r>
              <a:rPr lang="tr-TR" dirty="0" smtClean="0">
                <a:solidFill>
                  <a:srgbClr val="3F7F5F"/>
                </a:solidFill>
                <a:latin typeface="Consolas"/>
              </a:rPr>
              <a:t>görünmekte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*/</a:t>
            </a:r>
          </a:p>
          <a:p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/* </a:t>
            </a:r>
            <a:r>
              <a:rPr lang="tr-TR" dirty="0" smtClean="0">
                <a:solidFill>
                  <a:srgbClr val="3F7F5F"/>
                </a:solidFill>
                <a:latin typeface="Consolas"/>
              </a:rPr>
              <a:t>sadece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b1 </a:t>
            </a:r>
            <a:r>
              <a:rPr lang="tr-TR" dirty="0" smtClean="0">
                <a:solidFill>
                  <a:srgbClr val="3F7F5F"/>
                </a:solidFill>
                <a:latin typeface="Consolas"/>
              </a:rPr>
              <a:t>görünmekte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*/</a:t>
            </a:r>
            <a:endParaRPr lang="en-US" dirty="0">
              <a:solidFill>
                <a:srgbClr val="3F7F5F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03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Değişken gölgeleme (</a:t>
            </a:r>
            <a:r>
              <a:rPr lang="en-US" dirty="0" smtClean="0"/>
              <a:t>Overshadowing</a:t>
            </a:r>
            <a:r>
              <a:rPr lang="tr-TR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828800"/>
            <a:ext cx="8153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stdio.h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x = 1;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/* </a:t>
            </a:r>
            <a:r>
              <a:rPr lang="tr-TR" b="1" dirty="0" smtClean="0">
                <a:solidFill>
                  <a:srgbClr val="3F7F5F"/>
                </a:solidFill>
                <a:latin typeface="Consolas"/>
              </a:rPr>
              <a:t>bloğun dışında</a:t>
            </a:r>
            <a:r>
              <a:rPr lang="en-US" b="1" dirty="0" smtClean="0">
                <a:solidFill>
                  <a:srgbClr val="3F7F5F"/>
                </a:solidFill>
                <a:latin typeface="Consolas"/>
              </a:rPr>
              <a:t>*/</a:t>
            </a:r>
            <a:endParaRPr lang="en-US" b="1" dirty="0">
              <a:solidFill>
                <a:srgbClr val="3F7F5F"/>
              </a:solidFill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    /* </a:t>
            </a:r>
            <a:r>
              <a:rPr lang="tr-TR" dirty="0" smtClean="0">
                <a:solidFill>
                  <a:srgbClr val="3F7F5F"/>
                </a:solidFill>
                <a:latin typeface="Consolas"/>
              </a:rPr>
              <a:t>birleşik cümlecikler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*/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x = 1;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/* </a:t>
            </a:r>
            <a:r>
              <a:rPr lang="tr-TR" b="1" dirty="0" smtClean="0">
                <a:solidFill>
                  <a:srgbClr val="3F7F5F"/>
                </a:solidFill>
                <a:latin typeface="Consolas"/>
              </a:rPr>
              <a:t>bloğun içinde</a:t>
            </a:r>
            <a:r>
              <a:rPr lang="en-US" b="1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*/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x = x + 1;</a:t>
            </a:r>
          </a:p>
          <a:p>
            <a:r>
              <a:rPr lang="fr-FR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b="1" dirty="0" err="1" smtClean="0">
                <a:solidFill>
                  <a:srgbClr val="642880"/>
                </a:solidFill>
                <a:latin typeface="Consolas"/>
              </a:rPr>
              <a:t>printf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b="1" dirty="0">
                <a:solidFill>
                  <a:srgbClr val="2A00FF"/>
                </a:solidFill>
                <a:latin typeface="Consolas"/>
              </a:rPr>
              <a:t>"1.printf: %d\n</a:t>
            </a:r>
            <a:r>
              <a:rPr lang="fr-FR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fr-FR" b="1" dirty="0" smtClean="0">
                <a:solidFill>
                  <a:srgbClr val="000000"/>
                </a:solidFill>
                <a:latin typeface="Consolas"/>
              </a:rPr>
              <a:t>, x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fr-FR" b="1" dirty="0">
                <a:solidFill>
                  <a:srgbClr val="3F7F5F"/>
                </a:solidFill>
                <a:latin typeface="Consolas"/>
              </a:rPr>
              <a:t>/* </a:t>
            </a:r>
            <a:r>
              <a:rPr lang="fr-FR" b="1" dirty="0" err="1" smtClean="0">
                <a:solidFill>
                  <a:srgbClr val="3F7F5F"/>
                </a:solidFill>
                <a:latin typeface="Consolas"/>
              </a:rPr>
              <a:t>prints</a:t>
            </a:r>
            <a:r>
              <a:rPr lang="fr-FR" b="1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fr-FR" b="1" dirty="0">
                <a:solidFill>
                  <a:srgbClr val="3F7F5F"/>
                </a:solidFill>
                <a:latin typeface="Consolas"/>
              </a:rPr>
              <a:t>x*/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fr-FR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b="1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b="1" dirty="0">
                <a:solidFill>
                  <a:srgbClr val="2A00FF"/>
                </a:solidFill>
                <a:latin typeface="Consolas"/>
              </a:rPr>
              <a:t>"2.printf: %d\n"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, x);</a:t>
            </a:r>
            <a:r>
              <a:rPr lang="fr-FR" b="1" dirty="0">
                <a:solidFill>
                  <a:srgbClr val="3F7F5F"/>
                </a:solidFill>
                <a:latin typeface="Consolas"/>
              </a:rPr>
              <a:t>/* </a:t>
            </a:r>
            <a:r>
              <a:rPr lang="fr-FR" b="1" dirty="0" err="1">
                <a:solidFill>
                  <a:srgbClr val="3F7F5F"/>
                </a:solidFill>
                <a:latin typeface="Consolas"/>
              </a:rPr>
              <a:t>prints</a:t>
            </a:r>
            <a:r>
              <a:rPr lang="fr-FR" b="1" dirty="0">
                <a:solidFill>
                  <a:srgbClr val="3F7F5F"/>
                </a:solidFill>
                <a:latin typeface="Consolas"/>
              </a:rPr>
              <a:t> x</a:t>
            </a:r>
            <a:r>
              <a:rPr lang="fr-FR" b="1" dirty="0" smtClean="0">
                <a:solidFill>
                  <a:srgbClr val="3F7F5F"/>
                </a:solidFill>
                <a:latin typeface="Consolas"/>
              </a:rPr>
              <a:t>*/</a:t>
            </a:r>
            <a:endParaRPr lang="tr-TR" b="1" dirty="0" smtClean="0">
              <a:solidFill>
                <a:srgbClr val="3F7F5F"/>
              </a:solidFill>
              <a:latin typeface="Consolas"/>
            </a:endParaRPr>
          </a:p>
          <a:p>
            <a:r>
              <a:rPr lang="tr-TR" b="1" dirty="0">
                <a:solidFill>
                  <a:srgbClr val="3F7F5F"/>
                </a:solidFill>
                <a:latin typeface="Consolas"/>
              </a:rPr>
              <a:t> </a:t>
            </a:r>
            <a:r>
              <a:rPr lang="tr-TR" b="1" dirty="0" smtClean="0">
                <a:solidFill>
                  <a:srgbClr val="3F7F5F"/>
                </a:solidFill>
                <a:latin typeface="Consolas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endParaRPr lang="fr-FR" b="1" dirty="0">
              <a:solidFill>
                <a:srgbClr val="3F7F5F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920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Çeşitli Blok Yapıları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19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Şartlı Bloklar</a:t>
            </a:r>
          </a:p>
          <a:p>
            <a:pPr lvl="1"/>
            <a:r>
              <a:rPr lang="tr-TR" dirty="0" smtClean="0"/>
              <a:t>Çalışması bir şarta bağlı bloklar</a:t>
            </a:r>
            <a:endParaRPr lang="en-US" dirty="0" smtClean="0"/>
          </a:p>
          <a:p>
            <a:r>
              <a:rPr lang="tr-TR" dirty="0" smtClean="0"/>
              <a:t>Tekrarlı Bloklar</a:t>
            </a:r>
          </a:p>
          <a:p>
            <a:pPr lvl="1"/>
            <a:r>
              <a:rPr lang="tr-TR" dirty="0" smtClean="0"/>
              <a:t>Çalışması belirli sayıda tekrarlanan bloklar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5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Tekrar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Değişkenler hafızada saklı değerler için kullanılan isimlendirilmiş referanslardır.</a:t>
            </a:r>
            <a:endParaRPr lang="en-US" dirty="0" smtClean="0"/>
          </a:p>
          <a:p>
            <a:pPr lvl="1"/>
            <a:r>
              <a:rPr lang="tr-TR" dirty="0" smtClean="0"/>
              <a:t>Değişken tanımlama( deklarasyon )</a:t>
            </a:r>
            <a:endParaRPr lang="en-US" dirty="0" smtClean="0"/>
          </a:p>
          <a:p>
            <a:pPr lvl="2"/>
            <a:r>
              <a:rPr lang="tr-TR" dirty="0" smtClean="0"/>
              <a:t>Değişken tipi değişken adı</a:t>
            </a:r>
            <a:endParaRPr lang="en-US" dirty="0" smtClean="0"/>
          </a:p>
          <a:p>
            <a:pPr lvl="2"/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_a ;  </a:t>
            </a:r>
          </a:p>
          <a:p>
            <a:pPr lvl="2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character; </a:t>
            </a:r>
          </a:p>
          <a:p>
            <a:pPr lvl="2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bigNumber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lvl="1"/>
            <a:r>
              <a:rPr lang="tr-TR" dirty="0" smtClean="0"/>
              <a:t>Değişken Başlatma</a:t>
            </a:r>
            <a:endParaRPr lang="en-US" dirty="0" smtClean="0"/>
          </a:p>
          <a:p>
            <a:pPr lvl="2"/>
            <a:r>
              <a:rPr lang="tr-TR" dirty="0" smtClean="0"/>
              <a:t>Tanımlanmış değerlere değer atama</a:t>
            </a:r>
            <a:endParaRPr lang="en-US" dirty="0" smtClean="0">
              <a:solidFill>
                <a:srgbClr val="FF0000"/>
              </a:solidFill>
            </a:endParaRPr>
          </a:p>
          <a:p>
            <a:pPr lvl="3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_a; </a:t>
            </a:r>
            <a:r>
              <a:rPr lang="en-US" dirty="0" smtClean="0"/>
              <a:t>/* </a:t>
            </a:r>
            <a:r>
              <a:rPr lang="tr-TR" dirty="0" smtClean="0"/>
              <a:t>_</a:t>
            </a:r>
            <a:r>
              <a:rPr lang="en-US" dirty="0" smtClean="0"/>
              <a:t>a </a:t>
            </a:r>
            <a:r>
              <a:rPr lang="tr-TR" dirty="0" smtClean="0"/>
              <a:t>tanımlandı</a:t>
            </a:r>
            <a:r>
              <a:rPr lang="en-US" dirty="0" smtClean="0"/>
              <a:t>  */</a:t>
            </a:r>
          </a:p>
          <a:p>
            <a:pPr lvl="3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bigNumber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en-US" dirty="0" smtClean="0"/>
              <a:t> /* </a:t>
            </a:r>
            <a:r>
              <a:rPr lang="en-US" dirty="0" err="1" smtClean="0"/>
              <a:t>bigNumber</a:t>
            </a:r>
            <a:r>
              <a:rPr lang="en-US" dirty="0" smtClean="0"/>
              <a:t> </a:t>
            </a:r>
            <a:r>
              <a:rPr lang="tr-TR" dirty="0" smtClean="0"/>
              <a:t>tanımlandı</a:t>
            </a:r>
            <a:r>
              <a:rPr lang="en-US" dirty="0" smtClean="0"/>
              <a:t> */</a:t>
            </a:r>
          </a:p>
          <a:p>
            <a:pPr lvl="3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_a = 5; </a:t>
            </a:r>
            <a:r>
              <a:rPr lang="en-US" dirty="0" smtClean="0"/>
              <a:t> /* </a:t>
            </a:r>
            <a:r>
              <a:rPr lang="tr-TR" dirty="0" smtClean="0"/>
              <a:t>_</a:t>
            </a:r>
            <a:r>
              <a:rPr lang="en-US" dirty="0" smtClean="0"/>
              <a:t>a </a:t>
            </a:r>
            <a:r>
              <a:rPr lang="tr-TR" dirty="0" smtClean="0"/>
              <a:t>başlatıldı</a:t>
            </a:r>
            <a:r>
              <a:rPr lang="en-US" dirty="0" smtClean="0"/>
              <a:t> */</a:t>
            </a:r>
          </a:p>
          <a:p>
            <a:pPr lvl="3"/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bigNumber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178872228; </a:t>
            </a:r>
            <a:r>
              <a:rPr lang="en-US" dirty="0" smtClean="0"/>
              <a:t> /* </a:t>
            </a:r>
            <a:r>
              <a:rPr lang="en-US" dirty="0" err="1" smtClean="0"/>
              <a:t>bigNumber</a:t>
            </a:r>
            <a:r>
              <a:rPr lang="en-US" dirty="0" smtClean="0"/>
              <a:t> </a:t>
            </a:r>
            <a:r>
              <a:rPr lang="tr-TR" dirty="0" smtClean="0"/>
              <a:t>baş</a:t>
            </a:r>
            <a:r>
              <a:rPr lang="en-US" dirty="0" smtClean="0"/>
              <a:t>la</a:t>
            </a:r>
            <a:r>
              <a:rPr lang="tr-TR" dirty="0" smtClean="0"/>
              <a:t>tıldı </a:t>
            </a:r>
            <a:r>
              <a:rPr lang="en-US" dirty="0" smtClean="0"/>
              <a:t>*/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6460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Akış Kontrol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20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Sıralı Çalıştırma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05055176"/>
              </p:ext>
            </p:extLst>
          </p:nvPr>
        </p:nvGraphicFramePr>
        <p:xfrm>
          <a:off x="4724400" y="1371600"/>
          <a:ext cx="2362200" cy="474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436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Akış Kontrolü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Seçmeli Çalıştırma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21</a:t>
            </a:fld>
            <a:endParaRPr kumimoji="0" lang="en-US" dirty="0"/>
          </a:p>
        </p:txBody>
      </p:sp>
      <p:sp>
        <p:nvSpPr>
          <p:cNvPr id="60" name="Flowchart: Decision 59"/>
          <p:cNvSpPr/>
          <p:nvPr/>
        </p:nvSpPr>
        <p:spPr>
          <a:xfrm>
            <a:off x="3276599" y="3162677"/>
            <a:ext cx="2590800" cy="1447800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Boolean </a:t>
            </a:r>
            <a:r>
              <a:rPr lang="tr-TR" dirty="0" smtClean="0"/>
              <a:t>İfade</a:t>
            </a:r>
            <a:endParaRPr lang="en-US" dirty="0"/>
          </a:p>
        </p:txBody>
      </p:sp>
      <p:cxnSp>
        <p:nvCxnSpPr>
          <p:cNvPr id="64" name="Elbow Connector 63"/>
          <p:cNvCxnSpPr>
            <a:stCxn id="60" idx="3"/>
            <a:endCxn id="69" idx="0"/>
          </p:cNvCxnSpPr>
          <p:nvPr/>
        </p:nvCxnSpPr>
        <p:spPr>
          <a:xfrm>
            <a:off x="5867399" y="3886577"/>
            <a:ext cx="1447802" cy="7616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TextBox 65"/>
          <p:cNvSpPr txBox="1"/>
          <p:nvPr/>
        </p:nvSpPr>
        <p:spPr>
          <a:xfrm>
            <a:off x="5943600" y="3429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Değilse bu tarafa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095375" y="3505200"/>
            <a:ext cx="230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 ise bu tarafa yönel</a:t>
            </a:r>
            <a:endParaRPr lang="en-US" dirty="0"/>
          </a:p>
        </p:txBody>
      </p:sp>
      <p:sp>
        <p:nvSpPr>
          <p:cNvPr id="68" name="Flowchart: Process 67"/>
          <p:cNvSpPr/>
          <p:nvPr/>
        </p:nvSpPr>
        <p:spPr>
          <a:xfrm>
            <a:off x="1219200" y="4686677"/>
            <a:ext cx="1981199" cy="723523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Bazı Cümlecikler</a:t>
            </a:r>
            <a:endParaRPr lang="en-US" dirty="0"/>
          </a:p>
        </p:txBody>
      </p:sp>
      <p:sp>
        <p:nvSpPr>
          <p:cNvPr id="69" name="Flowchart: Process 68"/>
          <p:cNvSpPr/>
          <p:nvPr/>
        </p:nvSpPr>
        <p:spPr>
          <a:xfrm>
            <a:off x="6324601" y="4648200"/>
            <a:ext cx="1981199" cy="723523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Bazı Cümlecikler</a:t>
            </a:r>
            <a:endParaRPr lang="en-US" dirty="0"/>
          </a:p>
        </p:txBody>
      </p:sp>
      <p:sp>
        <p:nvSpPr>
          <p:cNvPr id="70" name="Flowchart: Process 69"/>
          <p:cNvSpPr/>
          <p:nvPr/>
        </p:nvSpPr>
        <p:spPr>
          <a:xfrm>
            <a:off x="3581401" y="1676400"/>
            <a:ext cx="1981199" cy="723523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Bazı Cümlecikler</a:t>
            </a:r>
            <a:endParaRPr lang="en-US" dirty="0"/>
          </a:p>
        </p:txBody>
      </p:sp>
      <p:cxnSp>
        <p:nvCxnSpPr>
          <p:cNvPr id="72" name="Elbow Connector 71"/>
          <p:cNvCxnSpPr>
            <a:stCxn id="60" idx="1"/>
            <a:endCxn id="68" idx="0"/>
          </p:cNvCxnSpPr>
          <p:nvPr/>
        </p:nvCxnSpPr>
        <p:spPr>
          <a:xfrm rot="10800000" flipV="1">
            <a:off x="2209801" y="3886577"/>
            <a:ext cx="1066799" cy="800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74"/>
          <p:cNvCxnSpPr>
            <a:stCxn id="70" idx="2"/>
            <a:endCxn id="60" idx="0"/>
          </p:cNvCxnSpPr>
          <p:nvPr/>
        </p:nvCxnSpPr>
        <p:spPr>
          <a:xfrm rot="5400000">
            <a:off x="4190623" y="2781299"/>
            <a:ext cx="762754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40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Akış Kontrol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Seçmeli Çalıştırma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22</a:t>
            </a:fld>
            <a:endParaRPr kumimoji="0" lang="en-US" dirty="0"/>
          </a:p>
        </p:txBody>
      </p:sp>
      <p:sp>
        <p:nvSpPr>
          <p:cNvPr id="60" name="Flowchart: Decision 59"/>
          <p:cNvSpPr/>
          <p:nvPr/>
        </p:nvSpPr>
        <p:spPr>
          <a:xfrm>
            <a:off x="3276599" y="2362200"/>
            <a:ext cx="2590800" cy="1447800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Boolean “fade</a:t>
            </a:r>
            <a:endParaRPr lang="en-US" dirty="0"/>
          </a:p>
        </p:txBody>
      </p:sp>
      <p:cxnSp>
        <p:nvCxnSpPr>
          <p:cNvPr id="64" name="Elbow Connector 63"/>
          <p:cNvCxnSpPr>
            <a:stCxn id="60" idx="3"/>
            <a:endCxn id="69" idx="0"/>
          </p:cNvCxnSpPr>
          <p:nvPr/>
        </p:nvCxnSpPr>
        <p:spPr>
          <a:xfrm flipH="1">
            <a:off x="4572001" y="3086100"/>
            <a:ext cx="1295398" cy="2781300"/>
          </a:xfrm>
          <a:prstGeom prst="bentConnector4">
            <a:avLst>
              <a:gd name="adj1" fmla="val -17647"/>
              <a:gd name="adj2" fmla="val 88277"/>
            </a:avLst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TextBox 65"/>
          <p:cNvSpPr txBox="1"/>
          <p:nvPr/>
        </p:nvSpPr>
        <p:spPr>
          <a:xfrm>
            <a:off x="6248400" y="30861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Değilse bu tarafa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095375" y="3048000"/>
            <a:ext cx="230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tr-TR" dirty="0" smtClean="0"/>
              <a:t>ğ</a:t>
            </a:r>
            <a:r>
              <a:rPr lang="en-US" dirty="0" err="1" smtClean="0"/>
              <a:t>er</a:t>
            </a:r>
            <a:r>
              <a:rPr lang="en-US" dirty="0" smtClean="0"/>
              <a:t> 1 </a:t>
            </a:r>
            <a:r>
              <a:rPr lang="tr-TR" dirty="0" smtClean="0"/>
              <a:t>i</a:t>
            </a:r>
            <a:r>
              <a:rPr lang="en-US" dirty="0" smtClean="0"/>
              <a:t>se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tarafa</a:t>
            </a:r>
            <a:endParaRPr lang="en-US" dirty="0"/>
          </a:p>
        </p:txBody>
      </p:sp>
      <p:sp>
        <p:nvSpPr>
          <p:cNvPr id="68" name="Flowchart: Process 67"/>
          <p:cNvSpPr/>
          <p:nvPr/>
        </p:nvSpPr>
        <p:spPr>
          <a:xfrm>
            <a:off x="3581400" y="4267200"/>
            <a:ext cx="1981199" cy="723523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Bazı Cümlecikler</a:t>
            </a:r>
            <a:endParaRPr lang="en-US" dirty="0"/>
          </a:p>
        </p:txBody>
      </p:sp>
      <p:sp>
        <p:nvSpPr>
          <p:cNvPr id="69" name="Flowchart: Process 68"/>
          <p:cNvSpPr/>
          <p:nvPr/>
        </p:nvSpPr>
        <p:spPr>
          <a:xfrm>
            <a:off x="3581401" y="5867400"/>
            <a:ext cx="1981199" cy="723523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Bazı Cümlecikler</a:t>
            </a:r>
            <a:endParaRPr lang="en-US" dirty="0"/>
          </a:p>
        </p:txBody>
      </p:sp>
      <p:sp>
        <p:nvSpPr>
          <p:cNvPr id="70" name="Flowchart: Process 69"/>
          <p:cNvSpPr/>
          <p:nvPr/>
        </p:nvSpPr>
        <p:spPr>
          <a:xfrm>
            <a:off x="3581401" y="1295400"/>
            <a:ext cx="1981199" cy="723523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Bazı Cümlecikler</a:t>
            </a:r>
            <a:endParaRPr lang="en-US" dirty="0"/>
          </a:p>
        </p:txBody>
      </p:sp>
      <p:cxnSp>
        <p:nvCxnSpPr>
          <p:cNvPr id="72" name="Elbow Connector 71"/>
          <p:cNvCxnSpPr>
            <a:stCxn id="60" idx="1"/>
            <a:endCxn id="68" idx="0"/>
          </p:cNvCxnSpPr>
          <p:nvPr/>
        </p:nvCxnSpPr>
        <p:spPr>
          <a:xfrm rot="10800000" flipH="1" flipV="1">
            <a:off x="3276598" y="3086100"/>
            <a:ext cx="1295401" cy="1181100"/>
          </a:xfrm>
          <a:prstGeom prst="bentConnector4">
            <a:avLst>
              <a:gd name="adj1" fmla="val -17647"/>
              <a:gd name="adj2" fmla="val 80645"/>
            </a:avLst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74"/>
          <p:cNvCxnSpPr>
            <a:stCxn id="70" idx="2"/>
            <a:endCxn id="60" idx="0"/>
          </p:cNvCxnSpPr>
          <p:nvPr/>
        </p:nvCxnSpPr>
        <p:spPr>
          <a:xfrm rot="5400000">
            <a:off x="4400362" y="2190560"/>
            <a:ext cx="343277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62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tr-TR" dirty="0" smtClean="0"/>
              <a:t>Cümlecikleri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23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Eğer bir ifade </a:t>
            </a:r>
            <a:r>
              <a:rPr lang="en-US" dirty="0" smtClean="0"/>
              <a:t>1</a:t>
            </a:r>
            <a:r>
              <a:rPr lang="tr-TR" dirty="0" smtClean="0"/>
              <a:t> ise</a:t>
            </a:r>
            <a:r>
              <a:rPr lang="en-US" dirty="0" smtClean="0"/>
              <a:t> (</a:t>
            </a:r>
            <a:r>
              <a:rPr lang="tr-TR" dirty="0" smtClean="0"/>
              <a:t>yani doğru-</a:t>
            </a:r>
            <a:r>
              <a:rPr lang="en-US" dirty="0" smtClean="0"/>
              <a:t>true), </a:t>
            </a:r>
            <a:r>
              <a:rPr lang="tr-TR" dirty="0" smtClean="0"/>
              <a:t>o zaman takip eden cümleciği çalıştır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(Boolean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İfade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594360" lvl="2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Cümlecik1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	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    if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(a &gt; b)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642880"/>
                </a:solidFill>
                <a:latin typeface="Consolas"/>
              </a:rPr>
              <a:t>	   </a:t>
            </a:r>
            <a:r>
              <a:rPr lang="en-US" sz="2000" b="1" dirty="0" err="1" smtClean="0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2A00FF"/>
                </a:solidFill>
                <a:latin typeface="Consolas"/>
              </a:rPr>
              <a:t>"a </a:t>
            </a:r>
            <a:r>
              <a:rPr lang="tr-TR" sz="2000" b="1" dirty="0" smtClean="0">
                <a:solidFill>
                  <a:srgbClr val="2A00FF"/>
                </a:solidFill>
                <a:latin typeface="Consolas"/>
              </a:rPr>
              <a:t>buyuktur</a:t>
            </a:r>
            <a:r>
              <a:rPr lang="en-US" sz="2000" b="1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2A00FF"/>
                </a:solidFill>
                <a:latin typeface="Consolas"/>
              </a:rPr>
              <a:t>b\n"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);</a:t>
            </a:r>
            <a:endParaRPr lang="en-US" sz="2000" dirty="0" smtClean="0"/>
          </a:p>
          <a:p>
            <a:endParaRPr lang="en-US" dirty="0" smtClean="0"/>
          </a:p>
          <a:p>
            <a:r>
              <a:rPr lang="tr-TR" dirty="0" smtClean="0"/>
              <a:t>Eğer bir ifade </a:t>
            </a:r>
            <a:r>
              <a:rPr lang="en-US" dirty="0" smtClean="0"/>
              <a:t>1</a:t>
            </a:r>
            <a:r>
              <a:rPr lang="tr-TR" dirty="0" smtClean="0"/>
              <a:t> ise</a:t>
            </a:r>
            <a:r>
              <a:rPr lang="en-US" dirty="0" smtClean="0"/>
              <a:t>, </a:t>
            </a:r>
            <a:r>
              <a:rPr lang="tr-TR" dirty="0" smtClean="0"/>
              <a:t>takip eden bloğun içindeki cümlecikleri çalıştır</a:t>
            </a:r>
            <a:r>
              <a:rPr lang="en-US" dirty="0" smtClean="0"/>
              <a:t> (</a:t>
            </a:r>
            <a:r>
              <a:rPr lang="tr-TR" dirty="0" smtClean="0"/>
              <a:t>Şartlı blok - </a:t>
            </a:r>
            <a:r>
              <a:rPr lang="en-US" dirty="0" smtClean="0"/>
              <a:t>Conditional Block).</a:t>
            </a: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if (Boolean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ifade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){</a:t>
            </a:r>
          </a:p>
          <a:p>
            <a:pPr marL="274320" lvl="1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Bazı Cümlecikler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69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tr-TR" dirty="0" smtClean="0"/>
              <a:t>Cümlecikleri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24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47800" y="1905000"/>
            <a:ext cx="716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#include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stdio.h</a:t>
            </a:r>
            <a:r>
              <a:rPr lang="en-US" b="1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&gt;</a:t>
            </a:r>
            <a:endParaRPr lang="en-US" b="1" dirty="0" smtClean="0">
              <a:solidFill>
                <a:srgbClr val="7F0055"/>
              </a:solidFill>
              <a:latin typeface="Consolas"/>
            </a:endParaRPr>
          </a:p>
          <a:p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main()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myc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'A'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/* </a:t>
            </a:r>
            <a:r>
              <a:rPr lang="tr-TR" b="1" dirty="0" smtClean="0">
                <a:solidFill>
                  <a:srgbClr val="3F7F5F"/>
                </a:solidFill>
                <a:latin typeface="Consolas"/>
              </a:rPr>
              <a:t>benim karakterim</a:t>
            </a:r>
            <a:r>
              <a:rPr lang="en-US" b="1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*/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userc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/* </a:t>
            </a:r>
            <a:r>
              <a:rPr lang="tr-TR" b="1" dirty="0" smtClean="0">
                <a:solidFill>
                  <a:srgbClr val="3F7F5F"/>
                </a:solidFill>
                <a:latin typeface="Consolas"/>
              </a:rPr>
              <a:t>kullanici tahmini</a:t>
            </a:r>
            <a:r>
              <a:rPr lang="en-US" b="1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*/</a:t>
            </a:r>
          </a:p>
          <a:p>
            <a:pPr lvl="1"/>
            <a:endParaRPr lang="en-US" dirty="0">
              <a:latin typeface="Consolas"/>
            </a:endParaRPr>
          </a:p>
          <a:p>
            <a:pPr lvl="1"/>
            <a:r>
              <a:rPr lang="en-US" b="1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"\n </a:t>
            </a:r>
            <a:r>
              <a:rPr lang="tr-TR" b="1" dirty="0" smtClean="0">
                <a:solidFill>
                  <a:srgbClr val="2A00FF"/>
                </a:solidFill>
                <a:latin typeface="Consolas"/>
              </a:rPr>
              <a:t>Karakterimin ne olduğunu tahmin et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: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b="1" dirty="0" err="1">
                <a:solidFill>
                  <a:srgbClr val="642880"/>
                </a:solidFill>
                <a:latin typeface="Consolas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"%c"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&amp;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userc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endParaRPr lang="en-US" dirty="0">
              <a:latin typeface="Consolas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myc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userc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lvl="1"/>
            <a:r>
              <a:rPr lang="en-US" b="1" dirty="0" smtClean="0">
                <a:solidFill>
                  <a:srgbClr val="642880"/>
                </a:solidFill>
                <a:latin typeface="Consolas"/>
              </a:rPr>
              <a:t>	</a:t>
            </a:r>
            <a:r>
              <a:rPr lang="en-US" b="1" dirty="0" err="1" smtClean="0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tr-TR" b="1" dirty="0" smtClean="0">
                <a:solidFill>
                  <a:srgbClr val="2A00FF"/>
                </a:solidFill>
                <a:latin typeface="Consolas"/>
              </a:rPr>
              <a:t> Dogru bildiniz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!\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n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nsolas"/>
              </a:rPr>
              <a:t>	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0;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8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Bunlar aynı mı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25</a:t>
            </a:fld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2590800"/>
            <a:ext cx="4038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(value &gt; 0 ){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result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1.0;</a:t>
            </a:r>
          </a:p>
          <a:p>
            <a:r>
              <a:rPr lang="en-US" b="1" dirty="0">
                <a:solidFill>
                  <a:srgbClr val="64288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642880"/>
                </a:solidFill>
                <a:latin typeface="Consolas"/>
              </a:rPr>
              <a:t>   </a:t>
            </a:r>
            <a:r>
              <a:rPr lang="en-US" b="1" dirty="0" err="1" smtClean="0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the result is %f"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endParaRPr lang="en-US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nsolas"/>
              </a:rPr>
              <a:t>           result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0" y="27620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(value &gt; 0 )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result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1.0;</a:t>
            </a:r>
          </a:p>
          <a:p>
            <a:r>
              <a:rPr lang="en-US" b="1" dirty="0" smtClean="0">
                <a:solidFill>
                  <a:srgbClr val="642880"/>
                </a:solidFill>
                <a:latin typeface="Consolas"/>
              </a:rPr>
              <a:t>    </a:t>
            </a:r>
            <a:r>
              <a:rPr lang="en-US" b="1" dirty="0" err="1" smtClean="0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"the result is %f"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    	     result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328561" y="1295400"/>
            <a:ext cx="0" cy="5105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96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f-else </a:t>
            </a:r>
            <a:r>
              <a:rPr lang="tr-TR" dirty="0" smtClean="0"/>
              <a:t>Cümlecikleri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26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Eğer (if) bir şey </a:t>
            </a:r>
            <a:r>
              <a:rPr lang="en-US" dirty="0" smtClean="0"/>
              <a:t>true</a:t>
            </a:r>
            <a:r>
              <a:rPr lang="tr-TR" dirty="0" smtClean="0"/>
              <a:t> (doğru) ise</a:t>
            </a:r>
            <a:r>
              <a:rPr lang="en-US" dirty="0" smtClean="0"/>
              <a:t>, </a:t>
            </a:r>
            <a:r>
              <a:rPr lang="tr-TR" dirty="0" smtClean="0"/>
              <a:t>bazı cümlecikleri çalıştır</a:t>
            </a:r>
            <a:r>
              <a:rPr lang="en-US" dirty="0" smtClean="0"/>
              <a:t>; </a:t>
            </a:r>
            <a:r>
              <a:rPr lang="tr-TR" dirty="0" smtClean="0"/>
              <a:t>değilse (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dirty="0" smtClean="0"/>
              <a:t> </a:t>
            </a:r>
            <a:r>
              <a:rPr lang="tr-TR" dirty="0" smtClean="0"/>
              <a:t>başka cümlecikleri çalıştır</a:t>
            </a:r>
            <a:r>
              <a:rPr lang="en-US" dirty="0" smtClean="0"/>
              <a:t>.</a:t>
            </a:r>
          </a:p>
          <a:p>
            <a:pPr marL="274320" lvl="1" indent="0">
              <a:buNone/>
            </a:pPr>
            <a:endParaRPr lang="tr-T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74320" lvl="1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n-US" dirty="0" smtClean="0"/>
              <a:t> (Boolean </a:t>
            </a:r>
            <a:r>
              <a:rPr lang="tr-TR" dirty="0" smtClean="0"/>
              <a:t>ifade</a:t>
            </a:r>
            <a:r>
              <a:rPr lang="en-US" dirty="0" smtClean="0"/>
              <a:t>)</a:t>
            </a:r>
          </a:p>
          <a:p>
            <a:pPr marL="274320" lvl="1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594360" lvl="2" indent="0">
              <a:buNone/>
            </a:pPr>
            <a:r>
              <a:rPr lang="tr-TR" dirty="0" smtClean="0"/>
              <a:t>Bazı cümlecikler</a:t>
            </a:r>
            <a:r>
              <a:rPr lang="en-US" dirty="0" smtClean="0"/>
              <a:t>;</a:t>
            </a:r>
          </a:p>
          <a:p>
            <a:pPr marL="274320" lvl="1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274320" lvl="1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lse </a:t>
            </a:r>
          </a:p>
          <a:p>
            <a:pPr marL="274320" lvl="1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594360" lvl="2" indent="0">
              <a:buNone/>
            </a:pPr>
            <a:r>
              <a:rPr lang="tr-TR" dirty="0" smtClean="0"/>
              <a:t>Bazı cümlecikler</a:t>
            </a:r>
            <a:r>
              <a:rPr lang="en-US" dirty="0" smtClean="0"/>
              <a:t>;</a:t>
            </a:r>
          </a:p>
          <a:p>
            <a:pPr marL="274320" lvl="1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8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f-else </a:t>
            </a:r>
            <a:r>
              <a:rPr lang="tr-TR" dirty="0" smtClean="0"/>
              <a:t>Cümlecikleri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27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Eğer (if) bir şey </a:t>
            </a:r>
            <a:r>
              <a:rPr lang="en-US" dirty="0"/>
              <a:t>true</a:t>
            </a:r>
            <a:r>
              <a:rPr lang="tr-TR" dirty="0"/>
              <a:t> (doğru) ise</a:t>
            </a:r>
            <a:r>
              <a:rPr lang="en-US" dirty="0"/>
              <a:t>, </a:t>
            </a:r>
            <a:r>
              <a:rPr lang="tr-TR" dirty="0"/>
              <a:t>bazı cümlecikleri çalıştır</a:t>
            </a:r>
            <a:r>
              <a:rPr lang="en-US" dirty="0"/>
              <a:t>; </a:t>
            </a:r>
            <a:r>
              <a:rPr lang="tr-TR" dirty="0"/>
              <a:t>değilse 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dirty="0"/>
              <a:t> </a:t>
            </a:r>
            <a:r>
              <a:rPr lang="tr-TR" dirty="0"/>
              <a:t>başka cümlecikleri çalıştır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00200" y="2354282"/>
            <a:ext cx="6629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#include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stdio.h</a:t>
            </a:r>
            <a:r>
              <a:rPr lang="en-US" b="1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&gt;</a:t>
            </a:r>
            <a:endParaRPr lang="en-US" b="1" dirty="0" smtClean="0">
              <a:solidFill>
                <a:srgbClr val="7F0055"/>
              </a:solidFill>
              <a:latin typeface="Consolas"/>
            </a:endParaRPr>
          </a:p>
          <a:p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main()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myc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'A'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/* </a:t>
            </a:r>
            <a:r>
              <a:rPr lang="tr-TR" b="1" dirty="0" smtClean="0">
                <a:solidFill>
                  <a:srgbClr val="3F7F5F"/>
                </a:solidFill>
                <a:latin typeface="Consolas"/>
              </a:rPr>
              <a:t>benim karakterim</a:t>
            </a:r>
            <a:r>
              <a:rPr lang="en-US" b="1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*/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userc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/* </a:t>
            </a:r>
            <a:r>
              <a:rPr lang="tr-TR" b="1" dirty="0" smtClean="0">
                <a:solidFill>
                  <a:srgbClr val="3F7F5F"/>
                </a:solidFill>
                <a:latin typeface="Consolas"/>
              </a:rPr>
              <a:t>kullanici tahmini</a:t>
            </a:r>
            <a:r>
              <a:rPr lang="en-US" b="1" dirty="0" smtClean="0">
                <a:solidFill>
                  <a:srgbClr val="3F7F5F"/>
                </a:solidFill>
                <a:latin typeface="Consolas"/>
              </a:rPr>
              <a:t> */</a:t>
            </a:r>
            <a:endParaRPr lang="en-US" dirty="0">
              <a:latin typeface="Consolas"/>
            </a:endParaRPr>
          </a:p>
          <a:p>
            <a:pPr lvl="1"/>
            <a:r>
              <a:rPr lang="en-US" b="1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"\n </a:t>
            </a:r>
            <a:r>
              <a:rPr lang="tr-TR" b="1" dirty="0" smtClean="0">
                <a:solidFill>
                  <a:srgbClr val="2A00FF"/>
                </a:solidFill>
                <a:latin typeface="Consolas"/>
              </a:rPr>
              <a:t>Karakter tahmin et 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: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b="1" dirty="0" err="1">
                <a:solidFill>
                  <a:srgbClr val="642880"/>
                </a:solidFill>
                <a:latin typeface="Consolas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"%c"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&amp;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userc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endParaRPr lang="en-US" dirty="0">
              <a:latin typeface="Consolas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myc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userc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tr-TR" dirty="0" smtClean="0">
                <a:solidFill>
                  <a:srgbClr val="2A00FF"/>
                </a:solidFill>
                <a:latin typeface="Consolas"/>
              </a:rPr>
              <a:t>Tahminin dogru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!\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else</a:t>
            </a:r>
            <a:r>
              <a:rPr 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</a:p>
          <a:p>
            <a:pPr lvl="1"/>
            <a:r>
              <a:rPr lang="en-US" b="1" dirty="0" smtClean="0">
                <a:solidFill>
                  <a:srgbClr val="6428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	</a:t>
            </a:r>
            <a:r>
              <a:rPr lang="en-US" b="1" dirty="0" err="1" smtClean="0">
                <a:solidFill>
                  <a:srgbClr val="6428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printf</a:t>
            </a:r>
            <a:r>
              <a:rPr 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en-US" b="1" dirty="0" smtClean="0">
                <a:solidFill>
                  <a:srgbClr val="2A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</a:t>
            </a:r>
            <a:r>
              <a:rPr lang="tr-TR" b="1" dirty="0" smtClean="0">
                <a:solidFill>
                  <a:srgbClr val="2A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Tahminin yanlis</a:t>
            </a:r>
            <a:r>
              <a:rPr lang="en-US" b="1" dirty="0" smtClean="0">
                <a:solidFill>
                  <a:srgbClr val="2A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!\n"</a:t>
            </a:r>
            <a:r>
              <a:rPr 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lvl="1"/>
            <a:endParaRPr lang="en-US" b="1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770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28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Kullanıcıdan üç sayı girmesini isteyen ve bu sayıların en büyüğünü bulan bir program yazınız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29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Kullanıcıdan üç sayı girmesini isteyen ve bu sayıların en büyüğünü bulan bir program yazınız</a:t>
            </a:r>
            <a:r>
              <a:rPr lang="en-US" dirty="0"/>
              <a:t>.</a:t>
            </a:r>
          </a:p>
          <a:p>
            <a:pPr lvl="1"/>
            <a:r>
              <a:rPr lang="tr-TR" dirty="0" smtClean="0"/>
              <a:t>Giriş değerleri neler</a:t>
            </a:r>
            <a:r>
              <a:rPr lang="en-US" dirty="0" smtClean="0"/>
              <a:t>?</a:t>
            </a:r>
          </a:p>
          <a:p>
            <a:pPr lvl="1"/>
            <a:r>
              <a:rPr lang="tr-TR" dirty="0" smtClean="0"/>
              <a:t>Çıkış değerleri neler</a:t>
            </a:r>
            <a:r>
              <a:rPr lang="en-US" dirty="0" smtClean="0"/>
              <a:t>?</a:t>
            </a:r>
          </a:p>
          <a:p>
            <a:pPr lvl="1"/>
            <a:r>
              <a:rPr lang="tr-TR" dirty="0" smtClean="0"/>
              <a:t>Maksimumu hesaplamak için algoritmanın adımları neler</a:t>
            </a:r>
            <a:r>
              <a:rPr lang="en-US" dirty="0" smtClean="0"/>
              <a:t>?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62191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Tekrar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Aritmetik operatörler (işlemler)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tr-TR" dirty="0" smtClean="0"/>
              <a:t>İlişkisel </a:t>
            </a:r>
            <a:r>
              <a:rPr lang="tr-TR" dirty="0"/>
              <a:t>o</a:t>
            </a:r>
            <a:r>
              <a:rPr lang="en-US" dirty="0" err="1" smtClean="0"/>
              <a:t>perat</a:t>
            </a:r>
            <a:r>
              <a:rPr lang="tr-TR" dirty="0" smtClean="0"/>
              <a:t>ö</a:t>
            </a:r>
            <a:r>
              <a:rPr lang="en-US" dirty="0" smtClean="0"/>
              <a:t>r</a:t>
            </a:r>
            <a:r>
              <a:rPr lang="tr-TR" dirty="0" smtClean="0"/>
              <a:t>ler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tr-TR" dirty="0" smtClean="0"/>
              <a:t>Ma</a:t>
            </a:r>
            <a:r>
              <a:rPr lang="en-US" dirty="0" smtClean="0"/>
              <a:t>n</a:t>
            </a:r>
            <a:r>
              <a:rPr lang="tr-TR" dirty="0" smtClean="0"/>
              <a:t>tiki (</a:t>
            </a:r>
            <a:r>
              <a:rPr lang="en-US" dirty="0" smtClean="0"/>
              <a:t>Logical</a:t>
            </a:r>
            <a:r>
              <a:rPr lang="tr-TR" dirty="0"/>
              <a:t>)</a:t>
            </a:r>
            <a:r>
              <a:rPr lang="en-US" dirty="0" smtClean="0"/>
              <a:t> </a:t>
            </a:r>
            <a:r>
              <a:rPr lang="tr-TR" dirty="0"/>
              <a:t>o</a:t>
            </a:r>
            <a:r>
              <a:rPr lang="en-US" dirty="0" err="1" smtClean="0"/>
              <a:t>perat</a:t>
            </a:r>
            <a:r>
              <a:rPr lang="tr-TR" dirty="0" smtClean="0"/>
              <a:t>örler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5358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30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Kullanıcıdan üç sayı girmesini isteyen ve bu sayıların en büyüğünü bulan bir program yazınız</a:t>
            </a:r>
            <a:r>
              <a:rPr lang="en-US" dirty="0"/>
              <a:t>.</a:t>
            </a:r>
          </a:p>
          <a:p>
            <a:pPr lvl="1"/>
            <a:r>
              <a:rPr lang="tr-TR" dirty="0"/>
              <a:t>Giriş değerleri neler</a:t>
            </a:r>
            <a:r>
              <a:rPr lang="en-US" dirty="0"/>
              <a:t>?</a:t>
            </a:r>
          </a:p>
          <a:p>
            <a:pPr lvl="2"/>
            <a:r>
              <a:rPr lang="tr-TR" dirty="0" smtClean="0"/>
              <a:t>Üç tane tam sayı</a:t>
            </a:r>
          </a:p>
          <a:p>
            <a:pPr lvl="2"/>
            <a:r>
              <a:rPr lang="tr-TR" dirty="0"/>
              <a:t> </a:t>
            </a:r>
            <a:r>
              <a:rPr lang="tr-TR" dirty="0" smtClean="0"/>
              <a:t>n1, n2, n3 olsunlar</a:t>
            </a:r>
          </a:p>
          <a:p>
            <a:pPr lvl="1"/>
            <a:r>
              <a:rPr lang="tr-TR" dirty="0" smtClean="0"/>
              <a:t>Çıkış </a:t>
            </a:r>
            <a:r>
              <a:rPr lang="tr-TR" dirty="0"/>
              <a:t>değerleri neler</a:t>
            </a:r>
            <a:r>
              <a:rPr lang="en-US" dirty="0" smtClean="0"/>
              <a:t>?</a:t>
            </a:r>
            <a:endParaRPr lang="tr-TR" dirty="0" smtClean="0"/>
          </a:p>
          <a:p>
            <a:pPr lvl="2"/>
            <a:r>
              <a:rPr lang="tr-TR" dirty="0" smtClean="0"/>
              <a:t>Maksimum değerini tutmak için bir tam sayı değişken</a:t>
            </a:r>
            <a:endParaRPr lang="en-US" dirty="0"/>
          </a:p>
          <a:p>
            <a:pPr lvl="1"/>
            <a:r>
              <a:rPr lang="tr-TR" dirty="0"/>
              <a:t>Maksimumu hesaplamak için algoritmanın adımları neler</a:t>
            </a:r>
            <a:r>
              <a:rPr lang="en-US" dirty="0"/>
              <a:t>?</a:t>
            </a:r>
            <a:endParaRPr lang="tr-TR" dirty="0"/>
          </a:p>
          <a:p>
            <a:pPr lvl="2"/>
            <a:r>
              <a:rPr lang="tr-TR" dirty="0" smtClean="0"/>
              <a:t>Kullanıcıdan giriş değerlerinin alınması</a:t>
            </a:r>
            <a:endParaRPr lang="en-US" dirty="0" smtClean="0"/>
          </a:p>
          <a:p>
            <a:pPr lvl="2"/>
            <a:r>
              <a:rPr lang="tr-TR" dirty="0" smtClean="0"/>
              <a:t>İlk iki sayının karşılaştırılması</a:t>
            </a:r>
            <a:r>
              <a:rPr lang="en-US" dirty="0" smtClean="0"/>
              <a:t> (n1 </a:t>
            </a:r>
            <a:r>
              <a:rPr lang="tr-TR" dirty="0" smtClean="0"/>
              <a:t>ve</a:t>
            </a:r>
            <a:r>
              <a:rPr lang="en-US" dirty="0" smtClean="0"/>
              <a:t> n2). </a:t>
            </a:r>
          </a:p>
          <a:p>
            <a:pPr lvl="2"/>
            <a:r>
              <a:rPr lang="tr-TR" dirty="0" smtClean="0"/>
              <a:t>Sonra büyük olanın üçüncü sayı ile karşılaştırılması</a:t>
            </a:r>
            <a:r>
              <a:rPr lang="en-US" dirty="0" smtClean="0"/>
              <a:t> (n3).</a:t>
            </a:r>
          </a:p>
          <a:p>
            <a:pPr lvl="2"/>
            <a:r>
              <a:rPr lang="tr-TR" dirty="0" smtClean="0"/>
              <a:t>Maksimum değerin çıkış olarak verilmesi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2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31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Ders notlarındaki </a:t>
            </a:r>
            <a:r>
              <a:rPr lang="en-US" dirty="0" err="1" smtClean="0"/>
              <a:t>maksimum.c</a:t>
            </a:r>
            <a:r>
              <a:rPr lang="tr-TR" dirty="0" smtClean="0"/>
              <a:t> ye bakınız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1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f- </a:t>
            </a:r>
            <a:r>
              <a:rPr lang="en-US" dirty="0"/>
              <a:t>e</a:t>
            </a:r>
            <a:r>
              <a:rPr lang="en-US" dirty="0" smtClean="0"/>
              <a:t>lse </a:t>
            </a:r>
            <a:r>
              <a:rPr lang="en-US" dirty="0"/>
              <a:t>i</a:t>
            </a:r>
            <a:r>
              <a:rPr lang="en-US" dirty="0" smtClean="0"/>
              <a:t>f .. else </a:t>
            </a:r>
            <a:r>
              <a:rPr lang="tr-TR" dirty="0" smtClean="0"/>
              <a:t>Cümlecikleri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dirty="0" smtClean="0"/>
              <a:t> (</a:t>
            </a:r>
            <a:r>
              <a:rPr lang="en-US" dirty="0"/>
              <a:t>B</a:t>
            </a:r>
            <a:r>
              <a:rPr lang="en-US" dirty="0" smtClean="0"/>
              <a:t>oolean </a:t>
            </a:r>
            <a:r>
              <a:rPr lang="tr-TR" dirty="0" smtClean="0"/>
              <a:t>ifade</a:t>
            </a:r>
            <a:r>
              <a:rPr lang="en-US" dirty="0" smtClean="0"/>
              <a:t>){</a:t>
            </a:r>
          </a:p>
          <a:p>
            <a:pPr marL="274320" lvl="1" indent="0">
              <a:buNone/>
            </a:pPr>
            <a:r>
              <a:rPr lang="tr-TR" dirty="0" smtClean="0"/>
              <a:t>Bazı cümlecikler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if </a:t>
            </a:r>
            <a:r>
              <a:rPr lang="en-US" dirty="0" smtClean="0"/>
              <a:t>(</a:t>
            </a:r>
            <a:r>
              <a:rPr lang="en-US" dirty="0"/>
              <a:t>B</a:t>
            </a:r>
            <a:r>
              <a:rPr lang="en-US" dirty="0" smtClean="0"/>
              <a:t>oolean </a:t>
            </a:r>
            <a:r>
              <a:rPr lang="tr-TR" dirty="0" smtClean="0"/>
              <a:t>ifade</a:t>
            </a:r>
            <a:r>
              <a:rPr lang="en-US" dirty="0" smtClean="0"/>
              <a:t>){</a:t>
            </a:r>
          </a:p>
          <a:p>
            <a:pPr marL="274320" lvl="1" indent="0">
              <a:buNone/>
            </a:pPr>
            <a:r>
              <a:rPr lang="tr-TR" dirty="0" smtClean="0"/>
              <a:t>Bazı cümlecikler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if </a:t>
            </a:r>
            <a:r>
              <a:rPr lang="en-US" dirty="0" smtClean="0"/>
              <a:t>(Boolean </a:t>
            </a:r>
            <a:r>
              <a:rPr lang="tr-TR" dirty="0" smtClean="0"/>
              <a:t>ifade</a:t>
            </a:r>
            <a:r>
              <a:rPr lang="en-US" dirty="0" smtClean="0"/>
              <a:t>){</a:t>
            </a:r>
          </a:p>
          <a:p>
            <a:pPr marL="274320" lvl="1" indent="0">
              <a:buNone/>
            </a:pPr>
            <a:r>
              <a:rPr lang="tr-TR" dirty="0" smtClean="0"/>
              <a:t>Bazı cümlecikler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tr-TR" dirty="0" smtClean="0"/>
              <a:t>Bazı cümlecikler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33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Kullanıcıdan almış olduğu notun harf karşılığını gösteren bir program yazınız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307714"/>
              </p:ext>
            </p:extLst>
          </p:nvPr>
        </p:nvGraphicFramePr>
        <p:xfrm>
          <a:off x="1295400" y="2057400"/>
          <a:ext cx="3022070" cy="403860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737010"/>
                <a:gridCol w="1285060"/>
              </a:tblGrid>
              <a:tr h="42819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tr-TR" sz="1800" dirty="0" smtClean="0">
                          <a:solidFill>
                            <a:srgbClr val="FF0000"/>
                          </a:solidFill>
                          <a:effectLst/>
                        </a:rPr>
                        <a:t>Harf notu</a:t>
                      </a:r>
                      <a:endParaRPr lang="en-US" sz="3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tr-TR" sz="1800" dirty="0" smtClean="0">
                          <a:solidFill>
                            <a:srgbClr val="FF0000"/>
                          </a:solidFill>
                          <a:effectLst/>
                        </a:rPr>
                        <a:t>Puanı</a:t>
                      </a:r>
                      <a:endParaRPr lang="en-US" sz="3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451301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AA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90-100</a:t>
                      </a:r>
                    </a:p>
                  </a:txBody>
                  <a:tcPr marL="68580" marR="68580" marT="0" marB="0" anchor="ctr"/>
                </a:tc>
              </a:tr>
              <a:tr h="451301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BA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85-89</a:t>
                      </a:r>
                    </a:p>
                  </a:txBody>
                  <a:tcPr marL="68580" marR="68580" marT="0" marB="0" anchor="ctr"/>
                </a:tc>
              </a:tr>
              <a:tr h="451301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BB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80-84</a:t>
                      </a:r>
                    </a:p>
                  </a:txBody>
                  <a:tcPr marL="68580" marR="68580" marT="0" marB="0" anchor="ctr"/>
                </a:tc>
              </a:tr>
              <a:tr h="451301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CB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70-79</a:t>
                      </a:r>
                    </a:p>
                  </a:txBody>
                  <a:tcPr marL="68580" marR="68580" marT="0" marB="0" anchor="ctr"/>
                </a:tc>
              </a:tr>
              <a:tr h="451301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CC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60-69</a:t>
                      </a:r>
                    </a:p>
                  </a:txBody>
                  <a:tcPr marL="68580" marR="68580" marT="0" marB="0" anchor="ctr"/>
                </a:tc>
              </a:tr>
              <a:tr h="451301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DC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55-59</a:t>
                      </a:r>
                    </a:p>
                  </a:txBody>
                  <a:tcPr marL="68580" marR="68580" marT="0" marB="0" anchor="ctr"/>
                </a:tc>
              </a:tr>
              <a:tr h="451301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DD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50-54</a:t>
                      </a:r>
                    </a:p>
                  </a:txBody>
                  <a:tcPr marL="68580" marR="68580" marT="0" marB="0" anchor="ctr"/>
                </a:tc>
              </a:tr>
              <a:tr h="451301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FF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0-49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57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34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tr-TR" dirty="0" smtClean="0"/>
              <a:t>Giriş</a:t>
            </a:r>
            <a:r>
              <a:rPr lang="en-US" dirty="0" smtClean="0"/>
              <a:t>:</a:t>
            </a:r>
          </a:p>
          <a:p>
            <a:pPr lvl="1"/>
            <a:r>
              <a:rPr lang="tr-TR" dirty="0"/>
              <a:t>K</a:t>
            </a:r>
            <a:r>
              <a:rPr lang="tr-TR" dirty="0" smtClean="0"/>
              <a:t>ullanıcının puan notu</a:t>
            </a:r>
            <a:endParaRPr lang="en-US" dirty="0" smtClean="0"/>
          </a:p>
          <a:p>
            <a:r>
              <a:rPr lang="tr-TR" dirty="0" smtClean="0"/>
              <a:t>Çıkış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"</a:t>
            </a:r>
            <a:r>
              <a:rPr lang="en-US" dirty="0" smtClean="0"/>
              <a:t>AA", </a:t>
            </a:r>
            <a:r>
              <a:rPr lang="en-US" dirty="0"/>
              <a:t>... </a:t>
            </a:r>
            <a:r>
              <a:rPr lang="en-US" dirty="0" smtClean="0"/>
              <a:t>, "FF"</a:t>
            </a:r>
            <a:r>
              <a:rPr lang="tr-TR" dirty="0" smtClean="0"/>
              <a:t> den herhangi birisi</a:t>
            </a:r>
            <a:r>
              <a:rPr lang="en-US" dirty="0" smtClean="0"/>
              <a:t>  </a:t>
            </a:r>
          </a:p>
          <a:p>
            <a:r>
              <a:rPr lang="en-US" dirty="0" err="1" smtClean="0"/>
              <a:t>Algoritm</a:t>
            </a:r>
            <a:r>
              <a:rPr lang="tr-TR" dirty="0" smtClean="0"/>
              <a:t>a</a:t>
            </a:r>
            <a:r>
              <a:rPr lang="en-US" dirty="0" smtClean="0"/>
              <a:t>:</a:t>
            </a:r>
          </a:p>
          <a:p>
            <a:pPr lvl="1"/>
            <a:r>
              <a:rPr lang="tr-TR" dirty="0" smtClean="0"/>
              <a:t>Karşılaştırmaların yapılması</a:t>
            </a:r>
            <a:r>
              <a:rPr lang="en-US" dirty="0" smtClean="0"/>
              <a:t>…</a:t>
            </a:r>
            <a:endParaRPr lang="tr-TR" dirty="0" smtClean="0"/>
          </a:p>
          <a:p>
            <a:pPr lvl="1"/>
            <a:r>
              <a:rPr lang="tr-TR" dirty="0" smtClean="0"/>
              <a:t>Ders notlarında h</a:t>
            </a:r>
            <a:r>
              <a:rPr lang="en-US" dirty="0" err="1" smtClean="0"/>
              <a:t>arfnotu.c</a:t>
            </a:r>
            <a:r>
              <a:rPr lang="en-US" dirty="0" smtClean="0"/>
              <a:t> ye </a:t>
            </a:r>
            <a:r>
              <a:rPr lang="en-US" dirty="0" err="1" smtClean="0"/>
              <a:t>bak</a:t>
            </a:r>
            <a:r>
              <a:rPr lang="tr-TR" dirty="0" smtClean="0"/>
              <a:t>ınız.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948338"/>
              </p:ext>
            </p:extLst>
          </p:nvPr>
        </p:nvGraphicFramePr>
        <p:xfrm>
          <a:off x="1295400" y="2057400"/>
          <a:ext cx="3022070" cy="403860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737010"/>
                <a:gridCol w="1285060"/>
              </a:tblGrid>
              <a:tr h="42819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tr-TR" sz="1800" dirty="0" smtClean="0">
                          <a:solidFill>
                            <a:srgbClr val="FF0000"/>
                          </a:solidFill>
                          <a:effectLst/>
                        </a:rPr>
                        <a:t>Harf notu</a:t>
                      </a:r>
                      <a:endParaRPr lang="en-US" sz="3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tr-TR" sz="1800" dirty="0" smtClean="0">
                          <a:solidFill>
                            <a:srgbClr val="FF0000"/>
                          </a:solidFill>
                          <a:effectLst/>
                        </a:rPr>
                        <a:t>Puanı</a:t>
                      </a:r>
                      <a:endParaRPr lang="en-US" sz="3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451301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AA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90-100</a:t>
                      </a:r>
                    </a:p>
                  </a:txBody>
                  <a:tcPr marL="68580" marR="68580" marT="0" marB="0" anchor="ctr"/>
                </a:tc>
              </a:tr>
              <a:tr h="451301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BA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85-89</a:t>
                      </a:r>
                    </a:p>
                  </a:txBody>
                  <a:tcPr marL="68580" marR="68580" marT="0" marB="0" anchor="ctr"/>
                </a:tc>
              </a:tr>
              <a:tr h="451301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BB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80-84</a:t>
                      </a:r>
                    </a:p>
                  </a:txBody>
                  <a:tcPr marL="68580" marR="68580" marT="0" marB="0" anchor="ctr"/>
                </a:tc>
              </a:tr>
              <a:tr h="451301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CB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70-79</a:t>
                      </a:r>
                    </a:p>
                  </a:txBody>
                  <a:tcPr marL="68580" marR="68580" marT="0" marB="0" anchor="ctr"/>
                </a:tc>
              </a:tr>
              <a:tr h="451301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CC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60-69</a:t>
                      </a:r>
                    </a:p>
                  </a:txBody>
                  <a:tcPr marL="68580" marR="68580" marT="0" marB="0" anchor="ctr"/>
                </a:tc>
              </a:tr>
              <a:tr h="451301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DC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55-59</a:t>
                      </a:r>
                    </a:p>
                  </a:txBody>
                  <a:tcPr marL="68580" marR="68580" marT="0" marB="0" anchor="ctr"/>
                </a:tc>
              </a:tr>
              <a:tr h="451301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DD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50-54</a:t>
                      </a:r>
                    </a:p>
                  </a:txBody>
                  <a:tcPr marL="68580" marR="68580" marT="0" marB="0" anchor="ctr"/>
                </a:tc>
              </a:tr>
              <a:tr h="451301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FF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0-49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47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 içe (gömülü) </a:t>
            </a:r>
            <a:r>
              <a:rPr lang="en-US" dirty="0" smtClean="0"/>
              <a:t>if </a:t>
            </a:r>
            <a:r>
              <a:rPr lang="tr-TR" dirty="0" smtClean="0"/>
              <a:t>cümlecikleri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35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n-US" dirty="0" smtClean="0"/>
              <a:t> (Boolean </a:t>
            </a:r>
            <a:r>
              <a:rPr lang="tr-TR" dirty="0" smtClean="0"/>
              <a:t>ifade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320040" lvl="1" indent="0">
              <a:buNone/>
            </a:pPr>
            <a:r>
              <a:rPr lang="tr-TR" dirty="0" smtClean="0"/>
              <a:t>Bazı cümlecikler</a:t>
            </a:r>
            <a:endParaRPr lang="en-US" dirty="0" smtClean="0"/>
          </a:p>
          <a:p>
            <a:pPr marL="320040" lvl="1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n-US" dirty="0" smtClean="0"/>
              <a:t>(Boolean </a:t>
            </a:r>
            <a:r>
              <a:rPr lang="tr-TR" dirty="0" smtClean="0"/>
              <a:t>ifade</a:t>
            </a:r>
            <a:r>
              <a:rPr lang="en-US" dirty="0" smtClean="0"/>
              <a:t>)</a:t>
            </a:r>
          </a:p>
          <a:p>
            <a:pPr marL="320040" lvl="1" indent="0">
              <a:buNone/>
            </a:pPr>
            <a:r>
              <a:rPr lang="en-US" dirty="0" smtClean="0"/>
              <a:t>{</a:t>
            </a:r>
          </a:p>
          <a:p>
            <a:pPr marL="594360" lvl="2" indent="0">
              <a:buNone/>
            </a:pPr>
            <a:r>
              <a:rPr lang="tr-TR" dirty="0" smtClean="0"/>
              <a:t>Bazı cümlecikler</a:t>
            </a:r>
            <a:endParaRPr lang="en-US" dirty="0" smtClean="0"/>
          </a:p>
          <a:p>
            <a:pPr marL="320040" lvl="1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320040" lvl="1" indent="0">
              <a:buNone/>
            </a:pPr>
            <a:r>
              <a:rPr lang="en-US" dirty="0" smtClean="0"/>
              <a:t>..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20040" lvl="1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lse</a:t>
            </a:r>
          </a:p>
          <a:p>
            <a:pPr marL="320040" lvl="1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320040" lvl="1" indent="0">
              <a:buNone/>
            </a:pPr>
            <a:r>
              <a:rPr lang="en-US" dirty="0" smtClean="0"/>
              <a:t>     </a:t>
            </a:r>
            <a:r>
              <a:rPr lang="tr-TR" dirty="0" smtClean="0"/>
              <a:t>Bazı cümlecikler</a:t>
            </a:r>
            <a:endParaRPr lang="en-US" dirty="0" smtClean="0"/>
          </a:p>
          <a:p>
            <a:pPr marL="320040" lvl="1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tr-TR" dirty="0" smtClean="0"/>
              <a:t>Bazı cümlecikler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}</a:t>
            </a:r>
            <a:r>
              <a:rPr lang="en-US" dirty="0"/>
              <a:t>	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44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switch-case </a:t>
            </a:r>
            <a:r>
              <a:rPr lang="tr-TR" dirty="0" smtClean="0"/>
              <a:t>Cümlecikleri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36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Alternatif şartlı cümleler</a:t>
            </a:r>
            <a:endParaRPr lang="en-US" dirty="0" smtClean="0"/>
          </a:p>
          <a:p>
            <a:r>
              <a:rPr lang="tr-TR" dirty="0" smtClean="0"/>
              <a:t>Giriş </a:t>
            </a:r>
            <a:r>
              <a:rPr lang="tr-TR" dirty="0"/>
              <a:t>ifadesi olarak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teger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veya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</a:t>
            </a:r>
            <a:endParaRPr lang="en-US" dirty="0" smtClean="0"/>
          </a:p>
          <a:p>
            <a:r>
              <a:rPr lang="tr-TR" dirty="0" smtClean="0"/>
              <a:t>İfadenin alabileceği farklı her bir değeri göz önüne alır: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</a:t>
            </a:r>
            <a:r>
              <a:rPr lang="en-US" dirty="0" smtClean="0"/>
              <a:t>(</a:t>
            </a:r>
            <a:r>
              <a:rPr lang="tr-TR" dirty="0" smtClean="0"/>
              <a:t>ifade</a:t>
            </a:r>
            <a:r>
              <a:rPr lang="en-US" dirty="0" smtClean="0"/>
              <a:t>)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ase</a:t>
            </a:r>
            <a:r>
              <a:rPr lang="en-US" dirty="0" smtClean="0"/>
              <a:t> </a:t>
            </a:r>
            <a:r>
              <a:rPr lang="tr-TR" dirty="0" smtClean="0"/>
              <a:t>deger</a:t>
            </a:r>
            <a:r>
              <a:rPr lang="en-US" dirty="0" smtClean="0"/>
              <a:t>1:</a:t>
            </a:r>
          </a:p>
          <a:p>
            <a:pPr marL="594360" lvl="2" indent="0">
              <a:buNone/>
            </a:pPr>
            <a:r>
              <a:rPr lang="tr-TR" dirty="0" smtClean="0"/>
              <a:t>Bazı cümlecikler</a:t>
            </a:r>
            <a:endParaRPr lang="en-US" dirty="0" smtClean="0"/>
          </a:p>
          <a:p>
            <a:pPr marL="594360" lvl="2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reak;</a:t>
            </a:r>
          </a:p>
          <a:p>
            <a:pPr marL="274320" lvl="1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ase</a:t>
            </a:r>
            <a:r>
              <a:rPr lang="en-US" dirty="0" smtClean="0"/>
              <a:t> </a:t>
            </a:r>
            <a:r>
              <a:rPr lang="tr-TR" dirty="0" smtClean="0"/>
              <a:t>deger</a:t>
            </a:r>
            <a:r>
              <a:rPr lang="en-US" dirty="0" smtClean="0"/>
              <a:t>2:</a:t>
            </a:r>
          </a:p>
          <a:p>
            <a:pPr marL="594360" lvl="2" indent="0">
              <a:buNone/>
            </a:pPr>
            <a:r>
              <a:rPr lang="tr-TR" dirty="0" smtClean="0"/>
              <a:t>Bazı cümlecikler</a:t>
            </a:r>
            <a:endParaRPr lang="en-US" dirty="0"/>
          </a:p>
          <a:p>
            <a:pPr marL="594360" lvl="2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break;</a:t>
            </a:r>
          </a:p>
          <a:p>
            <a:pPr marL="274320" lvl="1" indent="0">
              <a:buNone/>
            </a:pPr>
            <a:r>
              <a:rPr lang="en-US" dirty="0" smtClean="0"/>
              <a:t>…</a:t>
            </a:r>
          </a:p>
          <a:p>
            <a:pPr marL="274320" lvl="1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efault: </a:t>
            </a:r>
          </a:p>
          <a:p>
            <a:pPr marL="274320" lvl="1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tr-TR" dirty="0" smtClean="0"/>
              <a:t>bazı cümlecikler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9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switch-case </a:t>
            </a:r>
            <a:r>
              <a:rPr lang="tr-TR" dirty="0" smtClean="0"/>
              <a:t>Cümlecikleri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37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tr-TR" dirty="0"/>
              <a:t>E</a:t>
            </a:r>
            <a:r>
              <a:rPr lang="tr-TR" dirty="0" smtClean="0"/>
              <a:t>şleşme bulunduğunda</a:t>
            </a:r>
            <a:r>
              <a:rPr lang="en-US" dirty="0" smtClean="0"/>
              <a:t>,</a:t>
            </a:r>
            <a:r>
              <a:rPr lang="tr-TR" dirty="0" smtClean="0"/>
              <a:t> takip eden</a:t>
            </a:r>
            <a:r>
              <a:rPr lang="en-US" dirty="0" smtClean="0"/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break;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smtClean="0"/>
              <a:t>cümleciğine kadar olan kodları çalıştırır.</a:t>
            </a:r>
            <a:endParaRPr lang="en-US" dirty="0" smtClean="0"/>
          </a:p>
          <a:p>
            <a:r>
              <a:rPr lang="tr-TR" dirty="0" smtClean="0"/>
              <a:t>Eğer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break;</a:t>
            </a:r>
            <a:r>
              <a:rPr lang="en-US" dirty="0" smtClean="0"/>
              <a:t> </a:t>
            </a:r>
            <a:r>
              <a:rPr lang="tr-TR" dirty="0" smtClean="0"/>
              <a:t>yoksa</a:t>
            </a:r>
            <a:r>
              <a:rPr lang="en-US" dirty="0" smtClean="0"/>
              <a:t>, </a:t>
            </a:r>
            <a:r>
              <a:rPr lang="tr-TR" dirty="0" smtClean="0"/>
              <a:t>kodun çalıştırılması sonuna kadar devam eder. 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1328678"/>
            <a:ext cx="6324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switch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'Y'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/* if (</a:t>
            </a:r>
            <a:r>
              <a:rPr lang="en-US" b="1" dirty="0" err="1">
                <a:solidFill>
                  <a:srgbClr val="3F7F5F"/>
                </a:solidFill>
                <a:latin typeface="Consolas"/>
              </a:rPr>
              <a:t>ch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 == 'Y') */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"Yes!\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'N'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/* if (</a:t>
            </a:r>
            <a:r>
              <a:rPr lang="en-US" b="1" dirty="0" err="1">
                <a:solidFill>
                  <a:srgbClr val="3F7F5F"/>
                </a:solidFill>
                <a:latin typeface="Consolas"/>
              </a:rPr>
              <a:t>ch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 == 'N') */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mtClean="0">
                <a:solidFill>
                  <a:srgbClr val="2A00FF"/>
                </a:solidFill>
                <a:latin typeface="Consolas"/>
              </a:rPr>
              <a:t>"No!\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default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/* otherwise */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/>
              </a:rPr>
              <a:t>ch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 </a:t>
            </a:r>
            <a:r>
              <a:rPr lang="tr-TR" dirty="0" smtClean="0">
                <a:solidFill>
                  <a:srgbClr val="2A00FF"/>
                </a:solidFill>
                <a:latin typeface="Consolas"/>
              </a:rPr>
              <a:t>ne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'Y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 </a:t>
            </a:r>
            <a:r>
              <a:rPr lang="tr-TR" dirty="0" smtClean="0">
                <a:solidFill>
                  <a:srgbClr val="2A00FF"/>
                </a:solidFill>
                <a:latin typeface="Consolas"/>
              </a:rPr>
              <a:t>ne de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'N‘</a:t>
            </a:r>
            <a:r>
              <a:rPr lang="tr-TR" dirty="0" smtClean="0">
                <a:solidFill>
                  <a:srgbClr val="2A00FF"/>
                </a:solidFill>
                <a:latin typeface="Consolas"/>
              </a:rPr>
              <a:t> dir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.\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7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Vaka Çalışması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38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Basit bir hesap makinesi programı</a:t>
            </a:r>
            <a:r>
              <a:rPr lang="en-US" dirty="0" smtClean="0"/>
              <a:t>.</a:t>
            </a:r>
          </a:p>
          <a:p>
            <a:pPr lvl="1"/>
            <a:r>
              <a:rPr lang="tr-TR" dirty="0" smtClean="0"/>
              <a:t>Kullanıcı işlemi  </a:t>
            </a:r>
            <a:r>
              <a:rPr lang="en-US" dirty="0" smtClean="0"/>
              <a:t>( +, </a:t>
            </a:r>
            <a:r>
              <a:rPr lang="tr-TR" dirty="0" smtClean="0"/>
              <a:t>veya</a:t>
            </a:r>
            <a:r>
              <a:rPr lang="en-US" dirty="0" smtClean="0"/>
              <a:t> -, </a:t>
            </a:r>
            <a:r>
              <a:rPr lang="tr-TR" dirty="0" smtClean="0"/>
              <a:t>veya</a:t>
            </a:r>
            <a:r>
              <a:rPr lang="en-US" dirty="0" smtClean="0"/>
              <a:t> *, </a:t>
            </a:r>
            <a:r>
              <a:rPr lang="tr-TR" dirty="0" smtClean="0"/>
              <a:t>veya</a:t>
            </a:r>
            <a:r>
              <a:rPr lang="en-US" dirty="0" smtClean="0"/>
              <a:t>  /) </a:t>
            </a:r>
            <a:r>
              <a:rPr lang="tr-TR" dirty="0" smtClean="0"/>
              <a:t> ve iki sayıyı girer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Program </a:t>
            </a:r>
            <a:r>
              <a:rPr lang="tr-TR" dirty="0" smtClean="0"/>
              <a:t>işlemin sonucunu gösterir</a:t>
            </a:r>
            <a:r>
              <a:rPr lang="en-US" dirty="0" smtClean="0"/>
              <a:t>.</a:t>
            </a:r>
            <a:endParaRPr lang="tr-TR" dirty="0" smtClean="0"/>
          </a:p>
          <a:p>
            <a:pPr lvl="1"/>
            <a:r>
              <a:rPr lang="tr-TR" smtClean="0"/>
              <a:t>Ders notlarında hesapmakinesi.c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193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Haftaya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39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smtClean="0"/>
              <a:t>Döngü ve tekrarlar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7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Tekrar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Aritmetik operatörler</a:t>
            </a:r>
            <a:r>
              <a:rPr lang="en-US" dirty="0" smtClean="0"/>
              <a:t>: + - * /</a:t>
            </a:r>
          </a:p>
          <a:p>
            <a:r>
              <a:rPr lang="tr-TR" dirty="0" smtClean="0"/>
              <a:t>Aritmetik ifadelerin tipleri</a:t>
            </a:r>
            <a:endParaRPr lang="en-US" dirty="0" smtClean="0"/>
          </a:p>
          <a:p>
            <a:pPr lvl="1"/>
            <a:r>
              <a:rPr lang="en-US" dirty="0" smtClean="0"/>
              <a:t>E</a:t>
            </a:r>
            <a:r>
              <a:rPr lang="tr-TR" dirty="0" smtClean="0"/>
              <a:t>ğer bir ifade sadece aynı tip değişken ve sabitlerden müteşekkil ise, </a:t>
            </a:r>
            <a:endParaRPr lang="en-US" dirty="0" smtClean="0"/>
          </a:p>
          <a:p>
            <a:pPr lvl="2"/>
            <a:r>
              <a:rPr lang="tr-TR" dirty="0"/>
              <a:t>o ifadenin tipide </a:t>
            </a:r>
            <a:r>
              <a:rPr lang="tr-TR" dirty="0" smtClean="0"/>
              <a:t>değişken ve sabitlerin tiplerinin aynısıdır. </a:t>
            </a:r>
            <a:endParaRPr lang="en-US" dirty="0" smtClean="0"/>
          </a:p>
          <a:p>
            <a:pPr lvl="2"/>
            <a:r>
              <a:rPr lang="en-US" dirty="0" smtClean="0"/>
              <a:t>5 / 5 = 1, 		16 / 5 = 3,	 32 / 33 = 0</a:t>
            </a:r>
          </a:p>
          <a:p>
            <a:pPr lvl="1"/>
            <a:r>
              <a:rPr lang="tr-TR" dirty="0" smtClean="0"/>
              <a:t>Eğer farklı tip değişken veya sabit içeriyorsa</a:t>
            </a:r>
            <a:r>
              <a:rPr lang="en-US" dirty="0" smtClean="0"/>
              <a:t>;</a:t>
            </a:r>
          </a:p>
          <a:p>
            <a:pPr lvl="2"/>
            <a:r>
              <a:rPr lang="tr-TR" dirty="0" smtClean="0"/>
              <a:t>Küçük tipler büyük tiplere yükseltilir sonra işlem yapılır.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smtClean="0"/>
              <a:t>tipi</a:t>
            </a:r>
            <a:r>
              <a:rPr lang="en-US" dirty="0" smtClean="0"/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smtClean="0"/>
              <a:t>olur.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en-US" dirty="0" smtClean="0"/>
              <a:t> </a:t>
            </a:r>
            <a:r>
              <a:rPr lang="tr-TR" dirty="0" smtClean="0"/>
              <a:t>da</a:t>
            </a:r>
            <a:r>
              <a:rPr lang="en-US" dirty="0" smtClean="0"/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dirty="0" smtClean="0"/>
              <a:t>olur.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0635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Tekrar</a:t>
            </a:r>
            <a:r>
              <a:rPr lang="en-US" dirty="0" smtClean="0"/>
              <a:t>: Al</a:t>
            </a:r>
            <a:r>
              <a:rPr lang="tr-TR" dirty="0" smtClean="0"/>
              <a:t>ıştırma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1793081"/>
            <a:ext cx="8458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stdio.h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 () {</a:t>
            </a:r>
          </a:p>
          <a:p>
            <a:pPr lvl="1"/>
            <a:endParaRPr lang="en-US" dirty="0">
              <a:latin typeface="Consolas"/>
            </a:endParaRPr>
          </a:p>
          <a:p>
            <a:pPr lvl="1"/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firstNumber</a:t>
            </a:r>
            <a:r>
              <a:rPr lang="en-US" b="1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 = 9;</a:t>
            </a:r>
          </a:p>
          <a:p>
            <a:pPr lvl="1"/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secondNumber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5;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thirdNumber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2.2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endParaRPr lang="en-US" b="1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b="1" dirty="0" err="1" smtClean="0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tr-TR" b="1" dirty="0" smtClean="0">
                <a:solidFill>
                  <a:srgbClr val="2A00FF"/>
                </a:solidFill>
                <a:latin typeface="Consolas"/>
              </a:rPr>
              <a:t>Ifadenin sonucu 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%d \n"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firstNumber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*</a:t>
            </a:r>
            <a:r>
              <a:rPr lang="en-US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secondNumber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/</a:t>
            </a:r>
            <a:r>
              <a:rPr lang="en-US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thirdNumber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);</a:t>
            </a:r>
          </a:p>
          <a:p>
            <a:pPr lvl="1"/>
            <a:endParaRPr lang="en-US" b="1" dirty="0" smtClean="0">
              <a:solidFill>
                <a:srgbClr val="642880"/>
              </a:solidFill>
              <a:latin typeface="Consolas"/>
            </a:endParaRPr>
          </a:p>
          <a:p>
            <a:pPr lvl="1"/>
            <a:r>
              <a:rPr lang="en-US" b="1" dirty="0" err="1" smtClean="0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tr-TR" b="1" dirty="0" smtClean="0">
                <a:solidFill>
                  <a:srgbClr val="2A00FF"/>
                </a:solidFill>
                <a:latin typeface="Consolas"/>
              </a:rPr>
              <a:t>Ifadenin </a:t>
            </a:r>
            <a:r>
              <a:rPr lang="tr-TR" b="1" dirty="0">
                <a:solidFill>
                  <a:srgbClr val="2A00FF"/>
                </a:solidFill>
                <a:latin typeface="Consolas"/>
              </a:rPr>
              <a:t>sonucu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%f \n"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firstNumber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*</a:t>
            </a:r>
            <a:r>
              <a:rPr lang="en-US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secondNumber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/</a:t>
            </a:r>
            <a:r>
              <a:rPr lang="en-US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thirdNumber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(0);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7095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Tekrar: Alıştırma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Tip </a:t>
            </a:r>
            <a:r>
              <a:rPr lang="tr-TR" dirty="0" smtClean="0"/>
              <a:t>Çevirme: Parantez içerisine tip ismini yazarak bir tipi diğerine dönüştürebilirsiniz: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2354282"/>
            <a:ext cx="7696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firstNumber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9;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secondNumber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5;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thirdNumber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2.2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/* </a:t>
            </a:r>
            <a:r>
              <a:rPr lang="en-US" dirty="0" err="1" smtClean="0">
                <a:solidFill>
                  <a:srgbClr val="3F7F5F"/>
                </a:solidFill>
                <a:latin typeface="Consolas"/>
              </a:rPr>
              <a:t>bu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, 20 </a:t>
            </a:r>
            <a:r>
              <a:rPr lang="en-US" dirty="0" err="1" smtClean="0">
                <a:solidFill>
                  <a:srgbClr val="3F7F5F"/>
                </a:solidFill>
                <a:latin typeface="Consolas"/>
              </a:rPr>
              <a:t>yazdirir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*/</a:t>
            </a:r>
            <a:endParaRPr lang="en-US" dirty="0">
              <a:solidFill>
                <a:srgbClr val="3F7F5F"/>
              </a:solidFill>
              <a:latin typeface="Consolas"/>
            </a:endParaRPr>
          </a:p>
          <a:p>
            <a:r>
              <a:rPr lang="en-US" b="1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tr-TR" b="1" dirty="0">
                <a:solidFill>
                  <a:srgbClr val="2A00FF"/>
                </a:solidFill>
                <a:latin typeface="Consolas"/>
              </a:rPr>
              <a:t> Ifadenin </a:t>
            </a:r>
            <a:r>
              <a:rPr lang="tr-TR" b="1" dirty="0" smtClean="0">
                <a:solidFill>
                  <a:srgbClr val="2A00FF"/>
                </a:solidFill>
                <a:latin typeface="Consolas"/>
              </a:rPr>
              <a:t>sonucu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:</a:t>
            </a:r>
            <a:r>
              <a:rPr lang="tr-TR" b="1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%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d \n"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)(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firstNumber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*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secondNumber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/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thirdNumber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));</a:t>
            </a:r>
            <a:endParaRPr lang="en-US" dirty="0" smtClean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3F7F5F"/>
                </a:solidFill>
                <a:latin typeface="Consolas"/>
              </a:rPr>
              <a:t>/* </a:t>
            </a:r>
            <a:r>
              <a:rPr lang="en-US" b="1" dirty="0" err="1" smtClean="0">
                <a:solidFill>
                  <a:srgbClr val="3F7F5F"/>
                </a:solidFill>
                <a:latin typeface="Consolas"/>
              </a:rPr>
              <a:t>bu</a:t>
            </a:r>
            <a:r>
              <a:rPr lang="en-US" b="1" dirty="0" smtClean="0">
                <a:solidFill>
                  <a:srgbClr val="3F7F5F"/>
                </a:solidFill>
                <a:latin typeface="Consolas"/>
              </a:rPr>
              <a:t>, 0 </a:t>
            </a:r>
            <a:r>
              <a:rPr lang="en-US" b="1" dirty="0" err="1" smtClean="0">
                <a:solidFill>
                  <a:srgbClr val="3F7F5F"/>
                </a:solidFill>
                <a:latin typeface="Consolas"/>
              </a:rPr>
              <a:t>veya</a:t>
            </a:r>
            <a:r>
              <a:rPr lang="en-US" b="1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3F7F5F"/>
                </a:solidFill>
                <a:latin typeface="Consolas"/>
              </a:rPr>
              <a:t>beklenmedik</a:t>
            </a:r>
            <a:r>
              <a:rPr lang="en-US" b="1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3F7F5F"/>
                </a:solidFill>
                <a:latin typeface="Consolas"/>
              </a:rPr>
              <a:t>bir</a:t>
            </a:r>
            <a:r>
              <a:rPr lang="en-US" b="1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3F7F5F"/>
                </a:solidFill>
                <a:latin typeface="Consolas"/>
              </a:rPr>
              <a:t>sonuc</a:t>
            </a:r>
            <a:r>
              <a:rPr lang="en-US" b="1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3F7F5F"/>
                </a:solidFill>
                <a:latin typeface="Consolas"/>
              </a:rPr>
              <a:t>yazdirir</a:t>
            </a:r>
            <a:r>
              <a:rPr lang="en-US" b="1" dirty="0" smtClean="0">
                <a:solidFill>
                  <a:srgbClr val="3F7F5F"/>
                </a:solidFill>
                <a:latin typeface="Consolas"/>
              </a:rPr>
              <a:t> */</a:t>
            </a:r>
            <a:endParaRPr lang="en-US" b="1" dirty="0">
              <a:solidFill>
                <a:srgbClr val="3F7F5F"/>
              </a:solidFill>
              <a:latin typeface="Consolas"/>
            </a:endParaRPr>
          </a:p>
          <a:p>
            <a:r>
              <a:rPr lang="en-US" b="1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tr-TR" b="1" dirty="0">
                <a:solidFill>
                  <a:srgbClr val="2A00FF"/>
                </a:solidFill>
                <a:latin typeface="Consolas"/>
              </a:rPr>
              <a:t> Ifadenin </a:t>
            </a:r>
            <a:r>
              <a:rPr lang="tr-TR" b="1" dirty="0" smtClean="0">
                <a:solidFill>
                  <a:srgbClr val="2A00FF"/>
                </a:solidFill>
                <a:latin typeface="Consolas"/>
              </a:rPr>
              <a:t>sonucu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:</a:t>
            </a:r>
            <a:r>
              <a:rPr lang="tr-TR" b="1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%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d \n"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firstNumber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*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secondNumber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/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thirdNumber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));</a:t>
            </a:r>
            <a:endParaRPr lang="en-US" b="1" dirty="0" smtClean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/* </a:t>
            </a:r>
            <a:r>
              <a:rPr lang="en-US" dirty="0" err="1" smtClean="0">
                <a:solidFill>
                  <a:srgbClr val="3F7F5F"/>
                </a:solidFill>
                <a:latin typeface="Consolas"/>
              </a:rPr>
              <a:t>bu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 20.454544 </a:t>
            </a:r>
            <a:r>
              <a:rPr lang="en-US" dirty="0" err="1" smtClean="0">
                <a:solidFill>
                  <a:srgbClr val="3F7F5F"/>
                </a:solidFill>
                <a:latin typeface="Consolas"/>
              </a:rPr>
              <a:t>yazdirir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*/</a:t>
            </a:r>
          </a:p>
          <a:p>
            <a:r>
              <a:rPr lang="en-US" b="1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tr-TR" b="1" dirty="0">
                <a:solidFill>
                  <a:srgbClr val="2A00FF"/>
                </a:solidFill>
                <a:latin typeface="Consolas"/>
              </a:rPr>
              <a:t> Ifadenin </a:t>
            </a:r>
            <a:r>
              <a:rPr lang="tr-TR" b="1" dirty="0" smtClean="0">
                <a:solidFill>
                  <a:srgbClr val="2A00FF"/>
                </a:solidFill>
                <a:latin typeface="Consolas"/>
              </a:rPr>
              <a:t>sonucu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:</a:t>
            </a:r>
            <a:r>
              <a:rPr lang="tr-TR" b="1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%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f \n"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firstNumber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secondNumber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thirdNumber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6</a:t>
            </a:fld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600" y="4114800"/>
            <a:ext cx="6858000" cy="12954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8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Tekrar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sz="2800" dirty="0" smtClean="0"/>
              <a:t>Ondalıklı sayıları </a:t>
            </a:r>
            <a:r>
              <a:rPr lang="en-US" sz="2800" dirty="0" err="1" smtClean="0"/>
              <a:t>printf</a:t>
            </a:r>
            <a:r>
              <a:rPr lang="tr-TR" sz="2800" dirty="0" smtClean="0"/>
              <a:t> de yuvarlama:</a:t>
            </a:r>
            <a:endParaRPr lang="en-US" sz="2800" b="1" dirty="0" smtClean="0">
              <a:solidFill>
                <a:srgbClr val="642880"/>
              </a:solidFill>
              <a:latin typeface="Consolas"/>
            </a:endParaRPr>
          </a:p>
          <a:p>
            <a:r>
              <a:rPr lang="en-US" sz="2800" b="1" dirty="0" err="1" smtClean="0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800" b="1" dirty="0">
                <a:solidFill>
                  <a:srgbClr val="2A00FF"/>
                </a:solidFill>
                <a:latin typeface="Consolas"/>
              </a:rPr>
              <a:t>"%.2f \t"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, 3.145677</a:t>
            </a:r>
            <a:r>
              <a:rPr lang="en-US" sz="28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sz="2500" b="1" dirty="0" smtClean="0">
                <a:solidFill>
                  <a:srgbClr val="642880"/>
                </a:solidFill>
                <a:latin typeface="Consolas"/>
              </a:rPr>
              <a:t>?</a:t>
            </a:r>
          </a:p>
          <a:p>
            <a:r>
              <a:rPr lang="en-US" sz="2800" b="1" dirty="0" err="1" smtClean="0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800" b="1" dirty="0">
                <a:solidFill>
                  <a:srgbClr val="2A00FF"/>
                </a:solidFill>
                <a:latin typeface="Consolas"/>
              </a:rPr>
              <a:t>"%.2f \t"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800" b="1" dirty="0" smtClean="0">
                <a:solidFill>
                  <a:srgbClr val="000000"/>
                </a:solidFill>
                <a:latin typeface="Consolas"/>
              </a:rPr>
              <a:t>3.1449);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nsolas"/>
              </a:rPr>
              <a:t>?</a:t>
            </a:r>
            <a:endParaRPr lang="en-US" b="1" dirty="0" smtClean="0">
              <a:solidFill>
                <a:srgbClr val="000000"/>
              </a:solidFill>
              <a:latin typeface="Consolas"/>
            </a:endParaRPr>
          </a:p>
          <a:p>
            <a:endParaRPr lang="en-US" sz="2800" dirty="0">
              <a:latin typeface="Consolas"/>
            </a:endParaRPr>
          </a:p>
          <a:p>
            <a:r>
              <a:rPr lang="en-US" sz="2800" b="1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800" b="1" dirty="0">
                <a:solidFill>
                  <a:srgbClr val="2A00FF"/>
                </a:solidFill>
                <a:latin typeface="Consolas"/>
              </a:rPr>
              <a:t>"\n%.3f \t"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, 3.145677);</a:t>
            </a:r>
          </a:p>
          <a:p>
            <a:pPr lvl="1"/>
            <a:r>
              <a:rPr lang="en-US" sz="2500" b="1" dirty="0" smtClean="0">
                <a:solidFill>
                  <a:srgbClr val="642880"/>
                </a:solidFill>
                <a:latin typeface="Consolas"/>
              </a:rPr>
              <a:t>?</a:t>
            </a:r>
          </a:p>
          <a:p>
            <a:r>
              <a:rPr lang="en-US" sz="2800" b="1" dirty="0" err="1" smtClean="0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800" b="1" dirty="0">
                <a:solidFill>
                  <a:srgbClr val="2A00FF"/>
                </a:solidFill>
                <a:latin typeface="Consolas"/>
              </a:rPr>
              <a:t>"%.3f \t"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, 3.144989</a:t>
            </a:r>
            <a:r>
              <a:rPr lang="en-US" sz="28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nsolas"/>
              </a:rPr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7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467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8</a:t>
            </a:fld>
            <a:endParaRPr kumimoji="0"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42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Alıştırma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9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tr-TR" dirty="0" smtClean="0"/>
              <a:t>şağıdaki programın ekran çıktısı nedir?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997838"/>
            <a:ext cx="8001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stdio.h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>
                <a:solidFill>
                  <a:srgbClr val="000000"/>
                </a:solidFill>
                <a:latin typeface="Consolas"/>
              </a:rPr>
              <a:t>(</a:t>
            </a:r>
            <a:r>
              <a:rPr lang="en-US">
                <a:solidFill>
                  <a:srgbClr val="2A00FF"/>
                </a:solidFill>
                <a:latin typeface="Consolas"/>
              </a:rPr>
              <a:t>"%</a:t>
            </a:r>
            <a:r>
              <a:rPr lang="en-US" smtClean="0">
                <a:solidFill>
                  <a:srgbClr val="2A00FF"/>
                </a:solidFill>
                <a:latin typeface="Consolas"/>
              </a:rPr>
              <a:t>s\n%10.5s\n%5.10s\n"</a:t>
            </a:r>
            <a:r>
              <a:rPr lang="en-US" smtClean="0">
                <a:solidFill>
                  <a:srgbClr val="000000"/>
                </a:solidFill>
                <a:latin typeface="Consolas"/>
              </a:rPr>
              <a:t>,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2"/>
            <a:r>
              <a:rPr lang="en-US" dirty="0">
                <a:solidFill>
                  <a:srgbClr val="2A00FF"/>
                </a:solidFill>
                <a:latin typeface="Consolas"/>
              </a:rPr>
              <a:t>"!!!Hello World!!!"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lvl="2"/>
            <a:r>
              <a:rPr lang="en-US" dirty="0">
                <a:solidFill>
                  <a:srgbClr val="2A00FF"/>
                </a:solidFill>
                <a:latin typeface="Consolas"/>
              </a:rPr>
              <a:t>"!!!Hello World!!!"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lvl="2"/>
            <a:r>
              <a:rPr lang="en-US" dirty="0">
                <a:solidFill>
                  <a:srgbClr val="2A00FF"/>
                </a:solidFill>
                <a:latin typeface="Consolas"/>
              </a:rPr>
              <a:t>"!!!Hello World!!!"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/* prints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!!!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Hello World!!! */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191000" y="5401270"/>
            <a:ext cx="457200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/>
              <a:t> !!!Hello World!!!</a:t>
            </a:r>
          </a:p>
          <a:p>
            <a:r>
              <a:rPr lang="en-US" dirty="0"/>
              <a:t>      !!!He</a:t>
            </a:r>
          </a:p>
          <a:p>
            <a:r>
              <a:rPr lang="en-US" dirty="0"/>
              <a:t> !!!Hello W</a:t>
            </a:r>
          </a:p>
        </p:txBody>
      </p:sp>
    </p:spTree>
    <p:extLst>
      <p:ext uri="{BB962C8B-B14F-4D97-AF65-F5344CB8AC3E}">
        <p14:creationId xmlns:p14="http://schemas.microsoft.com/office/powerpoint/2010/main" val="16622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3772</TotalTime>
  <Words>1623</Words>
  <Application>Microsoft Office PowerPoint</Application>
  <PresentationFormat>Ekran Gösterisi (4:3)</PresentationFormat>
  <Paragraphs>494</Paragraphs>
  <Slides>39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39</vt:i4>
      </vt:variant>
    </vt:vector>
  </HeadingPairs>
  <TitlesOfParts>
    <vt:vector size="46" baseType="lpstr">
      <vt:lpstr>Bookman Old Style</vt:lpstr>
      <vt:lpstr>Calibri</vt:lpstr>
      <vt:lpstr>Consolas</vt:lpstr>
      <vt:lpstr>Gill Sans MT</vt:lpstr>
      <vt:lpstr>Wingdings</vt:lpstr>
      <vt:lpstr>Wingdings 3</vt:lpstr>
      <vt:lpstr>Origin</vt:lpstr>
      <vt:lpstr>Akış Kontrolü</vt:lpstr>
      <vt:lpstr>Tekrar</vt:lpstr>
      <vt:lpstr>Tekrar</vt:lpstr>
      <vt:lpstr>Tekrar</vt:lpstr>
      <vt:lpstr>Tekrar: Alıştırma</vt:lpstr>
      <vt:lpstr>Tekrar: Alıştırma </vt:lpstr>
      <vt:lpstr>Tekrar</vt:lpstr>
      <vt:lpstr>PowerPoint Sunusu</vt:lpstr>
      <vt:lpstr>Alıştırma</vt:lpstr>
      <vt:lpstr>Alıştırma</vt:lpstr>
      <vt:lpstr>Tekrar</vt:lpstr>
      <vt:lpstr>Tekrar: Alıştırma</vt:lpstr>
      <vt:lpstr>Mantiki İşlemler (Logical Operations)</vt:lpstr>
      <vt:lpstr>Mantiki İşlemler (Logical Operations)</vt:lpstr>
      <vt:lpstr>Bloklar</vt:lpstr>
      <vt:lpstr>Bloklar</vt:lpstr>
      <vt:lpstr>Bloklar: Girintiler kodumuzu daha okunabilir yapar.</vt:lpstr>
      <vt:lpstr>Değişken gölgeleme (Overshadowing)</vt:lpstr>
      <vt:lpstr>Çeşitli Blok Yapıları</vt:lpstr>
      <vt:lpstr>Akış Kontrol</vt:lpstr>
      <vt:lpstr>Akış Kontrolü</vt:lpstr>
      <vt:lpstr>Akış Kontrol</vt:lpstr>
      <vt:lpstr>if Cümlecikleri</vt:lpstr>
      <vt:lpstr>if Cümlecikleri</vt:lpstr>
      <vt:lpstr>Bunlar aynı mı?</vt:lpstr>
      <vt:lpstr>if-else Cümlecikleri</vt:lpstr>
      <vt:lpstr>if-else Cümlecikleri</vt:lpstr>
      <vt:lpstr>Örnek</vt:lpstr>
      <vt:lpstr>Örnek</vt:lpstr>
      <vt:lpstr>Örnek </vt:lpstr>
      <vt:lpstr>Örnek</vt:lpstr>
      <vt:lpstr>if- else if .. else Cümlecikleri</vt:lpstr>
      <vt:lpstr>Örnek</vt:lpstr>
      <vt:lpstr>Örnek</vt:lpstr>
      <vt:lpstr>İç içe (gömülü) if cümlecikleri</vt:lpstr>
      <vt:lpstr>switch-case Cümlecikleri</vt:lpstr>
      <vt:lpstr>switch-case Cümlecikleri</vt:lpstr>
      <vt:lpstr>Vaka Çalışması</vt:lpstr>
      <vt:lpstr>Haftaya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</dc:title>
  <dc:creator>adaskin</dc:creator>
  <cp:lastModifiedBy>pc</cp:lastModifiedBy>
  <cp:revision>94</cp:revision>
  <dcterms:created xsi:type="dcterms:W3CDTF">2016-10-07T04:39:42Z</dcterms:created>
  <dcterms:modified xsi:type="dcterms:W3CDTF">2020-10-18T09:03:17Z</dcterms:modified>
</cp:coreProperties>
</file>