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4660"/>
  </p:normalViewPr>
  <p:slideViewPr>
    <p:cSldViewPr snapToGrid="0">
      <p:cViewPr varScale="1">
        <p:scale>
          <a:sx n="85" d="100"/>
          <a:sy n="85" d="100"/>
        </p:scale>
        <p:origin x="7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5505266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2A3C4-85B8-4111-B3D1-1197BD441DFE}"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1888676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54576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645784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7600388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745809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2320363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3738011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370661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714004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1632415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102A3C4-85B8-4111-B3D1-1197BD441DFE}"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9287005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102A3C4-85B8-4111-B3D1-1197BD441DFE}" type="datetimeFigureOut">
              <a:rPr lang="en-US" smtClean="0"/>
              <a:t>7/27/2025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2130472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892469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759555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102A3C4-85B8-4111-B3D1-1197BD441DFE}" type="datetimeFigureOut">
              <a:rPr lang="en-US" smtClean="0"/>
              <a:t>7/27/2025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3476939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102A3C4-85B8-4111-B3D1-1197BD441DFE}" type="datetimeFigureOut">
              <a:rPr lang="en-US" smtClean="0"/>
              <a:t>7/27/2025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D49316-DC49-4A89-8DA9-B73062577260}" type="slidenum">
              <a:rPr lang="en-US" smtClean="0"/>
              <a:t>‹#›</a:t>
            </a:fld>
            <a:endParaRPr lang="en-US"/>
          </a:p>
        </p:txBody>
      </p:sp>
    </p:spTree>
    <p:extLst>
      <p:ext uri="{BB962C8B-B14F-4D97-AF65-F5344CB8AC3E}">
        <p14:creationId xmlns:p14="http://schemas.microsoft.com/office/powerpoint/2010/main" val="2797794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102A3C4-85B8-4111-B3D1-1197BD441DFE}" type="datetimeFigureOut">
              <a:rPr lang="en-US" smtClean="0"/>
              <a:t>7/27/2025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6D49316-DC49-4A89-8DA9-B73062577260}" type="slidenum">
              <a:rPr lang="en-US" smtClean="0"/>
              <a:t>‹#›</a:t>
            </a:fld>
            <a:endParaRPr lang="en-US"/>
          </a:p>
        </p:txBody>
      </p:sp>
    </p:spTree>
    <p:extLst>
      <p:ext uri="{BB962C8B-B14F-4D97-AF65-F5344CB8AC3E}">
        <p14:creationId xmlns:p14="http://schemas.microsoft.com/office/powerpoint/2010/main" val="11865921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EADB5-364A-92BC-E818-8C6EB1D049EF}"/>
              </a:ext>
            </a:extLst>
          </p:cNvPr>
          <p:cNvSpPr>
            <a:spLocks noGrp="1"/>
          </p:cNvSpPr>
          <p:nvPr>
            <p:ph type="ctrTitle"/>
          </p:nvPr>
        </p:nvSpPr>
        <p:spPr/>
        <p:txBody>
          <a:bodyPr/>
          <a:lstStyle/>
          <a:p>
            <a:r>
              <a:rPr lang="en-US" b="1" dirty="0"/>
              <a:t>Introduction</a:t>
            </a:r>
            <a:br>
              <a:rPr lang="en-US" dirty="0"/>
            </a:br>
            <a:endParaRPr lang="en-US" dirty="0"/>
          </a:p>
        </p:txBody>
      </p:sp>
      <p:sp>
        <p:nvSpPr>
          <p:cNvPr id="3" name="Subtitle 2">
            <a:extLst>
              <a:ext uri="{FF2B5EF4-FFF2-40B4-BE49-F238E27FC236}">
                <a16:creationId xmlns:a16="http://schemas.microsoft.com/office/drawing/2014/main" id="{31D73B62-87E3-8782-DD12-735E075E0B74}"/>
              </a:ext>
            </a:extLst>
          </p:cNvPr>
          <p:cNvSpPr>
            <a:spLocks noGrp="1"/>
          </p:cNvSpPr>
          <p:nvPr>
            <p:ph type="subTitle" idx="1"/>
          </p:nvPr>
        </p:nvSpPr>
        <p:spPr>
          <a:xfrm>
            <a:off x="1154955" y="4030133"/>
            <a:ext cx="8825658" cy="1608667"/>
          </a:xfrm>
        </p:spPr>
        <p:txBody>
          <a:bodyPr>
            <a:normAutofit lnSpcReduction="10000"/>
          </a:bodyPr>
          <a:lstStyle/>
          <a:p>
            <a:r>
              <a:rPr lang="en-US" sz="2300" dirty="0">
                <a:latin typeface="Bahnschrift Condensed" panose="020B0502040204020203" pitchFamily="34" charset="0"/>
              </a:rPr>
              <a:t>This</a:t>
            </a:r>
            <a:r>
              <a:rPr lang="en-US" dirty="0"/>
              <a:t> notebook demonstrates an exploratory data analysis (EDA) of Uber ride data using Python. The workflow covers mounting Google Drive, data loading, cleaning, feature engineering, and visualization to patterns in ride frequency, fare amounts, and trip distances.</a:t>
            </a:r>
          </a:p>
          <a:p>
            <a:endParaRPr lang="en-US" dirty="0"/>
          </a:p>
        </p:txBody>
      </p:sp>
    </p:spTree>
    <p:extLst>
      <p:ext uri="{BB962C8B-B14F-4D97-AF65-F5344CB8AC3E}">
        <p14:creationId xmlns:p14="http://schemas.microsoft.com/office/powerpoint/2010/main" val="314816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0A774-B3CF-1A25-36F9-2DA01EE5D728}"/>
              </a:ext>
            </a:extLst>
          </p:cNvPr>
          <p:cNvSpPr>
            <a:spLocks noGrp="1"/>
          </p:cNvSpPr>
          <p:nvPr>
            <p:ph type="title"/>
          </p:nvPr>
        </p:nvSpPr>
        <p:spPr/>
        <p:txBody>
          <a:bodyPr/>
          <a:lstStyle/>
          <a:p>
            <a:r>
              <a:rPr lang="en-US" b="1" dirty="0"/>
              <a:t>Power BI Visualization</a:t>
            </a:r>
            <a:br>
              <a:rPr lang="en-US" dirty="0"/>
            </a:br>
            <a:endParaRPr lang="en-US" dirty="0"/>
          </a:p>
        </p:txBody>
      </p:sp>
      <p:pic>
        <p:nvPicPr>
          <p:cNvPr id="5" name="Content Placeholder 4">
            <a:extLst>
              <a:ext uri="{FF2B5EF4-FFF2-40B4-BE49-F238E27FC236}">
                <a16:creationId xmlns:a16="http://schemas.microsoft.com/office/drawing/2014/main" id="{EF2F6826-E158-EB2F-3A02-BE0864AC5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8944" y="2506134"/>
            <a:ext cx="6736460" cy="4349612"/>
          </a:xfrm>
        </p:spPr>
      </p:pic>
      <p:sp>
        <p:nvSpPr>
          <p:cNvPr id="7" name="TextBox 6">
            <a:extLst>
              <a:ext uri="{FF2B5EF4-FFF2-40B4-BE49-F238E27FC236}">
                <a16:creationId xmlns:a16="http://schemas.microsoft.com/office/drawing/2014/main" id="{E6377BFE-DFCE-3287-FCD0-A7B448BEBD32}"/>
              </a:ext>
            </a:extLst>
          </p:cNvPr>
          <p:cNvSpPr txBox="1"/>
          <p:nvPr/>
        </p:nvSpPr>
        <p:spPr>
          <a:xfrm>
            <a:off x="838200" y="1690688"/>
            <a:ext cx="8305800" cy="710707"/>
          </a:xfrm>
          <a:prstGeom prst="rect">
            <a:avLst/>
          </a:prstGeom>
          <a:noFill/>
        </p:spPr>
        <p:txBody>
          <a:bodyPr wrap="square">
            <a:spAutoFit/>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The analysis also includes a Power BI dashboard, which provides interactive visualizations and insights based on the Uber ride data.</a:t>
            </a:r>
          </a:p>
        </p:txBody>
      </p:sp>
    </p:spTree>
    <p:extLst>
      <p:ext uri="{BB962C8B-B14F-4D97-AF65-F5344CB8AC3E}">
        <p14:creationId xmlns:p14="http://schemas.microsoft.com/office/powerpoint/2010/main" val="16727151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293FCD-E8A3-32FE-5297-D5EE0B84E332}"/>
              </a:ext>
            </a:extLst>
          </p:cNvPr>
          <p:cNvSpPr txBox="1"/>
          <p:nvPr/>
        </p:nvSpPr>
        <p:spPr>
          <a:xfrm>
            <a:off x="812800" y="575733"/>
            <a:ext cx="8331200" cy="3441840"/>
          </a:xfrm>
          <a:prstGeom prst="rect">
            <a:avLst/>
          </a:prstGeom>
          <a:noFill/>
        </p:spPr>
        <p:txBody>
          <a:bodyPr wrap="square">
            <a:spAutoFit/>
          </a:bodyPr>
          <a:lstStyle/>
          <a:p>
            <a:pPr marL="0" marR="0">
              <a:lnSpc>
                <a:spcPct val="115000"/>
              </a:lnSpc>
              <a:spcAft>
                <a:spcPts val="800"/>
              </a:spcAft>
              <a:buNone/>
            </a:pPr>
            <a:r>
              <a:rPr lang="en-US" sz="1200" b="1" kern="100" dirty="0">
                <a:effectLst/>
                <a:latin typeface="Calibri" panose="020F0502020204030204" pitchFamily="34" charset="0"/>
                <a:ea typeface="Calibri" panose="020F0502020204030204" pitchFamily="34" charset="0"/>
                <a:cs typeface="Times New Roman" panose="02020603050405020304" pitchFamily="18" charset="0"/>
              </a:rPr>
              <a:t>Summary</a:t>
            </a:r>
            <a:endParaRPr lang="en-US" sz="1200" kern="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15000"/>
              </a:lnSpc>
              <a:spcAft>
                <a:spcPts val="800"/>
              </a:spcAft>
              <a:buNone/>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dataset was successfully loaded and cleaned.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New features were engineered for deeper analysis.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The trip distance and fare per kilometer were calculated.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Visualizations revealed:</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Most trips occur in the evening.</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Most fares are under $20.</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Most trips are short in distance.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Trip frequency is steady throughout the week, with a slight drop on Sundays.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Power BI was used to create an interactive dashboard for further exploration.</a:t>
            </a:r>
          </a:p>
        </p:txBody>
      </p:sp>
    </p:spTree>
    <p:extLst>
      <p:ext uri="{BB962C8B-B14F-4D97-AF65-F5344CB8AC3E}">
        <p14:creationId xmlns:p14="http://schemas.microsoft.com/office/powerpoint/2010/main" val="21289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30C469-2845-5A11-E9C6-8EB9DA4D8763}"/>
              </a:ext>
            </a:extLst>
          </p:cNvPr>
          <p:cNvSpPr>
            <a:spLocks noGrp="1"/>
          </p:cNvSpPr>
          <p:nvPr>
            <p:ph type="title"/>
          </p:nvPr>
        </p:nvSpPr>
        <p:spPr>
          <a:xfrm>
            <a:off x="838200" y="365126"/>
            <a:ext cx="8429978" cy="1234440"/>
          </a:xfrm>
        </p:spPr>
        <p:txBody>
          <a:bodyPr>
            <a:normAutofit fontScale="90000"/>
          </a:bodyPr>
          <a:lstStyle/>
          <a:p>
            <a:r>
              <a:rPr lang="en-US" b="1" dirty="0"/>
              <a:t>Data Loading and Initial Exploration</a:t>
            </a:r>
            <a:br>
              <a:rPr lang="en-US" dirty="0"/>
            </a:br>
            <a:endParaRPr lang="en-US" dirty="0"/>
          </a:p>
        </p:txBody>
      </p:sp>
      <p:pic>
        <p:nvPicPr>
          <p:cNvPr id="5" name="Content Placeholder 4">
            <a:extLst>
              <a:ext uri="{FF2B5EF4-FFF2-40B4-BE49-F238E27FC236}">
                <a16:creationId xmlns:a16="http://schemas.microsoft.com/office/drawing/2014/main" id="{1A48B7A4-531E-F988-D81D-E64F473795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91466"/>
            <a:ext cx="7743533" cy="3166533"/>
          </a:xfrm>
        </p:spPr>
      </p:pic>
      <p:sp>
        <p:nvSpPr>
          <p:cNvPr id="7" name="TextBox 6">
            <a:extLst>
              <a:ext uri="{FF2B5EF4-FFF2-40B4-BE49-F238E27FC236}">
                <a16:creationId xmlns:a16="http://schemas.microsoft.com/office/drawing/2014/main" id="{D9CE249D-3D4F-64F1-4000-D8576006494A}"/>
              </a:ext>
            </a:extLst>
          </p:cNvPr>
          <p:cNvSpPr txBox="1"/>
          <p:nvPr/>
        </p:nvSpPr>
        <p:spPr>
          <a:xfrm>
            <a:off x="982133" y="1783644"/>
            <a:ext cx="8161867" cy="1234440"/>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Upload and Read Data:</a:t>
            </a:r>
            <a:endParaRPr lang="en-US"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 pandas as pd</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import </a:t>
            </a:r>
            <a:r>
              <a:rPr lang="en-US" sz="1800" kern="100" dirty="0" err="1">
                <a:effectLst/>
                <a:latin typeface="Calibri" panose="020F0502020204030204" pitchFamily="34" charset="0"/>
                <a:ea typeface="Calibri" panose="020F0502020204030204" pitchFamily="34" charset="0"/>
                <a:cs typeface="Times New Roman" panose="02020603050405020304" pitchFamily="18" charset="0"/>
              </a:rPr>
              <a:t>numpy</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 as np</a:t>
            </a:r>
          </a:p>
        </p:txBody>
      </p:sp>
    </p:spTree>
    <p:extLst>
      <p:ext uri="{BB962C8B-B14F-4D97-AF65-F5344CB8AC3E}">
        <p14:creationId xmlns:p14="http://schemas.microsoft.com/office/powerpoint/2010/main" val="438233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1B952-BD8C-6CAD-FEA0-638ED39D2041}"/>
              </a:ext>
            </a:extLst>
          </p:cNvPr>
          <p:cNvSpPr>
            <a:spLocks noGrp="1"/>
          </p:cNvSpPr>
          <p:nvPr>
            <p:ph type="title"/>
          </p:nvPr>
        </p:nvSpPr>
        <p:spPr/>
        <p:txBody>
          <a:bodyPr/>
          <a:lstStyle/>
          <a:p>
            <a:r>
              <a:rPr lang="en-US" b="1" dirty="0"/>
              <a:t>Data Cleaning and Feature Engineering</a:t>
            </a:r>
            <a:br>
              <a:rPr lang="en-US" dirty="0"/>
            </a:br>
            <a:endParaRPr lang="en-US" dirty="0"/>
          </a:p>
        </p:txBody>
      </p:sp>
      <p:pic>
        <p:nvPicPr>
          <p:cNvPr id="5" name="Content Placeholder 4">
            <a:extLst>
              <a:ext uri="{FF2B5EF4-FFF2-40B4-BE49-F238E27FC236}">
                <a16:creationId xmlns:a16="http://schemas.microsoft.com/office/drawing/2014/main" id="{463D37C7-BD4F-B9EC-89D5-B2179A3700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65957" y="3944238"/>
            <a:ext cx="4730044" cy="2836442"/>
          </a:xfrm>
        </p:spPr>
      </p:pic>
      <p:sp>
        <p:nvSpPr>
          <p:cNvPr id="7" name="TextBox 6">
            <a:extLst>
              <a:ext uri="{FF2B5EF4-FFF2-40B4-BE49-F238E27FC236}">
                <a16:creationId xmlns:a16="http://schemas.microsoft.com/office/drawing/2014/main" id="{08DBE322-319C-C091-2F4C-A3D572BD9758}"/>
              </a:ext>
            </a:extLst>
          </p:cNvPr>
          <p:cNvSpPr txBox="1"/>
          <p:nvPr/>
        </p:nvSpPr>
        <p:spPr>
          <a:xfrm>
            <a:off x="936978" y="1772355"/>
            <a:ext cx="8240889" cy="2182008"/>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Removed unnecessary columns (like "Unnamed: 0").</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Converted pickup datetime to datetime format.</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Extracted new features:</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Pickup</a:t>
            </a:r>
            <a:r>
              <a:rPr lang="en-US" sz="1200" kern="100" dirty="0">
                <a:latin typeface="Calibri" panose="020F0502020204030204" pitchFamily="34" charset="0"/>
                <a:ea typeface="Calibri" panose="020F0502020204030204" pitchFamily="34" charset="0"/>
                <a:cs typeface="Times New Roman" panose="02020603050405020304" pitchFamily="18" charset="0"/>
              </a:rPr>
              <a:t> </a:t>
            </a: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date</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Pickup hour</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Pickup day of week</a:t>
            </a: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200" kern="100" dirty="0">
                <a:effectLst/>
                <a:latin typeface="Calibri" panose="020F0502020204030204" pitchFamily="34" charset="0"/>
                <a:ea typeface="Calibri" panose="020F0502020204030204" pitchFamily="34" charset="0"/>
                <a:cs typeface="Times New Roman" panose="02020603050405020304" pitchFamily="18" charset="0"/>
              </a:rPr>
              <a:t>Pickup month</a:t>
            </a:r>
          </a:p>
        </p:txBody>
      </p:sp>
    </p:spTree>
    <p:extLst>
      <p:ext uri="{BB962C8B-B14F-4D97-AF65-F5344CB8AC3E}">
        <p14:creationId xmlns:p14="http://schemas.microsoft.com/office/powerpoint/2010/main" val="5698256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B78614-723B-6202-D48B-0E1E1CCD44D6}"/>
              </a:ext>
            </a:extLst>
          </p:cNvPr>
          <p:cNvSpPr>
            <a:spLocks noGrp="1"/>
          </p:cNvSpPr>
          <p:nvPr>
            <p:ph type="title"/>
          </p:nvPr>
        </p:nvSpPr>
        <p:spPr>
          <a:xfrm>
            <a:off x="838200" y="308681"/>
            <a:ext cx="10515600" cy="1325563"/>
          </a:xfrm>
        </p:spPr>
        <p:txBody>
          <a:bodyPr>
            <a:normAutofit fontScale="90000"/>
          </a:bodyPr>
          <a:lstStyle/>
          <a:p>
            <a:r>
              <a:rPr lang="en-US" b="1" dirty="0"/>
              <a:t>Calculating Trip Distance and Fare per Kilometer</a:t>
            </a:r>
            <a:br>
              <a:rPr lang="en-US" dirty="0"/>
            </a:br>
            <a:endParaRPr lang="en-US" dirty="0"/>
          </a:p>
        </p:txBody>
      </p:sp>
      <p:pic>
        <p:nvPicPr>
          <p:cNvPr id="5" name="Content Placeholder 4">
            <a:extLst>
              <a:ext uri="{FF2B5EF4-FFF2-40B4-BE49-F238E27FC236}">
                <a16:creationId xmlns:a16="http://schemas.microsoft.com/office/drawing/2014/main" id="{9072C31C-EFBE-C3D2-7413-F3786EDD3DC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1467" y="2607734"/>
            <a:ext cx="6953955" cy="3520810"/>
          </a:xfrm>
        </p:spPr>
      </p:pic>
      <p:sp>
        <p:nvSpPr>
          <p:cNvPr id="7" name="TextBox 6">
            <a:extLst>
              <a:ext uri="{FF2B5EF4-FFF2-40B4-BE49-F238E27FC236}">
                <a16:creationId xmlns:a16="http://schemas.microsoft.com/office/drawing/2014/main" id="{3F856EEC-6A49-ED1B-9526-2CEB2C561F93}"/>
              </a:ext>
            </a:extLst>
          </p:cNvPr>
          <p:cNvSpPr txBox="1"/>
          <p:nvPr/>
        </p:nvSpPr>
        <p:spPr>
          <a:xfrm>
            <a:off x="959556" y="1501421"/>
            <a:ext cx="8240888" cy="813300"/>
          </a:xfrm>
          <a:prstGeom prst="rect">
            <a:avLst/>
          </a:prstGeom>
          <a:noFill/>
        </p:spPr>
        <p:txBody>
          <a:bodyPr wrap="square">
            <a:spAutoFit/>
          </a:bodyPr>
          <a:lstStyle/>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Used the Haversine formula to calculate trip distance in kilometers.</a:t>
            </a:r>
          </a:p>
          <a:p>
            <a:pPr marL="342900" marR="0" lvl="0" indent="-342900">
              <a:lnSpc>
                <a:spcPct val="115000"/>
              </a:lnSpc>
              <a:spcAft>
                <a:spcPts val="800"/>
              </a:spcAft>
              <a:buSzPts val="1000"/>
              <a:buFont typeface="Symbol" panose="05050102010706020507" pitchFamily="18" charset="2"/>
              <a:buChar char=""/>
              <a:tabLst>
                <a:tab pos="457200" algn="l"/>
              </a:tabLs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Added trip distance</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km and fare per</a:t>
            </a:r>
            <a:r>
              <a:rPr lang="en-US" kern="100" dirty="0">
                <a:latin typeface="Calibri" panose="020F0502020204030204" pitchFamily="34" charset="0"/>
                <a:ea typeface="Calibri" panose="020F0502020204030204" pitchFamily="34" charset="0"/>
                <a:cs typeface="Times New Roman" panose="02020603050405020304" pitchFamily="18" charset="0"/>
              </a:rPr>
              <a:t> </a:t>
            </a: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km columns to the DataFrame.</a:t>
            </a:r>
          </a:p>
        </p:txBody>
      </p:sp>
    </p:spTree>
    <p:extLst>
      <p:ext uri="{BB962C8B-B14F-4D97-AF65-F5344CB8AC3E}">
        <p14:creationId xmlns:p14="http://schemas.microsoft.com/office/powerpoint/2010/main" val="795925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036BE-5B22-7648-E076-EFD269F2B70D}"/>
              </a:ext>
            </a:extLst>
          </p:cNvPr>
          <p:cNvSpPr>
            <a:spLocks noGrp="1"/>
          </p:cNvSpPr>
          <p:nvPr>
            <p:ph type="title"/>
          </p:nvPr>
        </p:nvSpPr>
        <p:spPr>
          <a:xfrm>
            <a:off x="838200" y="970844"/>
            <a:ext cx="10507133" cy="1038578"/>
          </a:xfrm>
        </p:spPr>
        <p:txBody>
          <a:bodyPr>
            <a:normAutofit fontScale="90000"/>
          </a:bodyPr>
          <a:lstStyle/>
          <a:p>
            <a:r>
              <a:rPr lang="en-US" b="1" dirty="0"/>
              <a:t>Visualizations</a:t>
            </a:r>
            <a:br>
              <a:rPr lang="en-US" dirty="0"/>
            </a:br>
            <a:r>
              <a:rPr lang="en-US" dirty="0"/>
              <a:t> </a:t>
            </a:r>
            <a:r>
              <a:rPr lang="en-US" b="1" dirty="0"/>
              <a:t>1. Number of Trips by Hour of Day</a:t>
            </a:r>
            <a:br>
              <a:rPr lang="en-US" dirty="0"/>
            </a:br>
            <a:endParaRPr lang="en-US" dirty="0"/>
          </a:p>
        </p:txBody>
      </p:sp>
      <p:pic>
        <p:nvPicPr>
          <p:cNvPr id="5" name="Content Placeholder 4">
            <a:extLst>
              <a:ext uri="{FF2B5EF4-FFF2-40B4-BE49-F238E27FC236}">
                <a16:creationId xmlns:a16="http://schemas.microsoft.com/office/drawing/2014/main" id="{492E271E-621F-7C84-3BD3-EB64B0DA1A2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48267" y="3905956"/>
            <a:ext cx="6415617" cy="2952044"/>
          </a:xfrm>
        </p:spPr>
      </p:pic>
      <p:sp>
        <p:nvSpPr>
          <p:cNvPr id="7" name="TextBox 6">
            <a:extLst>
              <a:ext uri="{FF2B5EF4-FFF2-40B4-BE49-F238E27FC236}">
                <a16:creationId xmlns:a16="http://schemas.microsoft.com/office/drawing/2014/main" id="{8BFD7D03-721E-7CB7-B9ED-2C80488DC7EE}"/>
              </a:ext>
            </a:extLst>
          </p:cNvPr>
          <p:cNvSpPr txBox="1"/>
          <p:nvPr/>
        </p:nvSpPr>
        <p:spPr>
          <a:xfrm>
            <a:off x="838200" y="2630311"/>
            <a:ext cx="9129889" cy="1029256"/>
          </a:xfrm>
          <a:prstGeom prst="rect">
            <a:avLst/>
          </a:prstGeom>
          <a:noFill/>
        </p:spPr>
        <p:txBody>
          <a:bodyPr wrap="square">
            <a:spAutoFit/>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bar plot shows the distribution of trips across each hour of the day. The highest number of trips occurs in the evening hours (18:00–21:00), with a noticeable dip during early morning hours.</a:t>
            </a:r>
          </a:p>
        </p:txBody>
      </p:sp>
    </p:spTree>
    <p:extLst>
      <p:ext uri="{BB962C8B-B14F-4D97-AF65-F5344CB8AC3E}">
        <p14:creationId xmlns:p14="http://schemas.microsoft.com/office/powerpoint/2010/main" val="2195872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365B7-ACDC-7D02-640B-8DA3FC08678A}"/>
              </a:ext>
            </a:extLst>
          </p:cNvPr>
          <p:cNvSpPr>
            <a:spLocks noGrp="1"/>
          </p:cNvSpPr>
          <p:nvPr>
            <p:ph type="title"/>
          </p:nvPr>
        </p:nvSpPr>
        <p:spPr/>
        <p:txBody>
          <a:bodyPr/>
          <a:lstStyle/>
          <a:p>
            <a:r>
              <a:rPr lang="en-US" b="1" dirty="0"/>
              <a:t>2. Fare Amount Distribution</a:t>
            </a:r>
            <a:br>
              <a:rPr lang="en-US" dirty="0"/>
            </a:br>
            <a:endParaRPr lang="en-US" dirty="0"/>
          </a:p>
        </p:txBody>
      </p:sp>
      <p:pic>
        <p:nvPicPr>
          <p:cNvPr id="5" name="Content Placeholder 4">
            <a:extLst>
              <a:ext uri="{FF2B5EF4-FFF2-40B4-BE49-F238E27FC236}">
                <a16:creationId xmlns:a16="http://schemas.microsoft.com/office/drawing/2014/main" id="{AC8A1A5F-2AC7-B9ED-7956-AE4C023CCE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246489"/>
            <a:ext cx="4828822" cy="3919185"/>
          </a:xfrm>
        </p:spPr>
      </p:pic>
      <p:sp>
        <p:nvSpPr>
          <p:cNvPr id="7" name="TextBox 6">
            <a:extLst>
              <a:ext uri="{FF2B5EF4-FFF2-40B4-BE49-F238E27FC236}">
                <a16:creationId xmlns:a16="http://schemas.microsoft.com/office/drawing/2014/main" id="{5E5ED00E-1392-EC30-BCEF-B431301C245F}"/>
              </a:ext>
            </a:extLst>
          </p:cNvPr>
          <p:cNvSpPr txBox="1"/>
          <p:nvPr/>
        </p:nvSpPr>
        <p:spPr>
          <a:xfrm>
            <a:off x="745067" y="1253068"/>
            <a:ext cx="8398933" cy="710707"/>
          </a:xfrm>
          <a:prstGeom prst="rect">
            <a:avLst/>
          </a:prstGeom>
          <a:noFill/>
        </p:spPr>
        <p:txBody>
          <a:bodyPr wrap="square">
            <a:spAutoFit/>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histogram (with KDE) displays the distribution of fare amounts. Most fares are concentrated below $20, with a sharp drop-off after that.</a:t>
            </a:r>
          </a:p>
        </p:txBody>
      </p:sp>
    </p:spTree>
    <p:extLst>
      <p:ext uri="{BB962C8B-B14F-4D97-AF65-F5344CB8AC3E}">
        <p14:creationId xmlns:p14="http://schemas.microsoft.com/office/powerpoint/2010/main" val="626028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39728-A4B8-0BA5-86A8-EA6704569923}"/>
              </a:ext>
            </a:extLst>
          </p:cNvPr>
          <p:cNvSpPr>
            <a:spLocks noGrp="1"/>
          </p:cNvSpPr>
          <p:nvPr>
            <p:ph type="title"/>
          </p:nvPr>
        </p:nvSpPr>
        <p:spPr/>
        <p:txBody>
          <a:bodyPr/>
          <a:lstStyle/>
          <a:p>
            <a:r>
              <a:rPr lang="en-US" b="1" dirty="0"/>
              <a:t>3. Trip Distance Distribution</a:t>
            </a:r>
            <a:br>
              <a:rPr lang="en-US" dirty="0"/>
            </a:br>
            <a:endParaRPr lang="en-US" dirty="0"/>
          </a:p>
        </p:txBody>
      </p:sp>
      <p:pic>
        <p:nvPicPr>
          <p:cNvPr id="5" name="Content Placeholder 4">
            <a:extLst>
              <a:ext uri="{FF2B5EF4-FFF2-40B4-BE49-F238E27FC236}">
                <a16:creationId xmlns:a16="http://schemas.microsoft.com/office/drawing/2014/main" id="{E8FD8AA5-A206-7F9B-249D-8EA0089D6D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25689" y="2528711"/>
            <a:ext cx="5700889" cy="3648252"/>
          </a:xfrm>
        </p:spPr>
      </p:pic>
      <p:sp>
        <p:nvSpPr>
          <p:cNvPr id="7" name="TextBox 6">
            <a:extLst>
              <a:ext uri="{FF2B5EF4-FFF2-40B4-BE49-F238E27FC236}">
                <a16:creationId xmlns:a16="http://schemas.microsoft.com/office/drawing/2014/main" id="{8FB10E69-43A9-1DF8-4249-3530F6987AE8}"/>
              </a:ext>
            </a:extLst>
          </p:cNvPr>
          <p:cNvSpPr txBox="1"/>
          <p:nvPr/>
        </p:nvSpPr>
        <p:spPr>
          <a:xfrm>
            <a:off x="925689" y="1690689"/>
            <a:ext cx="8218311" cy="710707"/>
          </a:xfrm>
          <a:prstGeom prst="rect">
            <a:avLst/>
          </a:prstGeom>
          <a:noFill/>
        </p:spPr>
        <p:txBody>
          <a:bodyPr wrap="square">
            <a:spAutoFit/>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histogram (with KDE) shows that most trips are short, with the frequency decreasing as distance increases.</a:t>
            </a:r>
          </a:p>
        </p:txBody>
      </p:sp>
    </p:spTree>
    <p:extLst>
      <p:ext uri="{BB962C8B-B14F-4D97-AF65-F5344CB8AC3E}">
        <p14:creationId xmlns:p14="http://schemas.microsoft.com/office/powerpoint/2010/main" val="3623926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48BAF-35AB-5314-07EA-50A0E4B6DD3D}"/>
              </a:ext>
            </a:extLst>
          </p:cNvPr>
          <p:cNvSpPr>
            <a:spLocks noGrp="1"/>
          </p:cNvSpPr>
          <p:nvPr>
            <p:ph type="title"/>
          </p:nvPr>
        </p:nvSpPr>
        <p:spPr/>
        <p:txBody>
          <a:bodyPr/>
          <a:lstStyle/>
          <a:p>
            <a:r>
              <a:rPr lang="en-US" b="1" dirty="0"/>
              <a:t>4. Trips by Day of Week</a:t>
            </a:r>
            <a:br>
              <a:rPr lang="en-US" dirty="0"/>
            </a:br>
            <a:endParaRPr lang="en-US" dirty="0"/>
          </a:p>
        </p:txBody>
      </p:sp>
      <p:pic>
        <p:nvPicPr>
          <p:cNvPr id="5" name="Content Placeholder 4">
            <a:extLst>
              <a:ext uri="{FF2B5EF4-FFF2-40B4-BE49-F238E27FC236}">
                <a16:creationId xmlns:a16="http://schemas.microsoft.com/office/drawing/2014/main" id="{15456031-4398-3E68-DBBB-8E1E8E589E3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641599"/>
            <a:ext cx="5957711" cy="3535363"/>
          </a:xfrm>
        </p:spPr>
      </p:pic>
      <p:sp>
        <p:nvSpPr>
          <p:cNvPr id="7" name="TextBox 6">
            <a:extLst>
              <a:ext uri="{FF2B5EF4-FFF2-40B4-BE49-F238E27FC236}">
                <a16:creationId xmlns:a16="http://schemas.microsoft.com/office/drawing/2014/main" id="{F7653B97-2033-514C-7FCF-F4D5229F2084}"/>
              </a:ext>
            </a:extLst>
          </p:cNvPr>
          <p:cNvSpPr txBox="1"/>
          <p:nvPr/>
        </p:nvSpPr>
        <p:spPr>
          <a:xfrm>
            <a:off x="838200" y="1490133"/>
            <a:ext cx="8305800" cy="710707"/>
          </a:xfrm>
          <a:prstGeom prst="rect">
            <a:avLst/>
          </a:prstGeom>
          <a:noFill/>
        </p:spPr>
        <p:txBody>
          <a:bodyPr wrap="square">
            <a:spAutoFit/>
          </a:bodyPr>
          <a:lstStyle/>
          <a:p>
            <a:pPr marL="0" marR="0">
              <a:lnSpc>
                <a:spcPct val="115000"/>
              </a:lnSpc>
              <a:spcAft>
                <a:spcPts val="800"/>
              </a:spcAft>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A bar plot shows the number of trips for each day of the week (0 = Monday). The number of trips is fairly consistent throughout the week, with a slight dip on Sundays.</a:t>
            </a:r>
          </a:p>
        </p:txBody>
      </p:sp>
    </p:spTree>
    <p:extLst>
      <p:ext uri="{BB962C8B-B14F-4D97-AF65-F5344CB8AC3E}">
        <p14:creationId xmlns:p14="http://schemas.microsoft.com/office/powerpoint/2010/main" val="2508270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3C200C-2384-D6A6-6627-EF6DA22AFBCB}"/>
              </a:ext>
            </a:extLst>
          </p:cNvPr>
          <p:cNvSpPr>
            <a:spLocks noGrp="1"/>
          </p:cNvSpPr>
          <p:nvPr>
            <p:ph type="title"/>
          </p:nvPr>
        </p:nvSpPr>
        <p:spPr/>
        <p:txBody>
          <a:bodyPr/>
          <a:lstStyle/>
          <a:p>
            <a:r>
              <a:rPr lang="en-US" b="1" dirty="0"/>
              <a:t>5. Count plot Code for Day of Week</a:t>
            </a:r>
            <a:br>
              <a:rPr lang="en-US" dirty="0"/>
            </a:br>
            <a:endParaRPr lang="en-US" dirty="0"/>
          </a:p>
        </p:txBody>
      </p:sp>
      <p:sp>
        <p:nvSpPr>
          <p:cNvPr id="3" name="Content Placeholder 2">
            <a:extLst>
              <a:ext uri="{FF2B5EF4-FFF2-40B4-BE49-F238E27FC236}">
                <a16:creationId xmlns:a16="http://schemas.microsoft.com/office/drawing/2014/main" id="{7F5264B0-A82E-3170-DAF1-EC7ADF1BB4D6}"/>
              </a:ext>
            </a:extLst>
          </p:cNvPr>
          <p:cNvSpPr>
            <a:spLocks noGrp="1"/>
          </p:cNvSpPr>
          <p:nvPr>
            <p:ph idx="1"/>
          </p:nvPr>
        </p:nvSpPr>
        <p:spPr/>
        <p:txBody>
          <a:bodyPr/>
          <a:lstStyle/>
          <a:p>
            <a:r>
              <a:rPr lang="en-US" dirty="0"/>
              <a:t>The code for generating the day-of-week plot is also shown, confirming the use of Seaborn's count plot and the 'cool warm' palette.</a:t>
            </a:r>
          </a:p>
          <a:p>
            <a:endParaRPr lang="en-US" dirty="0"/>
          </a:p>
        </p:txBody>
      </p:sp>
      <p:pic>
        <p:nvPicPr>
          <p:cNvPr id="5" name="Picture 4">
            <a:extLst>
              <a:ext uri="{FF2B5EF4-FFF2-40B4-BE49-F238E27FC236}">
                <a16:creationId xmlns:a16="http://schemas.microsoft.com/office/drawing/2014/main" id="{37DA63B4-E52C-FF6E-3A87-DD4A31D50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3999" y="3149600"/>
            <a:ext cx="7811911" cy="3708400"/>
          </a:xfrm>
          <a:prstGeom prst="rect">
            <a:avLst/>
          </a:prstGeom>
        </p:spPr>
      </p:pic>
    </p:spTree>
    <p:extLst>
      <p:ext uri="{BB962C8B-B14F-4D97-AF65-F5344CB8AC3E}">
        <p14:creationId xmlns:p14="http://schemas.microsoft.com/office/powerpoint/2010/main" val="405615759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11</TotalTime>
  <Words>435</Words>
  <Application>Microsoft Office PowerPoint</Application>
  <PresentationFormat>Widescreen</PresentationFormat>
  <Paragraphs>40</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Bahnschrift Condensed</vt:lpstr>
      <vt:lpstr>Calibri</vt:lpstr>
      <vt:lpstr>Century Gothic</vt:lpstr>
      <vt:lpstr>Courier New</vt:lpstr>
      <vt:lpstr>Symbol</vt:lpstr>
      <vt:lpstr>Wingdings 3</vt:lpstr>
      <vt:lpstr>Ion</vt:lpstr>
      <vt:lpstr>Introduction </vt:lpstr>
      <vt:lpstr>Data Loading and Initial Exploration </vt:lpstr>
      <vt:lpstr>Data Cleaning and Feature Engineering </vt:lpstr>
      <vt:lpstr>Calculating Trip Distance and Fare per Kilometer </vt:lpstr>
      <vt:lpstr>Visualizations  1. Number of Trips by Hour of Day </vt:lpstr>
      <vt:lpstr>2. Fare Amount Distribution </vt:lpstr>
      <vt:lpstr>3. Trip Distance Distribution </vt:lpstr>
      <vt:lpstr>4. Trips by Day of Week </vt:lpstr>
      <vt:lpstr>5. Count plot Code for Day of Week </vt:lpstr>
      <vt:lpstr>Power BI Visualization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kamanzi melissa</dc:creator>
  <cp:lastModifiedBy>kamanzi melissa</cp:lastModifiedBy>
  <cp:revision>2</cp:revision>
  <dcterms:created xsi:type="dcterms:W3CDTF">2025-07-27T09:58:23Z</dcterms:created>
  <dcterms:modified xsi:type="dcterms:W3CDTF">2025-07-27T10:27:41Z</dcterms:modified>
</cp:coreProperties>
</file>