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680" r:id="rId2"/>
    <p:sldMasterId id="2147483681" r:id="rId3"/>
    <p:sldMasterId id="2147483682" r:id="rId4"/>
    <p:sldMasterId id="2147483683" r:id="rId5"/>
  </p:sldMasterIdLst>
  <p:notesMasterIdLst>
    <p:notesMasterId r:id="rId2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3500" type="screen16x9"/>
  <p:notesSz cx="6858000" cy="9144000"/>
  <p:embeddedFontLst>
    <p:embeddedFont>
      <p:font typeface="Montserrat" panose="020B0604020202020204" charset="0"/>
      <p:regular r:id="rId22"/>
      <p:bold r:id="rId23"/>
      <p:italic r:id="rId24"/>
      <p:bold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  <p:embeddedFont>
      <p:font typeface="Georgia" panose="02040502050405020303" pitchFamily="18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-690" y="30"/>
      </p:cViewPr>
      <p:guideLst>
        <p:guide orient="horz" pos="39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34880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SLIDES_API151752261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SLIDES_API15175226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eae21e1d8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eae21e1d8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eae21e1d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eae21e1d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SLIDES_API1394426748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SLIDES_API139442674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SLIDES_API49137766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SLIDES_API49137766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SLIDES_API49137766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bfc3e5ad2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bfc3e5ad2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d1a0ee88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d1a0ee88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eae21e1d8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eae21e1d8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SLIDES_API108091160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SLIDES_API108091160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eae21e1d8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eae21e1d8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eae21e1d8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eae21e1d8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eae21e1d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eae21e1d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SLIDES_API403630469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SLIDES_API40363046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SLIDES_API209668560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SLIDES_API209668560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mple clean page">
  <p:cSld name="Sample clean pag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">
  <p:cSld name="6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3001378" y="1638735"/>
            <a:ext cx="2763600" cy="17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">
  <p:cSld name="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>
            <a:spLocks noGrp="1"/>
          </p:cNvSpPr>
          <p:nvPr>
            <p:ph type="pic" idx="2"/>
          </p:nvPr>
        </p:nvSpPr>
        <p:spPr>
          <a:xfrm>
            <a:off x="3753765" y="1544106"/>
            <a:ext cx="1497900" cy="2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">
  <p:cSld name="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3680035" y="1360129"/>
            <a:ext cx="1711800" cy="22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">
  <p:cSld name="3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>
            <a:spLocks noGrp="1"/>
          </p:cNvSpPr>
          <p:nvPr>
            <p:ph type="pic" idx="2"/>
          </p:nvPr>
        </p:nvSpPr>
        <p:spPr>
          <a:xfrm>
            <a:off x="1333177" y="1495860"/>
            <a:ext cx="1945800" cy="26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3"/>
          </p:nvPr>
        </p:nvSpPr>
        <p:spPr>
          <a:xfrm>
            <a:off x="3106180" y="2309821"/>
            <a:ext cx="9942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">
  <p:cSld name="4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">
  <p:cSld name="5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>
            <a:spLocks noGrp="1"/>
          </p:cNvSpPr>
          <p:nvPr>
            <p:ph type="pic" idx="2"/>
          </p:nvPr>
        </p:nvSpPr>
        <p:spPr>
          <a:xfrm>
            <a:off x="5351673" y="781485"/>
            <a:ext cx="2549400" cy="3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">
  <p:cSld name="7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>
            <a:spLocks noGrp="1"/>
          </p:cNvSpPr>
          <p:nvPr>
            <p:ph type="pic" idx="2"/>
          </p:nvPr>
        </p:nvSpPr>
        <p:spPr>
          <a:xfrm>
            <a:off x="801103" y="1445854"/>
            <a:ext cx="3327900" cy="18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">
  <p:cSld name="8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>
            <a:spLocks noGrp="1"/>
          </p:cNvSpPr>
          <p:nvPr>
            <p:ph type="pic" idx="2"/>
          </p:nvPr>
        </p:nvSpPr>
        <p:spPr>
          <a:xfrm>
            <a:off x="1007270" y="1028700"/>
            <a:ext cx="1478700" cy="28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">
  <p:cSld name="9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>
            <a:spLocks noGrp="1"/>
          </p:cNvSpPr>
          <p:nvPr>
            <p:ph type="pic" idx="2"/>
          </p:nvPr>
        </p:nvSpPr>
        <p:spPr>
          <a:xfrm>
            <a:off x="3787192" y="1460141"/>
            <a:ext cx="1527900" cy="27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">
  <p:cSld name="10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>
            <a:spLocks noGrp="1"/>
          </p:cNvSpPr>
          <p:nvPr>
            <p:ph type="pic" idx="2"/>
          </p:nvPr>
        </p:nvSpPr>
        <p:spPr>
          <a:xfrm>
            <a:off x="3871912" y="1671638"/>
            <a:ext cx="14433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">
  <p:cSld name="1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41758" y="1464256"/>
            <a:ext cx="1449372" cy="297434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6"/>
          <p:cNvSpPr>
            <a:spLocks noGrp="1"/>
          </p:cNvSpPr>
          <p:nvPr>
            <p:ph type="pic" idx="2"/>
          </p:nvPr>
        </p:nvSpPr>
        <p:spPr>
          <a:xfrm>
            <a:off x="2951179" y="1807370"/>
            <a:ext cx="792900" cy="22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9" name="Google Shape;89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52869" y="1464256"/>
            <a:ext cx="1449372" cy="297434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6"/>
          <p:cNvSpPr>
            <a:spLocks noGrp="1"/>
          </p:cNvSpPr>
          <p:nvPr>
            <p:ph type="pic" idx="3"/>
          </p:nvPr>
        </p:nvSpPr>
        <p:spPr>
          <a:xfrm>
            <a:off x="5405606" y="1807369"/>
            <a:ext cx="789600" cy="22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1" name="Google Shape;9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38395" y="1147399"/>
            <a:ext cx="1667210" cy="342138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6"/>
          <p:cNvSpPr>
            <a:spLocks noGrp="1"/>
          </p:cNvSpPr>
          <p:nvPr>
            <p:ph type="pic" idx="4"/>
          </p:nvPr>
        </p:nvSpPr>
        <p:spPr>
          <a:xfrm>
            <a:off x="3851291" y="1550195"/>
            <a:ext cx="1449600" cy="25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">
  <p:cSld name="12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>
            <a:spLocks noGrp="1"/>
          </p:cNvSpPr>
          <p:nvPr>
            <p:ph type="pic" idx="2"/>
          </p:nvPr>
        </p:nvSpPr>
        <p:spPr>
          <a:xfrm>
            <a:off x="985202" y="1358253"/>
            <a:ext cx="14433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8"/>
          <p:cNvSpPr/>
          <p:nvPr/>
        </p:nvSpPr>
        <p:spPr>
          <a:xfrm>
            <a:off x="0" y="2130"/>
            <a:ext cx="9144000" cy="3284700"/>
          </a:xfrm>
          <a:prstGeom prst="rect">
            <a:avLst/>
          </a:prstGeom>
          <a:solidFill>
            <a:schemeClr val="dk1">
              <a:alpha val="7569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28"/>
          <p:cNvGrpSpPr/>
          <p:nvPr/>
        </p:nvGrpSpPr>
        <p:grpSpPr>
          <a:xfrm>
            <a:off x="2251804" y="1592162"/>
            <a:ext cx="4640137" cy="4680615"/>
            <a:chOff x="3464201" y="2010933"/>
            <a:chExt cx="5263313" cy="5309227"/>
          </a:xfrm>
        </p:grpSpPr>
        <p:pic>
          <p:nvPicPr>
            <p:cNvPr id="100" name="Google Shape;100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399990" y="2279670"/>
              <a:ext cx="2327524" cy="47764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28"/>
            <p:cNvSpPr/>
            <p:nvPr/>
          </p:nvSpPr>
          <p:spPr>
            <a:xfrm>
              <a:off x="6556692" y="2847028"/>
              <a:ext cx="2014200" cy="3574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2" name="Google Shape;102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464201" y="2279670"/>
              <a:ext cx="2327524" cy="47764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28"/>
            <p:cNvSpPr/>
            <p:nvPr/>
          </p:nvSpPr>
          <p:spPr>
            <a:xfrm>
              <a:off x="3620903" y="2847028"/>
              <a:ext cx="2014200" cy="3574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4" name="Google Shape;104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802427" y="2010933"/>
              <a:ext cx="2587144" cy="53092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28"/>
            <p:cNvSpPr/>
            <p:nvPr/>
          </p:nvSpPr>
          <p:spPr>
            <a:xfrm>
              <a:off x="4976608" y="2641576"/>
              <a:ext cx="2238900" cy="397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28"/>
          <p:cNvSpPr>
            <a:spLocks noGrp="1"/>
          </p:cNvSpPr>
          <p:nvPr>
            <p:ph type="pic" idx="2"/>
          </p:nvPr>
        </p:nvSpPr>
        <p:spPr>
          <a:xfrm>
            <a:off x="3585246" y="2148192"/>
            <a:ext cx="1973700" cy="3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8"/>
          <p:cNvSpPr>
            <a:spLocks noGrp="1"/>
          </p:cNvSpPr>
          <p:nvPr>
            <p:ph type="pic" idx="3"/>
          </p:nvPr>
        </p:nvSpPr>
        <p:spPr>
          <a:xfrm>
            <a:off x="2399188" y="2329323"/>
            <a:ext cx="1032600" cy="3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8"/>
          <p:cNvSpPr>
            <a:spLocks noGrp="1"/>
          </p:cNvSpPr>
          <p:nvPr>
            <p:ph type="pic" idx="4"/>
          </p:nvPr>
        </p:nvSpPr>
        <p:spPr>
          <a:xfrm>
            <a:off x="5697155" y="2323939"/>
            <a:ext cx="1056900" cy="3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>
            <a:spLocks noGrp="1"/>
          </p:cNvSpPr>
          <p:nvPr>
            <p:ph type="pic" idx="2"/>
          </p:nvPr>
        </p:nvSpPr>
        <p:spPr>
          <a:xfrm>
            <a:off x="2550319" y="1799310"/>
            <a:ext cx="1236000" cy="21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9"/>
          <p:cNvSpPr>
            <a:spLocks noGrp="1"/>
          </p:cNvSpPr>
          <p:nvPr>
            <p:ph type="pic" idx="3"/>
          </p:nvPr>
        </p:nvSpPr>
        <p:spPr>
          <a:xfrm>
            <a:off x="5431131" y="1799310"/>
            <a:ext cx="1236000" cy="21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1156" y="182084"/>
            <a:ext cx="712176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0"/>
          <p:cNvSpPr>
            <a:spLocks noGrp="1"/>
          </p:cNvSpPr>
          <p:nvPr>
            <p:ph type="pic" idx="2"/>
          </p:nvPr>
        </p:nvSpPr>
        <p:spPr>
          <a:xfrm>
            <a:off x="943766" y="1346515"/>
            <a:ext cx="4343400" cy="31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1"/>
          <p:cNvPicPr preferRelativeResize="0"/>
          <p:nvPr/>
        </p:nvPicPr>
        <p:blipFill rotWithShape="1">
          <a:blip r:embed="rId2">
            <a:alphaModFix/>
          </a:blip>
          <a:srcRect l="1468"/>
          <a:stretch/>
        </p:blipFill>
        <p:spPr>
          <a:xfrm>
            <a:off x="1894115" y="0"/>
            <a:ext cx="7249889" cy="514358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1"/>
          <p:cNvSpPr>
            <a:spLocks noGrp="1"/>
          </p:cNvSpPr>
          <p:nvPr>
            <p:ph type="pic" idx="2"/>
          </p:nvPr>
        </p:nvSpPr>
        <p:spPr>
          <a:xfrm rot="1793125">
            <a:off x="3757629" y="-300052"/>
            <a:ext cx="4171859" cy="555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85" y="1009054"/>
            <a:ext cx="4134444" cy="413444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2"/>
          <p:cNvSpPr>
            <a:spLocks noGrp="1"/>
          </p:cNvSpPr>
          <p:nvPr>
            <p:ph type="pic" idx="2"/>
          </p:nvPr>
        </p:nvSpPr>
        <p:spPr>
          <a:xfrm>
            <a:off x="5216027" y="2279748"/>
            <a:ext cx="1004100" cy="1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/>
          <p:nvPr/>
        </p:nvSpPr>
        <p:spPr>
          <a:xfrm>
            <a:off x="1916675" y="2138859"/>
            <a:ext cx="5440620" cy="7316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latin typeface="Arial"/>
              </a:rPr>
              <a:t>POLLUTION</a:t>
            </a:r>
          </a:p>
        </p:txBody>
      </p:sp>
      <p:sp>
        <p:nvSpPr>
          <p:cNvPr id="139" name="Google Shape;139;p37"/>
          <p:cNvSpPr txBox="1"/>
          <p:nvPr/>
        </p:nvSpPr>
        <p:spPr>
          <a:xfrm>
            <a:off x="2678825" y="3053500"/>
            <a:ext cx="36759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CREATED BY:</a:t>
            </a:r>
            <a:endParaRPr sz="1700" b="1">
              <a:solidFill>
                <a:srgbClr val="FF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Melissa Manoj Thondoli</a:t>
            </a:r>
            <a:endParaRPr sz="1700" b="1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00"/>
                </a:solidFill>
              </a:rPr>
              <a:t>S2 CSE A </a:t>
            </a:r>
            <a:endParaRPr sz="1700" b="1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00"/>
                </a:solidFill>
              </a:rPr>
              <a:t>Roll No. - 47</a:t>
            </a:r>
            <a:endParaRPr sz="1700" b="1">
              <a:solidFill>
                <a:srgbClr val="FFFF00"/>
              </a:solidFill>
            </a:endParaRPr>
          </a:p>
        </p:txBody>
      </p:sp>
      <p:sp>
        <p:nvSpPr>
          <p:cNvPr id="140" name="Google Shape;140;p37"/>
          <p:cNvSpPr txBox="1"/>
          <p:nvPr/>
        </p:nvSpPr>
        <p:spPr>
          <a:xfrm>
            <a:off x="1386575" y="958738"/>
            <a:ext cx="626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PROFESSIONAL COMMUNICATION ACTIVITY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141" name="Google Shape;141;p37"/>
          <p:cNvSpPr txBox="1">
            <a:spLocks noGrp="1"/>
          </p:cNvSpPr>
          <p:nvPr>
            <p:ph type="sldNum" idx="12"/>
          </p:nvPr>
        </p:nvSpPr>
        <p:spPr>
          <a:xfrm>
            <a:off x="8430738" y="4577200"/>
            <a:ext cx="5487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rgbClr val="000000"/>
                </a:solidFill>
                <a:highlight>
                  <a:srgbClr val="00FFFF"/>
                </a:highlight>
              </a:rPr>
              <a:t>1</a:t>
            </a:fld>
            <a:endParaRPr sz="2000">
              <a:solidFill>
                <a:srgbClr val="000000"/>
              </a:solidFill>
              <a:highlight>
                <a:srgbClr val="00FFFF"/>
              </a:highlight>
            </a:endParaRPr>
          </a:p>
        </p:txBody>
      </p:sp>
      <p:pic>
        <p:nvPicPr>
          <p:cNvPr id="142" name="Google Shape;14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0750" y="152325"/>
            <a:ext cx="3112050" cy="8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59C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sldNum" idx="12"/>
          </p:nvPr>
        </p:nvSpPr>
        <p:spPr>
          <a:xfrm>
            <a:off x="8514284" y="46881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 b="1">
                <a:highlight>
                  <a:srgbClr val="00FFFF"/>
                </a:highlight>
              </a:rPr>
              <a:t>10</a:t>
            </a:fld>
            <a:endParaRPr sz="2100" b="1">
              <a:highlight>
                <a:srgbClr val="00FFFF"/>
              </a:highlight>
            </a:endParaRPr>
          </a:p>
        </p:txBody>
      </p:sp>
      <p:sp>
        <p:nvSpPr>
          <p:cNvPr id="234" name="Google Shape;234;p46"/>
          <p:cNvSpPr txBox="1"/>
          <p:nvPr/>
        </p:nvSpPr>
        <p:spPr>
          <a:xfrm>
            <a:off x="172900" y="237725"/>
            <a:ext cx="57054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/>
              <a:t>EFFECTS OF SOIL POLLUTION</a:t>
            </a:r>
            <a:endParaRPr sz="24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u="sng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Loss of soil nutrients, which renders the soil unfit for agriculture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Impacts the natural flora and fauna residing in the soil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Degrades vegetation due to the increase of salinity of the soil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Toxic dust (such as silica dust) can cause respiratory problems or even lung cancer</a:t>
            </a:r>
            <a:endParaRPr sz="2400"/>
          </a:p>
        </p:txBody>
      </p:sp>
      <p:pic>
        <p:nvPicPr>
          <p:cNvPr id="235" name="Google Shape;23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400" y="410625"/>
            <a:ext cx="3241700" cy="407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59C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 b="1">
                <a:solidFill>
                  <a:srgbClr val="000000"/>
                </a:solidFill>
                <a:highlight>
                  <a:srgbClr val="00FFFF"/>
                </a:highlight>
              </a:rPr>
              <a:t>11</a:t>
            </a:fld>
            <a:endParaRPr sz="2100" b="1">
              <a:solidFill>
                <a:srgbClr val="000000"/>
              </a:solidFill>
              <a:highlight>
                <a:srgbClr val="00FFFF"/>
              </a:highlight>
            </a:endParaRPr>
          </a:p>
        </p:txBody>
      </p:sp>
      <p:sp>
        <p:nvSpPr>
          <p:cNvPr id="241" name="Google Shape;241;p47"/>
          <p:cNvSpPr txBox="1"/>
          <p:nvPr/>
        </p:nvSpPr>
        <p:spPr>
          <a:xfrm>
            <a:off x="253725" y="161450"/>
            <a:ext cx="86034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4. NOISE POLLUTION</a:t>
            </a:r>
            <a:endParaRPr sz="3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  <p:cxnSp>
        <p:nvCxnSpPr>
          <p:cNvPr id="242" name="Google Shape;242;p47"/>
          <p:cNvCxnSpPr/>
          <p:nvPr/>
        </p:nvCxnSpPr>
        <p:spPr>
          <a:xfrm rot="10800000" flipH="1">
            <a:off x="-53925" y="822925"/>
            <a:ext cx="9218700" cy="180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47"/>
          <p:cNvSpPr txBox="1"/>
          <p:nvPr/>
        </p:nvSpPr>
        <p:spPr>
          <a:xfrm>
            <a:off x="129750" y="840925"/>
            <a:ext cx="64617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Excessive amount of noise in the surrounding that disrupts the natural balance.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</a:t>
            </a:r>
            <a:r>
              <a:rPr lang="en" sz="2400" b="1" u="sng"/>
              <a:t>CAUSES</a:t>
            </a:r>
            <a:endParaRPr sz="2400" b="1" u="sng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Industry-oriented noises such as heavy machines, mills, factories, etc.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Transportation noises from vehicles, aeroplanes, etc.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Construction noises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Noise from social events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Household noises </a:t>
            </a:r>
            <a:endParaRPr sz="2400"/>
          </a:p>
        </p:txBody>
      </p:sp>
      <p:pic>
        <p:nvPicPr>
          <p:cNvPr id="244" name="Google Shape;24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175" y="1047638"/>
            <a:ext cx="2969975" cy="34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59C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 b="1">
                <a:solidFill>
                  <a:srgbClr val="000000"/>
                </a:solidFill>
                <a:highlight>
                  <a:srgbClr val="00FFFF"/>
                </a:highlight>
              </a:rPr>
              <a:t>12</a:t>
            </a:fld>
            <a:endParaRPr sz="2100" b="1">
              <a:solidFill>
                <a:srgbClr val="000000"/>
              </a:solidFill>
              <a:highlight>
                <a:srgbClr val="00FFFF"/>
              </a:highlight>
            </a:endParaRPr>
          </a:p>
        </p:txBody>
      </p:sp>
      <p:sp>
        <p:nvSpPr>
          <p:cNvPr id="250" name="Google Shape;250;p48"/>
          <p:cNvSpPr txBox="1"/>
          <p:nvPr/>
        </p:nvSpPr>
        <p:spPr>
          <a:xfrm>
            <a:off x="194500" y="280950"/>
            <a:ext cx="45396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/>
              <a:t>EFFECTS OF NOISE POLLUTION</a:t>
            </a:r>
            <a:endParaRPr sz="24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u="sng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Hearing loss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Tinnitus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Sleeping disorders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Hypertension (high BP)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Communication problems</a:t>
            </a:r>
            <a:endParaRPr sz="2400"/>
          </a:p>
        </p:txBody>
      </p:sp>
      <p:pic>
        <p:nvPicPr>
          <p:cNvPr id="251" name="Google Shape;251;p48"/>
          <p:cNvPicPr preferRelativeResize="0"/>
          <p:nvPr/>
        </p:nvPicPr>
        <p:blipFill rotWithShape="1">
          <a:blip r:embed="rId3">
            <a:alphaModFix/>
          </a:blip>
          <a:srcRect t="13719" b="-13719"/>
          <a:stretch/>
        </p:blipFill>
        <p:spPr>
          <a:xfrm>
            <a:off x="4734100" y="761775"/>
            <a:ext cx="3932174" cy="314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59C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9"/>
          <p:cNvSpPr txBox="1"/>
          <p:nvPr/>
        </p:nvSpPr>
        <p:spPr>
          <a:xfrm>
            <a:off x="628557" y="139719"/>
            <a:ext cx="78666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</a:pPr>
            <a:r>
              <a:rPr lang="en" sz="3300" b="1">
                <a:latin typeface="Roboto"/>
                <a:ea typeface="Roboto"/>
                <a:cs typeface="Roboto"/>
                <a:sym typeface="Roboto"/>
              </a:rPr>
              <a:t>POLLUTION PREVENTION</a:t>
            </a:r>
            <a:endParaRPr sz="2300" b="1"/>
          </a:p>
        </p:txBody>
      </p:sp>
      <p:cxnSp>
        <p:nvCxnSpPr>
          <p:cNvPr id="257" name="Google Shape;257;p49"/>
          <p:cNvCxnSpPr/>
          <p:nvPr/>
        </p:nvCxnSpPr>
        <p:spPr>
          <a:xfrm rot="10800000" flipH="1">
            <a:off x="43225" y="674175"/>
            <a:ext cx="9109800" cy="174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49"/>
          <p:cNvSpPr txBox="1">
            <a:spLocks noGrp="1"/>
          </p:cNvSpPr>
          <p:nvPr>
            <p:ph type="sldNum" idx="12"/>
          </p:nvPr>
        </p:nvSpPr>
        <p:spPr>
          <a:xfrm>
            <a:off x="8595309" y="46360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 b="1">
                <a:highlight>
                  <a:srgbClr val="00FFFF"/>
                </a:highlight>
              </a:rPr>
              <a:t>13</a:t>
            </a:fld>
            <a:endParaRPr sz="2100" b="1">
              <a:highlight>
                <a:srgbClr val="00FFFF"/>
              </a:highlight>
            </a:endParaRPr>
          </a:p>
        </p:txBody>
      </p:sp>
      <p:sp>
        <p:nvSpPr>
          <p:cNvPr id="259" name="Google Shape;259;p49"/>
          <p:cNvSpPr txBox="1"/>
          <p:nvPr/>
        </p:nvSpPr>
        <p:spPr>
          <a:xfrm>
            <a:off x="129675" y="623450"/>
            <a:ext cx="86013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Pollution prevention (P2) is any practice that reduces, eliminates, or prevents pollution at its source.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/>
              <a:t>IN THE ENERGY SECTOR</a:t>
            </a:r>
            <a:endParaRPr sz="2400" b="1" u="sng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increasing efficiency in energy use;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of environmentally benign fuel sources.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/>
              <a:t>IN THE AGRICULTURAL SECTOR</a:t>
            </a:r>
            <a:endParaRPr sz="2400" b="1" u="sng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Reducing the use of water and chemical inputs;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Adoption of less environmentally harmful pesticides or cultivation of crop strains with natural resistance to pests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Protection of sensitive areas.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59C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0"/>
          <p:cNvSpPr txBox="1">
            <a:spLocks noGrp="1"/>
          </p:cNvSpPr>
          <p:nvPr>
            <p:ph type="sldNum" idx="12"/>
          </p:nvPr>
        </p:nvSpPr>
        <p:spPr>
          <a:xfrm>
            <a:off x="8436087" y="4641174"/>
            <a:ext cx="544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 b="1">
                <a:highlight>
                  <a:srgbClr val="00FFFF"/>
                </a:highlight>
              </a:rPr>
              <a:t>14</a:t>
            </a:fld>
            <a:endParaRPr sz="2100" b="1">
              <a:highlight>
                <a:srgbClr val="00FFFF"/>
              </a:highlight>
            </a:endParaRPr>
          </a:p>
        </p:txBody>
      </p:sp>
      <p:sp>
        <p:nvSpPr>
          <p:cNvPr id="266" name="Google Shape;266;p50"/>
          <p:cNvSpPr txBox="1"/>
          <p:nvPr/>
        </p:nvSpPr>
        <p:spPr>
          <a:xfrm>
            <a:off x="172900" y="194500"/>
            <a:ext cx="8363700" cy="49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/>
              <a:t>IN THE INDUSTRIAL SECTOR</a:t>
            </a:r>
            <a:endParaRPr sz="2400" b="1" u="sng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Modifying a production process to produce less waste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Using non-toxic or less toxic chemicals as cleaners, degreasers and other maintenance chemicals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Implementing water and energy conservation practices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Reusing materials such as drums and pallets rather than disposing of them as waste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/>
              <a:t>IN HOMES AND SCHOOLS</a:t>
            </a:r>
            <a:endParaRPr sz="2400" b="1" u="sng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Using reusable water bottles instead of throw-aways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Automatically turning off lights when not in use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Repairing leaky faucets and hoses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Switching to "green" cleaners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1"/>
          <p:cNvSpPr txBox="1">
            <a:spLocks noGrp="1"/>
          </p:cNvSpPr>
          <p:nvPr>
            <p:ph type="sldNum" idx="12"/>
          </p:nvPr>
        </p:nvSpPr>
        <p:spPr>
          <a:xfrm>
            <a:off x="8496659" y="46593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 b="1">
                <a:solidFill>
                  <a:srgbClr val="000000"/>
                </a:solidFill>
                <a:highlight>
                  <a:srgbClr val="00FFFF"/>
                </a:highlight>
              </a:rPr>
              <a:t>15</a:t>
            </a:fld>
            <a:endParaRPr sz="2900" b="1">
              <a:solidFill>
                <a:srgbClr val="000000"/>
              </a:solidFill>
              <a:highlight>
                <a:srgbClr val="00FFFF"/>
              </a:highlight>
            </a:endParaRPr>
          </a:p>
        </p:txBody>
      </p:sp>
      <p:sp>
        <p:nvSpPr>
          <p:cNvPr id="272" name="Google Shape;272;p51"/>
          <p:cNvSpPr/>
          <p:nvPr/>
        </p:nvSpPr>
        <p:spPr>
          <a:xfrm>
            <a:off x="3717125" y="3349775"/>
            <a:ext cx="5145604" cy="10805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1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Pacifico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 b="1">
                <a:solidFill>
                  <a:schemeClr val="dk1"/>
                </a:solidFill>
                <a:highlight>
                  <a:srgbClr val="00FFFF"/>
                </a:highlight>
              </a:rPr>
              <a:t>2</a:t>
            </a:fld>
            <a:endParaRPr sz="2100" b="1">
              <a:solidFill>
                <a:schemeClr val="dk1"/>
              </a:solidFill>
              <a:highlight>
                <a:srgbClr val="00FFFF"/>
              </a:highlight>
            </a:endParaRPr>
          </a:p>
        </p:txBody>
      </p:sp>
      <p:sp>
        <p:nvSpPr>
          <p:cNvPr id="148" name="Google Shape;148;p38"/>
          <p:cNvSpPr txBox="1"/>
          <p:nvPr/>
        </p:nvSpPr>
        <p:spPr>
          <a:xfrm>
            <a:off x="216125" y="194500"/>
            <a:ext cx="8579700" cy="3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/>
              <a:t>CONTENTS</a:t>
            </a:r>
            <a:endParaRPr sz="3000" b="1" u="sng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What is Pollution?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4 Major types of pollution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Air Pollution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Water Pollution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Soil Pollution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Noise Pollution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Pollution Prevention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 b="1">
                <a:solidFill>
                  <a:srgbClr val="000000"/>
                </a:solidFill>
                <a:highlight>
                  <a:srgbClr val="00FFFF"/>
                </a:highlight>
              </a:rPr>
              <a:t>3</a:t>
            </a:fld>
            <a:endParaRPr sz="2100" b="1">
              <a:solidFill>
                <a:srgbClr val="000000"/>
              </a:solidFill>
              <a:highlight>
                <a:srgbClr val="00FFFF"/>
              </a:highlight>
            </a:endParaRPr>
          </a:p>
        </p:txBody>
      </p:sp>
      <p:sp>
        <p:nvSpPr>
          <p:cNvPr id="154" name="Google Shape;154;p39"/>
          <p:cNvSpPr txBox="1">
            <a:spLocks noGrp="1"/>
          </p:cNvSpPr>
          <p:nvPr>
            <p:ph type="title"/>
          </p:nvPr>
        </p:nvSpPr>
        <p:spPr>
          <a:xfrm>
            <a:off x="311700" y="5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 b="1">
                <a:solidFill>
                  <a:srgbClr val="741B47"/>
                </a:solidFill>
              </a:rPr>
              <a:t>WHAT IS POLLUTION?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55" name="Google Shape;155;p39"/>
          <p:cNvSpPr txBox="1">
            <a:spLocks noGrp="1"/>
          </p:cNvSpPr>
          <p:nvPr>
            <p:ph type="body" idx="1"/>
          </p:nvPr>
        </p:nvSpPr>
        <p:spPr>
          <a:xfrm>
            <a:off x="311700" y="1132200"/>
            <a:ext cx="8520600" cy="28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Introduction of substances (or energy) that cause adverse changes in the environment and living entities. 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POLLUTANTS- Substances that cause pollution.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sz="1629"/>
          </a:p>
        </p:txBody>
      </p:sp>
      <p:cxnSp>
        <p:nvCxnSpPr>
          <p:cNvPr id="156" name="Google Shape;156;p39"/>
          <p:cNvCxnSpPr/>
          <p:nvPr/>
        </p:nvCxnSpPr>
        <p:spPr>
          <a:xfrm>
            <a:off x="8100" y="605450"/>
            <a:ext cx="9127800" cy="180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59C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0"/>
          <p:cNvSpPr txBox="1"/>
          <p:nvPr/>
        </p:nvSpPr>
        <p:spPr>
          <a:xfrm>
            <a:off x="638707" y="216494"/>
            <a:ext cx="78666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</a:pPr>
            <a:r>
              <a:rPr lang="en" sz="3200" b="1">
                <a:latin typeface="Roboto"/>
                <a:ea typeface="Roboto"/>
                <a:cs typeface="Roboto"/>
                <a:sym typeface="Roboto"/>
              </a:rPr>
              <a:t>4 MAJOR TYPES OF POLLUTION</a:t>
            </a:r>
            <a:endParaRPr sz="2200" b="1"/>
          </a:p>
        </p:txBody>
      </p:sp>
      <p:sp>
        <p:nvSpPr>
          <p:cNvPr id="162" name="Google Shape;162;p40"/>
          <p:cNvSpPr/>
          <p:nvPr/>
        </p:nvSpPr>
        <p:spPr>
          <a:xfrm>
            <a:off x="840875" y="1625950"/>
            <a:ext cx="2480100" cy="1574400"/>
          </a:xfrm>
          <a:custGeom>
            <a:avLst/>
            <a:gdLst/>
            <a:ahLst/>
            <a:cxnLst/>
            <a:rect l="l" t="t" r="r" b="b"/>
            <a:pathLst>
              <a:path w="1266" h="888" extrusionOk="0">
                <a:moveTo>
                  <a:pt x="1187" y="442"/>
                </a:moveTo>
                <a:cubicBezTo>
                  <a:pt x="1187" y="353"/>
                  <a:pt x="1214" y="270"/>
                  <a:pt x="1259" y="201"/>
                </a:cubicBezTo>
                <a:cubicBezTo>
                  <a:pt x="1196" y="240"/>
                  <a:pt x="1124" y="263"/>
                  <a:pt x="1047" y="263"/>
                </a:cubicBezTo>
                <a:cubicBezTo>
                  <a:pt x="954" y="263"/>
                  <a:pt x="868" y="230"/>
                  <a:pt x="797" y="174"/>
                </a:cubicBezTo>
                <a:cubicBezTo>
                  <a:pt x="716" y="69"/>
                  <a:pt x="588" y="0"/>
                  <a:pt x="444" y="0"/>
                </a:cubicBezTo>
                <a:cubicBezTo>
                  <a:pt x="199" y="0"/>
                  <a:pt x="0" y="199"/>
                  <a:pt x="0" y="444"/>
                </a:cubicBezTo>
                <a:cubicBezTo>
                  <a:pt x="0" y="690"/>
                  <a:pt x="199" y="888"/>
                  <a:pt x="444" y="888"/>
                </a:cubicBezTo>
                <a:cubicBezTo>
                  <a:pt x="585" y="888"/>
                  <a:pt x="711" y="823"/>
                  <a:pt x="792" y="720"/>
                </a:cubicBezTo>
                <a:cubicBezTo>
                  <a:pt x="864" y="662"/>
                  <a:pt x="952" y="628"/>
                  <a:pt x="1047" y="628"/>
                </a:cubicBezTo>
                <a:cubicBezTo>
                  <a:pt x="1127" y="628"/>
                  <a:pt x="1202" y="653"/>
                  <a:pt x="1266" y="695"/>
                </a:cubicBezTo>
                <a:cubicBezTo>
                  <a:pt x="1217" y="623"/>
                  <a:pt x="1187" y="536"/>
                  <a:pt x="1187" y="442"/>
                </a:cubicBezTo>
                <a:close/>
              </a:path>
            </a:pathLst>
          </a:custGeom>
          <a:solidFill>
            <a:srgbClr val="2C587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0"/>
          <p:cNvSpPr/>
          <p:nvPr/>
        </p:nvSpPr>
        <p:spPr>
          <a:xfrm>
            <a:off x="2626950" y="1640900"/>
            <a:ext cx="2136761" cy="1544501"/>
          </a:xfrm>
          <a:custGeom>
            <a:avLst/>
            <a:gdLst/>
            <a:ahLst/>
            <a:cxnLst/>
            <a:rect l="l" t="t" r="r" b="b"/>
            <a:pathLst>
              <a:path w="1266" h="888" extrusionOk="0">
                <a:moveTo>
                  <a:pt x="1187" y="442"/>
                </a:moveTo>
                <a:cubicBezTo>
                  <a:pt x="1187" y="353"/>
                  <a:pt x="1214" y="270"/>
                  <a:pt x="1259" y="201"/>
                </a:cubicBezTo>
                <a:cubicBezTo>
                  <a:pt x="1196" y="240"/>
                  <a:pt x="1124" y="263"/>
                  <a:pt x="1047" y="263"/>
                </a:cubicBezTo>
                <a:cubicBezTo>
                  <a:pt x="954" y="263"/>
                  <a:pt x="868" y="230"/>
                  <a:pt x="797" y="174"/>
                </a:cubicBezTo>
                <a:cubicBezTo>
                  <a:pt x="716" y="69"/>
                  <a:pt x="588" y="0"/>
                  <a:pt x="444" y="0"/>
                </a:cubicBezTo>
                <a:cubicBezTo>
                  <a:pt x="199" y="0"/>
                  <a:pt x="0" y="199"/>
                  <a:pt x="0" y="444"/>
                </a:cubicBezTo>
                <a:cubicBezTo>
                  <a:pt x="0" y="690"/>
                  <a:pt x="199" y="888"/>
                  <a:pt x="444" y="888"/>
                </a:cubicBezTo>
                <a:cubicBezTo>
                  <a:pt x="585" y="888"/>
                  <a:pt x="711" y="823"/>
                  <a:pt x="792" y="720"/>
                </a:cubicBezTo>
                <a:cubicBezTo>
                  <a:pt x="864" y="662"/>
                  <a:pt x="952" y="628"/>
                  <a:pt x="1047" y="628"/>
                </a:cubicBezTo>
                <a:cubicBezTo>
                  <a:pt x="1127" y="628"/>
                  <a:pt x="1202" y="653"/>
                  <a:pt x="1266" y="695"/>
                </a:cubicBezTo>
                <a:cubicBezTo>
                  <a:pt x="1217" y="623"/>
                  <a:pt x="1187" y="536"/>
                  <a:pt x="1187" y="4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0"/>
          <p:cNvSpPr/>
          <p:nvPr/>
        </p:nvSpPr>
        <p:spPr>
          <a:xfrm>
            <a:off x="4386900" y="1625950"/>
            <a:ext cx="1935799" cy="1574400"/>
          </a:xfrm>
          <a:custGeom>
            <a:avLst/>
            <a:gdLst/>
            <a:ahLst/>
            <a:cxnLst/>
            <a:rect l="l" t="t" r="r" b="b"/>
            <a:pathLst>
              <a:path w="1266" h="888" extrusionOk="0">
                <a:moveTo>
                  <a:pt x="1187" y="442"/>
                </a:moveTo>
                <a:cubicBezTo>
                  <a:pt x="1187" y="353"/>
                  <a:pt x="1214" y="270"/>
                  <a:pt x="1259" y="201"/>
                </a:cubicBezTo>
                <a:cubicBezTo>
                  <a:pt x="1196" y="240"/>
                  <a:pt x="1124" y="263"/>
                  <a:pt x="1047" y="263"/>
                </a:cubicBezTo>
                <a:cubicBezTo>
                  <a:pt x="954" y="263"/>
                  <a:pt x="868" y="230"/>
                  <a:pt x="797" y="174"/>
                </a:cubicBezTo>
                <a:cubicBezTo>
                  <a:pt x="716" y="69"/>
                  <a:pt x="588" y="0"/>
                  <a:pt x="444" y="0"/>
                </a:cubicBezTo>
                <a:cubicBezTo>
                  <a:pt x="199" y="0"/>
                  <a:pt x="0" y="199"/>
                  <a:pt x="0" y="444"/>
                </a:cubicBezTo>
                <a:cubicBezTo>
                  <a:pt x="0" y="690"/>
                  <a:pt x="199" y="888"/>
                  <a:pt x="444" y="888"/>
                </a:cubicBezTo>
                <a:cubicBezTo>
                  <a:pt x="585" y="888"/>
                  <a:pt x="711" y="823"/>
                  <a:pt x="792" y="720"/>
                </a:cubicBezTo>
                <a:cubicBezTo>
                  <a:pt x="864" y="662"/>
                  <a:pt x="952" y="628"/>
                  <a:pt x="1047" y="628"/>
                </a:cubicBezTo>
                <a:cubicBezTo>
                  <a:pt x="1127" y="628"/>
                  <a:pt x="1202" y="653"/>
                  <a:pt x="1266" y="695"/>
                </a:cubicBezTo>
                <a:cubicBezTo>
                  <a:pt x="1217" y="623"/>
                  <a:pt x="1187" y="536"/>
                  <a:pt x="1187" y="44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0"/>
          <p:cNvSpPr/>
          <p:nvPr/>
        </p:nvSpPr>
        <p:spPr>
          <a:xfrm>
            <a:off x="6187225" y="1659475"/>
            <a:ext cx="1679400" cy="1544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0"/>
          <p:cNvSpPr txBox="1"/>
          <p:nvPr/>
        </p:nvSpPr>
        <p:spPr>
          <a:xfrm>
            <a:off x="-63250" y="4081295"/>
            <a:ext cx="3561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AIR POLLUTION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7" name="Google Shape;167;p40"/>
          <p:cNvSpPr txBox="1"/>
          <p:nvPr/>
        </p:nvSpPr>
        <p:spPr>
          <a:xfrm>
            <a:off x="3121500" y="730650"/>
            <a:ext cx="126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8" name="Google Shape;168;p40"/>
          <p:cNvCxnSpPr>
            <a:endCxn id="166" idx="0"/>
          </p:cNvCxnSpPr>
          <p:nvPr/>
        </p:nvCxnSpPr>
        <p:spPr>
          <a:xfrm flipH="1">
            <a:off x="1717400" y="3066395"/>
            <a:ext cx="6300" cy="1014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40"/>
          <p:cNvCxnSpPr/>
          <p:nvPr/>
        </p:nvCxnSpPr>
        <p:spPr>
          <a:xfrm rot="10800000">
            <a:off x="3440250" y="1319675"/>
            <a:ext cx="5100" cy="452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" name="Google Shape;170;p40"/>
          <p:cNvSpPr txBox="1"/>
          <p:nvPr/>
        </p:nvSpPr>
        <p:spPr>
          <a:xfrm>
            <a:off x="1894000" y="869963"/>
            <a:ext cx="3090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WATER POLLUTION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</a:t>
            </a:r>
            <a:endParaRPr sz="1800"/>
          </a:p>
        </p:txBody>
      </p:sp>
      <p:cxnSp>
        <p:nvCxnSpPr>
          <p:cNvPr id="171" name="Google Shape;171;p40"/>
          <p:cNvCxnSpPr>
            <a:endCxn id="172" idx="0"/>
          </p:cNvCxnSpPr>
          <p:nvPr/>
        </p:nvCxnSpPr>
        <p:spPr>
          <a:xfrm flipH="1">
            <a:off x="5114488" y="3000750"/>
            <a:ext cx="17400" cy="1037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p40"/>
          <p:cNvSpPr txBox="1"/>
          <p:nvPr/>
        </p:nvSpPr>
        <p:spPr>
          <a:xfrm>
            <a:off x="3781588" y="4038150"/>
            <a:ext cx="2665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SOIL POLLUTION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173" name="Google Shape;173;p40"/>
          <p:cNvCxnSpPr/>
          <p:nvPr/>
        </p:nvCxnSpPr>
        <p:spPr>
          <a:xfrm rot="10800000">
            <a:off x="7026929" y="1319670"/>
            <a:ext cx="0" cy="669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Google Shape;174;p40"/>
          <p:cNvSpPr txBox="1"/>
          <p:nvPr/>
        </p:nvSpPr>
        <p:spPr>
          <a:xfrm>
            <a:off x="5786875" y="832788"/>
            <a:ext cx="2480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NOISE POLLUTION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/>
          </a:p>
        </p:txBody>
      </p:sp>
      <p:cxnSp>
        <p:nvCxnSpPr>
          <p:cNvPr id="175" name="Google Shape;175;p40"/>
          <p:cNvCxnSpPr/>
          <p:nvPr/>
        </p:nvCxnSpPr>
        <p:spPr>
          <a:xfrm rot="10800000" flipH="1">
            <a:off x="-73500" y="690688"/>
            <a:ext cx="9291000" cy="543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40"/>
          <p:cNvSpPr txBox="1">
            <a:spLocks noGrp="1"/>
          </p:cNvSpPr>
          <p:nvPr>
            <p:ph type="sldNum" idx="12"/>
          </p:nvPr>
        </p:nvSpPr>
        <p:spPr>
          <a:xfrm>
            <a:off x="8505309" y="46681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 b="1">
                <a:highlight>
                  <a:srgbClr val="00FFFF"/>
                </a:highlight>
              </a:rPr>
              <a:t>4</a:t>
            </a:fld>
            <a:endParaRPr sz="2100" b="1">
              <a:highlight>
                <a:srgbClr val="00FFFF"/>
              </a:highlight>
            </a:endParaRPr>
          </a:p>
        </p:txBody>
      </p:sp>
      <p:pic>
        <p:nvPicPr>
          <p:cNvPr id="177" name="Google Shape;1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650" y="1906725"/>
            <a:ext cx="1117509" cy="861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8175" y="1918607"/>
            <a:ext cx="1117500" cy="838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9450" y="2020863"/>
            <a:ext cx="1117500" cy="784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4052" y="1960625"/>
            <a:ext cx="1117500" cy="86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59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 b="1">
                <a:solidFill>
                  <a:srgbClr val="000000"/>
                </a:solidFill>
                <a:highlight>
                  <a:srgbClr val="00FFFF"/>
                </a:highlight>
              </a:rPr>
              <a:t>5</a:t>
            </a:fld>
            <a:endParaRPr sz="2100" b="1">
              <a:solidFill>
                <a:srgbClr val="000000"/>
              </a:solidFill>
              <a:highlight>
                <a:srgbClr val="00FFFF"/>
              </a:highlight>
            </a:endParaRPr>
          </a:p>
        </p:txBody>
      </p:sp>
      <p:sp>
        <p:nvSpPr>
          <p:cNvPr id="186" name="Google Shape;186;p41"/>
          <p:cNvSpPr txBox="1"/>
          <p:nvPr/>
        </p:nvSpPr>
        <p:spPr>
          <a:xfrm>
            <a:off x="368300" y="623450"/>
            <a:ext cx="4591800" cy="59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Release of harmful contaminants (chemicals, toxic gases, particulates, biological molecules, etc.) into the earth’s atmosphere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u="sng"/>
              <a:t>CAUSES</a:t>
            </a:r>
            <a:endParaRPr sz="2100" b="1" u="sng"/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Burning fossil fuels</a:t>
            </a:r>
            <a:endParaRPr sz="2400"/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Mining operations</a:t>
            </a:r>
            <a:endParaRPr sz="2400"/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Exhaust gases from industries and factories</a:t>
            </a:r>
            <a:endParaRPr sz="2400"/>
          </a:p>
          <a:p>
            <a:pPr marL="0" lvl="0" indent="0" algn="l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187" name="Google Shape;187;p41"/>
          <p:cNvSpPr txBox="1"/>
          <p:nvPr/>
        </p:nvSpPr>
        <p:spPr>
          <a:xfrm>
            <a:off x="576200" y="0"/>
            <a:ext cx="7565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en" sz="3000" b="1">
                <a:solidFill>
                  <a:schemeClr val="dk1"/>
                </a:solidFill>
              </a:rPr>
              <a:t>AIR POLLUTION</a:t>
            </a:r>
            <a:endParaRPr sz="2000"/>
          </a:p>
        </p:txBody>
      </p:sp>
      <p:cxnSp>
        <p:nvCxnSpPr>
          <p:cNvPr id="188" name="Google Shape;188;p41"/>
          <p:cNvCxnSpPr/>
          <p:nvPr/>
        </p:nvCxnSpPr>
        <p:spPr>
          <a:xfrm>
            <a:off x="-54325" y="633875"/>
            <a:ext cx="9218400" cy="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9" name="Google Shape;189;p41"/>
          <p:cNvPicPr preferRelativeResize="0"/>
          <p:nvPr/>
        </p:nvPicPr>
        <p:blipFill rotWithShape="1">
          <a:blip r:embed="rId3">
            <a:alphaModFix/>
          </a:blip>
          <a:srcRect l="-66164" t="100000" r="22733" b="-100000"/>
          <a:stretch/>
        </p:blipFill>
        <p:spPr>
          <a:xfrm>
            <a:off x="1383126" y="3428100"/>
            <a:ext cx="6137626" cy="189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075" y="907675"/>
            <a:ext cx="3641252" cy="395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59C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 b="1">
                <a:solidFill>
                  <a:srgbClr val="000000"/>
                </a:solidFill>
                <a:highlight>
                  <a:srgbClr val="00FFFF"/>
                </a:highlight>
              </a:rPr>
              <a:t>6</a:t>
            </a:fld>
            <a:endParaRPr sz="2100" b="1">
              <a:solidFill>
                <a:srgbClr val="000000"/>
              </a:solidFill>
              <a:highlight>
                <a:srgbClr val="00FFFF"/>
              </a:highlight>
            </a:endParaRPr>
          </a:p>
        </p:txBody>
      </p:sp>
      <p:sp>
        <p:nvSpPr>
          <p:cNvPr id="196" name="Google Shape;196;p42"/>
          <p:cNvSpPr txBox="1"/>
          <p:nvPr/>
        </p:nvSpPr>
        <p:spPr>
          <a:xfrm>
            <a:off x="202500" y="202500"/>
            <a:ext cx="4616700" cy="49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/>
              <a:t>EFFECTS OF AIR POLLUTION</a:t>
            </a:r>
            <a:endParaRPr sz="24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 u="sng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Increased risk of respiratory illness and cardiovascular problems.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Increased risk of skin diseases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May increase the risk of cancer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Global warming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Acid rain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Ozone depletion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Hazards to wildlife</a:t>
            </a:r>
            <a:endParaRPr sz="2400"/>
          </a:p>
        </p:txBody>
      </p:sp>
      <p:pic>
        <p:nvPicPr>
          <p:cNvPr id="197" name="Google Shape;19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200" y="367400"/>
            <a:ext cx="3846951" cy="46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59C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 b="1">
                <a:solidFill>
                  <a:srgbClr val="000000"/>
                </a:solidFill>
                <a:highlight>
                  <a:srgbClr val="00FFFF"/>
                </a:highlight>
              </a:rPr>
              <a:t>7</a:t>
            </a:fld>
            <a:endParaRPr sz="2100" b="1">
              <a:solidFill>
                <a:srgbClr val="000000"/>
              </a:solidFill>
              <a:highlight>
                <a:srgbClr val="00FFFF"/>
              </a:highlight>
            </a:endParaRPr>
          </a:p>
        </p:txBody>
      </p:sp>
      <p:sp>
        <p:nvSpPr>
          <p:cNvPr id="203" name="Google Shape;203;p43"/>
          <p:cNvSpPr txBox="1"/>
          <p:nvPr/>
        </p:nvSpPr>
        <p:spPr>
          <a:xfrm>
            <a:off x="184525" y="114625"/>
            <a:ext cx="8534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AutoNum type="arabicPeriod" startAt="2"/>
            </a:pPr>
            <a:r>
              <a:rPr lang="en" sz="3000" b="1"/>
              <a:t>WATER POLLUTION</a:t>
            </a:r>
            <a:endParaRPr sz="3000" b="1"/>
          </a:p>
        </p:txBody>
      </p:sp>
      <p:cxnSp>
        <p:nvCxnSpPr>
          <p:cNvPr id="204" name="Google Shape;204;p43"/>
          <p:cNvCxnSpPr/>
          <p:nvPr/>
        </p:nvCxnSpPr>
        <p:spPr>
          <a:xfrm>
            <a:off x="-59412" y="761125"/>
            <a:ext cx="9262800" cy="405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43"/>
          <p:cNvCxnSpPr>
            <a:stCxn id="203" idx="1"/>
            <a:endCxn id="203" idx="1"/>
          </p:cNvCxnSpPr>
          <p:nvPr/>
        </p:nvCxnSpPr>
        <p:spPr>
          <a:xfrm>
            <a:off x="184525" y="4378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43"/>
          <p:cNvSpPr txBox="1"/>
          <p:nvPr/>
        </p:nvSpPr>
        <p:spPr>
          <a:xfrm>
            <a:off x="151275" y="886075"/>
            <a:ext cx="83211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Occur when toxic pollutants and particulate matter are introduced into water bodies.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/>
              <a:t>CAUSES</a:t>
            </a:r>
            <a:endParaRPr sz="2400" b="1" u="sng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Improper sewage treatment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Oil spills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Eutrophication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Dumping solid wastes in water bodies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Disposing untreated industrial sewage into water bodies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Human and animal wastes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Agricultural runoff containing pesticides and fertilisers</a:t>
            </a:r>
            <a:endParaRPr sz="2400"/>
          </a:p>
        </p:txBody>
      </p:sp>
      <p:pic>
        <p:nvPicPr>
          <p:cNvPr id="207" name="Google Shape;20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425" y="1366300"/>
            <a:ext cx="2914201" cy="21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59C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/>
          <p:nvPr/>
        </p:nvSpPr>
        <p:spPr>
          <a:xfrm>
            <a:off x="638707" y="274244"/>
            <a:ext cx="78666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</a:pPr>
            <a:endParaRPr sz="2300">
              <a:solidFill>
                <a:srgbClr val="A61C00"/>
              </a:solidFill>
            </a:endParaRPr>
          </a:p>
        </p:txBody>
      </p:sp>
      <p:sp>
        <p:nvSpPr>
          <p:cNvPr id="213" name="Google Shape;213;p44"/>
          <p:cNvSpPr txBox="1">
            <a:spLocks noGrp="1"/>
          </p:cNvSpPr>
          <p:nvPr>
            <p:ph type="sldNum" idx="12"/>
          </p:nvPr>
        </p:nvSpPr>
        <p:spPr>
          <a:xfrm>
            <a:off x="8505309" y="46593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 b="1">
                <a:highlight>
                  <a:srgbClr val="00FFFF"/>
                </a:highlight>
              </a:rPr>
              <a:t>8</a:t>
            </a:fld>
            <a:endParaRPr sz="2100" b="1">
              <a:highlight>
                <a:srgbClr val="00FFFF"/>
              </a:highlight>
            </a:endParaRPr>
          </a:p>
        </p:txBody>
      </p:sp>
      <p:sp>
        <p:nvSpPr>
          <p:cNvPr id="214" name="Google Shape;214;p44"/>
          <p:cNvSpPr txBox="1"/>
          <p:nvPr/>
        </p:nvSpPr>
        <p:spPr>
          <a:xfrm>
            <a:off x="302550" y="345775"/>
            <a:ext cx="49491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/>
              <a:t>EFFECTS OF WATER POLLUTION</a:t>
            </a:r>
            <a:endParaRPr sz="24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u="sng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Toxic chemicals can bioaccumulate in living beings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Disruption of the ecosystem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Threats to marine life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Increased risk of water-borne diseases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Increases toxic chemicals (such as mercury) in water bodies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Eutrophication</a:t>
            </a:r>
            <a:endParaRPr sz="2400"/>
          </a:p>
        </p:txBody>
      </p:sp>
      <p:pic>
        <p:nvPicPr>
          <p:cNvPr id="215" name="Google Shape;21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825" y="477976"/>
            <a:ext cx="3381375" cy="41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59C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5"/>
          <p:cNvSpPr txBox="1"/>
          <p:nvPr/>
        </p:nvSpPr>
        <p:spPr>
          <a:xfrm>
            <a:off x="163275" y="3455500"/>
            <a:ext cx="22479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300" b="1" u="sng">
              <a:solidFill>
                <a:srgbClr val="38761D"/>
              </a:solidFill>
            </a:endParaRPr>
          </a:p>
        </p:txBody>
      </p:sp>
      <p:sp>
        <p:nvSpPr>
          <p:cNvPr id="221" name="Google Shape;221;p45"/>
          <p:cNvSpPr txBox="1"/>
          <p:nvPr/>
        </p:nvSpPr>
        <p:spPr>
          <a:xfrm>
            <a:off x="341002" y="199384"/>
            <a:ext cx="82296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rPr lang="en" sz="2100" b="1" u="non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000" b="1"/>
              <a:t>3. </a:t>
            </a:r>
            <a:r>
              <a:rPr lang="en" sz="3300" b="1"/>
              <a:t>SOIL POLLUTION</a:t>
            </a:r>
            <a:endParaRPr sz="2300" b="1"/>
          </a:p>
        </p:txBody>
      </p:sp>
      <p:cxnSp>
        <p:nvCxnSpPr>
          <p:cNvPr id="222" name="Google Shape;222;p45"/>
          <p:cNvCxnSpPr>
            <a:stCxn id="223" idx="3"/>
          </p:cNvCxnSpPr>
          <p:nvPr/>
        </p:nvCxnSpPr>
        <p:spPr>
          <a:xfrm>
            <a:off x="5137587" y="4285120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45"/>
          <p:cNvCxnSpPr>
            <a:stCxn id="223" idx="3"/>
          </p:cNvCxnSpPr>
          <p:nvPr/>
        </p:nvCxnSpPr>
        <p:spPr>
          <a:xfrm>
            <a:off x="5137587" y="4285120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45"/>
          <p:cNvCxnSpPr/>
          <p:nvPr/>
        </p:nvCxnSpPr>
        <p:spPr>
          <a:xfrm>
            <a:off x="-37200" y="814975"/>
            <a:ext cx="9218400" cy="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" name="Google Shape;226;p45"/>
          <p:cNvSpPr txBox="1">
            <a:spLocks noGrp="1"/>
          </p:cNvSpPr>
          <p:nvPr>
            <p:ph type="sldNum" idx="12"/>
          </p:nvPr>
        </p:nvSpPr>
        <p:spPr>
          <a:xfrm>
            <a:off x="8570609" y="4664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 b="1">
                <a:highlight>
                  <a:srgbClr val="00FFFF"/>
                </a:highlight>
              </a:rPr>
              <a:t>9</a:t>
            </a:fld>
            <a:endParaRPr sz="2100" b="1">
              <a:highlight>
                <a:srgbClr val="00FFFF"/>
              </a:highlight>
            </a:endParaRPr>
          </a:p>
        </p:txBody>
      </p:sp>
      <p:sp>
        <p:nvSpPr>
          <p:cNvPr id="227" name="Google Shape;227;p45"/>
          <p:cNvSpPr txBox="1"/>
          <p:nvPr/>
        </p:nvSpPr>
        <p:spPr>
          <a:xfrm>
            <a:off x="134250" y="895200"/>
            <a:ext cx="88755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Refers to the degradation of land due to the presence of chemicals or other man-made substances in the soil.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/>
              <a:t>CAUSES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Improper industrial waste disposal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Oil Spills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Acid rain which is caused by air pollution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Mining activities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Intensive farming and agrochemicals (like fertilisers and pesticides)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Industrial accidents</a:t>
            </a:r>
            <a:endParaRPr sz="2400"/>
          </a:p>
        </p:txBody>
      </p:sp>
      <p:pic>
        <p:nvPicPr>
          <p:cNvPr id="228" name="Google Shape;22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7300" y="1797975"/>
            <a:ext cx="2742450" cy="19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olored4">
      <a:dk1>
        <a:srgbClr val="000000"/>
      </a:dk1>
      <a:lt1>
        <a:srgbClr val="FFFFFF"/>
      </a:lt1>
      <a:dk2>
        <a:srgbClr val="5C5C5C"/>
      </a:dk2>
      <a:lt2>
        <a:srgbClr val="FFFFFF"/>
      </a:lt2>
      <a:accent1>
        <a:srgbClr val="FFB230"/>
      </a:accent1>
      <a:accent2>
        <a:srgbClr val="ED6C44"/>
      </a:accent2>
      <a:accent3>
        <a:srgbClr val="C3A279"/>
      </a:accent3>
      <a:accent4>
        <a:srgbClr val="4C4743"/>
      </a:accent4>
      <a:accent5>
        <a:srgbClr val="4BC5C3"/>
      </a:accent5>
      <a:accent6>
        <a:srgbClr val="4C4743"/>
      </a:accent6>
      <a:hlink>
        <a:srgbClr val="C000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6">
      <a:dk1>
        <a:srgbClr val="000000"/>
      </a:dk1>
      <a:lt1>
        <a:srgbClr val="FFFFFF"/>
      </a:lt1>
      <a:dk2>
        <a:srgbClr val="C82828"/>
      </a:dk2>
      <a:lt2>
        <a:srgbClr val="7D8287"/>
      </a:lt2>
      <a:accent1>
        <a:srgbClr val="4B194B"/>
      </a:accent1>
      <a:accent2>
        <a:srgbClr val="FFA500"/>
      </a:accent2>
      <a:accent3>
        <a:srgbClr val="96C828"/>
      </a:accent3>
      <a:accent4>
        <a:srgbClr val="00AA8C"/>
      </a:accent4>
      <a:accent5>
        <a:srgbClr val="0087BE"/>
      </a:accent5>
      <a:accent6>
        <a:srgbClr val="00B4E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heme 4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D9FAC"/>
      </a:accent1>
      <a:accent2>
        <a:srgbClr val="5B4470"/>
      </a:accent2>
      <a:accent3>
        <a:srgbClr val="FEB834"/>
      </a:accent3>
      <a:accent4>
        <a:srgbClr val="D7562E"/>
      </a:accent4>
      <a:accent5>
        <a:srgbClr val="1BB29C"/>
      </a:accent5>
      <a:accent6>
        <a:srgbClr val="3BC7E2"/>
      </a:accent6>
      <a:hlink>
        <a:srgbClr val="0066CC"/>
      </a:hlink>
      <a:folHlink>
        <a:srgbClr val="29B5E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Microsoft Office PowerPoint</Application>
  <PresentationFormat>On-screen Show (16:9)</PresentationFormat>
  <Paragraphs>133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Montserrat</vt:lpstr>
      <vt:lpstr>Roboto</vt:lpstr>
      <vt:lpstr>Pacifico</vt:lpstr>
      <vt:lpstr>Georgia</vt:lpstr>
      <vt:lpstr>Simple Light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WHAT IS POLLUTION?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modified xsi:type="dcterms:W3CDTF">2021-05-28T12:32:40Z</dcterms:modified>
</cp:coreProperties>
</file>