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5334000" cy="7562850"/>
  <p:notesSz cx="53340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050" y="2344483"/>
            <a:ext cx="453390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0100" y="4235196"/>
            <a:ext cx="373380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66700" y="1739455"/>
            <a:ext cx="232029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747010" y="1739455"/>
            <a:ext cx="232029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00" y="302514"/>
            <a:ext cx="480060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00" y="1739455"/>
            <a:ext cx="480060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13560" y="7033450"/>
            <a:ext cx="1706880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66700" y="7033450"/>
            <a:ext cx="1226820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40480" y="7033450"/>
            <a:ext cx="1226820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04004"/>
            <a:ext cx="5328005" cy="1656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5328285" cy="360045"/>
          </a:xfrm>
          <a:custGeom>
            <a:avLst/>
            <a:gdLst/>
            <a:ahLst/>
            <a:cxnLst/>
            <a:rect l="l" t="t" r="r" b="b"/>
            <a:pathLst>
              <a:path w="5328285" h="360045">
                <a:moveTo>
                  <a:pt x="0" y="360010"/>
                </a:moveTo>
                <a:lnTo>
                  <a:pt x="5328005" y="360010"/>
                </a:lnTo>
                <a:lnTo>
                  <a:pt x="5328005" y="0"/>
                </a:lnTo>
                <a:lnTo>
                  <a:pt x="0" y="0"/>
                </a:lnTo>
                <a:lnTo>
                  <a:pt x="0" y="360010"/>
                </a:lnTo>
                <a:close/>
              </a:path>
            </a:pathLst>
          </a:custGeom>
          <a:solidFill>
            <a:srgbClr val="22BC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38502" y="7149458"/>
            <a:ext cx="12477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Phonic</a:t>
            </a:r>
            <a:r>
              <a:rPr dirty="0" sz="11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5" b="1">
                <a:solidFill>
                  <a:srgbClr val="FFFFFF"/>
                </a:solidFill>
                <a:latin typeface="Trebuchet MS"/>
                <a:cs typeface="Trebuchet MS"/>
              </a:rPr>
              <a:t>Book</a:t>
            </a:r>
            <a:r>
              <a:rPr dirty="0" sz="11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6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-3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ie</a:t>
            </a:r>
            <a:r>
              <a:rPr dirty="0" sz="1100" spc="1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3908" y="6403514"/>
            <a:ext cx="1322095" cy="5141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9303" y="97017"/>
            <a:ext cx="16833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6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15" b="1">
                <a:solidFill>
                  <a:srgbClr val="FFFFFF"/>
                </a:solidFill>
                <a:latin typeface="Trebuchet MS"/>
                <a:cs typeface="Trebuchet MS"/>
              </a:rPr>
              <a:t>ound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15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100" spc="75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3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FFFFFF"/>
                </a:solidFill>
                <a:latin typeface="Trebuchet MS"/>
                <a:cs typeface="Trebuchet MS"/>
              </a:rPr>
              <a:t>Init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ial</a:t>
            </a:r>
            <a:r>
              <a:rPr dirty="0" sz="11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25" b="1">
                <a:solidFill>
                  <a:srgbClr val="FFFFFF"/>
                </a:solidFill>
                <a:latin typeface="Trebuchet MS"/>
                <a:cs typeface="Trebuchet MS"/>
              </a:rPr>
              <a:t>ode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5180" y="4707341"/>
            <a:ext cx="3141980" cy="1068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0160">
              <a:lnSpc>
                <a:spcPct val="100000"/>
              </a:lnSpc>
              <a:spcBef>
                <a:spcPts val="90"/>
              </a:spcBef>
            </a:pPr>
            <a:r>
              <a:rPr dirty="0" sz="4650" spc="-140" i="1">
                <a:solidFill>
                  <a:srgbClr val="0A446D"/>
                </a:solidFill>
                <a:latin typeface="Verdana"/>
                <a:cs typeface="Verdana"/>
              </a:rPr>
              <a:t>Ĩi</a:t>
            </a:r>
            <a:r>
              <a:rPr dirty="0" sz="4650" spc="-765" i="1">
                <a:solidFill>
                  <a:srgbClr val="0A446D"/>
                </a:solidFill>
                <a:latin typeface="Verdana"/>
                <a:cs typeface="Verdana"/>
              </a:rPr>
              <a:t>m</a:t>
            </a:r>
            <a:r>
              <a:rPr dirty="0" sz="4650" spc="-35" i="1">
                <a:solidFill>
                  <a:srgbClr val="0A446D"/>
                </a:solidFill>
                <a:latin typeface="Verdana"/>
                <a:cs typeface="Verdana"/>
              </a:rPr>
              <a:t> </a:t>
            </a:r>
            <a:r>
              <a:rPr dirty="0" sz="4650" spc="-355" i="1">
                <a:solidFill>
                  <a:srgbClr val="0A446D"/>
                </a:solidFill>
                <a:latin typeface="Verdana"/>
                <a:cs typeface="Verdana"/>
              </a:rPr>
              <a:t>saľ</a:t>
            </a:r>
            <a:endParaRPr sz="46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dirty="0" sz="1100" spc="-60">
                <a:solidFill>
                  <a:srgbClr val="0A446D"/>
                </a:solidFill>
                <a:latin typeface="Verdana"/>
                <a:cs typeface="Verdana"/>
              </a:rPr>
              <a:t>Written</a:t>
            </a:r>
            <a:r>
              <a:rPr dirty="0" sz="1100" spc="-125">
                <a:solidFill>
                  <a:srgbClr val="0A446D"/>
                </a:solidFill>
                <a:latin typeface="Verdana"/>
                <a:cs typeface="Verdana"/>
              </a:rPr>
              <a:t> </a:t>
            </a:r>
            <a:r>
              <a:rPr dirty="0" sz="1100" spc="-90">
                <a:solidFill>
                  <a:srgbClr val="0A446D"/>
                </a:solidFill>
                <a:latin typeface="Verdana"/>
                <a:cs typeface="Verdana"/>
              </a:rPr>
              <a:t>by</a:t>
            </a:r>
            <a:r>
              <a:rPr dirty="0" sz="1100" spc="-120">
                <a:solidFill>
                  <a:srgbClr val="0A446D"/>
                </a:solidFill>
                <a:latin typeface="Verdana"/>
                <a:cs typeface="Verdana"/>
              </a:rPr>
              <a:t> </a:t>
            </a:r>
            <a:r>
              <a:rPr dirty="0" sz="1100" spc="-90">
                <a:solidFill>
                  <a:srgbClr val="0A446D"/>
                </a:solidFill>
                <a:latin typeface="Verdana"/>
                <a:cs typeface="Verdana"/>
              </a:rPr>
              <a:t>SPELD</a:t>
            </a:r>
            <a:r>
              <a:rPr dirty="0" sz="1100" spc="-125">
                <a:solidFill>
                  <a:srgbClr val="0A446D"/>
                </a:solidFill>
                <a:latin typeface="Verdana"/>
                <a:cs typeface="Verdana"/>
              </a:rPr>
              <a:t> </a:t>
            </a:r>
            <a:r>
              <a:rPr dirty="0" sz="1100" spc="-80">
                <a:solidFill>
                  <a:srgbClr val="0A446D"/>
                </a:solidFill>
                <a:latin typeface="Verdana"/>
                <a:cs typeface="Verdana"/>
              </a:rPr>
              <a:t>SA.</a:t>
            </a:r>
            <a:r>
              <a:rPr dirty="0" sz="1100" spc="-120">
                <a:solidFill>
                  <a:srgbClr val="0A446D"/>
                </a:solidFill>
                <a:latin typeface="Verdana"/>
                <a:cs typeface="Verdana"/>
              </a:rPr>
              <a:t> </a:t>
            </a:r>
            <a:r>
              <a:rPr dirty="0" sz="1100" spc="-75">
                <a:solidFill>
                  <a:srgbClr val="0A446D"/>
                </a:solidFill>
                <a:latin typeface="Verdana"/>
                <a:cs typeface="Verdana"/>
              </a:rPr>
              <a:t>Illustrated</a:t>
            </a:r>
            <a:r>
              <a:rPr dirty="0" sz="1100" spc="-125">
                <a:solidFill>
                  <a:srgbClr val="0A446D"/>
                </a:solidFill>
                <a:latin typeface="Verdana"/>
                <a:cs typeface="Verdana"/>
              </a:rPr>
              <a:t> </a:t>
            </a:r>
            <a:r>
              <a:rPr dirty="0" sz="1100" spc="-90">
                <a:solidFill>
                  <a:srgbClr val="0A446D"/>
                </a:solidFill>
                <a:latin typeface="Verdana"/>
                <a:cs typeface="Verdana"/>
              </a:rPr>
              <a:t>by</a:t>
            </a:r>
            <a:r>
              <a:rPr dirty="0" sz="1100" spc="-120">
                <a:solidFill>
                  <a:srgbClr val="0A446D"/>
                </a:solidFill>
                <a:latin typeface="Verdana"/>
                <a:cs typeface="Verdana"/>
              </a:rPr>
              <a:t> </a:t>
            </a:r>
            <a:r>
              <a:rPr dirty="0" sz="1100" spc="-100">
                <a:solidFill>
                  <a:srgbClr val="0A446D"/>
                </a:solidFill>
                <a:latin typeface="Verdana"/>
                <a:cs typeface="Verdana"/>
              </a:rPr>
              <a:t>Trent</a:t>
            </a:r>
            <a:r>
              <a:rPr dirty="0" sz="1100" spc="-125">
                <a:solidFill>
                  <a:srgbClr val="0A446D"/>
                </a:solidFill>
                <a:latin typeface="Verdana"/>
                <a:cs typeface="Verdana"/>
              </a:rPr>
              <a:t> </a:t>
            </a:r>
            <a:r>
              <a:rPr dirty="0" sz="1100" spc="-65">
                <a:solidFill>
                  <a:srgbClr val="0A446D"/>
                </a:solidFill>
                <a:latin typeface="Verdana"/>
                <a:cs typeface="Verdana"/>
              </a:rPr>
              <a:t>Lambert.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" y="540008"/>
            <a:ext cx="5328285" cy="4068445"/>
            <a:chOff x="3" y="540008"/>
            <a:chExt cx="5328285" cy="40684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" y="720017"/>
              <a:ext cx="5328001" cy="388799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79698" y="540008"/>
              <a:ext cx="900430" cy="900430"/>
            </a:xfrm>
            <a:custGeom>
              <a:avLst/>
              <a:gdLst/>
              <a:ahLst/>
              <a:cxnLst/>
              <a:rect l="l" t="t" r="r" b="b"/>
              <a:pathLst>
                <a:path w="900429" h="900430">
                  <a:moveTo>
                    <a:pt x="756005" y="0"/>
                  </a:moveTo>
                  <a:lnTo>
                    <a:pt x="144005" y="0"/>
                  </a:lnTo>
                  <a:lnTo>
                    <a:pt x="98490" y="7340"/>
                  </a:lnTo>
                  <a:lnTo>
                    <a:pt x="58959" y="27782"/>
                  </a:lnTo>
                  <a:lnTo>
                    <a:pt x="27785" y="58954"/>
                  </a:lnTo>
                  <a:lnTo>
                    <a:pt x="7341" y="98485"/>
                  </a:lnTo>
                  <a:lnTo>
                    <a:pt x="0" y="144005"/>
                  </a:lnTo>
                  <a:lnTo>
                    <a:pt x="0" y="756005"/>
                  </a:lnTo>
                  <a:lnTo>
                    <a:pt x="7341" y="801519"/>
                  </a:lnTo>
                  <a:lnTo>
                    <a:pt x="27785" y="841046"/>
                  </a:lnTo>
                  <a:lnTo>
                    <a:pt x="58959" y="872216"/>
                  </a:lnTo>
                  <a:lnTo>
                    <a:pt x="98490" y="892657"/>
                  </a:lnTo>
                  <a:lnTo>
                    <a:pt x="144005" y="899998"/>
                  </a:lnTo>
                  <a:lnTo>
                    <a:pt x="756005" y="899998"/>
                  </a:lnTo>
                  <a:lnTo>
                    <a:pt x="801520" y="892657"/>
                  </a:lnTo>
                  <a:lnTo>
                    <a:pt x="841051" y="872216"/>
                  </a:lnTo>
                  <a:lnTo>
                    <a:pt x="872224" y="841046"/>
                  </a:lnTo>
                  <a:lnTo>
                    <a:pt x="892668" y="801519"/>
                  </a:lnTo>
                  <a:lnTo>
                    <a:pt x="900010" y="756005"/>
                  </a:lnTo>
                  <a:lnTo>
                    <a:pt x="900010" y="144005"/>
                  </a:lnTo>
                  <a:lnTo>
                    <a:pt x="892668" y="98485"/>
                  </a:lnTo>
                  <a:lnTo>
                    <a:pt x="872224" y="58954"/>
                  </a:lnTo>
                  <a:lnTo>
                    <a:pt x="841051" y="27782"/>
                  </a:lnTo>
                  <a:lnTo>
                    <a:pt x="801520" y="7340"/>
                  </a:lnTo>
                  <a:lnTo>
                    <a:pt x="756005" y="0"/>
                  </a:lnTo>
                  <a:close/>
                </a:path>
              </a:pathLst>
            </a:custGeom>
            <a:solidFill>
              <a:srgbClr val="22BCB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410631" y="631970"/>
            <a:ext cx="445770" cy="772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340"/>
              </a:lnSpc>
              <a:spcBef>
                <a:spcPts val="100"/>
              </a:spcBef>
            </a:pPr>
            <a:r>
              <a:rPr dirty="0" sz="2000" spc="-140" i="1">
                <a:solidFill>
                  <a:srgbClr val="FFFFFF"/>
                </a:solidFill>
                <a:latin typeface="Verdana"/>
                <a:cs typeface="Verdana"/>
              </a:rPr>
              <a:t>Uniľ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ts val="3540"/>
              </a:lnSpc>
            </a:pPr>
            <a:r>
              <a:rPr dirty="0" sz="3000" spc="-1260" i="1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303" y="7259646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231F20"/>
                </a:solidFill>
                <a:latin typeface="Verdana"/>
                <a:cs typeface="Verdana"/>
              </a:rPr>
              <a:t>8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06" y="270005"/>
            <a:ext cx="4788001" cy="696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7759" y="3146984"/>
            <a:ext cx="98425" cy="889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1402" y="1785565"/>
            <a:ext cx="4479290" cy="510222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1200" spc="-105" b="1">
                <a:solidFill>
                  <a:srgbClr val="231F20"/>
                </a:solidFill>
                <a:latin typeface="Arial"/>
                <a:cs typeface="Arial"/>
              </a:rPr>
              <a:t>C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dirty="0" sz="1200" spc="-95" b="1">
                <a:solidFill>
                  <a:srgbClr val="231F20"/>
                </a:solidFill>
                <a:latin typeface="Arial"/>
                <a:cs typeface="Arial"/>
              </a:rPr>
              <a:t>v</a:t>
            </a:r>
            <a:r>
              <a:rPr dirty="0" sz="1200" spc="10" b="1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dirty="0" sz="1200" spc="-7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40" b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1200" spc="60" b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dirty="0" sz="1200" spc="65" b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1200" spc="-25" b="1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dirty="0" sz="1200" spc="5" b="1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dirty="0" sz="1200" spc="5" b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dirty="0" sz="1200" spc="-35" b="1">
                <a:solidFill>
                  <a:srgbClr val="231F20"/>
                </a:solidFill>
                <a:latin typeface="Arial"/>
                <a:cs typeface="Arial"/>
              </a:rPr>
              <a:t>k</a:t>
            </a:r>
            <a:r>
              <a:rPr dirty="0" sz="1200" spc="-7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5" b="1">
                <a:solidFill>
                  <a:srgbClr val="231F20"/>
                </a:solidFill>
                <a:latin typeface="Arial"/>
                <a:cs typeface="Arial"/>
              </a:rPr>
              <a:t>b</a:t>
            </a:r>
            <a:r>
              <a:rPr dirty="0" sz="1200" spc="-75" b="1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dirty="0" sz="1200" spc="-7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35" b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dirty="0" sz="1200" spc="-25" b="1">
                <a:solidFill>
                  <a:srgbClr val="231F20"/>
                </a:solidFill>
                <a:latin typeface="Arial"/>
                <a:cs typeface="Arial"/>
              </a:rPr>
              <a:t>z</a:t>
            </a:r>
            <a:r>
              <a:rPr dirty="0" sz="1200" spc="40" b="1">
                <a:solidFill>
                  <a:srgbClr val="231F20"/>
                </a:solidFill>
                <a:latin typeface="Arial"/>
                <a:cs typeface="Arial"/>
              </a:rPr>
              <a:t>ab</a:t>
            </a:r>
            <a:r>
              <a:rPr dirty="0" sz="1200" spc="35" b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1200" spc="40" b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dirty="0" sz="1200" spc="-7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40" b="1">
                <a:solidFill>
                  <a:srgbClr val="231F20"/>
                </a:solidFill>
                <a:latin typeface="Arial"/>
                <a:cs typeface="Arial"/>
              </a:rPr>
              <a:t>Close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  <a:spcBef>
                <a:spcPts val="505"/>
              </a:spcBef>
            </a:pP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Elizabeth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Close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is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an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u="sng" sz="900" spc="-4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</a:rPr>
              <a:t>n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angu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woman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from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 Pitjantjatjara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Yankunytjatjara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language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groups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APY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Lands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outback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South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Australia.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She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was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born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Adelaide </a:t>
            </a:r>
            <a:r>
              <a:rPr dirty="0" sz="90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spent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much </a:t>
            </a:r>
            <a:r>
              <a:rPr dirty="0" sz="900" spc="-15">
                <a:solidFill>
                  <a:srgbClr val="231F20"/>
                </a:solidFill>
                <a:latin typeface="Verdana"/>
                <a:cs typeface="Verdana"/>
              </a:rPr>
              <a:t>of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her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upbringing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in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remote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communities,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learning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her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language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receiving</a:t>
            </a:r>
            <a:r>
              <a:rPr dirty="0" sz="900" spc="-1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cultural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education.</a:t>
            </a:r>
            <a:endParaRPr sz="900">
              <a:latin typeface="Verdana"/>
              <a:cs typeface="Verdana"/>
            </a:endParaRPr>
          </a:p>
          <a:p>
            <a:pPr marL="12700" marR="123189">
              <a:lnSpc>
                <a:spcPct val="108300"/>
              </a:lnSpc>
              <a:spcBef>
                <a:spcPts val="570"/>
              </a:spcBef>
            </a:pPr>
            <a:r>
              <a:rPr dirty="0" sz="900" spc="-70" i="1">
                <a:solidFill>
                  <a:srgbClr val="231F20"/>
                </a:solidFill>
                <a:latin typeface="Verdana"/>
                <a:cs typeface="Verdana"/>
              </a:rPr>
              <a:t>‘This </a:t>
            </a:r>
            <a:r>
              <a:rPr dirty="0" sz="900" spc="-50" i="1">
                <a:solidFill>
                  <a:srgbClr val="231F20"/>
                </a:solidFill>
                <a:latin typeface="Verdana"/>
                <a:cs typeface="Verdana"/>
              </a:rPr>
              <a:t>artwork </a:t>
            </a:r>
            <a:r>
              <a:rPr dirty="0" sz="900" spc="-60" i="1">
                <a:solidFill>
                  <a:srgbClr val="231F20"/>
                </a:solidFill>
                <a:latin typeface="Verdana"/>
                <a:cs typeface="Verdana"/>
              </a:rPr>
              <a:t>represents </a:t>
            </a:r>
            <a:r>
              <a:rPr dirty="0" sz="900" spc="-50" i="1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900" spc="-55" i="1">
                <a:solidFill>
                  <a:srgbClr val="231F20"/>
                </a:solidFill>
                <a:latin typeface="Verdana"/>
                <a:cs typeface="Verdana"/>
              </a:rPr>
              <a:t>literacy </a:t>
            </a:r>
            <a:r>
              <a:rPr dirty="0" sz="900" spc="-30" i="1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900" spc="-65" i="1">
                <a:solidFill>
                  <a:srgbClr val="231F20"/>
                </a:solidFill>
                <a:latin typeface="Verdana"/>
                <a:cs typeface="Verdana"/>
              </a:rPr>
              <a:t>numeracy </a:t>
            </a:r>
            <a:r>
              <a:rPr dirty="0" sz="900" spc="-45" i="1">
                <a:solidFill>
                  <a:srgbClr val="231F20"/>
                </a:solidFill>
                <a:latin typeface="Verdana"/>
                <a:cs typeface="Verdana"/>
              </a:rPr>
              <a:t>learning </a:t>
            </a:r>
            <a:r>
              <a:rPr dirty="0" sz="900" spc="-80" i="1">
                <a:solidFill>
                  <a:srgbClr val="231F20"/>
                </a:solidFill>
                <a:latin typeface="Verdana"/>
                <a:cs typeface="Verdana"/>
              </a:rPr>
              <a:t>journey, </a:t>
            </a:r>
            <a:r>
              <a:rPr dirty="0" sz="900" spc="-30" i="1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900" spc="-50" i="1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900" spc="-35" i="1">
                <a:solidFill>
                  <a:srgbClr val="231F20"/>
                </a:solidFill>
                <a:latin typeface="Verdana"/>
                <a:cs typeface="Verdana"/>
              </a:rPr>
              <a:t>path </a:t>
            </a:r>
            <a:r>
              <a:rPr dirty="0" sz="900" spc="-30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 i="1">
                <a:solidFill>
                  <a:srgbClr val="231F20"/>
                </a:solidFill>
                <a:latin typeface="Verdana"/>
                <a:cs typeface="Verdana"/>
              </a:rPr>
              <a:t>towards </a:t>
            </a:r>
            <a:r>
              <a:rPr dirty="0" sz="900" spc="-40" i="1">
                <a:solidFill>
                  <a:srgbClr val="231F20"/>
                </a:solidFill>
                <a:latin typeface="Verdana"/>
                <a:cs typeface="Verdana"/>
              </a:rPr>
              <a:t>independent </a:t>
            </a:r>
            <a:r>
              <a:rPr dirty="0" sz="900" spc="-50" i="1">
                <a:solidFill>
                  <a:srgbClr val="231F20"/>
                </a:solidFill>
                <a:latin typeface="Verdana"/>
                <a:cs typeface="Verdana"/>
              </a:rPr>
              <a:t>learning. </a:t>
            </a:r>
            <a:r>
              <a:rPr dirty="0" sz="900" spc="-70" i="1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900" spc="-55" i="1">
                <a:solidFill>
                  <a:srgbClr val="231F20"/>
                </a:solidFill>
                <a:latin typeface="Verdana"/>
                <a:cs typeface="Verdana"/>
              </a:rPr>
              <a:t>circles </a:t>
            </a:r>
            <a:r>
              <a:rPr dirty="0" sz="900" spc="-60" i="1">
                <a:solidFill>
                  <a:srgbClr val="231F20"/>
                </a:solidFill>
                <a:latin typeface="Verdana"/>
                <a:cs typeface="Verdana"/>
              </a:rPr>
              <a:t>represent </a:t>
            </a:r>
            <a:r>
              <a:rPr dirty="0" sz="900" spc="-50" i="1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900" spc="-45" i="1">
                <a:solidFill>
                  <a:srgbClr val="231F20"/>
                </a:solidFill>
                <a:latin typeface="Verdana"/>
                <a:cs typeface="Verdana"/>
              </a:rPr>
              <a:t>collaborative learning </a:t>
            </a:r>
            <a:r>
              <a:rPr dirty="0" sz="900" spc="-30" i="1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900" spc="-25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 i="1">
                <a:solidFill>
                  <a:srgbClr val="231F20"/>
                </a:solidFill>
                <a:latin typeface="Verdana"/>
                <a:cs typeface="Verdana"/>
              </a:rPr>
              <a:t>supports</a:t>
            </a:r>
            <a:r>
              <a:rPr dirty="0" sz="900" spc="-114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 i="1">
                <a:solidFill>
                  <a:srgbClr val="231F20"/>
                </a:solidFill>
                <a:latin typeface="Verdana"/>
                <a:cs typeface="Verdana"/>
              </a:rPr>
              <a:t>around</a:t>
            </a:r>
            <a:r>
              <a:rPr dirty="0" sz="900" spc="-114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 i="1">
                <a:solidFill>
                  <a:srgbClr val="231F20"/>
                </a:solidFill>
                <a:latin typeface="Verdana"/>
                <a:cs typeface="Verdana"/>
              </a:rPr>
              <a:t>children</a:t>
            </a:r>
            <a:r>
              <a:rPr dirty="0" sz="900" spc="-114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 i="1">
                <a:solidFill>
                  <a:srgbClr val="231F20"/>
                </a:solidFill>
                <a:latin typeface="Verdana"/>
                <a:cs typeface="Verdana"/>
              </a:rPr>
              <a:t>with</a:t>
            </a:r>
            <a:r>
              <a:rPr dirty="0" sz="900" spc="-110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 i="1">
                <a:solidFill>
                  <a:srgbClr val="231F20"/>
                </a:solidFill>
                <a:latin typeface="Verdana"/>
                <a:cs typeface="Verdana"/>
              </a:rPr>
              <a:t>specific</a:t>
            </a:r>
            <a:r>
              <a:rPr dirty="0" sz="900" spc="-114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 i="1">
                <a:solidFill>
                  <a:srgbClr val="231F20"/>
                </a:solidFill>
                <a:latin typeface="Verdana"/>
                <a:cs typeface="Verdana"/>
              </a:rPr>
              <a:t>learning</a:t>
            </a:r>
            <a:r>
              <a:rPr dirty="0" sz="900" spc="-114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 i="1">
                <a:solidFill>
                  <a:srgbClr val="231F20"/>
                </a:solidFill>
                <a:latin typeface="Verdana"/>
                <a:cs typeface="Verdana"/>
              </a:rPr>
              <a:t>di</a:t>
            </a:r>
            <a:r>
              <a:rPr dirty="0" sz="900" spc="229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 i="1">
                <a:solidFill>
                  <a:srgbClr val="231F20"/>
                </a:solidFill>
                <a:latin typeface="Verdana"/>
                <a:cs typeface="Verdana"/>
              </a:rPr>
              <a:t>culties,</a:t>
            </a:r>
            <a:r>
              <a:rPr dirty="0" sz="900" spc="-110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 i="1">
                <a:solidFill>
                  <a:srgbClr val="231F20"/>
                </a:solidFill>
                <a:latin typeface="Verdana"/>
                <a:cs typeface="Verdana"/>
              </a:rPr>
              <a:t>including</a:t>
            </a:r>
            <a:r>
              <a:rPr dirty="0" sz="900" spc="-114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 i="1">
                <a:solidFill>
                  <a:srgbClr val="231F20"/>
                </a:solidFill>
                <a:latin typeface="Verdana"/>
                <a:cs typeface="Verdana"/>
              </a:rPr>
              <a:t>children,</a:t>
            </a:r>
            <a:r>
              <a:rPr dirty="0" sz="900" spc="-114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 i="1">
                <a:solidFill>
                  <a:srgbClr val="231F20"/>
                </a:solidFill>
                <a:latin typeface="Verdana"/>
                <a:cs typeface="Verdana"/>
              </a:rPr>
              <a:t>schools, </a:t>
            </a:r>
            <a:r>
              <a:rPr dirty="0" sz="900" spc="-305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 i="1">
                <a:solidFill>
                  <a:srgbClr val="231F20"/>
                </a:solidFill>
                <a:latin typeface="Verdana"/>
                <a:cs typeface="Verdana"/>
              </a:rPr>
              <a:t>families,</a:t>
            </a:r>
            <a:r>
              <a:rPr dirty="0" sz="900" spc="-120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0" i="1">
                <a:solidFill>
                  <a:srgbClr val="231F20"/>
                </a:solidFill>
                <a:latin typeface="Verdana"/>
                <a:cs typeface="Verdana"/>
              </a:rPr>
              <a:t>SPELD</a:t>
            </a:r>
            <a:r>
              <a:rPr dirty="0" sz="900" spc="-120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 i="1">
                <a:solidFill>
                  <a:srgbClr val="231F20"/>
                </a:solidFill>
                <a:latin typeface="Verdana"/>
                <a:cs typeface="Verdana"/>
              </a:rPr>
              <a:t>SA</a:t>
            </a:r>
            <a:r>
              <a:rPr dirty="0" sz="900" spc="-120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 i="1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20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 i="1">
                <a:solidFill>
                  <a:srgbClr val="231F20"/>
                </a:solidFill>
                <a:latin typeface="Verdana"/>
                <a:cs typeface="Verdana"/>
              </a:rPr>
              <a:t>others.’</a:t>
            </a:r>
            <a:r>
              <a:rPr dirty="0" sz="900" spc="75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231F20"/>
                </a:solidFill>
                <a:latin typeface="Arial"/>
                <a:cs typeface="Arial"/>
              </a:rPr>
              <a:t>Elizabeth</a:t>
            </a:r>
            <a:r>
              <a:rPr dirty="0" sz="900" spc="-5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40" b="1">
                <a:solidFill>
                  <a:srgbClr val="231F20"/>
                </a:solidFill>
                <a:latin typeface="Arial"/>
                <a:cs typeface="Arial"/>
              </a:rPr>
              <a:t>Close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Artist.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15" b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1200" spc="10" b="1">
                <a:solidFill>
                  <a:srgbClr val="231F20"/>
                </a:solidFill>
                <a:latin typeface="Arial"/>
                <a:cs typeface="Arial"/>
              </a:rPr>
              <a:t>bout</a:t>
            </a:r>
            <a:r>
              <a:rPr dirty="0" sz="1200" spc="-7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40" b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1200" spc="-50" b="1">
                <a:solidFill>
                  <a:srgbClr val="231F20"/>
                </a:solidFill>
                <a:latin typeface="Arial"/>
                <a:cs typeface="Arial"/>
              </a:rPr>
              <a:t>his</a:t>
            </a:r>
            <a:r>
              <a:rPr dirty="0" sz="1200" spc="-7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35" b="1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dirty="0" sz="1200" spc="-20" b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dirty="0" sz="1200" spc="10" b="1">
                <a:solidFill>
                  <a:srgbClr val="231F20"/>
                </a:solidFill>
                <a:latin typeface="Arial"/>
                <a:cs typeface="Arial"/>
              </a:rPr>
              <a:t>ie</a:t>
            </a:r>
            <a:r>
              <a:rPr dirty="0" sz="1200" spc="-125" b="1">
                <a:solidFill>
                  <a:srgbClr val="231F2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12700" marR="117475">
              <a:lnSpc>
                <a:spcPct val="108300"/>
              </a:lnSpc>
              <a:spcBef>
                <a:spcPts val="505"/>
              </a:spcBef>
            </a:pP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SPELD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SA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Phonic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Book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Series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complements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teaching </a:t>
            </a:r>
            <a:r>
              <a:rPr dirty="0" sz="900" spc="-15">
                <a:solidFill>
                  <a:srgbClr val="231F20"/>
                </a:solidFill>
                <a:latin typeface="Verdana"/>
                <a:cs typeface="Verdana"/>
              </a:rPr>
              <a:t>of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reading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writing </a:t>
            </a:r>
            <a:r>
              <a:rPr dirty="0" sz="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using </a:t>
            </a:r>
            <a:r>
              <a:rPr dirty="0" sz="900" spc="-5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structured synthetic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phonics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approach. 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SPELD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SA aims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to help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Aboriginal </a:t>
            </a:r>
            <a:r>
              <a:rPr dirty="0" sz="900" spc="-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students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engage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with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phonic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books 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by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having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characters,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content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settings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that </a:t>
            </a:r>
            <a:r>
              <a:rPr dirty="0" sz="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reflect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Aboriginal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communities.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10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developing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this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series,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SPELD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SA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has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consulted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with </a:t>
            </a:r>
            <a:r>
              <a:rPr dirty="0" sz="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people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who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live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work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u="sng" sz="900" spc="-5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</a:rPr>
              <a:t>n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angu,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Pitjantjatjara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Yankunytjatjara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(APY)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Lands.</a:t>
            </a:r>
            <a:endParaRPr sz="900">
              <a:latin typeface="Verdana"/>
              <a:cs typeface="Verdana"/>
            </a:endParaRPr>
          </a:p>
          <a:p>
            <a:pPr marL="12700" marR="85090">
              <a:lnSpc>
                <a:spcPct val="108300"/>
              </a:lnSpc>
              <a:spcBef>
                <a:spcPts val="570"/>
              </a:spcBef>
            </a:pP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W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unde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900" spc="-8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th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ent</a:t>
            </a:r>
            <a:r>
              <a:rPr dirty="0" sz="900" spc="-105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900" spc="-85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tin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dirty="0" sz="900" spc="-9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ha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900" spc="-2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900" spc="-1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900" spc="-9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95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efle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Verdana"/>
                <a:cs typeface="Verdana"/>
              </a:rPr>
              <a:t>all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boriginal 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people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their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experiences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but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hope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that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Aboriginal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students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learning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read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can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find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some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familiarity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connection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with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these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books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their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literacy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journey.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solidFill>
                  <a:srgbClr val="231F20"/>
                </a:solidFill>
                <a:latin typeface="Arial"/>
                <a:cs typeface="Arial"/>
              </a:rPr>
              <a:t>Acknowledgments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odu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ed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b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8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900" spc="-85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ELD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900" spc="-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2022.</a:t>
            </a:r>
            <a:endParaRPr sz="900">
              <a:latin typeface="Verdana"/>
              <a:cs typeface="Verdana"/>
            </a:endParaRPr>
          </a:p>
          <a:p>
            <a:pPr marL="12700" marR="64135">
              <a:lnSpc>
                <a:spcPct val="108300"/>
              </a:lnSpc>
              <a:spcBef>
                <a:spcPts val="570"/>
              </a:spcBef>
            </a:pP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Thanks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u="sng" sz="900" spc="-4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</a:rPr>
              <a:t>n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angu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Lands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for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their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contribution,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including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cultural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advice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u="sng" sz="900" spc="-4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Verdana"/>
                <a:cs typeface="Verdana"/>
              </a:rPr>
              <a:t>n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angu </a:t>
            </a:r>
            <a:r>
              <a:rPr dirty="0" sz="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communities</a:t>
            </a:r>
            <a:r>
              <a:rPr dirty="0" sz="900" spc="-1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language.</a:t>
            </a:r>
            <a:endParaRPr sz="900">
              <a:latin typeface="Verdana"/>
              <a:cs typeface="Verdana"/>
            </a:endParaRPr>
          </a:p>
          <a:p>
            <a:pPr marL="12700" marR="147955">
              <a:lnSpc>
                <a:spcPct val="108300"/>
              </a:lnSpc>
              <a:spcBef>
                <a:spcPts val="565"/>
              </a:spcBef>
            </a:pP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SPELD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SA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is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grateful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for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 contributions </a:t>
            </a:r>
            <a:r>
              <a:rPr dirty="0" sz="900" spc="-15">
                <a:solidFill>
                  <a:srgbClr val="231F20"/>
                </a:solidFill>
                <a:latin typeface="Verdana"/>
                <a:cs typeface="Verdana"/>
              </a:rPr>
              <a:t>of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staff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volunteers 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for: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consultation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project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development;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writing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85">
                <a:solidFill>
                  <a:srgbClr val="231F20"/>
                </a:solidFill>
                <a:latin typeface="Verdana"/>
                <a:cs typeface="Verdana"/>
              </a:rPr>
              <a:t>texts;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illustrating,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photography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graphic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design;</a:t>
            </a:r>
            <a:endParaRPr sz="900">
              <a:latin typeface="Verdana"/>
              <a:cs typeface="Verdana"/>
            </a:endParaRPr>
          </a:p>
          <a:p>
            <a:pPr marL="12700" marR="42545">
              <a:lnSpc>
                <a:spcPct val="108300"/>
              </a:lnSpc>
            </a:pP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character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development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cultural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advice;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speech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language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advice.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This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wide </a:t>
            </a:r>
            <a:r>
              <a:rPr dirty="0" sz="90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community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effort,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with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talents, expertise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knowledge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being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shared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for </a:t>
            </a:r>
            <a:r>
              <a:rPr dirty="0" sz="900" spc="-5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common </a:t>
            </a:r>
            <a:r>
              <a:rPr dirty="0" sz="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purpose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–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improve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literacy.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Thank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you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all.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" y="0"/>
            <a:ext cx="5328001" cy="16470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277" y="381132"/>
            <a:ext cx="3824604" cy="570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  <a:tabLst>
                <a:tab pos="2298065" algn="l"/>
              </a:tabLst>
            </a:pP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This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set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SPELD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SA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Phonic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Books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aligns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with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learning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objectives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90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Sounds-Write</a:t>
            </a:r>
            <a:r>
              <a:rPr dirty="0" sz="900" spc="-1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linguistic</a:t>
            </a:r>
            <a:r>
              <a:rPr dirty="0" sz="900" spc="-1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phonics</a:t>
            </a:r>
            <a:r>
              <a:rPr dirty="0" sz="900" spc="-1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program.	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Sounds-write.co.uk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Initial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900" spc="-25">
                <a:solidFill>
                  <a:srgbClr val="231F20"/>
                </a:solidFill>
                <a:latin typeface="Verdana"/>
                <a:cs typeface="Verdana"/>
              </a:rPr>
              <a:t>ode</a:t>
            </a:r>
            <a:r>
              <a:rPr dirty="0" sz="900" spc="-185">
                <a:solidFill>
                  <a:srgbClr val="231F20"/>
                </a:solidFill>
                <a:latin typeface="Verdana"/>
                <a:cs typeface="Verdana"/>
              </a:rPr>
              <a:t>: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303" y="4720988"/>
            <a:ext cx="4451350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SPELD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SA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acknowledges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traditional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custodians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lands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on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which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we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deliver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our </a:t>
            </a:r>
            <a:r>
              <a:rPr dirty="0" sz="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services.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We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pay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our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respects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elders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past,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present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emerging,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recognise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their </a:t>
            </a:r>
            <a:r>
              <a:rPr dirty="0" sz="90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ultu</a:t>
            </a:r>
            <a:r>
              <a:rPr dirty="0" sz="900" spc="-8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900" spc="-20">
                <a:solidFill>
                  <a:srgbClr val="231F20"/>
                </a:solidFill>
                <a:latin typeface="Verdana"/>
                <a:cs typeface="Verdana"/>
              </a:rPr>
              <a:t>al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heri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900" spc="-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900" spc="-25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900" spc="-105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b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li</a:t>
            </a:r>
            <a:r>
              <a:rPr dirty="0" sz="900" spc="-8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900" spc="-10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dirty="0" sz="900" spc="-9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95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900" spc="-15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tionship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w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ith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lan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dirty="0" sz="900" spc="-105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655"/>
              </a:spcBef>
            </a:pP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900" spc="-20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yright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8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900" spc="-85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ELD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900" spc="1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900" spc="-105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2022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262" y="3834008"/>
            <a:ext cx="2789682" cy="63285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31998" y="1062009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40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1998" y="3330009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39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1998" y="1314008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40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1998" y="1566008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39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1998" y="1818009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39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1998" y="2070009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39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1998" y="2322009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39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1998" y="2574009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39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1998" y="2826008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39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1998" y="3078008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39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48903" y="1068784"/>
            <a:ext cx="392430" cy="2431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1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2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3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4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5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6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7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8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9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10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6103" y="1068784"/>
            <a:ext cx="974090" cy="2431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900" spc="25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i</a:t>
            </a:r>
            <a:r>
              <a:rPr dirty="0" sz="900" spc="25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100">
                <a:solidFill>
                  <a:srgbClr val="231F20"/>
                </a:solidFill>
                <a:latin typeface="Verdana"/>
                <a:cs typeface="Verdana"/>
              </a:rPr>
              <a:t>m</a:t>
            </a:r>
            <a:r>
              <a:rPr dirty="0" sz="900" spc="26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9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900" spc="25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endParaRPr sz="9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905"/>
              </a:spcBef>
            </a:pP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n</a:t>
            </a:r>
            <a:r>
              <a:rPr dirty="0" sz="900" spc="23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900" spc="2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Verdana"/>
                <a:cs typeface="Verdana"/>
              </a:rPr>
              <a:t>p</a:t>
            </a:r>
            <a:endParaRPr sz="900">
              <a:latin typeface="Verdana"/>
              <a:cs typeface="Verdana"/>
            </a:endParaRPr>
          </a:p>
          <a:p>
            <a:pPr algn="just" marL="12700" marR="469900">
              <a:lnSpc>
                <a:spcPct val="183800"/>
              </a:lnSpc>
            </a:pPr>
            <a:r>
              <a:rPr dirty="0" sz="900" spc="-25">
                <a:solidFill>
                  <a:srgbClr val="231F20"/>
                </a:solidFill>
                <a:latin typeface="Verdana"/>
                <a:cs typeface="Verdana"/>
              </a:rPr>
              <a:t>b</a:t>
            </a:r>
            <a:r>
              <a:rPr dirty="0" sz="900" spc="-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900" spc="2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dirty="0" sz="900" spc="2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h </a:t>
            </a:r>
            <a:r>
              <a:rPr dirty="0" sz="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231F20"/>
                </a:solidFill>
                <a:latin typeface="Verdana"/>
                <a:cs typeface="Verdana"/>
              </a:rPr>
              <a:t>d</a:t>
            </a:r>
            <a:r>
              <a:rPr dirty="0" sz="900" spc="2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900" spc="24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Verdana"/>
                <a:cs typeface="Verdana"/>
              </a:rPr>
              <a:t>f</a:t>
            </a:r>
            <a:r>
              <a:rPr dirty="0" sz="900" spc="2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v 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100">
                <a:solidFill>
                  <a:srgbClr val="231F20"/>
                </a:solidFill>
                <a:latin typeface="Verdana"/>
                <a:cs typeface="Verdana"/>
              </a:rPr>
              <a:t>k</a:t>
            </a:r>
            <a:r>
              <a:rPr dirty="0" sz="900" spc="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l</a:t>
            </a:r>
            <a:r>
              <a:rPr dirty="0" sz="900" spc="-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r</a:t>
            </a:r>
            <a:r>
              <a:rPr dirty="0" sz="900" spc="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endParaRPr sz="9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900"/>
              </a:spcBef>
            </a:pPr>
            <a:r>
              <a:rPr dirty="0" sz="900" spc="-95">
                <a:solidFill>
                  <a:srgbClr val="231F20"/>
                </a:solidFill>
                <a:latin typeface="Verdana"/>
                <a:cs typeface="Verdana"/>
              </a:rPr>
              <a:t>j</a:t>
            </a:r>
            <a:r>
              <a:rPr dirty="0" sz="900" spc="23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w</a:t>
            </a:r>
            <a:r>
              <a:rPr dirty="0" sz="900" spc="2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z</a:t>
            </a:r>
            <a:endParaRPr sz="900">
              <a:latin typeface="Verdana"/>
              <a:cs typeface="Verdana"/>
            </a:endParaRPr>
          </a:p>
          <a:p>
            <a:pPr marL="12700" marR="135890">
              <a:lnSpc>
                <a:spcPct val="183800"/>
              </a:lnSpc>
            </a:pP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x</a:t>
            </a:r>
            <a:r>
              <a:rPr dirty="0" sz="900" spc="7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y</a:t>
            </a:r>
            <a:r>
              <a:rPr dirty="0" sz="900" spc="6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Verdana"/>
                <a:cs typeface="Verdana"/>
              </a:rPr>
              <a:t>ff</a:t>
            </a:r>
            <a:r>
              <a:rPr dirty="0" sz="900" spc="26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ll</a:t>
            </a:r>
            <a:r>
              <a:rPr dirty="0" sz="900" spc="-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95">
                <a:solidFill>
                  <a:srgbClr val="231F20"/>
                </a:solidFill>
                <a:latin typeface="Verdana"/>
                <a:cs typeface="Verdana"/>
              </a:rPr>
              <a:t>ss</a:t>
            </a:r>
            <a:r>
              <a:rPr dirty="0" sz="900" spc="4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zz </a:t>
            </a:r>
            <a:r>
              <a:rPr dirty="0" sz="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80">
                <a:solidFill>
                  <a:srgbClr val="231F20"/>
                </a:solidFill>
                <a:latin typeface="Verdana"/>
                <a:cs typeface="Verdana"/>
              </a:rPr>
              <a:t>vcc</a:t>
            </a:r>
            <a:r>
              <a:rPr dirty="0" sz="900" spc="3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cvcc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ccvc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ccvcc</a:t>
            </a:r>
            <a:r>
              <a:rPr dirty="0" sz="900" spc="26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cvccc</a:t>
            </a:r>
            <a:r>
              <a:rPr dirty="0" sz="900" spc="26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cccvc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9998" y="1062009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40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89998" y="3330009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39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89998" y="1314008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40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89998" y="1566008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39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89998" y="1818009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39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89998" y="2070009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39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89998" y="2322009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39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789998" y="2574009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39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89998" y="2826008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39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89998" y="3078008"/>
            <a:ext cx="2106295" cy="180340"/>
          </a:xfrm>
          <a:custGeom>
            <a:avLst/>
            <a:gdLst/>
            <a:ahLst/>
            <a:cxnLst/>
            <a:rect l="l" t="t" r="r" b="b"/>
            <a:pathLst>
              <a:path w="2106295" h="180339">
                <a:moveTo>
                  <a:pt x="2016010" y="0"/>
                </a:moveTo>
                <a:lnTo>
                  <a:pt x="90004" y="0"/>
                </a:lnTo>
                <a:lnTo>
                  <a:pt x="54971" y="7073"/>
                </a:lnTo>
                <a:lnTo>
                  <a:pt x="26362" y="26362"/>
                </a:lnTo>
                <a:lnTo>
                  <a:pt x="7073" y="54971"/>
                </a:lnTo>
                <a:lnTo>
                  <a:pt x="0" y="90004"/>
                </a:lnTo>
                <a:lnTo>
                  <a:pt x="7073" y="125031"/>
                </a:lnTo>
                <a:lnTo>
                  <a:pt x="26362" y="153636"/>
                </a:lnTo>
                <a:lnTo>
                  <a:pt x="54971" y="172924"/>
                </a:lnTo>
                <a:lnTo>
                  <a:pt x="90004" y="179997"/>
                </a:lnTo>
                <a:lnTo>
                  <a:pt x="2016010" y="179997"/>
                </a:lnTo>
                <a:lnTo>
                  <a:pt x="2051037" y="172924"/>
                </a:lnTo>
                <a:lnTo>
                  <a:pt x="2079642" y="153636"/>
                </a:lnTo>
                <a:lnTo>
                  <a:pt x="2098929" y="125031"/>
                </a:lnTo>
                <a:lnTo>
                  <a:pt x="2106002" y="90004"/>
                </a:lnTo>
                <a:lnTo>
                  <a:pt x="2098929" y="54971"/>
                </a:lnTo>
                <a:lnTo>
                  <a:pt x="2079642" y="26362"/>
                </a:lnTo>
                <a:lnTo>
                  <a:pt x="2051037" y="7073"/>
                </a:lnTo>
                <a:lnTo>
                  <a:pt x="2016010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906903" y="1068784"/>
            <a:ext cx="635000" cy="1675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11</a:t>
            </a:r>
            <a:r>
              <a:rPr dirty="0" sz="9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sh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11</a:t>
            </a:r>
            <a:r>
              <a:rPr dirty="0" sz="9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h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11</a:t>
            </a:r>
            <a:r>
              <a:rPr dirty="0" sz="9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th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11</a:t>
            </a:r>
            <a:r>
              <a:rPr dirty="0" sz="9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900" spc="-100">
                <a:solidFill>
                  <a:srgbClr val="231F20"/>
                </a:solidFill>
                <a:latin typeface="Verdana"/>
                <a:cs typeface="Verdana"/>
              </a:rPr>
              <a:t>k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11</a:t>
            </a:r>
            <a:r>
              <a:rPr dirty="0" sz="9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wh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11</a:t>
            </a:r>
            <a:r>
              <a:rPr dirty="0" sz="9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ng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11</a:t>
            </a:r>
            <a:r>
              <a:rPr dirty="0" sz="9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8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231F20"/>
                </a:solidFill>
                <a:latin typeface="Verdana"/>
                <a:cs typeface="Verdana"/>
              </a:rPr>
              <a:t>q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06903" y="2833004"/>
            <a:ext cx="69278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Brid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ging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83800"/>
              </a:lnSpc>
            </a:pP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Brid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ging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nit 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Brid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ging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U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nit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21303" y="2833004"/>
            <a:ext cx="39560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ch</a:t>
            </a:r>
            <a:r>
              <a:rPr dirty="0" sz="900" spc="18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tch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c</a:t>
            </a:r>
            <a:r>
              <a:rPr dirty="0" sz="900" spc="229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100">
                <a:solidFill>
                  <a:srgbClr val="231F20"/>
                </a:solidFill>
                <a:latin typeface="Verdana"/>
                <a:cs typeface="Verdana"/>
              </a:rPr>
              <a:t>k</a:t>
            </a:r>
            <a:r>
              <a:rPr dirty="0" sz="900" spc="23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ck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w</a:t>
            </a:r>
            <a:r>
              <a:rPr dirty="0" sz="900" spc="2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wh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5904009"/>
            <a:ext cx="5328285" cy="1656080"/>
            <a:chOff x="0" y="5904009"/>
            <a:chExt cx="5328285" cy="1656080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904009"/>
              <a:ext cx="5328005" cy="165599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650407" y="6192006"/>
              <a:ext cx="1245870" cy="936625"/>
            </a:xfrm>
            <a:custGeom>
              <a:avLst/>
              <a:gdLst/>
              <a:ahLst/>
              <a:cxnLst/>
              <a:rect l="l" t="t" r="r" b="b"/>
              <a:pathLst>
                <a:path w="1245870" h="936625">
                  <a:moveTo>
                    <a:pt x="1173594" y="0"/>
                  </a:moveTo>
                  <a:lnTo>
                    <a:pt x="71996" y="0"/>
                  </a:lnTo>
                  <a:lnTo>
                    <a:pt x="43971" y="5659"/>
                  </a:lnTo>
                  <a:lnTo>
                    <a:pt x="21086" y="21091"/>
                  </a:lnTo>
                  <a:lnTo>
                    <a:pt x="5657" y="43976"/>
                  </a:lnTo>
                  <a:lnTo>
                    <a:pt x="0" y="71996"/>
                  </a:lnTo>
                  <a:lnTo>
                    <a:pt x="0" y="864006"/>
                  </a:lnTo>
                  <a:lnTo>
                    <a:pt x="5657" y="892031"/>
                  </a:lnTo>
                  <a:lnTo>
                    <a:pt x="21086" y="914915"/>
                  </a:lnTo>
                  <a:lnTo>
                    <a:pt x="43971" y="930345"/>
                  </a:lnTo>
                  <a:lnTo>
                    <a:pt x="71996" y="936002"/>
                  </a:lnTo>
                  <a:lnTo>
                    <a:pt x="1173594" y="936002"/>
                  </a:lnTo>
                  <a:lnTo>
                    <a:pt x="1201619" y="930345"/>
                  </a:lnTo>
                  <a:lnTo>
                    <a:pt x="1224503" y="914915"/>
                  </a:lnTo>
                  <a:lnTo>
                    <a:pt x="1239932" y="892031"/>
                  </a:lnTo>
                  <a:lnTo>
                    <a:pt x="1245590" y="864006"/>
                  </a:lnTo>
                  <a:lnTo>
                    <a:pt x="1245590" y="71996"/>
                  </a:lnTo>
                  <a:lnTo>
                    <a:pt x="1239932" y="43976"/>
                  </a:lnTo>
                  <a:lnTo>
                    <a:pt x="1224503" y="21091"/>
                  </a:lnTo>
                  <a:lnTo>
                    <a:pt x="1201619" y="5659"/>
                  </a:lnTo>
                  <a:lnTo>
                    <a:pt x="1173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4528" y="6245190"/>
              <a:ext cx="1126893" cy="8227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328005" cy="164701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30002" y="5800146"/>
            <a:ext cx="939165" cy="339090"/>
          </a:xfrm>
          <a:custGeom>
            <a:avLst/>
            <a:gdLst/>
            <a:ahLst/>
            <a:cxnLst/>
            <a:rect l="l" t="t" r="r" b="b"/>
            <a:pathLst>
              <a:path w="939165" h="339089">
                <a:moveTo>
                  <a:pt x="831176" y="0"/>
                </a:moveTo>
                <a:lnTo>
                  <a:pt x="108000" y="0"/>
                </a:lnTo>
                <a:lnTo>
                  <a:pt x="65960" y="8486"/>
                </a:lnTo>
                <a:lnTo>
                  <a:pt x="31630" y="31630"/>
                </a:lnTo>
                <a:lnTo>
                  <a:pt x="8486" y="65960"/>
                </a:lnTo>
                <a:lnTo>
                  <a:pt x="0" y="108000"/>
                </a:lnTo>
                <a:lnTo>
                  <a:pt x="0" y="230771"/>
                </a:lnTo>
                <a:lnTo>
                  <a:pt x="8486" y="272807"/>
                </a:lnTo>
                <a:lnTo>
                  <a:pt x="31630" y="307136"/>
                </a:lnTo>
                <a:lnTo>
                  <a:pt x="65960" y="330284"/>
                </a:lnTo>
                <a:lnTo>
                  <a:pt x="108000" y="338772"/>
                </a:lnTo>
                <a:lnTo>
                  <a:pt x="831176" y="338772"/>
                </a:lnTo>
                <a:lnTo>
                  <a:pt x="873210" y="330284"/>
                </a:lnTo>
                <a:lnTo>
                  <a:pt x="907535" y="307136"/>
                </a:lnTo>
                <a:lnTo>
                  <a:pt x="930678" y="272807"/>
                </a:lnTo>
                <a:lnTo>
                  <a:pt x="939164" y="230771"/>
                </a:lnTo>
                <a:lnTo>
                  <a:pt x="939164" y="108000"/>
                </a:lnTo>
                <a:lnTo>
                  <a:pt x="930678" y="65960"/>
                </a:lnTo>
                <a:lnTo>
                  <a:pt x="907535" y="31630"/>
                </a:lnTo>
                <a:lnTo>
                  <a:pt x="873210" y="8486"/>
                </a:lnTo>
                <a:lnTo>
                  <a:pt x="831176" y="0"/>
                </a:lnTo>
                <a:close/>
              </a:path>
            </a:pathLst>
          </a:custGeom>
          <a:solidFill>
            <a:srgbClr val="22BCBC">
              <a:alpha val="3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9303" y="1785565"/>
            <a:ext cx="4472305" cy="430212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1200" spc="-140" b="1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dirty="0" sz="1200" spc="35" b="1">
                <a:solidFill>
                  <a:srgbClr val="231F20"/>
                </a:solidFill>
                <a:latin typeface="Arial"/>
                <a:cs typeface="Arial"/>
              </a:rPr>
              <a:t>ea</a:t>
            </a:r>
            <a:r>
              <a:rPr dirty="0" sz="1200" spc="30" b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dirty="0" sz="1200" spc="-5" b="1">
                <a:solidFill>
                  <a:srgbClr val="231F20"/>
                </a:solidFill>
                <a:latin typeface="Arial"/>
                <a:cs typeface="Arial"/>
              </a:rPr>
              <a:t>ning</a:t>
            </a:r>
            <a:r>
              <a:rPr dirty="0" sz="1200" spc="-7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35" b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1200" spc="10" b="1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dirty="0" sz="1200" spc="-7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-15" b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dirty="0" sz="1200" spc="40" b="1">
                <a:solidFill>
                  <a:srgbClr val="231F20"/>
                </a:solidFill>
                <a:latin typeface="Arial"/>
                <a:cs typeface="Arial"/>
              </a:rPr>
              <a:t>ead</a:t>
            </a:r>
            <a:endParaRPr sz="1200">
              <a:latin typeface="Arial"/>
              <a:cs typeface="Arial"/>
            </a:endParaRPr>
          </a:p>
          <a:p>
            <a:pPr marL="12700" marR="50800">
              <a:lnSpc>
                <a:spcPct val="108300"/>
              </a:lnSpc>
              <a:spcBef>
                <a:spcPts val="505"/>
              </a:spcBef>
            </a:pP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SPELD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SA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Phonic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Books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support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teaching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reading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by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using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structured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synthetic </a:t>
            </a:r>
            <a:r>
              <a:rPr dirty="0" sz="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phonics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approach.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books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support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learning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letter-sounds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blending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231F20"/>
                </a:solidFill>
                <a:latin typeface="Verdana"/>
                <a:cs typeface="Verdana"/>
              </a:rPr>
              <a:t>a </a:t>
            </a:r>
            <a:r>
              <a:rPr dirty="0" sz="9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sequential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phonic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order,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helping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readers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develop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their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independent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decoding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skills.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200" spc="-140" b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dirty="0" sz="1200" spc="15" b="1">
                <a:solidFill>
                  <a:srgbClr val="231F20"/>
                </a:solidFill>
                <a:latin typeface="Arial"/>
                <a:cs typeface="Arial"/>
              </a:rPr>
              <a:t>eading</a:t>
            </a:r>
            <a:r>
              <a:rPr dirty="0" sz="1200" spc="-70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1200" spc="40" b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1200" spc="-40" b="1">
                <a:solidFill>
                  <a:srgbClr val="231F20"/>
                </a:solidFill>
                <a:latin typeface="Arial"/>
                <a:cs typeface="Arial"/>
              </a:rPr>
              <a:t>ip</a:t>
            </a:r>
            <a:r>
              <a:rPr dirty="0" sz="1200" spc="-15" b="1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dirty="0" sz="1200" spc="-50" b="1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241300" marR="5080" indent="-228600">
              <a:lnSpc>
                <a:spcPct val="108300"/>
              </a:lnSpc>
              <a:spcBef>
                <a:spcPts val="509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Have the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reader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point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each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letter,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saying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 sound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it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represents.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Swipe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left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dirty="0" sz="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right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under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letters,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saying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sounds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quickly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smoothly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together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to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read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90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word.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e.g.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p-a-t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‘pat’;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s-a-n-d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‘sand’;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n-e-s-t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‘nest’.</a:t>
            </a:r>
            <a:endParaRPr sz="900">
              <a:latin typeface="Verdana"/>
              <a:cs typeface="Verdana"/>
            </a:endParaRPr>
          </a:p>
          <a:p>
            <a:pPr marL="241300" marR="144145" indent="-228600">
              <a:lnSpc>
                <a:spcPct val="108300"/>
              </a:lnSpc>
              <a:spcBef>
                <a:spcPts val="56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900" spc="-80">
                <a:solidFill>
                  <a:srgbClr val="231F20"/>
                </a:solidFill>
                <a:latin typeface="Verdana"/>
                <a:cs typeface="Verdana"/>
              </a:rPr>
              <a:t>If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reader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is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having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difficulty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hearing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 word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when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blending, </a:t>
            </a:r>
            <a:r>
              <a:rPr dirty="0" sz="900" spc="-70">
                <a:solidFill>
                  <a:srgbClr val="231F20"/>
                </a:solidFill>
                <a:latin typeface="Verdana"/>
                <a:cs typeface="Verdana"/>
              </a:rPr>
              <a:t>try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model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stretching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sounds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together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without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pauses,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5" i="1">
                <a:solidFill>
                  <a:srgbClr val="231F20"/>
                </a:solidFill>
                <a:latin typeface="Verdana"/>
                <a:cs typeface="Verdana"/>
              </a:rPr>
              <a:t>e.g.</a:t>
            </a:r>
            <a:r>
              <a:rPr dirty="0" sz="900" spc="-110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 i="1">
                <a:solidFill>
                  <a:srgbClr val="231F20"/>
                </a:solidFill>
                <a:latin typeface="Verdana"/>
                <a:cs typeface="Verdana"/>
              </a:rPr>
              <a:t>nnnniiiiiip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,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 i="1">
                <a:solidFill>
                  <a:srgbClr val="231F20"/>
                </a:solidFill>
                <a:latin typeface="Verdana"/>
                <a:cs typeface="Verdana"/>
              </a:rPr>
              <a:t>‘nip’.</a:t>
            </a:r>
            <a:r>
              <a:rPr dirty="0" sz="900" spc="-20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80">
                <a:solidFill>
                  <a:srgbClr val="231F20"/>
                </a:solidFill>
                <a:latin typeface="Verdana"/>
                <a:cs typeface="Verdana"/>
              </a:rPr>
              <a:t>If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you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can’t </a:t>
            </a:r>
            <a:r>
              <a:rPr dirty="0" sz="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stretch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sounds, </a:t>
            </a:r>
            <a:r>
              <a:rPr dirty="0" sz="900" spc="-75" i="1">
                <a:solidFill>
                  <a:srgbClr val="231F20"/>
                </a:solidFill>
                <a:latin typeface="Verdana"/>
                <a:cs typeface="Verdana"/>
              </a:rPr>
              <a:t>e.g. </a:t>
            </a:r>
            <a:r>
              <a:rPr dirty="0" sz="900" spc="-55" i="1">
                <a:solidFill>
                  <a:srgbClr val="231F20"/>
                </a:solidFill>
                <a:latin typeface="Verdana"/>
                <a:cs typeface="Verdana"/>
              </a:rPr>
              <a:t>‘tap’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, have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reader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put the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first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two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sounds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together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before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adding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231F20"/>
                </a:solidFill>
                <a:latin typeface="Verdana"/>
                <a:cs typeface="Verdana"/>
              </a:rPr>
              <a:t>final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sound.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Alternately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you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can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use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letter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tiles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push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them </a:t>
            </a:r>
            <a:r>
              <a:rPr dirty="0" sz="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t</a:t>
            </a:r>
            <a:r>
              <a:rPr dirty="0" sz="900" spc="-15">
                <a:solidFill>
                  <a:srgbClr val="231F20"/>
                </a:solidFill>
                <a:latin typeface="Verdana"/>
                <a:cs typeface="Verdana"/>
              </a:rPr>
              <a:t>o</a:t>
            </a:r>
            <a:r>
              <a:rPr dirty="0" sz="900" spc="-25">
                <a:solidFill>
                  <a:srgbClr val="231F20"/>
                </a:solidFill>
                <a:latin typeface="Verdana"/>
                <a:cs typeface="Verdana"/>
              </a:rPr>
              <a:t>g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e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ther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while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95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900">
                <a:solidFill>
                  <a:srgbClr val="231F20"/>
                </a:solidFill>
                <a:latin typeface="Verdana"/>
                <a:cs typeface="Verdana"/>
              </a:rPr>
              <a:t>a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ying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sound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s</a:t>
            </a:r>
            <a:r>
              <a:rPr dirty="0" sz="900" spc="-105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Check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that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reader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understands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meaning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words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book.</a:t>
            </a:r>
            <a:endParaRPr sz="900">
              <a:latin typeface="Verdana"/>
              <a:cs typeface="Verdana"/>
            </a:endParaRPr>
          </a:p>
          <a:p>
            <a:pPr marL="241300" marR="47625" indent="-228600">
              <a:lnSpc>
                <a:spcPct val="108300"/>
              </a:lnSpc>
              <a:spcBef>
                <a:spcPts val="56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Some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words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include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sounds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that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will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be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taught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in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later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units.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Many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15">
                <a:solidFill>
                  <a:srgbClr val="231F20"/>
                </a:solidFill>
                <a:latin typeface="Verdana"/>
                <a:cs typeface="Verdana"/>
              </a:rPr>
              <a:t>of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these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words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will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be </a:t>
            </a:r>
            <a:r>
              <a:rPr dirty="0" sz="900" spc="-25">
                <a:solidFill>
                  <a:srgbClr val="231F20"/>
                </a:solidFill>
                <a:latin typeface="Verdana"/>
                <a:cs typeface="Verdana"/>
              </a:rPr>
              <a:t>able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to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be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sounded out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as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reader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learns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more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alternate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spellings. For </a:t>
            </a:r>
            <a:r>
              <a:rPr dirty="0" sz="900" spc="-30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these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words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tell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reader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the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word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231F20"/>
                </a:solidFill>
                <a:latin typeface="Verdana"/>
                <a:cs typeface="Verdana"/>
              </a:rPr>
              <a:t>and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determine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any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231F20"/>
                </a:solidFill>
                <a:latin typeface="Verdana"/>
                <a:cs typeface="Verdana"/>
              </a:rPr>
              <a:t>‘tricky’</a:t>
            </a:r>
            <a:r>
              <a:rPr dirty="0" sz="900" spc="-11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231F20"/>
                </a:solidFill>
                <a:latin typeface="Verdana"/>
                <a:cs typeface="Verdana"/>
              </a:rPr>
              <a:t>parts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231F20"/>
                </a:solidFill>
                <a:latin typeface="Verdana"/>
                <a:cs typeface="Verdana"/>
              </a:rPr>
              <a:t>by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231F20"/>
                </a:solidFill>
                <a:latin typeface="Verdana"/>
                <a:cs typeface="Verdana"/>
              </a:rPr>
              <a:t>breaking</a:t>
            </a:r>
            <a:r>
              <a:rPr dirty="0" sz="900" spc="-114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it </a:t>
            </a:r>
            <a:r>
              <a:rPr dirty="0" sz="900" spc="-30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up</a:t>
            </a:r>
            <a:r>
              <a:rPr dirty="0" sz="900" spc="-125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231F20"/>
                </a:solidFill>
                <a:latin typeface="Verdana"/>
                <a:cs typeface="Verdana"/>
              </a:rPr>
              <a:t>into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231F20"/>
                </a:solidFill>
                <a:latin typeface="Verdana"/>
                <a:cs typeface="Verdana"/>
              </a:rPr>
              <a:t>its</a:t>
            </a:r>
            <a:r>
              <a:rPr dirty="0" sz="900" spc="-12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231F20"/>
                </a:solidFill>
                <a:latin typeface="Verdana"/>
                <a:cs typeface="Verdana"/>
              </a:rPr>
              <a:t>sounds.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Verdana"/>
              <a:cs typeface="Verdana"/>
            </a:endParaRPr>
          </a:p>
          <a:p>
            <a:pPr marL="192405">
              <a:lnSpc>
                <a:spcPct val="100000"/>
              </a:lnSpc>
            </a:pPr>
            <a:r>
              <a:rPr dirty="0" sz="900" spc="-105" b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dirty="0" sz="900" spc="20" b="1">
                <a:solidFill>
                  <a:srgbClr val="231F20"/>
                </a:solidFill>
                <a:latin typeface="Arial"/>
                <a:cs typeface="Arial"/>
              </a:rPr>
              <a:t>eader</a:t>
            </a:r>
            <a:r>
              <a:rPr dirty="0" sz="900" spc="-95" b="1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dirty="0" sz="900" spc="-5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40" b="1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dirty="0" sz="900" spc="30" b="1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dirty="0" sz="900" spc="-55" b="1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dirty="0" sz="900" spc="-5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231F20"/>
                </a:solidFill>
                <a:latin typeface="Arial"/>
                <a:cs typeface="Arial"/>
              </a:rPr>
              <a:t>need</a:t>
            </a:r>
            <a:r>
              <a:rPr dirty="0" sz="900" spc="-5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10" b="1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lp</a:t>
            </a:r>
            <a:r>
              <a:rPr dirty="0" sz="900" spc="-5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dirty="0" sz="900" spc="10" b="1">
                <a:solidFill>
                  <a:srgbClr val="231F20"/>
                </a:solidFill>
                <a:latin typeface="Arial"/>
                <a:cs typeface="Arial"/>
              </a:rPr>
              <a:t>it</a:t>
            </a:r>
            <a:r>
              <a:rPr dirty="0" sz="900" spc="-5" b="1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dirty="0" sz="900" spc="-5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30" b="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dirty="0" sz="900" spc="10" b="1">
                <a:solidFill>
                  <a:srgbClr val="231F20"/>
                </a:solidFill>
                <a:latin typeface="Arial"/>
                <a:cs typeface="Arial"/>
              </a:rPr>
              <a:t>he</a:t>
            </a:r>
            <a:r>
              <a:rPr dirty="0" sz="900" spc="-35" b="1">
                <a:solidFill>
                  <a:srgbClr val="231F20"/>
                </a:solidFill>
                <a:latin typeface="Arial"/>
                <a:cs typeface="Arial"/>
              </a:rPr>
              <a:t>se</a:t>
            </a:r>
            <a:r>
              <a:rPr dirty="0" sz="900" spc="-55" b="1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dirty="0" sz="900" spc="-20" b="1">
                <a:solidFill>
                  <a:srgbClr val="231F20"/>
                </a:solidFill>
                <a:latin typeface="Arial"/>
                <a:cs typeface="Arial"/>
              </a:rPr>
              <a:t>w</a:t>
            </a:r>
            <a:r>
              <a:rPr dirty="0" sz="900" b="1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dirty="0" sz="900" spc="-5" b="1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dirty="0" sz="900" spc="-45" b="1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dirty="0" sz="900" spc="-15" b="1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dirty="0" sz="900" spc="-40" b="1">
                <a:solidFill>
                  <a:srgbClr val="231F20"/>
                </a:solidFill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614045">
              <a:lnSpc>
                <a:spcPct val="100000"/>
              </a:lnSpc>
              <a:spcBef>
                <a:spcPts val="910"/>
              </a:spcBef>
            </a:pPr>
            <a:r>
              <a:rPr dirty="0" sz="1900" spc="-240" i="1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7340" y="7259646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231F20"/>
                </a:solidFill>
                <a:latin typeface="Verdana"/>
                <a:cs typeface="Verdana"/>
              </a:rPr>
              <a:t>1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06" y="270018"/>
            <a:ext cx="4788001" cy="69659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303" y="7259646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231F20"/>
                </a:solidFill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05" y="270005"/>
            <a:ext cx="4788001" cy="47699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41825" y="5992336"/>
            <a:ext cx="184467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360" i="1">
                <a:solidFill>
                  <a:srgbClr val="231F20"/>
                </a:solidFill>
                <a:latin typeface="Verdana"/>
                <a:cs typeface="Verdana"/>
              </a:rPr>
              <a:t>“Siľ,</a:t>
            </a:r>
            <a:r>
              <a:rPr dirty="0" sz="3700" spc="-245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370" i="1">
                <a:solidFill>
                  <a:srgbClr val="231F20"/>
                </a:solidFill>
                <a:latin typeface="Verdana"/>
                <a:cs typeface="Verdana"/>
              </a:rPr>
              <a:t>Ĩim.”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7340" y="7259646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231F20"/>
                </a:solidFill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05" y="270005"/>
            <a:ext cx="4788001" cy="47699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37247" y="5992336"/>
            <a:ext cx="1454150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340" i="1">
                <a:solidFill>
                  <a:srgbClr val="231F20"/>
                </a:solidFill>
                <a:latin typeface="Verdana"/>
                <a:cs typeface="Verdana"/>
              </a:rPr>
              <a:t>Ĩim</a:t>
            </a:r>
            <a:r>
              <a:rPr dirty="0" sz="3700" spc="-245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395" i="1">
                <a:solidFill>
                  <a:srgbClr val="231F20"/>
                </a:solidFill>
                <a:latin typeface="Verdana"/>
                <a:cs typeface="Verdana"/>
              </a:rPr>
              <a:t>saľ.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303" y="7259646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231F20"/>
                </a:solidFill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4901" y="5992336"/>
            <a:ext cx="169862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110" i="1">
                <a:solidFill>
                  <a:srgbClr val="231F20"/>
                </a:solidFill>
                <a:latin typeface="Verdana"/>
                <a:cs typeface="Verdana"/>
              </a:rPr>
              <a:t>Iľ</a:t>
            </a:r>
            <a:r>
              <a:rPr dirty="0" sz="3700" spc="-245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459" i="1">
                <a:solidFill>
                  <a:srgbClr val="231F20"/>
                </a:solidFill>
                <a:latin typeface="Verdana"/>
                <a:cs typeface="Verdana"/>
              </a:rPr>
              <a:t>is</a:t>
            </a:r>
            <a:r>
              <a:rPr dirty="0" sz="3700" spc="-245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780" i="1">
                <a:solidFill>
                  <a:srgbClr val="231F20"/>
                </a:solidFill>
                <a:latin typeface="Verdana"/>
                <a:cs typeface="Verdana"/>
              </a:rPr>
              <a:t>Sam.</a:t>
            </a:r>
            <a:endParaRPr sz="37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05" y="269992"/>
            <a:ext cx="4788001" cy="4770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7340" y="7259646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231F20"/>
                </a:solidFill>
                <a:latin typeface="Verdana"/>
                <a:cs typeface="Verdana"/>
              </a:rPr>
              <a:t>5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05" y="270005"/>
            <a:ext cx="4788001" cy="47699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63842" y="5992336"/>
            <a:ext cx="120078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660" i="1">
                <a:solidFill>
                  <a:srgbClr val="231F20"/>
                </a:solidFill>
                <a:latin typeface="Verdana"/>
                <a:cs typeface="Verdana"/>
              </a:rPr>
              <a:t>“Sam!”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303" y="7259646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231F20"/>
                </a:solidFill>
                <a:latin typeface="Verdana"/>
                <a:cs typeface="Verdana"/>
              </a:rPr>
              <a:t>6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9292" y="5992336"/>
            <a:ext cx="1910080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360" i="1">
                <a:solidFill>
                  <a:srgbClr val="231F20"/>
                </a:solidFill>
                <a:latin typeface="Verdana"/>
                <a:cs typeface="Verdana"/>
              </a:rPr>
              <a:t>“Siľ,</a:t>
            </a:r>
            <a:r>
              <a:rPr dirty="0" sz="3700" spc="-245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705" i="1">
                <a:solidFill>
                  <a:srgbClr val="231F20"/>
                </a:solidFill>
                <a:latin typeface="Verdana"/>
                <a:cs typeface="Verdana"/>
              </a:rPr>
              <a:t>Sam.”</a:t>
            </a:r>
            <a:endParaRPr sz="37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05" y="269992"/>
            <a:ext cx="4788001" cy="4770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7340" y="7259646"/>
            <a:ext cx="113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231F20"/>
                </a:solidFill>
                <a:latin typeface="Verdana"/>
                <a:cs typeface="Verdana"/>
              </a:rPr>
              <a:t>7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4715" y="5992336"/>
            <a:ext cx="1518920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894" i="1">
                <a:solidFill>
                  <a:srgbClr val="231F20"/>
                </a:solidFill>
                <a:latin typeface="Verdana"/>
                <a:cs typeface="Verdana"/>
              </a:rPr>
              <a:t>Sam</a:t>
            </a:r>
            <a:r>
              <a:rPr dirty="0" sz="3700" spc="-245" i="1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dirty="0" sz="3700" spc="-395" i="1">
                <a:solidFill>
                  <a:srgbClr val="231F20"/>
                </a:solidFill>
                <a:latin typeface="Verdana"/>
                <a:cs typeface="Verdana"/>
              </a:rPr>
              <a:t>saľ.</a:t>
            </a:r>
            <a:endParaRPr sz="37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05" y="270005"/>
            <a:ext cx="4788001" cy="47699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unit1-Tim-sat_BARCODE_X4</dc:title>
  <dcterms:created xsi:type="dcterms:W3CDTF">2024-12-05T11:02:18Z</dcterms:created>
  <dcterms:modified xsi:type="dcterms:W3CDTF">2024-12-05T11:02:18Z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2022-12-20T00:00:00Z</vt:filetime>
  </property>
  <property fmtid="{D5CDD505-2E9C-101B-9397-08002B2CF9AE}" pid="3" name="Creator">
    <vt:lpwstr>Adobe InDesign 17.4 (Windows)</vt:lpwstr>
  </property>
  <property fmtid="{D5CDD505-2E9C-101B-9397-08002B2CF9AE}" pid="4" name="LastSaved">
    <vt:filetime>2024-12-05T00:00:00Z</vt:filetime>
  </property>
</Properties>
</file>