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9.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26"/>
  </p:notesMasterIdLst>
  <p:sldIdLst>
    <p:sldId id="256" r:id="rId5"/>
    <p:sldId id="257" r:id="rId6"/>
    <p:sldId id="258" r:id="rId7"/>
    <p:sldId id="259" r:id="rId8"/>
    <p:sldId id="260" r:id="rId9"/>
    <p:sldId id="277" r:id="rId10"/>
    <p:sldId id="262" r:id="rId11"/>
    <p:sldId id="263" r:id="rId12"/>
    <p:sldId id="276" r:id="rId13"/>
    <p:sldId id="265" r:id="rId14"/>
    <p:sldId id="278" r:id="rId15"/>
    <p:sldId id="267" r:id="rId16"/>
    <p:sldId id="268" r:id="rId17"/>
    <p:sldId id="269" r:id="rId18"/>
    <p:sldId id="270" r:id="rId19"/>
    <p:sldId id="271" r:id="rId20"/>
    <p:sldId id="272" r:id="rId21"/>
    <p:sldId id="281" r:id="rId22"/>
    <p:sldId id="274" r:id="rId23"/>
    <p:sldId id="275" r:id="rId24"/>
    <p:sldId id="279" r:id="rId25"/>
  </p:sldIdLst>
  <p:sldSz cx="12192000" cy="6858000"/>
  <p:notesSz cx="6858000" cy="1857375"/>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E95FF"/>
    <a:srgbClr val="0072C3"/>
    <a:srgbClr val="007D79"/>
    <a:srgbClr val="D02670"/>
    <a:srgbClr val="231F20"/>
    <a:srgbClr val="33B1FF"/>
    <a:srgbClr val="262626"/>
    <a:srgbClr val="525252"/>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5" autoAdjust="0"/>
    <p:restoredTop sz="91537" autoAdjust="0"/>
  </p:normalViewPr>
  <p:slideViewPr>
    <p:cSldViewPr snapToGrid="0">
      <p:cViewPr>
        <p:scale>
          <a:sx n="110" d="100"/>
          <a:sy n="110" d="100"/>
        </p:scale>
        <p:origin x="136" y="472"/>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Users/melissaanaisassaf/Desktop/Divers/Repro/IBM%20Data%20Analyst/Course%209/Final%20Assignment/job-postings-part-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elissaanaisassaf/Desktop/Divers/Repro/IBM%20Data%20Analyst/Course%209/Final%20Assignment/job-postings-part-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melissaanaisassaf/Desktop/Divers/Repro/IBM%20Data%20Analyst/Course%209/Final%20Assignment/pop-language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Job postings distribution by city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FR"/>
        </a:p>
      </c:txPr>
    </c:title>
    <c:autoTitleDeleted val="0"/>
    <c:plotArea>
      <c:layout/>
      <c:barChart>
        <c:barDir val="bar"/>
        <c:grouping val="clustered"/>
        <c:varyColors val="0"/>
        <c:ser>
          <c:idx val="0"/>
          <c:order val="0"/>
          <c:tx>
            <c:v>a</c:v>
          </c:tx>
          <c:spPr>
            <a:solidFill>
              <a:schemeClr val="accent2"/>
            </a:solidFill>
            <a:ln>
              <a:noFill/>
            </a:ln>
            <a:effectLst/>
          </c:spPr>
          <c:invertIfNegative val="0"/>
          <c:cat>
            <c:strRef>
              <c:f>Sheet!$D$25:$D$31</c:f>
              <c:strCache>
                <c:ptCount val="7"/>
                <c:pt idx="0">
                  <c:v>Austin</c:v>
                </c:pt>
                <c:pt idx="1">
                  <c:v>San Francisco</c:v>
                </c:pt>
                <c:pt idx="2">
                  <c:v>Los Angeles</c:v>
                </c:pt>
                <c:pt idx="3">
                  <c:v>New York</c:v>
                </c:pt>
                <c:pt idx="4">
                  <c:v>Seattle</c:v>
                </c:pt>
                <c:pt idx="5">
                  <c:v>Detroit</c:v>
                </c:pt>
                <c:pt idx="6">
                  <c:v>Washington DC</c:v>
                </c:pt>
              </c:strCache>
            </c:strRef>
          </c:cat>
          <c:val>
            <c:numRef>
              <c:f>Sheet!$E$25:$E$31</c:f>
              <c:numCache>
                <c:formatCode>General</c:formatCode>
                <c:ptCount val="7"/>
                <c:pt idx="0">
                  <c:v>303</c:v>
                </c:pt>
                <c:pt idx="1">
                  <c:v>305</c:v>
                </c:pt>
                <c:pt idx="2">
                  <c:v>400</c:v>
                </c:pt>
                <c:pt idx="3">
                  <c:v>2391</c:v>
                </c:pt>
                <c:pt idx="4">
                  <c:v>2464</c:v>
                </c:pt>
                <c:pt idx="5">
                  <c:v>2810</c:v>
                </c:pt>
                <c:pt idx="6">
                  <c:v>3856</c:v>
                </c:pt>
              </c:numCache>
            </c:numRef>
          </c:val>
          <c:extLst>
            <c:ext xmlns:c16="http://schemas.microsoft.com/office/drawing/2014/chart" uri="{C3380CC4-5D6E-409C-BE32-E72D297353CC}">
              <c16:uniqueId val="{00000000-A183-8547-86B6-4C86701DC088}"/>
            </c:ext>
          </c:extLst>
        </c:ser>
        <c:dLbls>
          <c:showLegendKey val="0"/>
          <c:showVal val="0"/>
          <c:showCatName val="0"/>
          <c:showSerName val="0"/>
          <c:showPercent val="0"/>
          <c:showBubbleSize val="0"/>
        </c:dLbls>
        <c:gapWidth val="182"/>
        <c:axId val="845819760"/>
        <c:axId val="1047317040"/>
      </c:barChart>
      <c:catAx>
        <c:axId val="8458197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Cities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FR"/>
          </a:p>
        </c:txPr>
        <c:crossAx val="1047317040"/>
        <c:crosses val="autoZero"/>
        <c:auto val="1"/>
        <c:lblAlgn val="ctr"/>
        <c:lblOffset val="100"/>
        <c:noMultiLvlLbl val="0"/>
      </c:catAx>
      <c:valAx>
        <c:axId val="10473170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FR"/>
          </a:p>
        </c:txPr>
        <c:crossAx val="845819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sz="1400" b="0" i="0" u="none" strike="noStrike" kern="1200" spc="0" baseline="0">
                <a:solidFill>
                  <a:schemeClr val="tx1"/>
                </a:solidFill>
              </a:rPr>
              <a:t>Job postings distribution by Programming Language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FR"/>
        </a:p>
      </c:txPr>
    </c:title>
    <c:autoTitleDeleted val="0"/>
    <c:plotArea>
      <c:layout/>
      <c:barChart>
        <c:barDir val="col"/>
        <c:grouping val="clustered"/>
        <c:varyColors val="0"/>
        <c:ser>
          <c:idx val="0"/>
          <c:order val="0"/>
          <c:spPr>
            <a:solidFill>
              <a:schemeClr val="accent2"/>
            </a:solidFill>
            <a:ln>
              <a:noFill/>
            </a:ln>
            <a:effectLst/>
          </c:spPr>
          <c:invertIfNegative val="0"/>
          <c:cat>
            <c:strRef>
              <c:f>Sheet!$A$25:$A$36</c:f>
              <c:strCache>
                <c:ptCount val="12"/>
                <c:pt idx="0">
                  <c:v>C</c:v>
                </c:pt>
                <c:pt idx="1">
                  <c:v>Java</c:v>
                </c:pt>
                <c:pt idx="2">
                  <c:v>Python</c:v>
                </c:pt>
                <c:pt idx="3">
                  <c:v>Oracle</c:v>
                </c:pt>
                <c:pt idx="4">
                  <c:v>C#</c:v>
                </c:pt>
                <c:pt idx="5">
                  <c:v>JavaScript</c:v>
                </c:pt>
                <c:pt idx="6">
                  <c:v>C++</c:v>
                </c:pt>
                <c:pt idx="7">
                  <c:v>SQL Server</c:v>
                </c:pt>
                <c:pt idx="8">
                  <c:v>MongoDB</c:v>
                </c:pt>
                <c:pt idx="9">
                  <c:v>Scala</c:v>
                </c:pt>
                <c:pt idx="10">
                  <c:v>PostgreSQL</c:v>
                </c:pt>
                <c:pt idx="11">
                  <c:v>MySQL Server</c:v>
                </c:pt>
              </c:strCache>
            </c:strRef>
          </c:cat>
          <c:val>
            <c:numRef>
              <c:f>Sheet!$B$25:$B$36</c:f>
              <c:numCache>
                <c:formatCode>General</c:formatCode>
                <c:ptCount val="12"/>
                <c:pt idx="0">
                  <c:v>8661</c:v>
                </c:pt>
                <c:pt idx="1">
                  <c:v>1662</c:v>
                </c:pt>
                <c:pt idx="2">
                  <c:v>760</c:v>
                </c:pt>
                <c:pt idx="3">
                  <c:v>510</c:v>
                </c:pt>
                <c:pt idx="4">
                  <c:v>231</c:v>
                </c:pt>
                <c:pt idx="5">
                  <c:v>224</c:v>
                </c:pt>
                <c:pt idx="6">
                  <c:v>181</c:v>
                </c:pt>
                <c:pt idx="7">
                  <c:v>164</c:v>
                </c:pt>
                <c:pt idx="8">
                  <c:v>108</c:v>
                </c:pt>
                <c:pt idx="9">
                  <c:v>21</c:v>
                </c:pt>
                <c:pt idx="10">
                  <c:v>7</c:v>
                </c:pt>
                <c:pt idx="11">
                  <c:v>0</c:v>
                </c:pt>
              </c:numCache>
            </c:numRef>
          </c:val>
          <c:extLst>
            <c:ext xmlns:c16="http://schemas.microsoft.com/office/drawing/2014/chart" uri="{C3380CC4-5D6E-409C-BE32-E72D297353CC}">
              <c16:uniqueId val="{00000000-3B95-914D-9C80-A618E6F570A9}"/>
            </c:ext>
          </c:extLst>
        </c:ser>
        <c:dLbls>
          <c:showLegendKey val="0"/>
          <c:showVal val="0"/>
          <c:showCatName val="0"/>
          <c:showSerName val="0"/>
          <c:showPercent val="0"/>
          <c:showBubbleSize val="0"/>
        </c:dLbls>
        <c:gapWidth val="219"/>
        <c:overlap val="-27"/>
        <c:axId val="1423928911"/>
        <c:axId val="1423885215"/>
      </c:barChart>
      <c:catAx>
        <c:axId val="14239289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Programming Language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FR"/>
          </a:p>
        </c:txPr>
        <c:crossAx val="1423885215"/>
        <c:crosses val="autoZero"/>
        <c:auto val="1"/>
        <c:lblAlgn val="ctr"/>
        <c:lblOffset val="100"/>
        <c:noMultiLvlLbl val="0"/>
      </c:catAx>
      <c:valAx>
        <c:axId val="14238852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FR"/>
          </a:p>
        </c:txPr>
        <c:crossAx val="1423928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Annual Salary per Programming Language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FR"/>
        </a:p>
      </c:txPr>
    </c:title>
    <c:autoTitleDeleted val="0"/>
    <c:plotArea>
      <c:layout/>
      <c:barChart>
        <c:barDir val="bar"/>
        <c:grouping val="clustered"/>
        <c:varyColors val="0"/>
        <c:ser>
          <c:idx val="0"/>
          <c:order val="0"/>
          <c:tx>
            <c:strRef>
              <c:f>Sheet!$D$20</c:f>
              <c:strCache>
                <c:ptCount val="1"/>
                <c:pt idx="0">
                  <c:v>Average Annual Salary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Sheet!$C$21:$C$30</c:f>
              <c:strCache>
                <c:ptCount val="10"/>
                <c:pt idx="0">
                  <c:v>PHP</c:v>
                </c:pt>
                <c:pt idx="1">
                  <c:v>SQL</c:v>
                </c:pt>
                <c:pt idx="2">
                  <c:v>C#</c:v>
                </c:pt>
                <c:pt idx="3">
                  <c:v>R</c:v>
                </c:pt>
                <c:pt idx="4">
                  <c:v>Go</c:v>
                </c:pt>
                <c:pt idx="5">
                  <c:v>Java</c:v>
                </c:pt>
                <c:pt idx="6">
                  <c:v>Javascript</c:v>
                </c:pt>
                <c:pt idx="7">
                  <c:v>C++</c:v>
                </c:pt>
                <c:pt idx="8">
                  <c:v>Python</c:v>
                </c:pt>
                <c:pt idx="9">
                  <c:v>Swift</c:v>
                </c:pt>
              </c:strCache>
            </c:strRef>
          </c:cat>
          <c:val>
            <c:numRef>
              <c:f>Sheet!$D$21:$D$30</c:f>
              <c:numCache>
                <c:formatCode>_-[$$-409]* #\ ##0.00_ ;_-[$$-409]* \-#\ ##0.00\ ;_-[$$-409]* "-"??_ ;_-@_ </c:formatCode>
                <c:ptCount val="10"/>
                <c:pt idx="0">
                  <c:v>84.727000000000004</c:v>
                </c:pt>
                <c:pt idx="1">
                  <c:v>84.793000000000006</c:v>
                </c:pt>
                <c:pt idx="2">
                  <c:v>88.725999999999999</c:v>
                </c:pt>
                <c:pt idx="3">
                  <c:v>92.037000000000006</c:v>
                </c:pt>
                <c:pt idx="4">
                  <c:v>94.081999999999994</c:v>
                </c:pt>
                <c:pt idx="5">
                  <c:v>101.01300000000001</c:v>
                </c:pt>
                <c:pt idx="6">
                  <c:v>110.98099999999999</c:v>
                </c:pt>
                <c:pt idx="7">
                  <c:v>113.86499999999999</c:v>
                </c:pt>
                <c:pt idx="8">
                  <c:v>114.383</c:v>
                </c:pt>
                <c:pt idx="9">
                  <c:v>130.80099999999999</c:v>
                </c:pt>
              </c:numCache>
            </c:numRef>
          </c:val>
          <c:extLst>
            <c:ext xmlns:c16="http://schemas.microsoft.com/office/drawing/2014/chart" uri="{C3380CC4-5D6E-409C-BE32-E72D297353CC}">
              <c16:uniqueId val="{00000000-9E0A-B044-97D5-255F89B26192}"/>
            </c:ext>
          </c:extLst>
        </c:ser>
        <c:dLbls>
          <c:dLblPos val="ctr"/>
          <c:showLegendKey val="0"/>
          <c:showVal val="1"/>
          <c:showCatName val="0"/>
          <c:showSerName val="0"/>
          <c:showPercent val="0"/>
          <c:showBubbleSize val="0"/>
        </c:dLbls>
        <c:gapWidth val="182"/>
        <c:axId val="355507360"/>
        <c:axId val="355510368"/>
      </c:barChart>
      <c:catAx>
        <c:axId val="3555073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Programming Language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FR"/>
          </a:p>
        </c:txPr>
        <c:crossAx val="355510368"/>
        <c:crosses val="autoZero"/>
        <c:auto val="1"/>
        <c:lblAlgn val="ctr"/>
        <c:lblOffset val="100"/>
        <c:noMultiLvlLbl val="0"/>
      </c:catAx>
      <c:valAx>
        <c:axId val="3555103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Annual Average Salary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FR"/>
            </a:p>
          </c:txPr>
        </c:title>
        <c:numFmt formatCode="_-[$$-409]* #\ ##0.00_ ;_-[$$-409]* \-#\ ##0.0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FR"/>
          </a:p>
        </c:txPr>
        <c:crossAx val="355507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04D37-1D2C-4808-AB48-0B2786CBAA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4DCF78-DD88-4AA5-80EB-7C469B137FE4}">
      <dgm:prSet/>
      <dgm:spPr/>
      <dgm:t>
        <a:bodyPr/>
        <a:lstStyle/>
        <a:p>
          <a:pPr>
            <a:lnSpc>
              <a:spcPct val="100000"/>
            </a:lnSpc>
          </a:pPr>
          <a:r>
            <a:rPr lang="en-US" dirty="0"/>
            <a:t>Executive Summary</a:t>
          </a:r>
        </a:p>
      </dgm:t>
    </dgm:pt>
    <dgm:pt modelId="{510945C5-07A8-4A20-AE42-659679866836}" type="parTrans" cxnId="{360E054B-9409-479E-B1D1-026CC275A1E2}">
      <dgm:prSet/>
      <dgm:spPr/>
      <dgm:t>
        <a:bodyPr/>
        <a:lstStyle/>
        <a:p>
          <a:endParaRPr lang="en-US"/>
        </a:p>
      </dgm:t>
    </dgm:pt>
    <dgm:pt modelId="{CD0F13EF-713B-4ED3-ACF4-1C1D2417722C}" type="sibTrans" cxnId="{360E054B-9409-479E-B1D1-026CC275A1E2}">
      <dgm:prSet/>
      <dgm:spPr/>
      <dgm:t>
        <a:bodyPr/>
        <a:lstStyle/>
        <a:p>
          <a:endParaRPr lang="en-US"/>
        </a:p>
      </dgm:t>
    </dgm:pt>
    <dgm:pt modelId="{6A78E7EA-4071-4538-B0FE-E2890AA430B3}">
      <dgm:prSet/>
      <dgm:spPr/>
      <dgm:t>
        <a:bodyPr/>
        <a:lstStyle/>
        <a:p>
          <a:pPr>
            <a:lnSpc>
              <a:spcPct val="100000"/>
            </a:lnSpc>
          </a:pPr>
          <a:r>
            <a:rPr lang="en-US"/>
            <a:t>Introduction</a:t>
          </a:r>
        </a:p>
      </dgm:t>
    </dgm:pt>
    <dgm:pt modelId="{33C9B6A4-8B29-4F40-8B30-259BF9971067}" type="parTrans" cxnId="{4E50367B-D0DC-49B3-BDC1-B33EFCB6DE45}">
      <dgm:prSet/>
      <dgm:spPr/>
      <dgm:t>
        <a:bodyPr/>
        <a:lstStyle/>
        <a:p>
          <a:endParaRPr lang="en-US"/>
        </a:p>
      </dgm:t>
    </dgm:pt>
    <dgm:pt modelId="{6481842F-BBEB-4515-A2FC-607FBBF9AF86}" type="sibTrans" cxnId="{4E50367B-D0DC-49B3-BDC1-B33EFCB6DE45}">
      <dgm:prSet/>
      <dgm:spPr/>
      <dgm:t>
        <a:bodyPr/>
        <a:lstStyle/>
        <a:p>
          <a:endParaRPr lang="en-US"/>
        </a:p>
      </dgm:t>
    </dgm:pt>
    <dgm:pt modelId="{AF49D638-C728-4829-8811-6D4DAD36C120}">
      <dgm:prSet/>
      <dgm:spPr/>
      <dgm:t>
        <a:bodyPr/>
        <a:lstStyle/>
        <a:p>
          <a:pPr>
            <a:lnSpc>
              <a:spcPct val="100000"/>
            </a:lnSpc>
          </a:pPr>
          <a:r>
            <a:rPr lang="en-US"/>
            <a:t>Methodology</a:t>
          </a:r>
        </a:p>
      </dgm:t>
    </dgm:pt>
    <dgm:pt modelId="{56E8DD59-FC22-4B85-9C88-73C105225437}" type="parTrans" cxnId="{18245D67-763D-495A-9F8B-4F3D7E267B00}">
      <dgm:prSet/>
      <dgm:spPr/>
      <dgm:t>
        <a:bodyPr/>
        <a:lstStyle/>
        <a:p>
          <a:endParaRPr lang="en-US"/>
        </a:p>
      </dgm:t>
    </dgm:pt>
    <dgm:pt modelId="{AC67CB88-7A63-4DB6-9D2E-E2F5FD9A4AB0}" type="sibTrans" cxnId="{18245D67-763D-495A-9F8B-4F3D7E267B00}">
      <dgm:prSet/>
      <dgm:spPr/>
      <dgm:t>
        <a:bodyPr/>
        <a:lstStyle/>
        <a:p>
          <a:endParaRPr lang="en-US"/>
        </a:p>
      </dgm:t>
    </dgm:pt>
    <dgm:pt modelId="{4A03F885-2200-4157-9562-A6BD784BAEA9}">
      <dgm:prSet/>
      <dgm:spPr/>
      <dgm:t>
        <a:bodyPr/>
        <a:lstStyle/>
        <a:p>
          <a:pPr>
            <a:lnSpc>
              <a:spcPct val="100000"/>
            </a:lnSpc>
          </a:pPr>
          <a:r>
            <a:rPr lang="en-US"/>
            <a:t>Results</a:t>
          </a:r>
        </a:p>
      </dgm:t>
    </dgm:pt>
    <dgm:pt modelId="{F13CE2A1-FBF3-48EB-871E-AD4F714F7D99}" type="parTrans" cxnId="{E742501A-B1F0-4F6E-B8AE-60DF08201FCD}">
      <dgm:prSet/>
      <dgm:spPr/>
      <dgm:t>
        <a:bodyPr/>
        <a:lstStyle/>
        <a:p>
          <a:endParaRPr lang="en-US"/>
        </a:p>
      </dgm:t>
    </dgm:pt>
    <dgm:pt modelId="{AE8E8B0E-1FBF-4931-BB61-156AC1851488}" type="sibTrans" cxnId="{E742501A-B1F0-4F6E-B8AE-60DF08201FCD}">
      <dgm:prSet/>
      <dgm:spPr/>
      <dgm:t>
        <a:bodyPr/>
        <a:lstStyle/>
        <a:p>
          <a:endParaRPr lang="en-US"/>
        </a:p>
      </dgm:t>
    </dgm:pt>
    <dgm:pt modelId="{2A109FD7-11CC-4297-A001-9D0C242B9D8C}">
      <dgm:prSet/>
      <dgm:spPr/>
      <dgm:t>
        <a:bodyPr/>
        <a:lstStyle/>
        <a:p>
          <a:pPr>
            <a:lnSpc>
              <a:spcPct val="100000"/>
            </a:lnSpc>
          </a:pPr>
          <a:r>
            <a:rPr lang="en-US"/>
            <a:t>Visualization – Charts</a:t>
          </a:r>
        </a:p>
      </dgm:t>
    </dgm:pt>
    <dgm:pt modelId="{5C4292E4-39F9-4B8C-867D-BF61C9C463EE}" type="parTrans" cxnId="{FBF7C38E-61F3-46ED-9D49-BDB938930054}">
      <dgm:prSet/>
      <dgm:spPr/>
      <dgm:t>
        <a:bodyPr/>
        <a:lstStyle/>
        <a:p>
          <a:endParaRPr lang="en-US"/>
        </a:p>
      </dgm:t>
    </dgm:pt>
    <dgm:pt modelId="{ECF06754-EFA5-44BD-AA97-3818D8A0554B}" type="sibTrans" cxnId="{FBF7C38E-61F3-46ED-9D49-BDB938930054}">
      <dgm:prSet/>
      <dgm:spPr/>
      <dgm:t>
        <a:bodyPr/>
        <a:lstStyle/>
        <a:p>
          <a:endParaRPr lang="en-US"/>
        </a:p>
      </dgm:t>
    </dgm:pt>
    <dgm:pt modelId="{C08663B3-2E85-4D6A-817F-BC19AC2A392D}">
      <dgm:prSet/>
      <dgm:spPr/>
      <dgm:t>
        <a:bodyPr/>
        <a:lstStyle/>
        <a:p>
          <a:pPr>
            <a:lnSpc>
              <a:spcPct val="100000"/>
            </a:lnSpc>
          </a:pPr>
          <a:r>
            <a:rPr lang="en-US"/>
            <a:t>Dashboard</a:t>
          </a:r>
        </a:p>
      </dgm:t>
    </dgm:pt>
    <dgm:pt modelId="{A5B58B40-9593-468D-9DBB-1462A29DEDCD}" type="parTrans" cxnId="{317101BA-F530-48B9-9B2E-28E316C280A0}">
      <dgm:prSet/>
      <dgm:spPr/>
      <dgm:t>
        <a:bodyPr/>
        <a:lstStyle/>
        <a:p>
          <a:endParaRPr lang="en-US"/>
        </a:p>
      </dgm:t>
    </dgm:pt>
    <dgm:pt modelId="{E82F84D9-2197-4493-AEF2-8698544EA058}" type="sibTrans" cxnId="{317101BA-F530-48B9-9B2E-28E316C280A0}">
      <dgm:prSet/>
      <dgm:spPr/>
      <dgm:t>
        <a:bodyPr/>
        <a:lstStyle/>
        <a:p>
          <a:endParaRPr lang="en-US"/>
        </a:p>
      </dgm:t>
    </dgm:pt>
    <dgm:pt modelId="{BE4EBD50-C759-4672-B0EE-352297F7CA2F}">
      <dgm:prSet/>
      <dgm:spPr/>
      <dgm:t>
        <a:bodyPr/>
        <a:lstStyle/>
        <a:p>
          <a:pPr>
            <a:lnSpc>
              <a:spcPct val="100000"/>
            </a:lnSpc>
          </a:pPr>
          <a:r>
            <a:rPr lang="en-US"/>
            <a:t>Discussion</a:t>
          </a:r>
        </a:p>
      </dgm:t>
    </dgm:pt>
    <dgm:pt modelId="{355CB052-AF67-487D-A306-EF64BFFA4E29}" type="parTrans" cxnId="{742A97C2-AB53-49A6-AFF3-0379A3BB822F}">
      <dgm:prSet/>
      <dgm:spPr/>
      <dgm:t>
        <a:bodyPr/>
        <a:lstStyle/>
        <a:p>
          <a:endParaRPr lang="en-US"/>
        </a:p>
      </dgm:t>
    </dgm:pt>
    <dgm:pt modelId="{085D71CD-CF77-42AE-98CF-B5FFF066392B}" type="sibTrans" cxnId="{742A97C2-AB53-49A6-AFF3-0379A3BB822F}">
      <dgm:prSet/>
      <dgm:spPr/>
      <dgm:t>
        <a:bodyPr/>
        <a:lstStyle/>
        <a:p>
          <a:endParaRPr lang="en-US"/>
        </a:p>
      </dgm:t>
    </dgm:pt>
    <dgm:pt modelId="{05CA2D01-D57E-4185-812E-7E5E6EC843EE}">
      <dgm:prSet/>
      <dgm:spPr/>
      <dgm:t>
        <a:bodyPr/>
        <a:lstStyle/>
        <a:p>
          <a:pPr>
            <a:lnSpc>
              <a:spcPct val="100000"/>
            </a:lnSpc>
          </a:pPr>
          <a:r>
            <a:rPr lang="en-US"/>
            <a:t>Findings &amp; Implications</a:t>
          </a:r>
        </a:p>
      </dgm:t>
    </dgm:pt>
    <dgm:pt modelId="{9874B3F6-A7DC-4837-87C6-30BA3381976A}" type="parTrans" cxnId="{6B31BD8F-7325-49F1-A363-1223F9EE2072}">
      <dgm:prSet/>
      <dgm:spPr/>
      <dgm:t>
        <a:bodyPr/>
        <a:lstStyle/>
        <a:p>
          <a:endParaRPr lang="en-US"/>
        </a:p>
      </dgm:t>
    </dgm:pt>
    <dgm:pt modelId="{E0553E4D-F01C-44F3-B501-61C5BE91A81B}" type="sibTrans" cxnId="{6B31BD8F-7325-49F1-A363-1223F9EE2072}">
      <dgm:prSet/>
      <dgm:spPr/>
      <dgm:t>
        <a:bodyPr/>
        <a:lstStyle/>
        <a:p>
          <a:endParaRPr lang="en-US"/>
        </a:p>
      </dgm:t>
    </dgm:pt>
    <dgm:pt modelId="{5F5F9CD7-3E7D-4B6E-9E07-09183D55A99D}">
      <dgm:prSet/>
      <dgm:spPr/>
      <dgm:t>
        <a:bodyPr/>
        <a:lstStyle/>
        <a:p>
          <a:pPr>
            <a:lnSpc>
              <a:spcPct val="100000"/>
            </a:lnSpc>
          </a:pPr>
          <a:r>
            <a:rPr lang="en-US"/>
            <a:t>Conclusion</a:t>
          </a:r>
        </a:p>
      </dgm:t>
    </dgm:pt>
    <dgm:pt modelId="{C59E1F0D-5A10-4D2C-B3C1-451A550B5C78}" type="parTrans" cxnId="{7C3A678E-ABAA-40E8-9A93-2BF6A96DFBB1}">
      <dgm:prSet/>
      <dgm:spPr/>
      <dgm:t>
        <a:bodyPr/>
        <a:lstStyle/>
        <a:p>
          <a:endParaRPr lang="en-US"/>
        </a:p>
      </dgm:t>
    </dgm:pt>
    <dgm:pt modelId="{C305E6EE-76C0-4783-B1A4-0CFC688163AD}" type="sibTrans" cxnId="{7C3A678E-ABAA-40E8-9A93-2BF6A96DFBB1}">
      <dgm:prSet/>
      <dgm:spPr/>
      <dgm:t>
        <a:bodyPr/>
        <a:lstStyle/>
        <a:p>
          <a:endParaRPr lang="en-US"/>
        </a:p>
      </dgm:t>
    </dgm:pt>
    <dgm:pt modelId="{5EE31408-7503-4885-ACCD-E301E170E55D}">
      <dgm:prSet/>
      <dgm:spPr/>
      <dgm:t>
        <a:bodyPr/>
        <a:lstStyle/>
        <a:p>
          <a:pPr>
            <a:lnSpc>
              <a:spcPct val="100000"/>
            </a:lnSpc>
          </a:pPr>
          <a:r>
            <a:rPr lang="en-US"/>
            <a:t>Appendix</a:t>
          </a:r>
        </a:p>
      </dgm:t>
    </dgm:pt>
    <dgm:pt modelId="{4C41638F-78B4-42BE-AFC7-FF44BB3EF6CE}" type="parTrans" cxnId="{EFEE98B2-D0E9-484A-B3C9-803A28599FE2}">
      <dgm:prSet/>
      <dgm:spPr/>
      <dgm:t>
        <a:bodyPr/>
        <a:lstStyle/>
        <a:p>
          <a:endParaRPr lang="en-US"/>
        </a:p>
      </dgm:t>
    </dgm:pt>
    <dgm:pt modelId="{CAEC9EF9-5D47-477B-A1B0-EEF02341ED66}" type="sibTrans" cxnId="{EFEE98B2-D0E9-484A-B3C9-803A28599FE2}">
      <dgm:prSet/>
      <dgm:spPr/>
      <dgm:t>
        <a:bodyPr/>
        <a:lstStyle/>
        <a:p>
          <a:endParaRPr lang="en-US"/>
        </a:p>
      </dgm:t>
    </dgm:pt>
    <dgm:pt modelId="{A93B5D1B-EC27-4648-BFA3-4DF790282036}" type="pres">
      <dgm:prSet presAssocID="{EEA04D37-1D2C-4808-AB48-0B2786CBAA15}" presName="root" presStyleCnt="0">
        <dgm:presLayoutVars>
          <dgm:dir/>
          <dgm:resizeHandles val="exact"/>
        </dgm:presLayoutVars>
      </dgm:prSet>
      <dgm:spPr/>
    </dgm:pt>
    <dgm:pt modelId="{0E66C4DA-0858-4066-BCE4-7DFFF7009D2B}" type="pres">
      <dgm:prSet presAssocID="{E24DCF78-DD88-4AA5-80EB-7C469B137FE4}" presName="compNode" presStyleCnt="0"/>
      <dgm:spPr/>
    </dgm:pt>
    <dgm:pt modelId="{DCBD2079-B207-4197-8733-4FA91E518C00}" type="pres">
      <dgm:prSet presAssocID="{E24DCF78-DD88-4AA5-80EB-7C469B137FE4}" presName="bgRect" presStyleLbl="bgShp" presStyleIdx="0" presStyleCnt="7"/>
      <dgm:spPr>
        <a:solidFill>
          <a:schemeClr val="accent2"/>
        </a:solidFill>
      </dgm:spPr>
    </dgm:pt>
    <dgm:pt modelId="{ABF5EE60-0928-4382-8D99-C39B0094EBEE}" type="pres">
      <dgm:prSet presAssocID="{E24DCF78-DD88-4AA5-80EB-7C469B137FE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ploy"/>
        </a:ext>
      </dgm:extLst>
    </dgm:pt>
    <dgm:pt modelId="{DA760DD7-8DC9-4E6A-BF17-5A374CDEBE61}" type="pres">
      <dgm:prSet presAssocID="{E24DCF78-DD88-4AA5-80EB-7C469B137FE4}" presName="spaceRect" presStyleCnt="0"/>
      <dgm:spPr/>
    </dgm:pt>
    <dgm:pt modelId="{BFA6DA16-7D0A-463A-A0CF-836ED5D33B77}" type="pres">
      <dgm:prSet presAssocID="{E24DCF78-DD88-4AA5-80EB-7C469B137FE4}" presName="parTx" presStyleLbl="revTx" presStyleIdx="0" presStyleCnt="9">
        <dgm:presLayoutVars>
          <dgm:chMax val="0"/>
          <dgm:chPref val="0"/>
        </dgm:presLayoutVars>
      </dgm:prSet>
      <dgm:spPr/>
    </dgm:pt>
    <dgm:pt modelId="{56718A3C-BEC9-4A7E-8422-3FE8EBD4E91F}" type="pres">
      <dgm:prSet presAssocID="{CD0F13EF-713B-4ED3-ACF4-1C1D2417722C}" presName="sibTrans" presStyleCnt="0"/>
      <dgm:spPr/>
    </dgm:pt>
    <dgm:pt modelId="{56787F45-1D6B-4956-9BE9-C929942EFBF2}" type="pres">
      <dgm:prSet presAssocID="{6A78E7EA-4071-4538-B0FE-E2890AA430B3}" presName="compNode" presStyleCnt="0"/>
      <dgm:spPr/>
    </dgm:pt>
    <dgm:pt modelId="{69574FDA-9D9C-4DFE-9EB3-F6B06B64FCD4}" type="pres">
      <dgm:prSet presAssocID="{6A78E7EA-4071-4538-B0FE-E2890AA430B3}" presName="bgRect" presStyleLbl="bgShp" presStyleIdx="1" presStyleCnt="7"/>
      <dgm:spPr>
        <a:solidFill>
          <a:schemeClr val="accent2"/>
        </a:solidFill>
      </dgm:spPr>
    </dgm:pt>
    <dgm:pt modelId="{0A99C981-91FC-4BD4-B1CD-203BE532633B}" type="pres">
      <dgm:prSet presAssocID="{6A78E7EA-4071-4538-B0FE-E2890AA430B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2EB70A41-2477-4E60-9B51-4C8B3E7E72CE}" type="pres">
      <dgm:prSet presAssocID="{6A78E7EA-4071-4538-B0FE-E2890AA430B3}" presName="spaceRect" presStyleCnt="0"/>
      <dgm:spPr/>
    </dgm:pt>
    <dgm:pt modelId="{8470243F-5A90-4FE2-B2EF-9E290342AD29}" type="pres">
      <dgm:prSet presAssocID="{6A78E7EA-4071-4538-B0FE-E2890AA430B3}" presName="parTx" presStyleLbl="revTx" presStyleIdx="1" presStyleCnt="9">
        <dgm:presLayoutVars>
          <dgm:chMax val="0"/>
          <dgm:chPref val="0"/>
        </dgm:presLayoutVars>
      </dgm:prSet>
      <dgm:spPr/>
    </dgm:pt>
    <dgm:pt modelId="{DB8154D2-F59A-4006-A768-62FFCD22CF3C}" type="pres">
      <dgm:prSet presAssocID="{6481842F-BBEB-4515-A2FC-607FBBF9AF86}" presName="sibTrans" presStyleCnt="0"/>
      <dgm:spPr/>
    </dgm:pt>
    <dgm:pt modelId="{2969CE47-4C76-431A-9FFE-73C2CE2585C0}" type="pres">
      <dgm:prSet presAssocID="{AF49D638-C728-4829-8811-6D4DAD36C120}" presName="compNode" presStyleCnt="0"/>
      <dgm:spPr/>
    </dgm:pt>
    <dgm:pt modelId="{E66BDB6C-ECEF-4073-95C4-342B12B10996}" type="pres">
      <dgm:prSet presAssocID="{AF49D638-C728-4829-8811-6D4DAD36C120}" presName="bgRect" presStyleLbl="bgShp" presStyleIdx="2" presStyleCnt="7"/>
      <dgm:spPr>
        <a:solidFill>
          <a:schemeClr val="accent2"/>
        </a:solidFill>
      </dgm:spPr>
    </dgm:pt>
    <dgm:pt modelId="{5055EFF8-10FA-4AC1-B082-174B2DAC2A49}" type="pres">
      <dgm:prSet presAssocID="{AF49D638-C728-4829-8811-6D4DAD36C12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ment"/>
        </a:ext>
      </dgm:extLst>
    </dgm:pt>
    <dgm:pt modelId="{39E681D5-BF0A-4030-82D3-499526EF4719}" type="pres">
      <dgm:prSet presAssocID="{AF49D638-C728-4829-8811-6D4DAD36C120}" presName="spaceRect" presStyleCnt="0"/>
      <dgm:spPr/>
    </dgm:pt>
    <dgm:pt modelId="{085443C3-1532-41FF-A538-9ECC03303C95}" type="pres">
      <dgm:prSet presAssocID="{AF49D638-C728-4829-8811-6D4DAD36C120}" presName="parTx" presStyleLbl="revTx" presStyleIdx="2" presStyleCnt="9">
        <dgm:presLayoutVars>
          <dgm:chMax val="0"/>
          <dgm:chPref val="0"/>
        </dgm:presLayoutVars>
      </dgm:prSet>
      <dgm:spPr/>
    </dgm:pt>
    <dgm:pt modelId="{8D3570CE-5178-45FC-BC3B-905FDF41EE6E}" type="pres">
      <dgm:prSet presAssocID="{AC67CB88-7A63-4DB6-9D2E-E2F5FD9A4AB0}" presName="sibTrans" presStyleCnt="0"/>
      <dgm:spPr/>
    </dgm:pt>
    <dgm:pt modelId="{0DBB1198-9456-4983-B752-6C69B8F2DF5E}" type="pres">
      <dgm:prSet presAssocID="{4A03F885-2200-4157-9562-A6BD784BAEA9}" presName="compNode" presStyleCnt="0"/>
      <dgm:spPr/>
    </dgm:pt>
    <dgm:pt modelId="{CF4F171F-6268-49B3-B64B-BC94B3552110}" type="pres">
      <dgm:prSet presAssocID="{4A03F885-2200-4157-9562-A6BD784BAEA9}" presName="bgRect" presStyleLbl="bgShp" presStyleIdx="3" presStyleCnt="7"/>
      <dgm:spPr>
        <a:solidFill>
          <a:schemeClr val="accent2"/>
        </a:solidFill>
      </dgm:spPr>
    </dgm:pt>
    <dgm:pt modelId="{5CF5C2D7-4BF0-4FCF-9CD7-B9C0C5F6D939}" type="pres">
      <dgm:prSet presAssocID="{4A03F885-2200-4157-9562-A6BD784BAEA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rt"/>
        </a:ext>
      </dgm:extLst>
    </dgm:pt>
    <dgm:pt modelId="{9F497B8E-21B9-43BF-8221-EBBE72E6C8CE}" type="pres">
      <dgm:prSet presAssocID="{4A03F885-2200-4157-9562-A6BD784BAEA9}" presName="spaceRect" presStyleCnt="0"/>
      <dgm:spPr/>
    </dgm:pt>
    <dgm:pt modelId="{7F81AD1C-0FB1-4987-9214-9EE8E8B50731}" type="pres">
      <dgm:prSet presAssocID="{4A03F885-2200-4157-9562-A6BD784BAEA9}" presName="parTx" presStyleLbl="revTx" presStyleIdx="3" presStyleCnt="9">
        <dgm:presLayoutVars>
          <dgm:chMax val="0"/>
          <dgm:chPref val="0"/>
        </dgm:presLayoutVars>
      </dgm:prSet>
      <dgm:spPr/>
    </dgm:pt>
    <dgm:pt modelId="{44B2429C-4175-44D4-A5AD-A6DB7C6E799D}" type="pres">
      <dgm:prSet presAssocID="{4A03F885-2200-4157-9562-A6BD784BAEA9}" presName="desTx" presStyleLbl="revTx" presStyleIdx="4" presStyleCnt="9">
        <dgm:presLayoutVars/>
      </dgm:prSet>
      <dgm:spPr/>
    </dgm:pt>
    <dgm:pt modelId="{59DCC7CD-4B27-45F9-A838-06039CE0B0C4}" type="pres">
      <dgm:prSet presAssocID="{AE8E8B0E-1FBF-4931-BB61-156AC1851488}" presName="sibTrans" presStyleCnt="0"/>
      <dgm:spPr/>
    </dgm:pt>
    <dgm:pt modelId="{B15828E5-22AC-46D0-8196-7B2C1C66D151}" type="pres">
      <dgm:prSet presAssocID="{BE4EBD50-C759-4672-B0EE-352297F7CA2F}" presName="compNode" presStyleCnt="0"/>
      <dgm:spPr/>
    </dgm:pt>
    <dgm:pt modelId="{7B3755CD-4315-423F-8A7E-41731E1FFBA8}" type="pres">
      <dgm:prSet presAssocID="{BE4EBD50-C759-4672-B0EE-352297F7CA2F}" presName="bgRect" presStyleLbl="bgShp" presStyleIdx="4" presStyleCnt="7"/>
      <dgm:spPr>
        <a:solidFill>
          <a:schemeClr val="accent2"/>
        </a:solidFill>
      </dgm:spPr>
    </dgm:pt>
    <dgm:pt modelId="{A2799D14-1176-4A08-8383-2C86A8E97F3F}" type="pres">
      <dgm:prSet presAssocID="{BE4EBD50-C759-4672-B0EE-352297F7CA2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munications"/>
        </a:ext>
      </dgm:extLst>
    </dgm:pt>
    <dgm:pt modelId="{A2FB7356-C793-4BCF-A062-9FD615D06361}" type="pres">
      <dgm:prSet presAssocID="{BE4EBD50-C759-4672-B0EE-352297F7CA2F}" presName="spaceRect" presStyleCnt="0"/>
      <dgm:spPr/>
    </dgm:pt>
    <dgm:pt modelId="{A4711665-F074-4D8F-B1E0-CE7DF1767A41}" type="pres">
      <dgm:prSet presAssocID="{BE4EBD50-C759-4672-B0EE-352297F7CA2F}" presName="parTx" presStyleLbl="revTx" presStyleIdx="5" presStyleCnt="9">
        <dgm:presLayoutVars>
          <dgm:chMax val="0"/>
          <dgm:chPref val="0"/>
        </dgm:presLayoutVars>
      </dgm:prSet>
      <dgm:spPr/>
    </dgm:pt>
    <dgm:pt modelId="{B57DE973-5164-474D-B320-F915DFFCF576}" type="pres">
      <dgm:prSet presAssocID="{BE4EBD50-C759-4672-B0EE-352297F7CA2F}" presName="desTx" presStyleLbl="revTx" presStyleIdx="6" presStyleCnt="9">
        <dgm:presLayoutVars/>
      </dgm:prSet>
      <dgm:spPr/>
    </dgm:pt>
    <dgm:pt modelId="{78AFBA38-2168-460E-B9BA-F831AB32AF68}" type="pres">
      <dgm:prSet presAssocID="{085D71CD-CF77-42AE-98CF-B5FFF066392B}" presName="sibTrans" presStyleCnt="0"/>
      <dgm:spPr/>
    </dgm:pt>
    <dgm:pt modelId="{EF367EC8-83FC-462D-A749-7BFE53FCCF75}" type="pres">
      <dgm:prSet presAssocID="{5F5F9CD7-3E7D-4B6E-9E07-09183D55A99D}" presName="compNode" presStyleCnt="0"/>
      <dgm:spPr/>
    </dgm:pt>
    <dgm:pt modelId="{16580DCD-E285-40B9-9955-19A6CB34FA74}" type="pres">
      <dgm:prSet presAssocID="{5F5F9CD7-3E7D-4B6E-9E07-09183D55A99D}" presName="bgRect" presStyleLbl="bgShp" presStyleIdx="5" presStyleCnt="7"/>
      <dgm:spPr>
        <a:solidFill>
          <a:schemeClr val="accent2"/>
        </a:solidFill>
      </dgm:spPr>
    </dgm:pt>
    <dgm:pt modelId="{6A8406C8-11B2-4EFC-839A-6BC0AE8F4D34}" type="pres">
      <dgm:prSet presAssocID="{5F5F9CD7-3E7D-4B6E-9E07-09183D55A99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low"/>
        </a:ext>
      </dgm:extLst>
    </dgm:pt>
    <dgm:pt modelId="{E8061AD1-E702-4959-8CE9-E35B32F78780}" type="pres">
      <dgm:prSet presAssocID="{5F5F9CD7-3E7D-4B6E-9E07-09183D55A99D}" presName="spaceRect" presStyleCnt="0"/>
      <dgm:spPr/>
    </dgm:pt>
    <dgm:pt modelId="{3F9BDEE1-C22C-4686-BD22-846C7761E1D6}" type="pres">
      <dgm:prSet presAssocID="{5F5F9CD7-3E7D-4B6E-9E07-09183D55A99D}" presName="parTx" presStyleLbl="revTx" presStyleIdx="7" presStyleCnt="9">
        <dgm:presLayoutVars>
          <dgm:chMax val="0"/>
          <dgm:chPref val="0"/>
        </dgm:presLayoutVars>
      </dgm:prSet>
      <dgm:spPr/>
    </dgm:pt>
    <dgm:pt modelId="{095C14B1-909D-45FD-9869-A048B9AAC4B7}" type="pres">
      <dgm:prSet presAssocID="{C305E6EE-76C0-4783-B1A4-0CFC688163AD}" presName="sibTrans" presStyleCnt="0"/>
      <dgm:spPr/>
    </dgm:pt>
    <dgm:pt modelId="{F083D570-E606-41F1-9D23-4B0020F4215E}" type="pres">
      <dgm:prSet presAssocID="{5EE31408-7503-4885-ACCD-E301E170E55D}" presName="compNode" presStyleCnt="0"/>
      <dgm:spPr/>
    </dgm:pt>
    <dgm:pt modelId="{13BBB286-D7BC-475A-925C-DBB55E53020C}" type="pres">
      <dgm:prSet presAssocID="{5EE31408-7503-4885-ACCD-E301E170E55D}" presName="bgRect" presStyleLbl="bgShp" presStyleIdx="6" presStyleCnt="7"/>
      <dgm:spPr>
        <a:solidFill>
          <a:schemeClr val="accent2"/>
        </a:solidFill>
      </dgm:spPr>
    </dgm:pt>
    <dgm:pt modelId="{9110BD1F-19D7-49A9-AD8D-8B59AB35B3A7}" type="pres">
      <dgm:prSet presAssocID="{5EE31408-7503-4885-ACCD-E301E170E55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Bulleted List"/>
        </a:ext>
      </dgm:extLst>
    </dgm:pt>
    <dgm:pt modelId="{836BD3A3-A2C6-4090-ADBE-46053AA62171}" type="pres">
      <dgm:prSet presAssocID="{5EE31408-7503-4885-ACCD-E301E170E55D}" presName="spaceRect" presStyleCnt="0"/>
      <dgm:spPr/>
    </dgm:pt>
    <dgm:pt modelId="{5B8C571F-7105-454E-8868-50BEB78BE0FD}" type="pres">
      <dgm:prSet presAssocID="{5EE31408-7503-4885-ACCD-E301E170E55D}" presName="parTx" presStyleLbl="revTx" presStyleIdx="8" presStyleCnt="9">
        <dgm:presLayoutVars>
          <dgm:chMax val="0"/>
          <dgm:chPref val="0"/>
        </dgm:presLayoutVars>
      </dgm:prSet>
      <dgm:spPr/>
    </dgm:pt>
  </dgm:ptLst>
  <dgm:cxnLst>
    <dgm:cxn modelId="{5649CD02-8366-4239-B1F9-5BC46CC1C5B2}" type="presOf" srcId="{EEA04D37-1D2C-4808-AB48-0B2786CBAA15}" destId="{A93B5D1B-EC27-4648-BFA3-4DF790282036}" srcOrd="0" destOrd="0" presId="urn:microsoft.com/office/officeart/2018/2/layout/IconVerticalSolidList"/>
    <dgm:cxn modelId="{6C9AA404-A0D8-4763-AE03-B96235F340DD}" type="presOf" srcId="{2A109FD7-11CC-4297-A001-9D0C242B9D8C}" destId="{44B2429C-4175-44D4-A5AD-A6DB7C6E799D}" srcOrd="0" destOrd="0" presId="urn:microsoft.com/office/officeart/2018/2/layout/IconVerticalSolidList"/>
    <dgm:cxn modelId="{3DBF2407-D933-4F06-B6C3-6D10B324E118}" type="presOf" srcId="{C08663B3-2E85-4D6A-817F-BC19AC2A392D}" destId="{44B2429C-4175-44D4-A5AD-A6DB7C6E799D}" srcOrd="0" destOrd="1" presId="urn:microsoft.com/office/officeart/2018/2/layout/IconVerticalSolidList"/>
    <dgm:cxn modelId="{E742501A-B1F0-4F6E-B8AE-60DF08201FCD}" srcId="{EEA04D37-1D2C-4808-AB48-0B2786CBAA15}" destId="{4A03F885-2200-4157-9562-A6BD784BAEA9}" srcOrd="3" destOrd="0" parTransId="{F13CE2A1-FBF3-48EB-871E-AD4F714F7D99}" sibTransId="{AE8E8B0E-1FBF-4931-BB61-156AC1851488}"/>
    <dgm:cxn modelId="{842BE12A-3B10-4260-AD41-9152E9A23AE7}" type="presOf" srcId="{AF49D638-C728-4829-8811-6D4DAD36C120}" destId="{085443C3-1532-41FF-A538-9ECC03303C95}" srcOrd="0" destOrd="0" presId="urn:microsoft.com/office/officeart/2018/2/layout/IconVerticalSolidList"/>
    <dgm:cxn modelId="{360E054B-9409-479E-B1D1-026CC275A1E2}" srcId="{EEA04D37-1D2C-4808-AB48-0B2786CBAA15}" destId="{E24DCF78-DD88-4AA5-80EB-7C469B137FE4}" srcOrd="0" destOrd="0" parTransId="{510945C5-07A8-4A20-AE42-659679866836}" sibTransId="{CD0F13EF-713B-4ED3-ACF4-1C1D2417722C}"/>
    <dgm:cxn modelId="{326D4E54-0B47-4D30-A0B8-E274CFA58159}" type="presOf" srcId="{5F5F9CD7-3E7D-4B6E-9E07-09183D55A99D}" destId="{3F9BDEE1-C22C-4686-BD22-846C7761E1D6}" srcOrd="0" destOrd="0" presId="urn:microsoft.com/office/officeart/2018/2/layout/IconVerticalSolidList"/>
    <dgm:cxn modelId="{6337EF57-AECD-4C24-877A-555150697242}" type="presOf" srcId="{5EE31408-7503-4885-ACCD-E301E170E55D}" destId="{5B8C571F-7105-454E-8868-50BEB78BE0FD}" srcOrd="0" destOrd="0" presId="urn:microsoft.com/office/officeart/2018/2/layout/IconVerticalSolidList"/>
    <dgm:cxn modelId="{18245D67-763D-495A-9F8B-4F3D7E267B00}" srcId="{EEA04D37-1D2C-4808-AB48-0B2786CBAA15}" destId="{AF49D638-C728-4829-8811-6D4DAD36C120}" srcOrd="2" destOrd="0" parTransId="{56E8DD59-FC22-4B85-9C88-73C105225437}" sibTransId="{AC67CB88-7A63-4DB6-9D2E-E2F5FD9A4AB0}"/>
    <dgm:cxn modelId="{1DBC117A-E0B2-4427-A9C2-3BEC5529230A}" type="presOf" srcId="{05CA2D01-D57E-4185-812E-7E5E6EC843EE}" destId="{B57DE973-5164-474D-B320-F915DFFCF576}" srcOrd="0" destOrd="0" presId="urn:microsoft.com/office/officeart/2018/2/layout/IconVerticalSolidList"/>
    <dgm:cxn modelId="{4E50367B-D0DC-49B3-BDC1-B33EFCB6DE45}" srcId="{EEA04D37-1D2C-4808-AB48-0B2786CBAA15}" destId="{6A78E7EA-4071-4538-B0FE-E2890AA430B3}" srcOrd="1" destOrd="0" parTransId="{33C9B6A4-8B29-4F40-8B30-259BF9971067}" sibTransId="{6481842F-BBEB-4515-A2FC-607FBBF9AF86}"/>
    <dgm:cxn modelId="{AEA0547E-78F7-4BEA-8DDB-C4E32746FCC9}" type="presOf" srcId="{BE4EBD50-C759-4672-B0EE-352297F7CA2F}" destId="{A4711665-F074-4D8F-B1E0-CE7DF1767A41}" srcOrd="0" destOrd="0" presId="urn:microsoft.com/office/officeart/2018/2/layout/IconVerticalSolidList"/>
    <dgm:cxn modelId="{7C3A678E-ABAA-40E8-9A93-2BF6A96DFBB1}" srcId="{EEA04D37-1D2C-4808-AB48-0B2786CBAA15}" destId="{5F5F9CD7-3E7D-4B6E-9E07-09183D55A99D}" srcOrd="5" destOrd="0" parTransId="{C59E1F0D-5A10-4D2C-B3C1-451A550B5C78}" sibTransId="{C305E6EE-76C0-4783-B1A4-0CFC688163AD}"/>
    <dgm:cxn modelId="{FBF7C38E-61F3-46ED-9D49-BDB938930054}" srcId="{4A03F885-2200-4157-9562-A6BD784BAEA9}" destId="{2A109FD7-11CC-4297-A001-9D0C242B9D8C}" srcOrd="0" destOrd="0" parTransId="{5C4292E4-39F9-4B8C-867D-BF61C9C463EE}" sibTransId="{ECF06754-EFA5-44BD-AA97-3818D8A0554B}"/>
    <dgm:cxn modelId="{6B31BD8F-7325-49F1-A363-1223F9EE2072}" srcId="{BE4EBD50-C759-4672-B0EE-352297F7CA2F}" destId="{05CA2D01-D57E-4185-812E-7E5E6EC843EE}" srcOrd="0" destOrd="0" parTransId="{9874B3F6-A7DC-4837-87C6-30BA3381976A}" sibTransId="{E0553E4D-F01C-44F3-B501-61C5BE91A81B}"/>
    <dgm:cxn modelId="{EFEE98B2-D0E9-484A-B3C9-803A28599FE2}" srcId="{EEA04D37-1D2C-4808-AB48-0B2786CBAA15}" destId="{5EE31408-7503-4885-ACCD-E301E170E55D}" srcOrd="6" destOrd="0" parTransId="{4C41638F-78B4-42BE-AFC7-FF44BB3EF6CE}" sibTransId="{CAEC9EF9-5D47-477B-A1B0-EEF02341ED66}"/>
    <dgm:cxn modelId="{317101BA-F530-48B9-9B2E-28E316C280A0}" srcId="{4A03F885-2200-4157-9562-A6BD784BAEA9}" destId="{C08663B3-2E85-4D6A-817F-BC19AC2A392D}" srcOrd="1" destOrd="0" parTransId="{A5B58B40-9593-468D-9DBB-1462A29DEDCD}" sibTransId="{E82F84D9-2197-4493-AEF2-8698544EA058}"/>
    <dgm:cxn modelId="{742A97C2-AB53-49A6-AFF3-0379A3BB822F}" srcId="{EEA04D37-1D2C-4808-AB48-0B2786CBAA15}" destId="{BE4EBD50-C759-4672-B0EE-352297F7CA2F}" srcOrd="4" destOrd="0" parTransId="{355CB052-AF67-487D-A306-EF64BFFA4E29}" sibTransId="{085D71CD-CF77-42AE-98CF-B5FFF066392B}"/>
    <dgm:cxn modelId="{D99C29C6-313D-4E43-B116-F11D55803254}" type="presOf" srcId="{6A78E7EA-4071-4538-B0FE-E2890AA430B3}" destId="{8470243F-5A90-4FE2-B2EF-9E290342AD29}" srcOrd="0" destOrd="0" presId="urn:microsoft.com/office/officeart/2018/2/layout/IconVerticalSolidList"/>
    <dgm:cxn modelId="{FB7A3CCE-534D-468C-B58F-11E857653885}" type="presOf" srcId="{4A03F885-2200-4157-9562-A6BD784BAEA9}" destId="{7F81AD1C-0FB1-4987-9214-9EE8E8B50731}" srcOrd="0" destOrd="0" presId="urn:microsoft.com/office/officeart/2018/2/layout/IconVerticalSolidList"/>
    <dgm:cxn modelId="{EE98D1D5-1993-4881-AAED-1BB0CCEDE73C}" type="presOf" srcId="{E24DCF78-DD88-4AA5-80EB-7C469B137FE4}" destId="{BFA6DA16-7D0A-463A-A0CF-836ED5D33B77}" srcOrd="0" destOrd="0" presId="urn:microsoft.com/office/officeart/2018/2/layout/IconVerticalSolidList"/>
    <dgm:cxn modelId="{9553964B-5E3F-4767-946C-7B147A47C135}" type="presParOf" srcId="{A93B5D1B-EC27-4648-BFA3-4DF790282036}" destId="{0E66C4DA-0858-4066-BCE4-7DFFF7009D2B}" srcOrd="0" destOrd="0" presId="urn:microsoft.com/office/officeart/2018/2/layout/IconVerticalSolidList"/>
    <dgm:cxn modelId="{6508368E-B6CD-4ADA-A719-89DFA56C9681}" type="presParOf" srcId="{0E66C4DA-0858-4066-BCE4-7DFFF7009D2B}" destId="{DCBD2079-B207-4197-8733-4FA91E518C00}" srcOrd="0" destOrd="0" presId="urn:microsoft.com/office/officeart/2018/2/layout/IconVerticalSolidList"/>
    <dgm:cxn modelId="{CC2F34F7-2577-40A9-BBE7-8EBE0FBDE8A3}" type="presParOf" srcId="{0E66C4DA-0858-4066-BCE4-7DFFF7009D2B}" destId="{ABF5EE60-0928-4382-8D99-C39B0094EBEE}" srcOrd="1" destOrd="0" presId="urn:microsoft.com/office/officeart/2018/2/layout/IconVerticalSolidList"/>
    <dgm:cxn modelId="{D0BD8EB6-A897-4074-A8A7-B6DA60A1E53A}" type="presParOf" srcId="{0E66C4DA-0858-4066-BCE4-7DFFF7009D2B}" destId="{DA760DD7-8DC9-4E6A-BF17-5A374CDEBE61}" srcOrd="2" destOrd="0" presId="urn:microsoft.com/office/officeart/2018/2/layout/IconVerticalSolidList"/>
    <dgm:cxn modelId="{2EFC9B92-86AE-4A69-B081-15D5C37D42BE}" type="presParOf" srcId="{0E66C4DA-0858-4066-BCE4-7DFFF7009D2B}" destId="{BFA6DA16-7D0A-463A-A0CF-836ED5D33B77}" srcOrd="3" destOrd="0" presId="urn:microsoft.com/office/officeart/2018/2/layout/IconVerticalSolidList"/>
    <dgm:cxn modelId="{F1E8A701-651B-4C68-BBCC-0C5EDD73D023}" type="presParOf" srcId="{A93B5D1B-EC27-4648-BFA3-4DF790282036}" destId="{56718A3C-BEC9-4A7E-8422-3FE8EBD4E91F}" srcOrd="1" destOrd="0" presId="urn:microsoft.com/office/officeart/2018/2/layout/IconVerticalSolidList"/>
    <dgm:cxn modelId="{DCB93E59-05CF-4163-A697-95AA3B778803}" type="presParOf" srcId="{A93B5D1B-EC27-4648-BFA3-4DF790282036}" destId="{56787F45-1D6B-4956-9BE9-C929942EFBF2}" srcOrd="2" destOrd="0" presId="urn:microsoft.com/office/officeart/2018/2/layout/IconVerticalSolidList"/>
    <dgm:cxn modelId="{B4FC43D4-282C-4B70-AC9E-FE4C200DD91B}" type="presParOf" srcId="{56787F45-1D6B-4956-9BE9-C929942EFBF2}" destId="{69574FDA-9D9C-4DFE-9EB3-F6B06B64FCD4}" srcOrd="0" destOrd="0" presId="urn:microsoft.com/office/officeart/2018/2/layout/IconVerticalSolidList"/>
    <dgm:cxn modelId="{EC274B9C-8AA4-4BF9-AB91-A4C1C16440BD}" type="presParOf" srcId="{56787F45-1D6B-4956-9BE9-C929942EFBF2}" destId="{0A99C981-91FC-4BD4-B1CD-203BE532633B}" srcOrd="1" destOrd="0" presId="urn:microsoft.com/office/officeart/2018/2/layout/IconVerticalSolidList"/>
    <dgm:cxn modelId="{D567CD40-8259-4053-9D2B-19E75D640D23}" type="presParOf" srcId="{56787F45-1D6B-4956-9BE9-C929942EFBF2}" destId="{2EB70A41-2477-4E60-9B51-4C8B3E7E72CE}" srcOrd="2" destOrd="0" presId="urn:microsoft.com/office/officeart/2018/2/layout/IconVerticalSolidList"/>
    <dgm:cxn modelId="{26C796E8-9630-4158-9019-6C117AA0F636}" type="presParOf" srcId="{56787F45-1D6B-4956-9BE9-C929942EFBF2}" destId="{8470243F-5A90-4FE2-B2EF-9E290342AD29}" srcOrd="3" destOrd="0" presId="urn:microsoft.com/office/officeart/2018/2/layout/IconVerticalSolidList"/>
    <dgm:cxn modelId="{3C176BF8-BDE6-4C51-8FDF-06B1CC8687B5}" type="presParOf" srcId="{A93B5D1B-EC27-4648-BFA3-4DF790282036}" destId="{DB8154D2-F59A-4006-A768-62FFCD22CF3C}" srcOrd="3" destOrd="0" presId="urn:microsoft.com/office/officeart/2018/2/layout/IconVerticalSolidList"/>
    <dgm:cxn modelId="{B7C10042-854F-4D00-B3F1-E61FE188A246}" type="presParOf" srcId="{A93B5D1B-EC27-4648-BFA3-4DF790282036}" destId="{2969CE47-4C76-431A-9FFE-73C2CE2585C0}" srcOrd="4" destOrd="0" presId="urn:microsoft.com/office/officeart/2018/2/layout/IconVerticalSolidList"/>
    <dgm:cxn modelId="{970950C2-951B-4D84-BF28-3357903BBB80}" type="presParOf" srcId="{2969CE47-4C76-431A-9FFE-73C2CE2585C0}" destId="{E66BDB6C-ECEF-4073-95C4-342B12B10996}" srcOrd="0" destOrd="0" presId="urn:microsoft.com/office/officeart/2018/2/layout/IconVerticalSolidList"/>
    <dgm:cxn modelId="{1AD830BC-3CF9-4BFB-AA49-E253F3C0D357}" type="presParOf" srcId="{2969CE47-4C76-431A-9FFE-73C2CE2585C0}" destId="{5055EFF8-10FA-4AC1-B082-174B2DAC2A49}" srcOrd="1" destOrd="0" presId="urn:microsoft.com/office/officeart/2018/2/layout/IconVerticalSolidList"/>
    <dgm:cxn modelId="{24C4879A-C76E-4ECB-B045-407851FE383D}" type="presParOf" srcId="{2969CE47-4C76-431A-9FFE-73C2CE2585C0}" destId="{39E681D5-BF0A-4030-82D3-499526EF4719}" srcOrd="2" destOrd="0" presId="urn:microsoft.com/office/officeart/2018/2/layout/IconVerticalSolidList"/>
    <dgm:cxn modelId="{3CAB9D40-F7C4-4342-9BEB-9E318B1393C4}" type="presParOf" srcId="{2969CE47-4C76-431A-9FFE-73C2CE2585C0}" destId="{085443C3-1532-41FF-A538-9ECC03303C95}" srcOrd="3" destOrd="0" presId="urn:microsoft.com/office/officeart/2018/2/layout/IconVerticalSolidList"/>
    <dgm:cxn modelId="{B8800A66-BBE2-4A21-B039-BABBCF97AFF9}" type="presParOf" srcId="{A93B5D1B-EC27-4648-BFA3-4DF790282036}" destId="{8D3570CE-5178-45FC-BC3B-905FDF41EE6E}" srcOrd="5" destOrd="0" presId="urn:microsoft.com/office/officeart/2018/2/layout/IconVerticalSolidList"/>
    <dgm:cxn modelId="{7CDDA025-0D4D-4E3C-825D-EEC2DAFA4138}" type="presParOf" srcId="{A93B5D1B-EC27-4648-BFA3-4DF790282036}" destId="{0DBB1198-9456-4983-B752-6C69B8F2DF5E}" srcOrd="6" destOrd="0" presId="urn:microsoft.com/office/officeart/2018/2/layout/IconVerticalSolidList"/>
    <dgm:cxn modelId="{6FD3605E-5B74-4AD5-9BEF-94337720A6BF}" type="presParOf" srcId="{0DBB1198-9456-4983-B752-6C69B8F2DF5E}" destId="{CF4F171F-6268-49B3-B64B-BC94B3552110}" srcOrd="0" destOrd="0" presId="urn:microsoft.com/office/officeart/2018/2/layout/IconVerticalSolidList"/>
    <dgm:cxn modelId="{12A4E471-C7F9-4C30-A0B5-FB986B339D9A}" type="presParOf" srcId="{0DBB1198-9456-4983-B752-6C69B8F2DF5E}" destId="{5CF5C2D7-4BF0-4FCF-9CD7-B9C0C5F6D939}" srcOrd="1" destOrd="0" presId="urn:microsoft.com/office/officeart/2018/2/layout/IconVerticalSolidList"/>
    <dgm:cxn modelId="{C1F79CB4-6EE4-4E28-B797-A63E13E73230}" type="presParOf" srcId="{0DBB1198-9456-4983-B752-6C69B8F2DF5E}" destId="{9F497B8E-21B9-43BF-8221-EBBE72E6C8CE}" srcOrd="2" destOrd="0" presId="urn:microsoft.com/office/officeart/2018/2/layout/IconVerticalSolidList"/>
    <dgm:cxn modelId="{BD8BCDE9-EBF5-4B43-B3BF-211064EB9E0C}" type="presParOf" srcId="{0DBB1198-9456-4983-B752-6C69B8F2DF5E}" destId="{7F81AD1C-0FB1-4987-9214-9EE8E8B50731}" srcOrd="3" destOrd="0" presId="urn:microsoft.com/office/officeart/2018/2/layout/IconVerticalSolidList"/>
    <dgm:cxn modelId="{62F193BF-4521-475D-A264-77B6BB0588F2}" type="presParOf" srcId="{0DBB1198-9456-4983-B752-6C69B8F2DF5E}" destId="{44B2429C-4175-44D4-A5AD-A6DB7C6E799D}" srcOrd="4" destOrd="0" presId="urn:microsoft.com/office/officeart/2018/2/layout/IconVerticalSolidList"/>
    <dgm:cxn modelId="{D96568A0-E398-4908-B685-F81FEB847D41}" type="presParOf" srcId="{A93B5D1B-EC27-4648-BFA3-4DF790282036}" destId="{59DCC7CD-4B27-45F9-A838-06039CE0B0C4}" srcOrd="7" destOrd="0" presId="urn:microsoft.com/office/officeart/2018/2/layout/IconVerticalSolidList"/>
    <dgm:cxn modelId="{568292EF-E3FB-486D-BF9F-48CDC2F7CA99}" type="presParOf" srcId="{A93B5D1B-EC27-4648-BFA3-4DF790282036}" destId="{B15828E5-22AC-46D0-8196-7B2C1C66D151}" srcOrd="8" destOrd="0" presId="urn:microsoft.com/office/officeart/2018/2/layout/IconVerticalSolidList"/>
    <dgm:cxn modelId="{518FA9A4-B20C-4CD8-A21F-B6918DAAAEB7}" type="presParOf" srcId="{B15828E5-22AC-46D0-8196-7B2C1C66D151}" destId="{7B3755CD-4315-423F-8A7E-41731E1FFBA8}" srcOrd="0" destOrd="0" presId="urn:microsoft.com/office/officeart/2018/2/layout/IconVerticalSolidList"/>
    <dgm:cxn modelId="{98ECEB5B-E565-413D-BCD7-BB124A110976}" type="presParOf" srcId="{B15828E5-22AC-46D0-8196-7B2C1C66D151}" destId="{A2799D14-1176-4A08-8383-2C86A8E97F3F}" srcOrd="1" destOrd="0" presId="urn:microsoft.com/office/officeart/2018/2/layout/IconVerticalSolidList"/>
    <dgm:cxn modelId="{8208941F-C522-4D95-BCE8-53B71A3483B4}" type="presParOf" srcId="{B15828E5-22AC-46D0-8196-7B2C1C66D151}" destId="{A2FB7356-C793-4BCF-A062-9FD615D06361}" srcOrd="2" destOrd="0" presId="urn:microsoft.com/office/officeart/2018/2/layout/IconVerticalSolidList"/>
    <dgm:cxn modelId="{E5E7FE2E-0B7C-490E-A67C-2E3C1712BEEA}" type="presParOf" srcId="{B15828E5-22AC-46D0-8196-7B2C1C66D151}" destId="{A4711665-F074-4D8F-B1E0-CE7DF1767A41}" srcOrd="3" destOrd="0" presId="urn:microsoft.com/office/officeart/2018/2/layout/IconVerticalSolidList"/>
    <dgm:cxn modelId="{BF01B889-A92D-4832-BE92-CB84E263FB2D}" type="presParOf" srcId="{B15828E5-22AC-46D0-8196-7B2C1C66D151}" destId="{B57DE973-5164-474D-B320-F915DFFCF576}" srcOrd="4" destOrd="0" presId="urn:microsoft.com/office/officeart/2018/2/layout/IconVerticalSolidList"/>
    <dgm:cxn modelId="{6ADE4535-E7AD-4105-9F2C-7753E2577FF8}" type="presParOf" srcId="{A93B5D1B-EC27-4648-BFA3-4DF790282036}" destId="{78AFBA38-2168-460E-B9BA-F831AB32AF68}" srcOrd="9" destOrd="0" presId="urn:microsoft.com/office/officeart/2018/2/layout/IconVerticalSolidList"/>
    <dgm:cxn modelId="{EEE32D25-5935-483B-A0EC-3C3281808881}" type="presParOf" srcId="{A93B5D1B-EC27-4648-BFA3-4DF790282036}" destId="{EF367EC8-83FC-462D-A749-7BFE53FCCF75}" srcOrd="10" destOrd="0" presId="urn:microsoft.com/office/officeart/2018/2/layout/IconVerticalSolidList"/>
    <dgm:cxn modelId="{F2BCE436-8414-4EE7-82B6-6BA0D5AC8FA8}" type="presParOf" srcId="{EF367EC8-83FC-462D-A749-7BFE53FCCF75}" destId="{16580DCD-E285-40B9-9955-19A6CB34FA74}" srcOrd="0" destOrd="0" presId="urn:microsoft.com/office/officeart/2018/2/layout/IconVerticalSolidList"/>
    <dgm:cxn modelId="{562B258D-5B57-496F-82C4-1F4545A3A5D2}" type="presParOf" srcId="{EF367EC8-83FC-462D-A749-7BFE53FCCF75}" destId="{6A8406C8-11B2-4EFC-839A-6BC0AE8F4D34}" srcOrd="1" destOrd="0" presId="urn:microsoft.com/office/officeart/2018/2/layout/IconVerticalSolidList"/>
    <dgm:cxn modelId="{8B8E4109-10EB-4401-AABA-F00ACA38B65E}" type="presParOf" srcId="{EF367EC8-83FC-462D-A749-7BFE53FCCF75}" destId="{E8061AD1-E702-4959-8CE9-E35B32F78780}" srcOrd="2" destOrd="0" presId="urn:microsoft.com/office/officeart/2018/2/layout/IconVerticalSolidList"/>
    <dgm:cxn modelId="{58114CF4-E8D1-48ED-BEF2-47A8AB76A928}" type="presParOf" srcId="{EF367EC8-83FC-462D-A749-7BFE53FCCF75}" destId="{3F9BDEE1-C22C-4686-BD22-846C7761E1D6}" srcOrd="3" destOrd="0" presId="urn:microsoft.com/office/officeart/2018/2/layout/IconVerticalSolidList"/>
    <dgm:cxn modelId="{9BFB8245-5EFB-4A14-8D7F-0B21D356C2F5}" type="presParOf" srcId="{A93B5D1B-EC27-4648-BFA3-4DF790282036}" destId="{095C14B1-909D-45FD-9869-A048B9AAC4B7}" srcOrd="11" destOrd="0" presId="urn:microsoft.com/office/officeart/2018/2/layout/IconVerticalSolidList"/>
    <dgm:cxn modelId="{4B37DCEA-64CC-49E6-AC75-431642E98E10}" type="presParOf" srcId="{A93B5D1B-EC27-4648-BFA3-4DF790282036}" destId="{F083D570-E606-41F1-9D23-4B0020F4215E}" srcOrd="12" destOrd="0" presId="urn:microsoft.com/office/officeart/2018/2/layout/IconVerticalSolidList"/>
    <dgm:cxn modelId="{ADF7E17E-0B57-4702-994B-55ACC0EF38EB}" type="presParOf" srcId="{F083D570-E606-41F1-9D23-4B0020F4215E}" destId="{13BBB286-D7BC-475A-925C-DBB55E53020C}" srcOrd="0" destOrd="0" presId="urn:microsoft.com/office/officeart/2018/2/layout/IconVerticalSolidList"/>
    <dgm:cxn modelId="{B2FF5F1E-EED7-41DA-BFAE-8FB966C24D58}" type="presParOf" srcId="{F083D570-E606-41F1-9D23-4B0020F4215E}" destId="{9110BD1F-19D7-49A9-AD8D-8B59AB35B3A7}" srcOrd="1" destOrd="0" presId="urn:microsoft.com/office/officeart/2018/2/layout/IconVerticalSolidList"/>
    <dgm:cxn modelId="{70188714-DA07-4879-9365-562E0CCFBDC9}" type="presParOf" srcId="{F083D570-E606-41F1-9D23-4B0020F4215E}" destId="{836BD3A3-A2C6-4090-ADBE-46053AA62171}" srcOrd="2" destOrd="0" presId="urn:microsoft.com/office/officeart/2018/2/layout/IconVerticalSolidList"/>
    <dgm:cxn modelId="{A9E24987-A0B3-4EEB-B5D3-CE662D08B3DC}" type="presParOf" srcId="{F083D570-E606-41F1-9D23-4B0020F4215E}" destId="{5B8C571F-7105-454E-8868-50BEB78BE0FD}" srcOrd="3" destOrd="0" presId="urn:microsoft.com/office/officeart/2018/2/layout/IconVerticalSoli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3D0AA9-6290-4BF5-AC4F-8E774556C6CF}"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EFFE977-43E5-4B69-92DC-D60F087942CC}">
      <dgm:prSet custT="1"/>
      <dgm:spPr/>
      <dgm:t>
        <a:bodyPr/>
        <a:lstStyle/>
        <a:p>
          <a:pPr>
            <a:lnSpc>
              <a:spcPct val="100000"/>
            </a:lnSpc>
          </a:pPr>
          <a:r>
            <a:rPr lang="en-GB" sz="1200" dirty="0"/>
            <a:t>This research employed a multi-faceted approach to gather, process, and analyse data, culminating in a comprehensive understanding of IT industry trends.</a:t>
          </a:r>
          <a:endParaRPr lang="en-US" sz="1200" dirty="0"/>
        </a:p>
      </dgm:t>
    </dgm:pt>
    <dgm:pt modelId="{A968B0C4-C54C-4E65-9A56-1554498462B9}" type="parTrans" cxnId="{8C01DB8F-E4CF-4B53-9043-04293194D3C8}">
      <dgm:prSet/>
      <dgm:spPr/>
      <dgm:t>
        <a:bodyPr/>
        <a:lstStyle/>
        <a:p>
          <a:endParaRPr lang="en-US"/>
        </a:p>
      </dgm:t>
    </dgm:pt>
    <dgm:pt modelId="{A42FECF7-7053-4584-89A8-235BF80EB15B}" type="sibTrans" cxnId="{8C01DB8F-E4CF-4B53-9043-04293194D3C8}">
      <dgm:prSet/>
      <dgm:spPr/>
      <dgm:t>
        <a:bodyPr/>
        <a:lstStyle/>
        <a:p>
          <a:endParaRPr lang="en-US"/>
        </a:p>
      </dgm:t>
    </dgm:pt>
    <dgm:pt modelId="{D9526D74-6E2C-428B-97DC-C427AB684E63}">
      <dgm:prSet custT="1"/>
      <dgm:spPr/>
      <dgm:t>
        <a:bodyPr/>
        <a:lstStyle/>
        <a:p>
          <a:pPr>
            <a:lnSpc>
              <a:spcPct val="100000"/>
            </a:lnSpc>
          </a:pPr>
          <a:r>
            <a:rPr lang="en-GB" sz="1200" b="1" dirty="0"/>
            <a:t>Data Acquisition:</a:t>
          </a:r>
          <a:r>
            <a:rPr lang="en-GB" sz="1200" dirty="0"/>
            <a:t> Information was meticulously collected from various sources, including job availability data from diverse locations and technologies, obtained primarily through Python's GitHub Jobs API. This process was further enhanced by scraping pertinent details from the IBM website and downloading datasets from the 2019 Stack Overflow Developer Survey.</a:t>
          </a:r>
          <a:endParaRPr lang="en-US" sz="1200" dirty="0"/>
        </a:p>
      </dgm:t>
    </dgm:pt>
    <dgm:pt modelId="{FDF07DA6-9F56-4C2C-AD7A-3BDA62E913ED}" type="parTrans" cxnId="{65BCBCF2-ECD8-4630-ACB7-542C6182DACD}">
      <dgm:prSet/>
      <dgm:spPr/>
      <dgm:t>
        <a:bodyPr/>
        <a:lstStyle/>
        <a:p>
          <a:endParaRPr lang="en-US"/>
        </a:p>
      </dgm:t>
    </dgm:pt>
    <dgm:pt modelId="{94356270-484F-4C3F-8633-A8FF3BC4F28E}" type="sibTrans" cxnId="{65BCBCF2-ECD8-4630-ACB7-542C6182DACD}">
      <dgm:prSet/>
      <dgm:spPr/>
      <dgm:t>
        <a:bodyPr/>
        <a:lstStyle/>
        <a:p>
          <a:endParaRPr lang="en-US"/>
        </a:p>
      </dgm:t>
    </dgm:pt>
    <dgm:pt modelId="{40D63EAC-AE70-4C09-9353-5BDD440380A0}">
      <dgm:prSet custT="1"/>
      <dgm:spPr/>
      <dgm:t>
        <a:bodyPr/>
        <a:lstStyle/>
        <a:p>
          <a:pPr>
            <a:lnSpc>
              <a:spcPct val="100000"/>
            </a:lnSpc>
          </a:pPr>
          <a:r>
            <a:rPr lang="en-GB" sz="1200" b="1" dirty="0"/>
            <a:t>Data Preparation (Wrangling):</a:t>
          </a:r>
          <a:r>
            <a:rPr lang="en-GB" sz="1200" dirty="0"/>
            <a:t> Raw data underwent a series of critical preparation steps. This involved identifying and eliminating duplicate records, assessing and addressing missing values, analysing the distribution of employment status, and normalizing key numerical data points using both Min-Max and Z-score standardization methods, all executed via Python.</a:t>
          </a:r>
          <a:endParaRPr lang="en-US" sz="1200" dirty="0"/>
        </a:p>
      </dgm:t>
    </dgm:pt>
    <dgm:pt modelId="{62E7EC9A-C4F0-4D4F-A146-38A4A5BA7746}" type="parTrans" cxnId="{CFCB336F-B18F-45D9-9F12-78B5A6499F6B}">
      <dgm:prSet/>
      <dgm:spPr/>
      <dgm:t>
        <a:bodyPr/>
        <a:lstStyle/>
        <a:p>
          <a:endParaRPr lang="en-US"/>
        </a:p>
      </dgm:t>
    </dgm:pt>
    <dgm:pt modelId="{3388E85E-ACDC-4544-8D9C-5D3EC40E335A}" type="sibTrans" cxnId="{CFCB336F-B18F-45D9-9F12-78B5A6499F6B}">
      <dgm:prSet/>
      <dgm:spPr/>
      <dgm:t>
        <a:bodyPr/>
        <a:lstStyle/>
        <a:p>
          <a:endParaRPr lang="en-US"/>
        </a:p>
      </dgm:t>
    </dgm:pt>
    <dgm:pt modelId="{26DB3318-4248-41FF-B424-20EBF0A48D7B}">
      <dgm:prSet custT="1"/>
      <dgm:spPr/>
      <dgm:t>
        <a:bodyPr/>
        <a:lstStyle/>
        <a:p>
          <a:pPr>
            <a:lnSpc>
              <a:spcPct val="100000"/>
            </a:lnSpc>
          </a:pPr>
          <a:r>
            <a:rPr lang="en-GB" sz="1200" b="1" dirty="0"/>
            <a:t>Exploratory Analysis:</a:t>
          </a:r>
          <a:r>
            <a:rPr lang="en-GB" sz="1200" dirty="0"/>
            <a:t> A thorough exploratory data analysis was conducted to understand the underlying patterns. This phase included generating distribution curves and histograms, computing median values and identifying outliers within columns, and calculating interquartile ranges. Furthermore, correlations between various numerical attributes were investigated, and a refined dataset was constructed to facilitate deeper analysis.</a:t>
          </a:r>
          <a:endParaRPr lang="en-US" sz="1200" dirty="0"/>
        </a:p>
      </dgm:t>
    </dgm:pt>
    <dgm:pt modelId="{0CB652E3-D9F7-4A4B-8279-402235FEC57B}" type="parTrans" cxnId="{93EE21F2-0F53-4A6F-A851-BDB62DE2998F}">
      <dgm:prSet/>
      <dgm:spPr/>
      <dgm:t>
        <a:bodyPr/>
        <a:lstStyle/>
        <a:p>
          <a:endParaRPr lang="en-US"/>
        </a:p>
      </dgm:t>
    </dgm:pt>
    <dgm:pt modelId="{C7E28B2B-F4AA-46A5-955F-4F88FE2C474E}" type="sibTrans" cxnId="{93EE21F2-0F53-4A6F-A851-BDB62DE2998F}">
      <dgm:prSet/>
      <dgm:spPr/>
      <dgm:t>
        <a:bodyPr/>
        <a:lstStyle/>
        <a:p>
          <a:endParaRPr lang="en-US"/>
        </a:p>
      </dgm:t>
    </dgm:pt>
    <dgm:pt modelId="{FD6F6429-1CCB-471C-A363-8B9776194678}">
      <dgm:prSet custT="1"/>
      <dgm:spPr/>
      <dgm:t>
        <a:bodyPr/>
        <a:lstStyle/>
        <a:p>
          <a:pPr>
            <a:lnSpc>
              <a:spcPct val="100000"/>
            </a:lnSpc>
          </a:pPr>
          <a:r>
            <a:rPr lang="en-GB" sz="1200" b="1" dirty="0"/>
            <a:t>Visual Representation:</a:t>
          </a:r>
          <a:r>
            <a:rPr lang="en-GB" sz="1200" dirty="0"/>
            <a:t> The processed data was translated into compelling visual narratives. A diverse array of chart types was utilized, encompassing histograms, scatter plots, bubble plots, box plots, pie charts, bar charts, and stacked charts. These visualizations effectively showcased data distributions, relationships, and key counts inherent in the dataset.</a:t>
          </a:r>
          <a:endParaRPr lang="en-US" sz="1200" dirty="0"/>
        </a:p>
      </dgm:t>
    </dgm:pt>
    <dgm:pt modelId="{BECE6121-D9E7-4EC3-BB52-385CE09D2484}" type="parTrans" cxnId="{4080FA97-FA62-4C72-BD27-EFFA165560E7}">
      <dgm:prSet/>
      <dgm:spPr/>
      <dgm:t>
        <a:bodyPr/>
        <a:lstStyle/>
        <a:p>
          <a:endParaRPr lang="en-US"/>
        </a:p>
      </dgm:t>
    </dgm:pt>
    <dgm:pt modelId="{428896A1-A1AD-4E9A-893A-8C4CAE72E307}" type="sibTrans" cxnId="{4080FA97-FA62-4C72-BD27-EFFA165560E7}">
      <dgm:prSet/>
      <dgm:spPr/>
      <dgm:t>
        <a:bodyPr/>
        <a:lstStyle/>
        <a:p>
          <a:endParaRPr lang="en-US"/>
        </a:p>
      </dgm:t>
    </dgm:pt>
    <dgm:pt modelId="{03FE0667-01E5-474D-8B3F-DBD0188C598B}">
      <dgm:prSet custT="1"/>
      <dgm:spPr/>
      <dgm:t>
        <a:bodyPr/>
        <a:lstStyle/>
        <a:p>
          <a:pPr>
            <a:lnSpc>
              <a:spcPct val="100000"/>
            </a:lnSpc>
          </a:pPr>
          <a:r>
            <a:rPr lang="en-GB" sz="1200" b="1" dirty="0"/>
            <a:t>Dashboard Development:</a:t>
          </a:r>
          <a:r>
            <a:rPr lang="en-GB" sz="1200" dirty="0"/>
            <a:t> The insights were integrated into interactive dashboards. Specifically, three distinct tabs were developed within IBM Cognos Analytics, focusing on current technology usage, future technology trends, and comprehensive demographic information. All analytical processes, including data cleaning and visualization, were performed using Python within a </a:t>
          </a:r>
          <a:r>
            <a:rPr lang="en-GB" sz="1200" dirty="0" err="1"/>
            <a:t>Jupyter</a:t>
          </a:r>
          <a:r>
            <a:rPr lang="en-GB" sz="1200" dirty="0"/>
            <a:t> Notebook environment with final dashboard visualizations rendered in Cognos Analytics.</a:t>
          </a:r>
          <a:endParaRPr lang="en-US" sz="1200" dirty="0"/>
        </a:p>
      </dgm:t>
    </dgm:pt>
    <dgm:pt modelId="{E8763FC6-F869-408F-93D2-C293AEAD8F3C}" type="parTrans" cxnId="{94AE2806-5EE4-4D4F-9C13-6A592BBC98BE}">
      <dgm:prSet/>
      <dgm:spPr/>
      <dgm:t>
        <a:bodyPr/>
        <a:lstStyle/>
        <a:p>
          <a:endParaRPr lang="en-US"/>
        </a:p>
      </dgm:t>
    </dgm:pt>
    <dgm:pt modelId="{5CBA2513-71FE-4BD1-A6FD-C5015591F7EC}" type="sibTrans" cxnId="{94AE2806-5EE4-4D4F-9C13-6A592BBC98BE}">
      <dgm:prSet/>
      <dgm:spPr/>
      <dgm:t>
        <a:bodyPr/>
        <a:lstStyle/>
        <a:p>
          <a:endParaRPr lang="en-US"/>
        </a:p>
      </dgm:t>
    </dgm:pt>
    <dgm:pt modelId="{B9A94A91-0C78-4997-A9DA-30B79E48F3A3}" type="pres">
      <dgm:prSet presAssocID="{173D0AA9-6290-4BF5-AC4F-8E774556C6CF}" presName="root" presStyleCnt="0">
        <dgm:presLayoutVars>
          <dgm:dir/>
          <dgm:resizeHandles val="exact"/>
        </dgm:presLayoutVars>
      </dgm:prSet>
      <dgm:spPr/>
    </dgm:pt>
    <dgm:pt modelId="{F487B4A6-1608-41AE-B36B-85B104B644D9}" type="pres">
      <dgm:prSet presAssocID="{4EFFE977-43E5-4B69-92DC-D60F087942CC}" presName="compNode" presStyleCnt="0"/>
      <dgm:spPr/>
    </dgm:pt>
    <dgm:pt modelId="{15F8A351-F971-4A4D-8C36-0F7EDA24B274}" type="pres">
      <dgm:prSet presAssocID="{4EFFE977-43E5-4B69-92DC-D60F087942C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D607233D-D1CA-4BED-A751-EF3DD283F806}" type="pres">
      <dgm:prSet presAssocID="{4EFFE977-43E5-4B69-92DC-D60F087942CC}" presName="spaceRect" presStyleCnt="0"/>
      <dgm:spPr/>
    </dgm:pt>
    <dgm:pt modelId="{88353784-A1E1-4A1A-8A78-8132CC13F70D}" type="pres">
      <dgm:prSet presAssocID="{4EFFE977-43E5-4B69-92DC-D60F087942CC}" presName="textRect" presStyleLbl="revTx" presStyleIdx="0" presStyleCnt="6">
        <dgm:presLayoutVars>
          <dgm:chMax val="1"/>
          <dgm:chPref val="1"/>
        </dgm:presLayoutVars>
      </dgm:prSet>
      <dgm:spPr/>
    </dgm:pt>
    <dgm:pt modelId="{41D837DE-26D6-47DD-957B-A8B7BE203663}" type="pres">
      <dgm:prSet presAssocID="{A42FECF7-7053-4584-89A8-235BF80EB15B}" presName="sibTrans" presStyleCnt="0"/>
      <dgm:spPr/>
    </dgm:pt>
    <dgm:pt modelId="{D8DD90CD-D6A0-4838-8EC4-D019C1927598}" type="pres">
      <dgm:prSet presAssocID="{D9526D74-6E2C-428B-97DC-C427AB684E63}" presName="compNode" presStyleCnt="0"/>
      <dgm:spPr/>
    </dgm:pt>
    <dgm:pt modelId="{1CB07954-7FD9-4B11-A323-E85EF2470D6F}" type="pres">
      <dgm:prSet presAssocID="{D9526D74-6E2C-428B-97DC-C427AB684E6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1F5F152A-C115-4D13-9F1D-9589C757D399}" type="pres">
      <dgm:prSet presAssocID="{D9526D74-6E2C-428B-97DC-C427AB684E63}" presName="spaceRect" presStyleCnt="0"/>
      <dgm:spPr/>
    </dgm:pt>
    <dgm:pt modelId="{6FC40A9D-A220-417D-B49B-8F43607A6F06}" type="pres">
      <dgm:prSet presAssocID="{D9526D74-6E2C-428B-97DC-C427AB684E63}" presName="textRect" presStyleLbl="revTx" presStyleIdx="1" presStyleCnt="6">
        <dgm:presLayoutVars>
          <dgm:chMax val="1"/>
          <dgm:chPref val="1"/>
        </dgm:presLayoutVars>
      </dgm:prSet>
      <dgm:spPr/>
    </dgm:pt>
    <dgm:pt modelId="{981AE9C5-3CE0-439A-8A4A-E1354BD717A8}" type="pres">
      <dgm:prSet presAssocID="{94356270-484F-4C3F-8633-A8FF3BC4F28E}" presName="sibTrans" presStyleCnt="0"/>
      <dgm:spPr/>
    </dgm:pt>
    <dgm:pt modelId="{F1042724-BBC7-4C45-9247-764F0A74E8BD}" type="pres">
      <dgm:prSet presAssocID="{40D63EAC-AE70-4C09-9353-5BDD440380A0}" presName="compNode" presStyleCnt="0"/>
      <dgm:spPr/>
    </dgm:pt>
    <dgm:pt modelId="{D00D8213-94F3-4270-86D3-324ED345C1D2}" type="pres">
      <dgm:prSet presAssocID="{40D63EAC-AE70-4C09-9353-5BDD440380A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004D4DC3-12DF-4311-B7EE-7E268F706CDF}" type="pres">
      <dgm:prSet presAssocID="{40D63EAC-AE70-4C09-9353-5BDD440380A0}" presName="spaceRect" presStyleCnt="0"/>
      <dgm:spPr/>
    </dgm:pt>
    <dgm:pt modelId="{1A8D7B9F-184A-412B-A389-207515A37BCB}" type="pres">
      <dgm:prSet presAssocID="{40D63EAC-AE70-4C09-9353-5BDD440380A0}" presName="textRect" presStyleLbl="revTx" presStyleIdx="2" presStyleCnt="6">
        <dgm:presLayoutVars>
          <dgm:chMax val="1"/>
          <dgm:chPref val="1"/>
        </dgm:presLayoutVars>
      </dgm:prSet>
      <dgm:spPr/>
    </dgm:pt>
    <dgm:pt modelId="{24B971B0-ED3E-4F20-A0AB-96E00B1B5BF6}" type="pres">
      <dgm:prSet presAssocID="{3388E85E-ACDC-4544-8D9C-5D3EC40E335A}" presName="sibTrans" presStyleCnt="0"/>
      <dgm:spPr/>
    </dgm:pt>
    <dgm:pt modelId="{BAE14535-A232-4E3B-A19F-AE52DC97D769}" type="pres">
      <dgm:prSet presAssocID="{26DB3318-4248-41FF-B424-20EBF0A48D7B}" presName="compNode" presStyleCnt="0"/>
      <dgm:spPr/>
    </dgm:pt>
    <dgm:pt modelId="{0C3773B2-032E-46BD-AE6C-AC1744F82DAA}" type="pres">
      <dgm:prSet presAssocID="{26DB3318-4248-41FF-B424-20EBF0A48D7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ADD68AA5-2F9D-4BD9-99C5-19D9056C9EDD}" type="pres">
      <dgm:prSet presAssocID="{26DB3318-4248-41FF-B424-20EBF0A48D7B}" presName="spaceRect" presStyleCnt="0"/>
      <dgm:spPr/>
    </dgm:pt>
    <dgm:pt modelId="{1A126A81-5BD2-418B-BAD9-AA29129881A9}" type="pres">
      <dgm:prSet presAssocID="{26DB3318-4248-41FF-B424-20EBF0A48D7B}" presName="textRect" presStyleLbl="revTx" presStyleIdx="3" presStyleCnt="6">
        <dgm:presLayoutVars>
          <dgm:chMax val="1"/>
          <dgm:chPref val="1"/>
        </dgm:presLayoutVars>
      </dgm:prSet>
      <dgm:spPr/>
    </dgm:pt>
    <dgm:pt modelId="{69D18631-9527-4C56-94C5-5B69F01129A6}" type="pres">
      <dgm:prSet presAssocID="{C7E28B2B-F4AA-46A5-955F-4F88FE2C474E}" presName="sibTrans" presStyleCnt="0"/>
      <dgm:spPr/>
    </dgm:pt>
    <dgm:pt modelId="{2C3C051A-ED6A-47EB-B636-321033DE8BE9}" type="pres">
      <dgm:prSet presAssocID="{FD6F6429-1CCB-471C-A363-8B9776194678}" presName="compNode" presStyleCnt="0"/>
      <dgm:spPr/>
    </dgm:pt>
    <dgm:pt modelId="{7EFCE50B-C985-48D8-854A-741E10C8A839}" type="pres">
      <dgm:prSet presAssocID="{FD6F6429-1CCB-471C-A363-8B977619467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sentation with Pie Chart"/>
        </a:ext>
      </dgm:extLst>
    </dgm:pt>
    <dgm:pt modelId="{749725AE-B044-4F95-AB5B-A5E7E5630F55}" type="pres">
      <dgm:prSet presAssocID="{FD6F6429-1CCB-471C-A363-8B9776194678}" presName="spaceRect" presStyleCnt="0"/>
      <dgm:spPr/>
    </dgm:pt>
    <dgm:pt modelId="{AF7D3DBA-FE09-4106-82A7-2177B65A6DD3}" type="pres">
      <dgm:prSet presAssocID="{FD6F6429-1CCB-471C-A363-8B9776194678}" presName="textRect" presStyleLbl="revTx" presStyleIdx="4" presStyleCnt="6">
        <dgm:presLayoutVars>
          <dgm:chMax val="1"/>
          <dgm:chPref val="1"/>
        </dgm:presLayoutVars>
      </dgm:prSet>
      <dgm:spPr/>
    </dgm:pt>
    <dgm:pt modelId="{50A87593-C268-48EB-887C-11250AA6DA19}" type="pres">
      <dgm:prSet presAssocID="{428896A1-A1AD-4E9A-893A-8C4CAE72E307}" presName="sibTrans" presStyleCnt="0"/>
      <dgm:spPr/>
    </dgm:pt>
    <dgm:pt modelId="{F00E04C3-D627-4A17-A3A7-B89B8FDA760C}" type="pres">
      <dgm:prSet presAssocID="{03FE0667-01E5-474D-8B3F-DBD0188C598B}" presName="compNode" presStyleCnt="0"/>
      <dgm:spPr/>
    </dgm:pt>
    <dgm:pt modelId="{A3979E58-2A35-4D19-BCA7-A179044992D5}" type="pres">
      <dgm:prSet presAssocID="{03FE0667-01E5-474D-8B3F-DBD0188C598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69EFC273-F3DB-40A8-9C83-432E84F7BFE3}" type="pres">
      <dgm:prSet presAssocID="{03FE0667-01E5-474D-8B3F-DBD0188C598B}" presName="spaceRect" presStyleCnt="0"/>
      <dgm:spPr/>
    </dgm:pt>
    <dgm:pt modelId="{77F6E51A-67B2-461B-BCB7-611C0D58316F}" type="pres">
      <dgm:prSet presAssocID="{03FE0667-01E5-474D-8B3F-DBD0188C598B}" presName="textRect" presStyleLbl="revTx" presStyleIdx="5" presStyleCnt="6" custScaleX="108314">
        <dgm:presLayoutVars>
          <dgm:chMax val="1"/>
          <dgm:chPref val="1"/>
        </dgm:presLayoutVars>
      </dgm:prSet>
      <dgm:spPr/>
    </dgm:pt>
  </dgm:ptLst>
  <dgm:cxnLst>
    <dgm:cxn modelId="{94AE2806-5EE4-4D4F-9C13-6A592BBC98BE}" srcId="{173D0AA9-6290-4BF5-AC4F-8E774556C6CF}" destId="{03FE0667-01E5-474D-8B3F-DBD0188C598B}" srcOrd="5" destOrd="0" parTransId="{E8763FC6-F869-408F-93D2-C293AEAD8F3C}" sibTransId="{5CBA2513-71FE-4BD1-A6FD-C5015591F7EC}"/>
    <dgm:cxn modelId="{05623D1E-40F8-E443-932C-CABB5590651D}" type="presOf" srcId="{4EFFE977-43E5-4B69-92DC-D60F087942CC}" destId="{88353784-A1E1-4A1A-8A78-8132CC13F70D}" srcOrd="0" destOrd="0" presId="urn:microsoft.com/office/officeart/2018/2/layout/IconLabelList"/>
    <dgm:cxn modelId="{601D9C53-B36F-9B4D-96F6-FAA091514583}" type="presOf" srcId="{173D0AA9-6290-4BF5-AC4F-8E774556C6CF}" destId="{B9A94A91-0C78-4997-A9DA-30B79E48F3A3}" srcOrd="0" destOrd="0" presId="urn:microsoft.com/office/officeart/2018/2/layout/IconLabelList"/>
    <dgm:cxn modelId="{CFCB336F-B18F-45D9-9F12-78B5A6499F6B}" srcId="{173D0AA9-6290-4BF5-AC4F-8E774556C6CF}" destId="{40D63EAC-AE70-4C09-9353-5BDD440380A0}" srcOrd="2" destOrd="0" parTransId="{62E7EC9A-C4F0-4D4F-A146-38A4A5BA7746}" sibTransId="{3388E85E-ACDC-4544-8D9C-5D3EC40E335A}"/>
    <dgm:cxn modelId="{AB39017B-C592-834C-A32F-9501F255EC6B}" type="presOf" srcId="{FD6F6429-1CCB-471C-A363-8B9776194678}" destId="{AF7D3DBA-FE09-4106-82A7-2177B65A6DD3}" srcOrd="0" destOrd="0" presId="urn:microsoft.com/office/officeart/2018/2/layout/IconLabelList"/>
    <dgm:cxn modelId="{8C01DB8F-E4CF-4B53-9043-04293194D3C8}" srcId="{173D0AA9-6290-4BF5-AC4F-8E774556C6CF}" destId="{4EFFE977-43E5-4B69-92DC-D60F087942CC}" srcOrd="0" destOrd="0" parTransId="{A968B0C4-C54C-4E65-9A56-1554498462B9}" sibTransId="{A42FECF7-7053-4584-89A8-235BF80EB15B}"/>
    <dgm:cxn modelId="{4080FA97-FA62-4C72-BD27-EFFA165560E7}" srcId="{173D0AA9-6290-4BF5-AC4F-8E774556C6CF}" destId="{FD6F6429-1CCB-471C-A363-8B9776194678}" srcOrd="4" destOrd="0" parTransId="{BECE6121-D9E7-4EC3-BB52-385CE09D2484}" sibTransId="{428896A1-A1AD-4E9A-893A-8C4CAE72E307}"/>
    <dgm:cxn modelId="{E9BF69A4-F0D2-BB48-BF3E-96E02C36CB48}" type="presOf" srcId="{26DB3318-4248-41FF-B424-20EBF0A48D7B}" destId="{1A126A81-5BD2-418B-BAD9-AA29129881A9}" srcOrd="0" destOrd="0" presId="urn:microsoft.com/office/officeart/2018/2/layout/IconLabelList"/>
    <dgm:cxn modelId="{231856B0-B72C-1843-A9B9-580C2C5D610B}" type="presOf" srcId="{40D63EAC-AE70-4C09-9353-5BDD440380A0}" destId="{1A8D7B9F-184A-412B-A389-207515A37BCB}" srcOrd="0" destOrd="0" presId="urn:microsoft.com/office/officeart/2018/2/layout/IconLabelList"/>
    <dgm:cxn modelId="{108CE6B3-4C3A-F045-838C-DCD32CD380B9}" type="presOf" srcId="{D9526D74-6E2C-428B-97DC-C427AB684E63}" destId="{6FC40A9D-A220-417D-B49B-8F43607A6F06}" srcOrd="0" destOrd="0" presId="urn:microsoft.com/office/officeart/2018/2/layout/IconLabelList"/>
    <dgm:cxn modelId="{952A7EEA-7050-004F-B1EC-CD5109AE74F7}" type="presOf" srcId="{03FE0667-01E5-474D-8B3F-DBD0188C598B}" destId="{77F6E51A-67B2-461B-BCB7-611C0D58316F}" srcOrd="0" destOrd="0" presId="urn:microsoft.com/office/officeart/2018/2/layout/IconLabelList"/>
    <dgm:cxn modelId="{93EE21F2-0F53-4A6F-A851-BDB62DE2998F}" srcId="{173D0AA9-6290-4BF5-AC4F-8E774556C6CF}" destId="{26DB3318-4248-41FF-B424-20EBF0A48D7B}" srcOrd="3" destOrd="0" parTransId="{0CB652E3-D9F7-4A4B-8279-402235FEC57B}" sibTransId="{C7E28B2B-F4AA-46A5-955F-4F88FE2C474E}"/>
    <dgm:cxn modelId="{65BCBCF2-ECD8-4630-ACB7-542C6182DACD}" srcId="{173D0AA9-6290-4BF5-AC4F-8E774556C6CF}" destId="{D9526D74-6E2C-428B-97DC-C427AB684E63}" srcOrd="1" destOrd="0" parTransId="{FDF07DA6-9F56-4C2C-AD7A-3BDA62E913ED}" sibTransId="{94356270-484F-4C3F-8633-A8FF3BC4F28E}"/>
    <dgm:cxn modelId="{A1E5E3EF-42CF-FE48-B182-B5131F2E1A3D}" type="presParOf" srcId="{B9A94A91-0C78-4997-A9DA-30B79E48F3A3}" destId="{F487B4A6-1608-41AE-B36B-85B104B644D9}" srcOrd="0" destOrd="0" presId="urn:microsoft.com/office/officeart/2018/2/layout/IconLabelList"/>
    <dgm:cxn modelId="{B59E3F91-EBDD-3D40-91B3-0CE81672ABA9}" type="presParOf" srcId="{F487B4A6-1608-41AE-B36B-85B104B644D9}" destId="{15F8A351-F971-4A4D-8C36-0F7EDA24B274}" srcOrd="0" destOrd="0" presId="urn:microsoft.com/office/officeart/2018/2/layout/IconLabelList"/>
    <dgm:cxn modelId="{9DC4D172-F73E-124C-9733-275B40419C36}" type="presParOf" srcId="{F487B4A6-1608-41AE-B36B-85B104B644D9}" destId="{D607233D-D1CA-4BED-A751-EF3DD283F806}" srcOrd="1" destOrd="0" presId="urn:microsoft.com/office/officeart/2018/2/layout/IconLabelList"/>
    <dgm:cxn modelId="{829BB129-9E2C-4C40-8A30-6616B7EBC928}" type="presParOf" srcId="{F487B4A6-1608-41AE-B36B-85B104B644D9}" destId="{88353784-A1E1-4A1A-8A78-8132CC13F70D}" srcOrd="2" destOrd="0" presId="urn:microsoft.com/office/officeart/2018/2/layout/IconLabelList"/>
    <dgm:cxn modelId="{AD9279E6-A0AB-0045-BBC7-0D61F96A6217}" type="presParOf" srcId="{B9A94A91-0C78-4997-A9DA-30B79E48F3A3}" destId="{41D837DE-26D6-47DD-957B-A8B7BE203663}" srcOrd="1" destOrd="0" presId="urn:microsoft.com/office/officeart/2018/2/layout/IconLabelList"/>
    <dgm:cxn modelId="{8C67BF92-CAE9-F84D-A13E-54F31D1CD91E}" type="presParOf" srcId="{B9A94A91-0C78-4997-A9DA-30B79E48F3A3}" destId="{D8DD90CD-D6A0-4838-8EC4-D019C1927598}" srcOrd="2" destOrd="0" presId="urn:microsoft.com/office/officeart/2018/2/layout/IconLabelList"/>
    <dgm:cxn modelId="{2D01DDAA-D8C8-8C44-B0F4-42924ED1C51B}" type="presParOf" srcId="{D8DD90CD-D6A0-4838-8EC4-D019C1927598}" destId="{1CB07954-7FD9-4B11-A323-E85EF2470D6F}" srcOrd="0" destOrd="0" presId="urn:microsoft.com/office/officeart/2018/2/layout/IconLabelList"/>
    <dgm:cxn modelId="{CDFA8040-8452-E94B-8468-3E43BD2CF199}" type="presParOf" srcId="{D8DD90CD-D6A0-4838-8EC4-D019C1927598}" destId="{1F5F152A-C115-4D13-9F1D-9589C757D399}" srcOrd="1" destOrd="0" presId="urn:microsoft.com/office/officeart/2018/2/layout/IconLabelList"/>
    <dgm:cxn modelId="{00027519-7A0D-624F-8EE1-8748715507CE}" type="presParOf" srcId="{D8DD90CD-D6A0-4838-8EC4-D019C1927598}" destId="{6FC40A9D-A220-417D-B49B-8F43607A6F06}" srcOrd="2" destOrd="0" presId="urn:microsoft.com/office/officeart/2018/2/layout/IconLabelList"/>
    <dgm:cxn modelId="{7CC3B15C-661B-EA4A-B54B-5216E26CAF69}" type="presParOf" srcId="{B9A94A91-0C78-4997-A9DA-30B79E48F3A3}" destId="{981AE9C5-3CE0-439A-8A4A-E1354BD717A8}" srcOrd="3" destOrd="0" presId="urn:microsoft.com/office/officeart/2018/2/layout/IconLabelList"/>
    <dgm:cxn modelId="{4809108A-6882-0747-9354-525E978895F0}" type="presParOf" srcId="{B9A94A91-0C78-4997-A9DA-30B79E48F3A3}" destId="{F1042724-BBC7-4C45-9247-764F0A74E8BD}" srcOrd="4" destOrd="0" presId="urn:microsoft.com/office/officeart/2018/2/layout/IconLabelList"/>
    <dgm:cxn modelId="{42300B68-C61E-3A47-8B74-E6002E1D55D6}" type="presParOf" srcId="{F1042724-BBC7-4C45-9247-764F0A74E8BD}" destId="{D00D8213-94F3-4270-86D3-324ED345C1D2}" srcOrd="0" destOrd="0" presId="urn:microsoft.com/office/officeart/2018/2/layout/IconLabelList"/>
    <dgm:cxn modelId="{99D64080-4206-7942-9FFF-E3F3782D225D}" type="presParOf" srcId="{F1042724-BBC7-4C45-9247-764F0A74E8BD}" destId="{004D4DC3-12DF-4311-B7EE-7E268F706CDF}" srcOrd="1" destOrd="0" presId="urn:microsoft.com/office/officeart/2018/2/layout/IconLabelList"/>
    <dgm:cxn modelId="{629FF8B8-459B-744D-BAC3-7F42619589DA}" type="presParOf" srcId="{F1042724-BBC7-4C45-9247-764F0A74E8BD}" destId="{1A8D7B9F-184A-412B-A389-207515A37BCB}" srcOrd="2" destOrd="0" presId="urn:microsoft.com/office/officeart/2018/2/layout/IconLabelList"/>
    <dgm:cxn modelId="{65222F46-BD9D-E943-B539-DF8857E8DA1B}" type="presParOf" srcId="{B9A94A91-0C78-4997-A9DA-30B79E48F3A3}" destId="{24B971B0-ED3E-4F20-A0AB-96E00B1B5BF6}" srcOrd="5" destOrd="0" presId="urn:microsoft.com/office/officeart/2018/2/layout/IconLabelList"/>
    <dgm:cxn modelId="{8B4CCF75-C854-E14E-A793-9EDDBEFC9AE3}" type="presParOf" srcId="{B9A94A91-0C78-4997-A9DA-30B79E48F3A3}" destId="{BAE14535-A232-4E3B-A19F-AE52DC97D769}" srcOrd="6" destOrd="0" presId="urn:microsoft.com/office/officeart/2018/2/layout/IconLabelList"/>
    <dgm:cxn modelId="{1C48387B-8DC9-DB4A-B755-FD814140959B}" type="presParOf" srcId="{BAE14535-A232-4E3B-A19F-AE52DC97D769}" destId="{0C3773B2-032E-46BD-AE6C-AC1744F82DAA}" srcOrd="0" destOrd="0" presId="urn:microsoft.com/office/officeart/2018/2/layout/IconLabelList"/>
    <dgm:cxn modelId="{CF0BF433-1EB6-7C40-A3F4-BBB7B9A68844}" type="presParOf" srcId="{BAE14535-A232-4E3B-A19F-AE52DC97D769}" destId="{ADD68AA5-2F9D-4BD9-99C5-19D9056C9EDD}" srcOrd="1" destOrd="0" presId="urn:microsoft.com/office/officeart/2018/2/layout/IconLabelList"/>
    <dgm:cxn modelId="{9AF9E20E-E0FB-E74F-9DC4-097BD85D3050}" type="presParOf" srcId="{BAE14535-A232-4E3B-A19F-AE52DC97D769}" destId="{1A126A81-5BD2-418B-BAD9-AA29129881A9}" srcOrd="2" destOrd="0" presId="urn:microsoft.com/office/officeart/2018/2/layout/IconLabelList"/>
    <dgm:cxn modelId="{81128ECD-EBDF-A645-AF1B-D7763D369102}" type="presParOf" srcId="{B9A94A91-0C78-4997-A9DA-30B79E48F3A3}" destId="{69D18631-9527-4C56-94C5-5B69F01129A6}" srcOrd="7" destOrd="0" presId="urn:microsoft.com/office/officeart/2018/2/layout/IconLabelList"/>
    <dgm:cxn modelId="{56A5C0D9-8918-EB43-B80F-643901D45E21}" type="presParOf" srcId="{B9A94A91-0C78-4997-A9DA-30B79E48F3A3}" destId="{2C3C051A-ED6A-47EB-B636-321033DE8BE9}" srcOrd="8" destOrd="0" presId="urn:microsoft.com/office/officeart/2018/2/layout/IconLabelList"/>
    <dgm:cxn modelId="{82ED7985-7322-874D-BF74-86C62949940A}" type="presParOf" srcId="{2C3C051A-ED6A-47EB-B636-321033DE8BE9}" destId="{7EFCE50B-C985-48D8-854A-741E10C8A839}" srcOrd="0" destOrd="0" presId="urn:microsoft.com/office/officeart/2018/2/layout/IconLabelList"/>
    <dgm:cxn modelId="{F3A02C71-FFC9-404F-AE47-C6D15D4D74D5}" type="presParOf" srcId="{2C3C051A-ED6A-47EB-B636-321033DE8BE9}" destId="{749725AE-B044-4F95-AB5B-A5E7E5630F55}" srcOrd="1" destOrd="0" presId="urn:microsoft.com/office/officeart/2018/2/layout/IconLabelList"/>
    <dgm:cxn modelId="{582FA2DA-1331-7048-82AB-6BA90E43BAD1}" type="presParOf" srcId="{2C3C051A-ED6A-47EB-B636-321033DE8BE9}" destId="{AF7D3DBA-FE09-4106-82A7-2177B65A6DD3}" srcOrd="2" destOrd="0" presId="urn:microsoft.com/office/officeart/2018/2/layout/IconLabelList"/>
    <dgm:cxn modelId="{67F09388-45BD-8844-955E-26112259068C}" type="presParOf" srcId="{B9A94A91-0C78-4997-A9DA-30B79E48F3A3}" destId="{50A87593-C268-48EB-887C-11250AA6DA19}" srcOrd="9" destOrd="0" presId="urn:microsoft.com/office/officeart/2018/2/layout/IconLabelList"/>
    <dgm:cxn modelId="{5B9B8ACF-16B9-7740-88E4-D866C8CA122B}" type="presParOf" srcId="{B9A94A91-0C78-4997-A9DA-30B79E48F3A3}" destId="{F00E04C3-D627-4A17-A3A7-B89B8FDA760C}" srcOrd="10" destOrd="0" presId="urn:microsoft.com/office/officeart/2018/2/layout/IconLabelList"/>
    <dgm:cxn modelId="{7354223D-AD48-7041-A4FB-FBBEC11DDD7A}" type="presParOf" srcId="{F00E04C3-D627-4A17-A3A7-B89B8FDA760C}" destId="{A3979E58-2A35-4D19-BCA7-A179044992D5}" srcOrd="0" destOrd="0" presId="urn:microsoft.com/office/officeart/2018/2/layout/IconLabelList"/>
    <dgm:cxn modelId="{F974B38B-F25F-B84C-A7B8-E33DE8F2F083}" type="presParOf" srcId="{F00E04C3-D627-4A17-A3A7-B89B8FDA760C}" destId="{69EFC273-F3DB-40A8-9C83-432E84F7BFE3}" srcOrd="1" destOrd="0" presId="urn:microsoft.com/office/officeart/2018/2/layout/IconLabelList"/>
    <dgm:cxn modelId="{47719FF9-6473-E74A-A7BA-A35E8B617D00}" type="presParOf" srcId="{F00E04C3-D627-4A17-A3A7-B89B8FDA760C}" destId="{77F6E51A-67B2-461B-BCB7-611C0D58316F}"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D2079-B207-4197-8733-4FA91E518C00}">
      <dsp:nvSpPr>
        <dsp:cNvPr id="0" name=""/>
        <dsp:cNvSpPr/>
      </dsp:nvSpPr>
      <dsp:spPr>
        <a:xfrm>
          <a:off x="0" y="371"/>
          <a:ext cx="5181600" cy="511834"/>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ABF5EE60-0928-4382-8D99-C39B0094EBEE}">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A6DA16-7D0A-463A-A0CF-836ED5D33B77}">
      <dsp:nvSpPr>
        <dsp:cNvPr id="0" name=""/>
        <dsp:cNvSpPr/>
      </dsp:nvSpPr>
      <dsp:spPr>
        <a:xfrm>
          <a:off x="591168" y="371"/>
          <a:ext cx="4590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Executive Summary</a:t>
          </a:r>
        </a:p>
      </dsp:txBody>
      <dsp:txXfrm>
        <a:off x="591168" y="371"/>
        <a:ext cx="4590431" cy="511834"/>
      </dsp:txXfrm>
    </dsp:sp>
    <dsp:sp modelId="{69574FDA-9D9C-4DFE-9EB3-F6B06B64FCD4}">
      <dsp:nvSpPr>
        <dsp:cNvPr id="0" name=""/>
        <dsp:cNvSpPr/>
      </dsp:nvSpPr>
      <dsp:spPr>
        <a:xfrm>
          <a:off x="0" y="640165"/>
          <a:ext cx="5181600" cy="511834"/>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0A99C981-91FC-4BD4-B1CD-203BE532633B}">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70243F-5A90-4FE2-B2EF-9E290342AD29}">
      <dsp:nvSpPr>
        <dsp:cNvPr id="0" name=""/>
        <dsp:cNvSpPr/>
      </dsp:nvSpPr>
      <dsp:spPr>
        <a:xfrm>
          <a:off x="591168" y="640165"/>
          <a:ext cx="4590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Introduction</a:t>
          </a:r>
        </a:p>
      </dsp:txBody>
      <dsp:txXfrm>
        <a:off x="591168" y="640165"/>
        <a:ext cx="4590431" cy="511834"/>
      </dsp:txXfrm>
    </dsp:sp>
    <dsp:sp modelId="{E66BDB6C-ECEF-4073-95C4-342B12B10996}">
      <dsp:nvSpPr>
        <dsp:cNvPr id="0" name=""/>
        <dsp:cNvSpPr/>
      </dsp:nvSpPr>
      <dsp:spPr>
        <a:xfrm>
          <a:off x="0" y="1279958"/>
          <a:ext cx="5181600" cy="511834"/>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5055EFF8-10FA-4AC1-B082-174B2DAC2A49}">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5443C3-1532-41FF-A538-9ECC03303C95}">
      <dsp:nvSpPr>
        <dsp:cNvPr id="0" name=""/>
        <dsp:cNvSpPr/>
      </dsp:nvSpPr>
      <dsp:spPr>
        <a:xfrm>
          <a:off x="591168" y="1279958"/>
          <a:ext cx="4590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591168" y="1279958"/>
        <a:ext cx="4590431" cy="511834"/>
      </dsp:txXfrm>
    </dsp:sp>
    <dsp:sp modelId="{CF4F171F-6268-49B3-B64B-BC94B3552110}">
      <dsp:nvSpPr>
        <dsp:cNvPr id="0" name=""/>
        <dsp:cNvSpPr/>
      </dsp:nvSpPr>
      <dsp:spPr>
        <a:xfrm>
          <a:off x="0" y="1919751"/>
          <a:ext cx="5181600" cy="511834"/>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5CF5C2D7-4BF0-4FCF-9CD7-B9C0C5F6D939}">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81AD1C-0FB1-4987-9214-9EE8E8B50731}">
      <dsp:nvSpPr>
        <dsp:cNvPr id="0" name=""/>
        <dsp:cNvSpPr/>
      </dsp:nvSpPr>
      <dsp:spPr>
        <a:xfrm>
          <a:off x="591168" y="1919751"/>
          <a:ext cx="2331720"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Results</a:t>
          </a:r>
        </a:p>
      </dsp:txBody>
      <dsp:txXfrm>
        <a:off x="591168" y="1919751"/>
        <a:ext cx="2331720" cy="511834"/>
      </dsp:txXfrm>
    </dsp:sp>
    <dsp:sp modelId="{44B2429C-4175-44D4-A5AD-A6DB7C6E799D}">
      <dsp:nvSpPr>
        <dsp:cNvPr id="0" name=""/>
        <dsp:cNvSpPr/>
      </dsp:nvSpPr>
      <dsp:spPr>
        <a:xfrm>
          <a:off x="2922888" y="1919751"/>
          <a:ext cx="225871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533400">
            <a:lnSpc>
              <a:spcPct val="100000"/>
            </a:lnSpc>
            <a:spcBef>
              <a:spcPct val="0"/>
            </a:spcBef>
            <a:spcAft>
              <a:spcPct val="35000"/>
            </a:spcAft>
            <a:buNone/>
          </a:pPr>
          <a:r>
            <a:rPr lang="en-US" sz="1200" kern="1200"/>
            <a:t>Visualization – Charts</a:t>
          </a:r>
        </a:p>
        <a:p>
          <a:pPr marL="0" lvl="0" indent="0" algn="l" defTabSz="533400">
            <a:lnSpc>
              <a:spcPct val="100000"/>
            </a:lnSpc>
            <a:spcBef>
              <a:spcPct val="0"/>
            </a:spcBef>
            <a:spcAft>
              <a:spcPct val="35000"/>
            </a:spcAft>
            <a:buNone/>
          </a:pPr>
          <a:r>
            <a:rPr lang="en-US" sz="1200" kern="1200"/>
            <a:t>Dashboard</a:t>
          </a:r>
        </a:p>
      </dsp:txBody>
      <dsp:txXfrm>
        <a:off x="2922888" y="1919751"/>
        <a:ext cx="2258711" cy="511834"/>
      </dsp:txXfrm>
    </dsp:sp>
    <dsp:sp modelId="{7B3755CD-4315-423F-8A7E-41731E1FFBA8}">
      <dsp:nvSpPr>
        <dsp:cNvPr id="0" name=""/>
        <dsp:cNvSpPr/>
      </dsp:nvSpPr>
      <dsp:spPr>
        <a:xfrm>
          <a:off x="0" y="2559544"/>
          <a:ext cx="5181600" cy="511834"/>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A2799D14-1176-4A08-8383-2C86A8E97F3F}">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11665-F074-4D8F-B1E0-CE7DF1767A41}">
      <dsp:nvSpPr>
        <dsp:cNvPr id="0" name=""/>
        <dsp:cNvSpPr/>
      </dsp:nvSpPr>
      <dsp:spPr>
        <a:xfrm>
          <a:off x="591168" y="2559544"/>
          <a:ext cx="2331720"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Discussion</a:t>
          </a:r>
        </a:p>
      </dsp:txBody>
      <dsp:txXfrm>
        <a:off x="591168" y="2559544"/>
        <a:ext cx="2331720" cy="511834"/>
      </dsp:txXfrm>
    </dsp:sp>
    <dsp:sp modelId="{B57DE973-5164-474D-B320-F915DFFCF576}">
      <dsp:nvSpPr>
        <dsp:cNvPr id="0" name=""/>
        <dsp:cNvSpPr/>
      </dsp:nvSpPr>
      <dsp:spPr>
        <a:xfrm>
          <a:off x="2922888" y="2559544"/>
          <a:ext cx="225871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533400">
            <a:lnSpc>
              <a:spcPct val="100000"/>
            </a:lnSpc>
            <a:spcBef>
              <a:spcPct val="0"/>
            </a:spcBef>
            <a:spcAft>
              <a:spcPct val="35000"/>
            </a:spcAft>
            <a:buNone/>
          </a:pPr>
          <a:r>
            <a:rPr lang="en-US" sz="1200" kern="1200"/>
            <a:t>Findings &amp; Implications</a:t>
          </a:r>
        </a:p>
      </dsp:txBody>
      <dsp:txXfrm>
        <a:off x="2922888" y="2559544"/>
        <a:ext cx="2258711" cy="511834"/>
      </dsp:txXfrm>
    </dsp:sp>
    <dsp:sp modelId="{16580DCD-E285-40B9-9955-19A6CB34FA74}">
      <dsp:nvSpPr>
        <dsp:cNvPr id="0" name=""/>
        <dsp:cNvSpPr/>
      </dsp:nvSpPr>
      <dsp:spPr>
        <a:xfrm>
          <a:off x="0" y="3199338"/>
          <a:ext cx="5181600" cy="511834"/>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6A8406C8-11B2-4EFC-839A-6BC0AE8F4D34}">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9BDEE1-C22C-4686-BD22-846C7761E1D6}">
      <dsp:nvSpPr>
        <dsp:cNvPr id="0" name=""/>
        <dsp:cNvSpPr/>
      </dsp:nvSpPr>
      <dsp:spPr>
        <a:xfrm>
          <a:off x="591168" y="3199338"/>
          <a:ext cx="4590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591168" y="3199338"/>
        <a:ext cx="4590431" cy="511834"/>
      </dsp:txXfrm>
    </dsp:sp>
    <dsp:sp modelId="{13BBB286-D7BC-475A-925C-DBB55E53020C}">
      <dsp:nvSpPr>
        <dsp:cNvPr id="0" name=""/>
        <dsp:cNvSpPr/>
      </dsp:nvSpPr>
      <dsp:spPr>
        <a:xfrm>
          <a:off x="0" y="3839131"/>
          <a:ext cx="5181600" cy="511834"/>
        </a:xfrm>
        <a:prstGeom prst="roundRect">
          <a:avLst>
            <a:gd name="adj" fmla="val 10000"/>
          </a:avLst>
        </a:prstGeom>
        <a:solidFill>
          <a:schemeClr val="accent2"/>
        </a:solidFill>
        <a:ln>
          <a:noFill/>
        </a:ln>
        <a:effectLst/>
      </dsp:spPr>
      <dsp:style>
        <a:lnRef idx="0">
          <a:scrgbClr r="0" g="0" b="0"/>
        </a:lnRef>
        <a:fillRef idx="1">
          <a:scrgbClr r="0" g="0" b="0"/>
        </a:fillRef>
        <a:effectRef idx="0">
          <a:scrgbClr r="0" g="0" b="0"/>
        </a:effectRef>
        <a:fontRef idx="minor"/>
      </dsp:style>
    </dsp:sp>
    <dsp:sp modelId="{9110BD1F-19D7-49A9-AD8D-8B59AB35B3A7}">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8C571F-7105-454E-8868-50BEB78BE0FD}">
      <dsp:nvSpPr>
        <dsp:cNvPr id="0" name=""/>
        <dsp:cNvSpPr/>
      </dsp:nvSpPr>
      <dsp:spPr>
        <a:xfrm>
          <a:off x="591168" y="3839131"/>
          <a:ext cx="4590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Appendix</a:t>
          </a:r>
        </a:p>
      </dsp:txBody>
      <dsp:txXfrm>
        <a:off x="591168" y="3839131"/>
        <a:ext cx="4590431" cy="511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8A351-F971-4A4D-8C36-0F7EDA24B274}">
      <dsp:nvSpPr>
        <dsp:cNvPr id="0" name=""/>
        <dsp:cNvSpPr/>
      </dsp:nvSpPr>
      <dsp:spPr>
        <a:xfrm>
          <a:off x="660198" y="124337"/>
          <a:ext cx="649423" cy="649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353784-A1E1-4A1A-8A78-8132CC13F70D}">
      <dsp:nvSpPr>
        <dsp:cNvPr id="0" name=""/>
        <dsp:cNvSpPr/>
      </dsp:nvSpPr>
      <dsp:spPr>
        <a:xfrm>
          <a:off x="263328" y="1303961"/>
          <a:ext cx="1443164" cy="2354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dirty="0"/>
            <a:t>This research employed a multi-faceted approach to gather, process, and analyse data, culminating in a comprehensive understanding of IT industry trends.</a:t>
          </a:r>
          <a:endParaRPr lang="en-US" sz="1200" kern="1200" dirty="0"/>
        </a:p>
      </dsp:txBody>
      <dsp:txXfrm>
        <a:off x="263328" y="1303961"/>
        <a:ext cx="1443164" cy="2354478"/>
      </dsp:txXfrm>
    </dsp:sp>
    <dsp:sp modelId="{1CB07954-7FD9-4B11-A323-E85EF2470D6F}">
      <dsp:nvSpPr>
        <dsp:cNvPr id="0" name=""/>
        <dsp:cNvSpPr/>
      </dsp:nvSpPr>
      <dsp:spPr>
        <a:xfrm>
          <a:off x="2355916" y="124337"/>
          <a:ext cx="649423" cy="6494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C40A9D-A220-417D-B49B-8F43607A6F06}">
      <dsp:nvSpPr>
        <dsp:cNvPr id="0" name=""/>
        <dsp:cNvSpPr/>
      </dsp:nvSpPr>
      <dsp:spPr>
        <a:xfrm>
          <a:off x="1959045" y="1303961"/>
          <a:ext cx="1443164" cy="2354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1" kern="1200" dirty="0"/>
            <a:t>Data Acquisition:</a:t>
          </a:r>
          <a:r>
            <a:rPr lang="en-GB" sz="1200" kern="1200" dirty="0"/>
            <a:t> Information was meticulously collected from various sources, including job availability data from diverse locations and technologies, obtained primarily through Python's GitHub Jobs API. This process was further enhanced by scraping pertinent details from the IBM website and downloading datasets from the 2019 Stack Overflow Developer Survey.</a:t>
          </a:r>
          <a:endParaRPr lang="en-US" sz="1200" kern="1200" dirty="0"/>
        </a:p>
      </dsp:txBody>
      <dsp:txXfrm>
        <a:off x="1959045" y="1303961"/>
        <a:ext cx="1443164" cy="2354478"/>
      </dsp:txXfrm>
    </dsp:sp>
    <dsp:sp modelId="{D00D8213-94F3-4270-86D3-324ED345C1D2}">
      <dsp:nvSpPr>
        <dsp:cNvPr id="0" name=""/>
        <dsp:cNvSpPr/>
      </dsp:nvSpPr>
      <dsp:spPr>
        <a:xfrm>
          <a:off x="4051633" y="124337"/>
          <a:ext cx="649423" cy="6494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8D7B9F-184A-412B-A389-207515A37BCB}">
      <dsp:nvSpPr>
        <dsp:cNvPr id="0" name=""/>
        <dsp:cNvSpPr/>
      </dsp:nvSpPr>
      <dsp:spPr>
        <a:xfrm>
          <a:off x="3654763" y="1303961"/>
          <a:ext cx="1443164" cy="2354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1" kern="1200" dirty="0"/>
            <a:t>Data Preparation (Wrangling):</a:t>
          </a:r>
          <a:r>
            <a:rPr lang="en-GB" sz="1200" kern="1200" dirty="0"/>
            <a:t> Raw data underwent a series of critical preparation steps. This involved identifying and eliminating duplicate records, assessing and addressing missing values, analysing the distribution of employment status, and normalizing key numerical data points using both Min-Max and Z-score standardization methods, all executed via Python.</a:t>
          </a:r>
          <a:endParaRPr lang="en-US" sz="1200" kern="1200" dirty="0"/>
        </a:p>
      </dsp:txBody>
      <dsp:txXfrm>
        <a:off x="3654763" y="1303961"/>
        <a:ext cx="1443164" cy="2354478"/>
      </dsp:txXfrm>
    </dsp:sp>
    <dsp:sp modelId="{0C3773B2-032E-46BD-AE6C-AC1744F82DAA}">
      <dsp:nvSpPr>
        <dsp:cNvPr id="0" name=""/>
        <dsp:cNvSpPr/>
      </dsp:nvSpPr>
      <dsp:spPr>
        <a:xfrm>
          <a:off x="5747351" y="124337"/>
          <a:ext cx="649423" cy="6494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126A81-5BD2-418B-BAD9-AA29129881A9}">
      <dsp:nvSpPr>
        <dsp:cNvPr id="0" name=""/>
        <dsp:cNvSpPr/>
      </dsp:nvSpPr>
      <dsp:spPr>
        <a:xfrm>
          <a:off x="5350481" y="1303961"/>
          <a:ext cx="1443164" cy="2354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1" kern="1200" dirty="0"/>
            <a:t>Exploratory Analysis:</a:t>
          </a:r>
          <a:r>
            <a:rPr lang="en-GB" sz="1200" kern="1200" dirty="0"/>
            <a:t> A thorough exploratory data analysis was conducted to understand the underlying patterns. This phase included generating distribution curves and histograms, computing median values and identifying outliers within columns, and calculating interquartile ranges. Furthermore, correlations between various numerical attributes were investigated, and a refined dataset was constructed to facilitate deeper analysis.</a:t>
          </a:r>
          <a:endParaRPr lang="en-US" sz="1200" kern="1200" dirty="0"/>
        </a:p>
      </dsp:txBody>
      <dsp:txXfrm>
        <a:off x="5350481" y="1303961"/>
        <a:ext cx="1443164" cy="2354478"/>
      </dsp:txXfrm>
    </dsp:sp>
    <dsp:sp modelId="{7EFCE50B-C985-48D8-854A-741E10C8A839}">
      <dsp:nvSpPr>
        <dsp:cNvPr id="0" name=""/>
        <dsp:cNvSpPr/>
      </dsp:nvSpPr>
      <dsp:spPr>
        <a:xfrm>
          <a:off x="7443069" y="124337"/>
          <a:ext cx="649423" cy="6494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7D3DBA-FE09-4106-82A7-2177B65A6DD3}">
      <dsp:nvSpPr>
        <dsp:cNvPr id="0" name=""/>
        <dsp:cNvSpPr/>
      </dsp:nvSpPr>
      <dsp:spPr>
        <a:xfrm>
          <a:off x="7046199" y="1303961"/>
          <a:ext cx="1443164" cy="2354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1" kern="1200" dirty="0"/>
            <a:t>Visual Representation:</a:t>
          </a:r>
          <a:r>
            <a:rPr lang="en-GB" sz="1200" kern="1200" dirty="0"/>
            <a:t> The processed data was translated into compelling visual narratives. A diverse array of chart types was utilized, encompassing histograms, scatter plots, bubble plots, box plots, pie charts, bar charts, and stacked charts. These visualizations effectively showcased data distributions, relationships, and key counts inherent in the dataset.</a:t>
          </a:r>
          <a:endParaRPr lang="en-US" sz="1200" kern="1200" dirty="0"/>
        </a:p>
      </dsp:txBody>
      <dsp:txXfrm>
        <a:off x="7046199" y="1303961"/>
        <a:ext cx="1443164" cy="2354478"/>
      </dsp:txXfrm>
    </dsp:sp>
    <dsp:sp modelId="{A3979E58-2A35-4D19-BCA7-A179044992D5}">
      <dsp:nvSpPr>
        <dsp:cNvPr id="0" name=""/>
        <dsp:cNvSpPr/>
      </dsp:nvSpPr>
      <dsp:spPr>
        <a:xfrm>
          <a:off x="9198779" y="124337"/>
          <a:ext cx="649423" cy="64942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F6E51A-67B2-461B-BCB7-611C0D58316F}">
      <dsp:nvSpPr>
        <dsp:cNvPr id="0" name=""/>
        <dsp:cNvSpPr/>
      </dsp:nvSpPr>
      <dsp:spPr>
        <a:xfrm>
          <a:off x="8741917" y="1303961"/>
          <a:ext cx="1563148" cy="2354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b="1" kern="1200" dirty="0"/>
            <a:t>Dashboard Development:</a:t>
          </a:r>
          <a:r>
            <a:rPr lang="en-GB" sz="1200" kern="1200" dirty="0"/>
            <a:t> The insights were integrated into interactive dashboards. Specifically, three distinct tabs were developed within IBM Cognos Analytics, focusing on current technology usage, future technology trends, and comprehensive demographic information. All analytical processes, including data cleaning and visualization, were performed using Python within a </a:t>
          </a:r>
          <a:r>
            <a:rPr lang="en-GB" sz="1200" kern="1200" dirty="0" err="1"/>
            <a:t>Jupyter</a:t>
          </a:r>
          <a:r>
            <a:rPr lang="en-GB" sz="1200" kern="1200" dirty="0"/>
            <a:t> Notebook environment with final dashboard visualizations rendered in Cognos Analytics.</a:t>
          </a:r>
          <a:endParaRPr lang="en-US" sz="1200" kern="1200" dirty="0"/>
        </a:p>
      </dsp:txBody>
      <dsp:txXfrm>
        <a:off x="8741917" y="1303961"/>
        <a:ext cx="1563148" cy="23544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432247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374013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334FC-5AFC-6335-C116-D68F25989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2AE702-6B18-0459-9B3C-11AA2F7928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470C93-30BA-A210-D8E8-946F8187CCEF}"/>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1BEE0D53-98CE-1F68-FCBF-EF482E108705}"/>
              </a:ext>
            </a:extLst>
          </p:cNvPr>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391823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4758D-3D67-DE76-36E3-F7B3047CEA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E6D34-02E1-008E-F235-1811747D91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BEE839-1DD5-7C2C-5FFD-C087912A1FAB}"/>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2872DD47-A64D-1814-4D22-949DD935713B}"/>
              </a:ext>
            </a:extLst>
          </p:cNvPr>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94215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83305-8143-F38F-6DDD-059D66349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383C9-D3AA-075D-D7B9-0239D65EAA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42B39-E5F1-A466-89D3-2BFFE082634C}"/>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94763C54-7240-57F4-EA4E-0B8F08CF3370}"/>
              </a:ext>
            </a:extLst>
          </p:cNvPr>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17942483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6/27/25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grpSp>
        <p:nvGrpSpPr>
          <p:cNvPr id="7" name="Group 6">
            <a:extLst>
              <a:ext uri="{FF2B5EF4-FFF2-40B4-BE49-F238E27FC236}">
                <a16:creationId xmlns:a16="http://schemas.microsoft.com/office/drawing/2014/main" id="{517C8589-44FA-EEE9-CE70-B21CE9CB758E}"/>
              </a:ext>
            </a:extLst>
          </p:cNvPr>
          <p:cNvGrpSpPr/>
          <p:nvPr userDrawn="1"/>
        </p:nvGrpSpPr>
        <p:grpSpPr>
          <a:xfrm>
            <a:off x="11094856" y="6244940"/>
            <a:ext cx="1098532" cy="613059"/>
            <a:chOff x="8965342" y="4231217"/>
            <a:chExt cx="1608171" cy="897474"/>
          </a:xfrm>
        </p:grpSpPr>
        <p:pic>
          <p:nvPicPr>
            <p:cNvPr id="8" name="Graphic 7">
              <a:extLst>
                <a:ext uri="{FF2B5EF4-FFF2-40B4-BE49-F238E27FC236}">
                  <a16:creationId xmlns:a16="http://schemas.microsoft.com/office/drawing/2014/main" id="{45287350-29CF-B723-D6D7-7684E99745E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9" name="Graphic 8" hidden="1">
              <a:extLst>
                <a:ext uri="{FF2B5EF4-FFF2-40B4-BE49-F238E27FC236}">
                  <a16:creationId xmlns:a16="http://schemas.microsoft.com/office/drawing/2014/main" id="{73AB7432-BCBB-802A-2024-50C0F698C9D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0" name="Graphic 9" hidden="1">
              <a:extLst>
                <a:ext uri="{FF2B5EF4-FFF2-40B4-BE49-F238E27FC236}">
                  <a16:creationId xmlns:a16="http://schemas.microsoft.com/office/drawing/2014/main" id="{34007092-B575-56E1-940A-8C20F01E860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67" name="Graphic 66" hidden="1">
              <a:extLst>
                <a:ext uri="{FF2B5EF4-FFF2-40B4-BE49-F238E27FC236}">
                  <a16:creationId xmlns:a16="http://schemas.microsoft.com/office/drawing/2014/main" id="{EA6ACEB4-284C-0896-CFC8-9C245521897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68" name="Graphic 67">
            <a:extLst>
              <a:ext uri="{FF2B5EF4-FFF2-40B4-BE49-F238E27FC236}">
                <a16:creationId xmlns:a16="http://schemas.microsoft.com/office/drawing/2014/main" id="{FD4E1B92-104D-8265-47A1-5F21052545C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extLst>
      <p:ext uri="{BB962C8B-B14F-4D97-AF65-F5344CB8AC3E}">
        <p14:creationId xmlns:p14="http://schemas.microsoft.com/office/powerpoint/2010/main" val="242161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8953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54631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454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06785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16257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2564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5610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25869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77987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045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1122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726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7789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3310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5966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2725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7.svg"/><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28" Type="http://schemas.openxmlformats.org/officeDocument/2006/relationships/image" Target="../media/image9.sv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microsoft.com/office/2007/relationships/hdphoto" Target="../media/hdphoto1.wdp"/><Relationship Id="rId27"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6/27/25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48" name="Picture 47" descr="Text, logo&#10;&#10;Description automatically generated">
            <a:extLst>
              <a:ext uri="{FF2B5EF4-FFF2-40B4-BE49-F238E27FC236}">
                <a16:creationId xmlns:a16="http://schemas.microsoft.com/office/drawing/2014/main" id="{F9F57536-D73F-BD4C-1999-CB6E3BC0303E}"/>
              </a:ext>
            </a:extLst>
          </p:cNvPr>
          <p:cNvPicPr>
            <a:picLocks noChangeAspect="1"/>
          </p:cNvPicPr>
          <p:nvPr userDrawn="1"/>
        </p:nvPicPr>
        <p:blipFill rotWithShape="1">
          <a:blip r:embed="rId21">
            <a:alphaModFix amt="5000"/>
            <a:extLst>
              <a:ext uri="{BEBA8EAE-BF5A-486C-A8C5-ECC9F3942E4B}">
                <a14:imgProps xmlns:a14="http://schemas.microsoft.com/office/drawing/2010/main">
                  <a14:imgLayer r:embed="rId22">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9" name="Rectangle 48">
            <a:extLst>
              <a:ext uri="{FF2B5EF4-FFF2-40B4-BE49-F238E27FC236}">
                <a16:creationId xmlns:a16="http://schemas.microsoft.com/office/drawing/2014/main" id="{B8345BD6-F7D0-32D9-9E1B-9AFDFBED3E1F}"/>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0" name="Rectangle 49">
            <a:extLst>
              <a:ext uri="{FF2B5EF4-FFF2-40B4-BE49-F238E27FC236}">
                <a16:creationId xmlns:a16="http://schemas.microsoft.com/office/drawing/2014/main" id="{D84D3A3C-200E-7462-5472-F84F7875F6FF}"/>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51" name="Rectangle 50">
            <a:extLst>
              <a:ext uri="{FF2B5EF4-FFF2-40B4-BE49-F238E27FC236}">
                <a16:creationId xmlns:a16="http://schemas.microsoft.com/office/drawing/2014/main" id="{F6FA2276-E757-8874-FCAF-C8C8AFB87754}"/>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52" name="Rectangle 51">
            <a:extLst>
              <a:ext uri="{FF2B5EF4-FFF2-40B4-BE49-F238E27FC236}">
                <a16:creationId xmlns:a16="http://schemas.microsoft.com/office/drawing/2014/main" id="{E0648D10-02A6-AF90-4741-3DF746C719A4}"/>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53" name="TextBox 52">
            <a:extLst>
              <a:ext uri="{FF2B5EF4-FFF2-40B4-BE49-F238E27FC236}">
                <a16:creationId xmlns:a16="http://schemas.microsoft.com/office/drawing/2014/main" id="{B336C71F-09F7-DCAD-C9B6-AA1A1AF02070}"/>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54" name="TextBox 53">
            <a:extLst>
              <a:ext uri="{FF2B5EF4-FFF2-40B4-BE49-F238E27FC236}">
                <a16:creationId xmlns:a16="http://schemas.microsoft.com/office/drawing/2014/main" id="{81C5C825-76E8-FC3C-CB28-532AABC894E4}"/>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55" name="TextBox 54">
            <a:extLst>
              <a:ext uri="{FF2B5EF4-FFF2-40B4-BE49-F238E27FC236}">
                <a16:creationId xmlns:a16="http://schemas.microsoft.com/office/drawing/2014/main" id="{4AAA2FE7-1DC1-D40B-8FDB-353E49A1CCF8}"/>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56" name="TextBox 55">
            <a:extLst>
              <a:ext uri="{FF2B5EF4-FFF2-40B4-BE49-F238E27FC236}">
                <a16:creationId xmlns:a16="http://schemas.microsoft.com/office/drawing/2014/main" id="{88D00C15-5F07-5439-D3B9-889115DA4422}"/>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57" name="Rectangle 56">
            <a:extLst>
              <a:ext uri="{FF2B5EF4-FFF2-40B4-BE49-F238E27FC236}">
                <a16:creationId xmlns:a16="http://schemas.microsoft.com/office/drawing/2014/main" id="{1282FECC-8C48-E72E-1BF6-E029B7257BE2}"/>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58" name="Rectangle 57">
            <a:extLst>
              <a:ext uri="{FF2B5EF4-FFF2-40B4-BE49-F238E27FC236}">
                <a16:creationId xmlns:a16="http://schemas.microsoft.com/office/drawing/2014/main" id="{D322B73D-D840-0D79-16F1-1B9172729FAE}"/>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59" name="Rectangle 58">
            <a:extLst>
              <a:ext uri="{FF2B5EF4-FFF2-40B4-BE49-F238E27FC236}">
                <a16:creationId xmlns:a16="http://schemas.microsoft.com/office/drawing/2014/main" id="{D5AAA6DA-646B-75CC-D8AC-1AE95673CA8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60" name="Rectangle 59">
            <a:extLst>
              <a:ext uri="{FF2B5EF4-FFF2-40B4-BE49-F238E27FC236}">
                <a16:creationId xmlns:a16="http://schemas.microsoft.com/office/drawing/2014/main" id="{3C2E5656-94CC-E72B-0E07-63049C11E802}"/>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61" name="TextBox 60">
            <a:extLst>
              <a:ext uri="{FF2B5EF4-FFF2-40B4-BE49-F238E27FC236}">
                <a16:creationId xmlns:a16="http://schemas.microsoft.com/office/drawing/2014/main" id="{22753E6E-562B-F420-8921-C4EBB02278B7}"/>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62" name="TextBox 61">
            <a:extLst>
              <a:ext uri="{FF2B5EF4-FFF2-40B4-BE49-F238E27FC236}">
                <a16:creationId xmlns:a16="http://schemas.microsoft.com/office/drawing/2014/main" id="{59F68A4C-C1E8-C6A3-6764-9EA72B091FDC}"/>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63" name="TextBox 62">
            <a:extLst>
              <a:ext uri="{FF2B5EF4-FFF2-40B4-BE49-F238E27FC236}">
                <a16:creationId xmlns:a16="http://schemas.microsoft.com/office/drawing/2014/main" id="{A1CC8EBE-CF10-5254-DAF5-09B4B1F03E85}"/>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64" name="TextBox 63">
            <a:extLst>
              <a:ext uri="{FF2B5EF4-FFF2-40B4-BE49-F238E27FC236}">
                <a16:creationId xmlns:a16="http://schemas.microsoft.com/office/drawing/2014/main" id="{56AF0979-D76D-7CA9-3B28-7D3FA2C5D56C}"/>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65" name="Rectangle 64">
            <a:extLst>
              <a:ext uri="{FF2B5EF4-FFF2-40B4-BE49-F238E27FC236}">
                <a16:creationId xmlns:a16="http://schemas.microsoft.com/office/drawing/2014/main" id="{4556EEE1-82FE-9434-F0A4-39B4D4DBAB0D}"/>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66" name="Rectangle 65">
            <a:extLst>
              <a:ext uri="{FF2B5EF4-FFF2-40B4-BE49-F238E27FC236}">
                <a16:creationId xmlns:a16="http://schemas.microsoft.com/office/drawing/2014/main" id="{56761FE0-D950-6BA8-F297-8D65B44B4F35}"/>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67" name="Rectangle 66">
            <a:extLst>
              <a:ext uri="{FF2B5EF4-FFF2-40B4-BE49-F238E27FC236}">
                <a16:creationId xmlns:a16="http://schemas.microsoft.com/office/drawing/2014/main" id="{3C84A62B-A573-F1E2-0A69-630A5401E96C}"/>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68" name="Rectangle 67">
            <a:extLst>
              <a:ext uri="{FF2B5EF4-FFF2-40B4-BE49-F238E27FC236}">
                <a16:creationId xmlns:a16="http://schemas.microsoft.com/office/drawing/2014/main" id="{25B6DBCE-1FD5-BED1-A6CA-F98A0219B9F1}"/>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69" name="Rectangle 68">
            <a:extLst>
              <a:ext uri="{FF2B5EF4-FFF2-40B4-BE49-F238E27FC236}">
                <a16:creationId xmlns:a16="http://schemas.microsoft.com/office/drawing/2014/main" id="{5061409E-E788-711E-FA5D-D2083A83EFDC}"/>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70" name="Rectangle 69">
            <a:extLst>
              <a:ext uri="{FF2B5EF4-FFF2-40B4-BE49-F238E27FC236}">
                <a16:creationId xmlns:a16="http://schemas.microsoft.com/office/drawing/2014/main" id="{2F89AF63-8F16-F496-87C4-54DDAFB1E6FD}"/>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71" name="TextBox 70">
            <a:extLst>
              <a:ext uri="{FF2B5EF4-FFF2-40B4-BE49-F238E27FC236}">
                <a16:creationId xmlns:a16="http://schemas.microsoft.com/office/drawing/2014/main" id="{D6D9811E-0405-D447-70AE-6F992B51441C}"/>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72" name="TextBox 71">
            <a:extLst>
              <a:ext uri="{FF2B5EF4-FFF2-40B4-BE49-F238E27FC236}">
                <a16:creationId xmlns:a16="http://schemas.microsoft.com/office/drawing/2014/main" id="{2973583C-C229-A1FF-B679-1395517CD02D}"/>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73" name="TextBox 72">
            <a:extLst>
              <a:ext uri="{FF2B5EF4-FFF2-40B4-BE49-F238E27FC236}">
                <a16:creationId xmlns:a16="http://schemas.microsoft.com/office/drawing/2014/main" id="{41EE1407-535C-3BE7-7C53-7E1405BA2C8C}"/>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74" name="TextBox 73">
            <a:extLst>
              <a:ext uri="{FF2B5EF4-FFF2-40B4-BE49-F238E27FC236}">
                <a16:creationId xmlns:a16="http://schemas.microsoft.com/office/drawing/2014/main" id="{4D2446FA-3831-D700-8027-C51CBF7244C8}"/>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75" name="Rectangle 74">
            <a:extLst>
              <a:ext uri="{FF2B5EF4-FFF2-40B4-BE49-F238E27FC236}">
                <a16:creationId xmlns:a16="http://schemas.microsoft.com/office/drawing/2014/main" id="{C416953C-FC7F-64E8-D3D1-7AD15D4336C2}"/>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76" name="Rectangle 75">
            <a:extLst>
              <a:ext uri="{FF2B5EF4-FFF2-40B4-BE49-F238E27FC236}">
                <a16:creationId xmlns:a16="http://schemas.microsoft.com/office/drawing/2014/main" id="{830CC3DE-C296-5CD7-5B3A-3428AB73FC04}"/>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77" name="Rectangle 76">
            <a:extLst>
              <a:ext uri="{FF2B5EF4-FFF2-40B4-BE49-F238E27FC236}">
                <a16:creationId xmlns:a16="http://schemas.microsoft.com/office/drawing/2014/main" id="{EAEAEB21-B968-9D58-F83E-4D267359DC38}"/>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78" name="Rectangle 77">
            <a:extLst>
              <a:ext uri="{FF2B5EF4-FFF2-40B4-BE49-F238E27FC236}">
                <a16:creationId xmlns:a16="http://schemas.microsoft.com/office/drawing/2014/main" id="{4BCCAA87-7B7C-F315-E380-A9666713E3F7}"/>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79" name="Rectangle 78">
            <a:extLst>
              <a:ext uri="{FF2B5EF4-FFF2-40B4-BE49-F238E27FC236}">
                <a16:creationId xmlns:a16="http://schemas.microsoft.com/office/drawing/2014/main" id="{5CDE053C-D924-37C9-98EA-0C806DE23853}"/>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80" name="Rectangle 79">
            <a:extLst>
              <a:ext uri="{FF2B5EF4-FFF2-40B4-BE49-F238E27FC236}">
                <a16:creationId xmlns:a16="http://schemas.microsoft.com/office/drawing/2014/main" id="{206CED4F-D705-349A-A2EE-A53B3F1AEE3E}"/>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81" name="Rectangle 80">
            <a:extLst>
              <a:ext uri="{FF2B5EF4-FFF2-40B4-BE49-F238E27FC236}">
                <a16:creationId xmlns:a16="http://schemas.microsoft.com/office/drawing/2014/main" id="{66390D19-D6CE-4634-825A-CFB96B48D0A1}"/>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82" name="Rectangle 81">
            <a:extLst>
              <a:ext uri="{FF2B5EF4-FFF2-40B4-BE49-F238E27FC236}">
                <a16:creationId xmlns:a16="http://schemas.microsoft.com/office/drawing/2014/main" id="{1CF651EA-0B4E-9B36-73A6-579ACB2AD72A}"/>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83" name="Group 82">
            <a:extLst>
              <a:ext uri="{FF2B5EF4-FFF2-40B4-BE49-F238E27FC236}">
                <a16:creationId xmlns:a16="http://schemas.microsoft.com/office/drawing/2014/main" id="{AB3421D9-7134-44A4-4A14-6C6E8FC9A419}"/>
              </a:ext>
            </a:extLst>
          </p:cNvPr>
          <p:cNvGrpSpPr/>
          <p:nvPr userDrawn="1"/>
        </p:nvGrpSpPr>
        <p:grpSpPr>
          <a:xfrm>
            <a:off x="11094856" y="6244940"/>
            <a:ext cx="1098532" cy="613059"/>
            <a:chOff x="8965342" y="4231217"/>
            <a:chExt cx="1608171" cy="897474"/>
          </a:xfrm>
        </p:grpSpPr>
        <p:pic>
          <p:nvPicPr>
            <p:cNvPr id="84" name="Graphic 83">
              <a:extLst>
                <a:ext uri="{FF2B5EF4-FFF2-40B4-BE49-F238E27FC236}">
                  <a16:creationId xmlns:a16="http://schemas.microsoft.com/office/drawing/2014/main" id="{F823295A-33AA-B344-E591-944266E9BC4E}"/>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a:off x="9321121" y="4418033"/>
              <a:ext cx="897474" cy="355817"/>
            </a:xfrm>
            <a:prstGeom prst="rect">
              <a:avLst/>
            </a:prstGeom>
          </p:spPr>
        </p:pic>
        <p:pic>
          <p:nvPicPr>
            <p:cNvPr id="85" name="Graphic 84" hidden="1">
              <a:extLst>
                <a:ext uri="{FF2B5EF4-FFF2-40B4-BE49-F238E27FC236}">
                  <a16:creationId xmlns:a16="http://schemas.microsoft.com/office/drawing/2014/main" id="{A9419D00-27C6-5CD2-AF55-9CA929F40C6F}"/>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a:off x="9321121" y="4772874"/>
              <a:ext cx="897474" cy="355817"/>
            </a:xfrm>
            <a:prstGeom prst="rect">
              <a:avLst/>
            </a:prstGeom>
          </p:spPr>
        </p:pic>
        <p:pic>
          <p:nvPicPr>
            <p:cNvPr id="86" name="Graphic 85" hidden="1">
              <a:extLst>
                <a:ext uri="{FF2B5EF4-FFF2-40B4-BE49-F238E27FC236}">
                  <a16:creationId xmlns:a16="http://schemas.microsoft.com/office/drawing/2014/main" id="{52D4516A-7720-CEAF-9FAF-0DC6C85AA3BD}"/>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rot="16200000">
              <a:off x="9946868" y="4502045"/>
              <a:ext cx="897474" cy="355817"/>
            </a:xfrm>
            <a:prstGeom prst="rect">
              <a:avLst/>
            </a:prstGeom>
          </p:spPr>
        </p:pic>
        <p:pic>
          <p:nvPicPr>
            <p:cNvPr id="87" name="Graphic 86" hidden="1">
              <a:extLst>
                <a:ext uri="{FF2B5EF4-FFF2-40B4-BE49-F238E27FC236}">
                  <a16:creationId xmlns:a16="http://schemas.microsoft.com/office/drawing/2014/main" id="{A2D02EA3-12F0-31E3-F853-A19A5E2BAB0F}"/>
                </a:ext>
              </a:extLst>
            </p:cNvPr>
            <p:cNvPicPr>
              <a:picLocks noChangeAspect="1"/>
            </p:cNvPicPr>
            <p:nvPr userDrawn="1"/>
          </p:nvPicPr>
          <p:blipFill>
            <a:blip r:embed="rId25">
              <a:extLst>
                <a:ext uri="{96DAC541-7B7A-43D3-8B79-37D633B846F1}">
                  <asvg:svgBlip xmlns:asvg="http://schemas.microsoft.com/office/drawing/2016/SVG/main" r:embed="rId26"/>
                </a:ext>
              </a:extLst>
            </a:blip>
            <a:stretch>
              <a:fillRect/>
            </a:stretch>
          </p:blipFill>
          <p:spPr>
            <a:xfrm rot="16200000">
              <a:off x="8694514" y="4502045"/>
              <a:ext cx="897474" cy="355817"/>
            </a:xfrm>
            <a:prstGeom prst="rect">
              <a:avLst/>
            </a:prstGeom>
          </p:spPr>
        </p:pic>
      </p:grpSp>
      <p:pic>
        <p:nvPicPr>
          <p:cNvPr id="88" name="Graphic 87">
            <a:extLst>
              <a:ext uri="{FF2B5EF4-FFF2-40B4-BE49-F238E27FC236}">
                <a16:creationId xmlns:a16="http://schemas.microsoft.com/office/drawing/2014/main" id="{48401436-DB2B-40B7-0CF0-71C659B9C03D}"/>
              </a:ext>
            </a:extLst>
          </p:cNvPr>
          <p:cNvPicPr>
            <a:picLocks noChangeAspect="1"/>
          </p:cNvPicPr>
          <p:nvPr userDrawn="1"/>
        </p:nvPicPr>
        <p:blipFill>
          <a:blip r:embed="rId27">
            <a:extLst>
              <a:ext uri="{96DAC541-7B7A-43D3-8B79-37D633B846F1}">
                <asvg:svgBlip xmlns:asvg="http://schemas.microsoft.com/office/drawing/2016/SVG/main" r:embed="rId28"/>
              </a:ext>
            </a:extLst>
          </a:blip>
          <a:stretch>
            <a:fillRect/>
          </a:stretch>
        </p:blipFill>
        <p:spPr>
          <a:xfrm>
            <a:off x="241053" y="6372101"/>
            <a:ext cx="1630680" cy="247650"/>
          </a:xfrm>
          <a:prstGeom prst="rect">
            <a:avLst/>
          </a:prstGeom>
        </p:spPr>
      </p:pic>
      <p:sp>
        <p:nvSpPr>
          <p:cNvPr id="89" name="Rectangle 88" hidden="1">
            <a:extLst>
              <a:ext uri="{FF2B5EF4-FFF2-40B4-BE49-F238E27FC236}">
                <a16:creationId xmlns:a16="http://schemas.microsoft.com/office/drawing/2014/main" id="{461AF596-A272-DE14-489A-17D61122C84E}"/>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99458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66"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10.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4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4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4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diagramColors" Target="../diagrams/colors1.xml"/><Relationship Id="rId3" Type="http://schemas.openxmlformats.org/officeDocument/2006/relationships/image" Target="../media/image11.png"/><Relationship Id="rId7" Type="http://schemas.openxmlformats.org/officeDocument/2006/relationships/customXml" Target="../ink/ink3.xml"/><Relationship Id="rId12"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customXml" Target="../ink/ink2.xml"/><Relationship Id="rId11" Type="http://schemas.openxmlformats.org/officeDocument/2006/relationships/diagramLayout" Target="../diagrams/layout1.xml"/><Relationship Id="rId5" Type="http://schemas.openxmlformats.org/officeDocument/2006/relationships/image" Target="../media/image100.png"/><Relationship Id="rId10" Type="http://schemas.openxmlformats.org/officeDocument/2006/relationships/diagramData" Target="../diagrams/data1.xml"/><Relationship Id="rId4" Type="http://schemas.openxmlformats.org/officeDocument/2006/relationships/customXml" Target="../ink/ink1.xml"/><Relationship Id="rId9" Type="http://schemas.openxmlformats.org/officeDocument/2006/relationships/customXml" Target="../ink/ink5.xml"/><Relationship Id="rId14"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eu1.ca.analytics.ibm.com/bi/?perspective=dashboard&amp;pathRef=.my_folders%2FIBM2&amp;action=view&amp;mode=dashboard&amp;subView=model00000197acaff901_00000008" TargetMode="External"/><Relationship Id="rId5" Type="http://schemas.openxmlformats.org/officeDocument/2006/relationships/hyperlink" Target="https://www.linkedin.com/in/melissaassaf/" TargetMode="External"/><Relationship Id="rId4" Type="http://schemas.openxmlformats.org/officeDocument/2006/relationships/hyperlink" Target="https://github.com/MelissaAnai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2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notesSlide" Target="../notesSlides/notesSlide1.xml"/><Relationship Id="rId7" Type="http://schemas.openxmlformats.org/officeDocument/2006/relationships/diagramData" Target="../diagrams/data2.xml"/><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2.png"/><Relationship Id="rId11" Type="http://schemas.microsoft.com/office/2007/relationships/diagramDrawing" Target="../diagrams/drawing2.xml"/><Relationship Id="rId5" Type="http://schemas.openxmlformats.org/officeDocument/2006/relationships/image" Target="../media/image28.png"/><Relationship Id="rId10" Type="http://schemas.openxmlformats.org/officeDocument/2006/relationships/diagramColors" Target="../diagrams/colors2.xml"/><Relationship Id="rId4" Type="http://schemas.openxmlformats.org/officeDocument/2006/relationships/image" Target="../media/image1.jpeg"/><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38" name="Rectangle 37">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5">
            <a:alphaModFix amt="30000"/>
          </a:blip>
          <a:srcRect t="11021" b="26977"/>
          <a:stretch>
            <a:fillRect/>
          </a:stretch>
        </p:blipFill>
        <p:spPr>
          <a:xfrm>
            <a:off x="-2" y="10"/>
            <a:ext cx="12188389" cy="6857990"/>
          </a:xfrm>
          <a:prstGeom prst="rect">
            <a:avLst/>
          </a:prstGeom>
          <a:noFill/>
        </p:spPr>
      </p:pic>
      <p:grpSp>
        <p:nvGrpSpPr>
          <p:cNvPr id="39" name="Group 38">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40"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41"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42"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43"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44"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45"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46"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47"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48"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49"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0"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1"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2"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3"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4"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5"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6"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7"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8"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59"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sp>
            <p:nvSpPr>
              <p:cNvPr id="60"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FR"/>
              </a:p>
            </p:txBody>
          </p:sp>
        </p:grpSp>
      </p:grpSp>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2667000" y="2328334"/>
            <a:ext cx="6858000" cy="1367896"/>
          </a:xfrm>
        </p:spPr>
        <p:txBody>
          <a:bodyPr>
            <a:normAutofit/>
          </a:bodyPr>
          <a:lstStyle/>
          <a:p>
            <a:pPr algn="ctr"/>
            <a:r>
              <a:rPr lang="en-GB" sz="4400" dirty="0"/>
              <a:t>Navigating Tech Trends in the IT Sector</a:t>
            </a:r>
            <a:endParaRPr lang="en-US" sz="4400" dirty="0"/>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2667001" y="3602038"/>
            <a:ext cx="6857999" cy="953029"/>
          </a:xfrm>
        </p:spPr>
        <p:txBody>
          <a:bodyPr>
            <a:normAutofit/>
          </a:bodyPr>
          <a:lstStyle/>
          <a:p>
            <a:pPr algn="ctr"/>
            <a:r>
              <a:rPr lang="en-US"/>
              <a:t>Mélissa-Anaïs Assaf</a:t>
            </a:r>
          </a:p>
          <a:p>
            <a:pPr algn="ctr"/>
            <a:r>
              <a:rPr lang="en-US"/>
              <a:t>June 2025</a:t>
            </a:r>
          </a:p>
        </p:txBody>
      </p:sp>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813816" y="18255"/>
            <a:ext cx="12094029" cy="1325563"/>
          </a:xfrm>
        </p:spPr>
        <p:txBody>
          <a:bodyPr>
            <a:normAutofit/>
          </a:bodyPr>
          <a:lstStyle/>
          <a:p>
            <a:r>
              <a:rPr lang="en-US" sz="4000"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813816" y="1825625"/>
            <a:ext cx="4799906" cy="4351338"/>
          </a:xfrm>
        </p:spPr>
        <p:txBody>
          <a:bodyPr>
            <a:normAutofit lnSpcReduction="10000"/>
          </a:bodyPr>
          <a:lstStyle/>
          <a:p>
            <a:pPr marL="0" indent="0">
              <a:buNone/>
            </a:pPr>
            <a:r>
              <a:rPr lang="en-US" i="1" u="sng" dirty="0"/>
              <a:t>Findings</a:t>
            </a:r>
          </a:p>
          <a:p>
            <a:pPr marL="0" indent="0">
              <a:buNone/>
            </a:pPr>
            <a:endParaRPr lang="en-US" dirty="0"/>
          </a:p>
          <a:p>
            <a:pPr algn="just">
              <a:buFont typeface="Wingdings" pitchFamily="2" charset="2"/>
              <a:buChar char="Ø"/>
            </a:pPr>
            <a:r>
              <a:rPr lang="en-GB" sz="1900" dirty="0"/>
              <a:t>PostgreSQL (11,514), SQLite (8,556), and MongoDB (7,021) are the most used databases currently.</a:t>
            </a:r>
          </a:p>
          <a:p>
            <a:pPr algn="just">
              <a:buFont typeface="Wingdings" pitchFamily="2" charset="2"/>
              <a:buChar char="Ø"/>
            </a:pPr>
            <a:r>
              <a:rPr lang="en-GB" sz="1900" dirty="0"/>
              <a:t>PostgreSQL (12,193), Redis (6,384), and SQLite (6,295) are the most desired databases for the next year.</a:t>
            </a:r>
          </a:p>
          <a:p>
            <a:pPr algn="just">
              <a:buFont typeface="Wingdings" pitchFamily="2" charset="2"/>
              <a:buChar char="Ø"/>
            </a:pPr>
            <a:r>
              <a:rPr lang="en-GB" sz="1900" dirty="0" err="1"/>
              <a:t>Supabase</a:t>
            </a:r>
            <a:r>
              <a:rPr lang="en-GB" sz="1900" dirty="0"/>
              <a:t>, while not among the top current usage, shows emerging interest for future use.</a:t>
            </a:r>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825625"/>
            <a:ext cx="4916347" cy="4351338"/>
          </a:xfrm>
        </p:spPr>
        <p:txBody>
          <a:bodyPr>
            <a:normAutofit lnSpcReduction="10000"/>
          </a:bodyPr>
          <a:lstStyle/>
          <a:p>
            <a:pPr marL="0" indent="0">
              <a:buNone/>
            </a:pPr>
            <a:r>
              <a:rPr lang="en-US" i="1" u="sng" dirty="0"/>
              <a:t>Implications</a:t>
            </a:r>
          </a:p>
          <a:p>
            <a:pPr marL="0" indent="0">
              <a:buNone/>
            </a:pPr>
            <a:endParaRPr lang="en-US" dirty="0"/>
          </a:p>
          <a:p>
            <a:pPr algn="just">
              <a:buFont typeface="Wingdings" pitchFamily="2" charset="2"/>
              <a:buChar char="Ø"/>
            </a:pPr>
            <a:r>
              <a:rPr lang="en-GB" sz="1900" dirty="0"/>
              <a:t>Familiarity with PostgreSQL, SQLite, and MongoDB is essential for current database roles.</a:t>
            </a:r>
          </a:p>
          <a:p>
            <a:pPr algn="just">
              <a:buFont typeface="Wingdings" pitchFamily="2" charset="2"/>
              <a:buChar char="Ø"/>
            </a:pPr>
            <a:r>
              <a:rPr lang="en-GB" sz="1900" dirty="0"/>
              <a:t>Professionals should focus on PostgreSQL and Redis for future career growth in the database landscape.</a:t>
            </a:r>
          </a:p>
          <a:p>
            <a:pPr algn="just">
              <a:buFont typeface="Wingdings" pitchFamily="2" charset="2"/>
              <a:buChar char="Ø"/>
            </a:pPr>
            <a:r>
              <a:rPr lang="en-GB" sz="1900" dirty="0"/>
              <a:t>Exploring newer database technologies like </a:t>
            </a:r>
            <a:r>
              <a:rPr lang="en-GB" sz="1900" dirty="0" err="1"/>
              <a:t>Supabase</a:t>
            </a:r>
            <a:r>
              <a:rPr lang="en-GB" sz="1900" dirty="0"/>
              <a:t> could offer a competitive advantage.</a:t>
            </a:r>
          </a:p>
        </p:txBody>
      </p:sp>
    </p:spTree>
    <p:custDataLst>
      <p:tags r:id="rId1"/>
    </p:custDataLst>
    <p:extLst>
      <p:ext uri="{BB962C8B-B14F-4D97-AF65-F5344CB8AC3E}">
        <p14:creationId xmlns:p14="http://schemas.microsoft.com/office/powerpoint/2010/main" val="318812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F0B47031-FAE6-F9F1-952C-2EE54A00EE0A}"/>
            </a:ext>
          </a:extLst>
        </p:cNvPr>
        <p:cNvGrpSpPr/>
        <p:nvPr/>
      </p:nvGrpSpPr>
      <p:grpSpPr>
        <a:xfrm>
          <a:off x="0" y="0"/>
          <a:ext cx="0" cy="0"/>
          <a:chOff x="0" y="0"/>
          <a:chExt cx="0" cy="0"/>
        </a:xfrm>
      </p:grpSpPr>
      <p:pic>
        <p:nvPicPr>
          <p:cNvPr id="13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2" name="Group 13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13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3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3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13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3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3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16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17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8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8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8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8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8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8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8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grpSp>
      <p:sp useBgFill="1">
        <p:nvSpPr>
          <p:cNvPr id="188" name="Rectangle 18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8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9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19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19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22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23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4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4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4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4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4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grpSp>
      <p:pic>
        <p:nvPicPr>
          <p:cNvPr id="24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5CF2F9-74D5-3A38-E4DA-692822FE543F}"/>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5600" dirty="0"/>
              <a:t>dashboards</a:t>
            </a:r>
          </a:p>
        </p:txBody>
      </p:sp>
      <p:cxnSp>
        <p:nvCxnSpPr>
          <p:cNvPr id="248" name="Straight Connector 24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12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pic>
        <p:nvPicPr>
          <p:cNvPr id="14"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30"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1"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2"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3"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4"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5"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6"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7"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8"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9"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0"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FR"/>
              </a:p>
            </p:txBody>
          </p:sp>
          <p:sp>
            <p:nvSpPr>
              <p:cNvPr id="41"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2"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3"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4"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5"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46"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7"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8"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9"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0"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1"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2"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3"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4"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5"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grpSp>
        <p:grpSp>
          <p:nvGrpSpPr>
            <p:cNvPr id="18" name="Group 17">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4"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5"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6"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7"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8"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grpSp>
      </p:grpSp>
      <p:pic>
        <p:nvPicPr>
          <p:cNvPr id="9" name="Picture 8" descr="A close-up of a graph&#10;&#10;AI-generated content may be incorrect.">
            <a:extLst>
              <a:ext uri="{FF2B5EF4-FFF2-40B4-BE49-F238E27FC236}">
                <a16:creationId xmlns:a16="http://schemas.microsoft.com/office/drawing/2014/main" id="{9BC709D2-B082-6F99-D91D-636AC05E88DD}"/>
              </a:ext>
            </a:extLst>
          </p:cNvPr>
          <p:cNvPicPr>
            <a:picLocks noChangeAspect="1"/>
          </p:cNvPicPr>
          <p:nvPr/>
        </p:nvPicPr>
        <p:blipFill>
          <a:blip r:embed="rId5"/>
          <a:srcRect b="443"/>
          <a:stretch>
            <a:fillRect/>
          </a:stretch>
        </p:blipFill>
        <p:spPr>
          <a:xfrm>
            <a:off x="20" y="10"/>
            <a:ext cx="12191980" cy="6857990"/>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pic>
        <p:nvPicPr>
          <p:cNvPr id="13"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29"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0"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1"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2"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3"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4"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5"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6"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7"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8"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9"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FR"/>
              </a:p>
            </p:txBody>
          </p:sp>
          <p:sp>
            <p:nvSpPr>
              <p:cNvPr id="40"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1"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2"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3"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4"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45"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6"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7"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8"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9"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0"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1"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2"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3"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4"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grpSp>
        <p:grpSp>
          <p:nvGrpSpPr>
            <p:cNvPr id="17" name="Group 16">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4"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5"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6"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7"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grpSp>
      </p:grpSp>
      <p:pic>
        <p:nvPicPr>
          <p:cNvPr id="9" name="Picture 8">
            <a:extLst>
              <a:ext uri="{FF2B5EF4-FFF2-40B4-BE49-F238E27FC236}">
                <a16:creationId xmlns:a16="http://schemas.microsoft.com/office/drawing/2014/main" id="{6EF2526D-96AB-CC7D-2DDA-13F5D2C4D7EA}"/>
              </a:ext>
            </a:extLst>
          </p:cNvPr>
          <p:cNvPicPr>
            <a:picLocks noChangeAspect="1"/>
          </p:cNvPicPr>
          <p:nvPr/>
        </p:nvPicPr>
        <p:blipFill>
          <a:blip r:embed="rId5"/>
          <a:stretch>
            <a:fillRect/>
          </a:stretch>
        </p:blipFill>
        <p:spPr>
          <a:xfrm>
            <a:off x="-14288" y="0"/>
            <a:ext cx="12215816" cy="6860995"/>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F778241-14C0-3052-507A-55D275D4B0C0}"/>
              </a:ext>
            </a:extLst>
          </p:cNvPr>
          <p:cNvPicPr>
            <a:picLocks noChangeAspect="1"/>
          </p:cNvPicPr>
          <p:nvPr/>
        </p:nvPicPr>
        <p:blipFill>
          <a:blip r:embed="rId3"/>
          <a:stretch>
            <a:fillRect/>
          </a:stretch>
        </p:blipFill>
        <p:spPr>
          <a:xfrm>
            <a:off x="0" y="0"/>
            <a:ext cx="12192000" cy="6875643"/>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FR"/>
              </a:p>
            </p:txBody>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FR"/>
              </a:p>
            </p:txBody>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FR"/>
              </a:p>
            </p:txBody>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FR"/>
              </a:p>
            </p:txBody>
          </p:sp>
        </p:grpSp>
      </p:grpSp>
      <p:grpSp>
        <p:nvGrpSpPr>
          <p:cNvPr id="52" name="Group 5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3" name="Rectangle 5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4968958" y="9505"/>
            <a:ext cx="6050713" cy="1478570"/>
          </a:xfrm>
        </p:spPr>
        <p:txBody>
          <a:bodyPr vert="horz" lIns="91440" tIns="45720" rIns="91440" bIns="45720" rtlCol="0" anchor="ctr">
            <a:normAutofit/>
          </a:bodyPr>
          <a:lstStyle/>
          <a:p>
            <a:r>
              <a:rPr lang="en-US" sz="4000" dirty="0"/>
              <a:t>DISCUSSION</a:t>
            </a:r>
          </a:p>
        </p:txBody>
      </p:sp>
      <p:pic>
        <p:nvPicPr>
          <p:cNvPr id="3" name="Content Placeholder 2" descr="A group of orange speech bubbles&#10;&#10;AI-generated content may be incorrect.">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5"/>
          <a:srcRect l="16729" r="15679" b="3"/>
          <a:stretch>
            <a:fillRect/>
          </a:stretch>
        </p:blipFill>
        <p:spPr>
          <a:xfrm>
            <a:off x="-5597" y="10"/>
            <a:ext cx="4635583" cy="6857990"/>
          </a:xfrm>
          <a:prstGeom prst="rect">
            <a:avLst/>
          </a:prstGeom>
          <a:noFill/>
          <a:ln>
            <a:solidFill>
              <a:schemeClr val="tx2">
                <a:lumMod val="40000"/>
                <a:lumOff val="60000"/>
                <a:alpha val="0"/>
              </a:schemeClr>
            </a:solidFill>
          </a:ln>
        </p:spPr>
      </p:pic>
      <p:grpSp>
        <p:nvGrpSpPr>
          <p:cNvPr id="56" name="Group 5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FR"/>
            </a:p>
          </p:txBody>
        </p:sp>
        <p:sp>
          <p:nvSpPr>
            <p:cNvPr id="5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5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60" name="Rectangle 5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FR"/>
            </a:p>
          </p:txBody>
        </p:sp>
        <p:sp>
          <p:nvSpPr>
            <p:cNvPr id="6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6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6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6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6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6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6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6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6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7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8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8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8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8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8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85" name="Rectangle 8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FR"/>
            </a:p>
          </p:txBody>
        </p:sp>
        <p:sp>
          <p:nvSpPr>
            <p:cNvPr id="8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8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8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8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9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9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9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9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9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9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9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97" name="Rectangle 9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FR"/>
            </a:p>
          </p:txBody>
        </p:sp>
        <p:sp>
          <p:nvSpPr>
            <p:cNvPr id="9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9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0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sp>
          <p:nvSpPr>
            <p:cNvPr id="11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FR"/>
            </a:p>
          </p:txBody>
        </p:sp>
      </p:grpSp>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4968958" y="1250066"/>
            <a:ext cx="6808704" cy="5360284"/>
          </a:xfrm>
        </p:spPr>
        <p:txBody>
          <a:bodyPr vert="horz" lIns="91440" tIns="45720" rIns="91440" bIns="45720" rtlCol="0">
            <a:normAutofit fontScale="70000" lnSpcReduction="20000"/>
          </a:bodyPr>
          <a:lstStyle/>
          <a:p>
            <a:pPr algn="just">
              <a:lnSpc>
                <a:spcPct val="110000"/>
              </a:lnSpc>
              <a:buFont typeface="Wingdings" pitchFamily="2" charset="2"/>
              <a:buChar char="Ø"/>
            </a:pPr>
            <a:r>
              <a:rPr lang="en-US" sz="2000" dirty="0"/>
              <a:t>Based on the analysis of technology trends and demographic data presented in this report, several key discussion points emerge for IT professionals and organizations:</a:t>
            </a:r>
          </a:p>
          <a:p>
            <a:pPr algn="just">
              <a:lnSpc>
                <a:spcPct val="110000"/>
              </a:lnSpc>
              <a:buFont typeface="Wingdings" pitchFamily="2" charset="2"/>
              <a:buChar char="Ø"/>
            </a:pPr>
            <a:r>
              <a:rPr lang="en-US" sz="2000" b="1" dirty="0"/>
              <a:t>Adapting to Evolving Skill Demands:</a:t>
            </a:r>
            <a:r>
              <a:rPr lang="en-US" sz="2000" dirty="0"/>
              <a:t> Given the strong desire for emerging languages like Go and Rust, and frameworks such as Svelte and </a:t>
            </a:r>
            <a:r>
              <a:rPr lang="en-US" sz="2000" dirty="0" err="1"/>
              <a:t>FastAPI</a:t>
            </a:r>
            <a:r>
              <a:rPr lang="en-US" sz="2000" dirty="0"/>
              <a:t>, how can professionals effectively </a:t>
            </a:r>
            <a:r>
              <a:rPr lang="en-US" sz="2000" b="1" dirty="0"/>
              <a:t>upskill</a:t>
            </a:r>
            <a:r>
              <a:rPr lang="en-US" sz="2000" dirty="0"/>
              <a:t> to meet these future demands and maintain career relevance?</a:t>
            </a:r>
          </a:p>
          <a:p>
            <a:pPr algn="just">
              <a:lnSpc>
                <a:spcPct val="110000"/>
              </a:lnSpc>
              <a:buFont typeface="Wingdings" pitchFamily="2" charset="2"/>
              <a:buChar char="Ø"/>
            </a:pPr>
            <a:r>
              <a:rPr lang="en-US" sz="2000" b="1" dirty="0"/>
              <a:t>The Future of Established Technologies:</a:t>
            </a:r>
            <a:r>
              <a:rPr lang="en-US" sz="2000" dirty="0"/>
              <a:t> What strategies should be considered for technologies like Oracle (databases) and PHP (languages), which show less future interest compared to their current usage? How will their relevance shift in the coming years?</a:t>
            </a:r>
          </a:p>
          <a:p>
            <a:pPr algn="just">
              <a:lnSpc>
                <a:spcPct val="110000"/>
              </a:lnSpc>
              <a:buFont typeface="Wingdings" pitchFamily="2" charset="2"/>
              <a:buChar char="Ø"/>
            </a:pPr>
            <a:r>
              <a:rPr lang="en-US" sz="2000" b="1" dirty="0"/>
              <a:t>Addressing the Talent Gap &amp; Diversity:</a:t>
            </a:r>
            <a:r>
              <a:rPr lang="en-US" sz="2000" dirty="0"/>
              <a:t> With a predominant demographic identified (male, US/India-centric), how can the IT sector foster greater </a:t>
            </a:r>
            <a:r>
              <a:rPr lang="en-US" sz="2000" b="1" dirty="0"/>
              <a:t>gender diversity</a:t>
            </a:r>
            <a:r>
              <a:rPr lang="en-US" sz="2000" dirty="0"/>
              <a:t> and expand access to tech education and development in </a:t>
            </a:r>
            <a:r>
              <a:rPr lang="en-US" sz="2000" b="1" dirty="0"/>
              <a:t>underrepresented regions</a:t>
            </a:r>
            <a:r>
              <a:rPr lang="en-US" sz="2000" dirty="0"/>
              <a:t> globally to broaden the talent pool?</a:t>
            </a:r>
          </a:p>
          <a:p>
            <a:pPr algn="just">
              <a:lnSpc>
                <a:spcPct val="110000"/>
              </a:lnSpc>
              <a:buFont typeface="Wingdings" pitchFamily="2" charset="2"/>
              <a:buChar char="Ø"/>
            </a:pPr>
            <a:r>
              <a:rPr lang="en-US" sz="2000" b="1" dirty="0"/>
              <a:t>Balancing Formal Education and Practical Experience:</a:t>
            </a:r>
            <a:r>
              <a:rPr lang="en-US" sz="2000" dirty="0"/>
              <a:t> While Bachelor's and Master's degrees are common, how critical is continuous practical learning and adaptation to new technologies in driving career progression and job satisfaction, especially considering the rapid pace of change?</a:t>
            </a:r>
          </a:p>
          <a:p>
            <a:pPr algn="just">
              <a:lnSpc>
                <a:spcPct val="110000"/>
              </a:lnSpc>
              <a:buFont typeface="Wingdings" pitchFamily="2" charset="2"/>
              <a:buChar char="Ø"/>
            </a:pPr>
            <a:r>
              <a:rPr lang="en-US" sz="2000" b="1" dirty="0"/>
              <a:t>Optimizing Work Environments:</a:t>
            </a:r>
            <a:r>
              <a:rPr lang="en-US" sz="2000" dirty="0"/>
              <a:t> How can organizations leverage insights into desired platforms (e.g., strong cloud preference) and collaboration tools to create work environments that attract, retain, and empower top tech talent?</a:t>
            </a:r>
          </a:p>
          <a:p>
            <a:pPr algn="just">
              <a:lnSpc>
                <a:spcPct val="110000"/>
              </a:lnSpc>
              <a:buFont typeface="Wingdings" pitchFamily="2" charset="2"/>
              <a:buChar char="Ø"/>
            </a:pPr>
            <a:r>
              <a:rPr lang="en-US" sz="2000" b="1" dirty="0"/>
              <a:t>The Role of Mobile Development:</a:t>
            </a:r>
            <a:r>
              <a:rPr lang="en-US" sz="2000" dirty="0"/>
              <a:t> Given the increasing demand for certain languages and frameworks often associated with mobile (though not explicitly detailed in the provided language trends here, it's a common industry theme), what is the specific outlook and strategic importance of mobile development skills for the future?</a:t>
            </a:r>
          </a:p>
          <a:p>
            <a:pPr>
              <a:lnSpc>
                <a:spcPct val="110000"/>
              </a:lnSpc>
            </a:pPr>
            <a:endParaRPr lang="en-US" sz="800" dirty="0"/>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1143001" y="0"/>
            <a:ext cx="9905998" cy="1478570"/>
          </a:xfrm>
        </p:spPr>
        <p:txBody>
          <a:bodyPr>
            <a:normAutofit/>
          </a:bodyPr>
          <a:lstStyle/>
          <a:p>
            <a:r>
              <a:rPr lang="en-US" sz="4000" dirty="0"/>
              <a:t>OVERALL FINDINGS &amp; IMPLICATIONS</a:t>
            </a:r>
          </a:p>
        </p:txBody>
      </p:sp>
      <p:sp>
        <p:nvSpPr>
          <p:cNvPr id="3" name="Content Placeholder 2">
            <a:extLst>
              <a:ext uri="{FF2B5EF4-FFF2-40B4-BE49-F238E27FC236}">
                <a16:creationId xmlns:a16="http://schemas.microsoft.com/office/drawing/2014/main" id="{D196B89C-35B9-C514-4E9C-FCBE8D68D3FD}"/>
              </a:ext>
            </a:extLst>
          </p:cNvPr>
          <p:cNvSpPr>
            <a:spLocks noGrp="1"/>
          </p:cNvSpPr>
          <p:nvPr>
            <p:ph sz="half" idx="1"/>
          </p:nvPr>
        </p:nvSpPr>
        <p:spPr>
          <a:xfrm>
            <a:off x="570337" y="1655833"/>
            <a:ext cx="5449464" cy="4690922"/>
          </a:xfrm>
        </p:spPr>
        <p:txBody>
          <a:bodyPr>
            <a:normAutofit fontScale="25000" lnSpcReduction="20000"/>
          </a:bodyPr>
          <a:lstStyle/>
          <a:p>
            <a:pPr marL="0" indent="0">
              <a:buNone/>
            </a:pPr>
            <a:r>
              <a:rPr lang="en-US" sz="9600" i="1" u="sng" dirty="0"/>
              <a:t>Findings</a:t>
            </a:r>
          </a:p>
          <a:p>
            <a:pPr marL="0" indent="0">
              <a:buNone/>
            </a:pPr>
            <a:endParaRPr lang="en-US" dirty="0"/>
          </a:p>
          <a:p>
            <a:pPr algn="just">
              <a:buFont typeface="Wingdings" pitchFamily="2" charset="2"/>
              <a:buChar char="Ø"/>
            </a:pPr>
            <a:r>
              <a:rPr lang="en-GB" sz="6200" dirty="0"/>
              <a:t>JavaScript is the most used and most desired language, indicating its continued dominance, while languages like Go and Rust show significant growth in future interest.</a:t>
            </a:r>
          </a:p>
          <a:p>
            <a:pPr algn="just">
              <a:buFont typeface="Wingdings" pitchFamily="2" charset="2"/>
              <a:buChar char="Ø"/>
            </a:pPr>
            <a:r>
              <a:rPr lang="en-GB" sz="6200" dirty="0"/>
              <a:t>PostgreSQL and SQLite are currently widely used databases with rapidly increasing future demand, signalling a shift towards more modern and cloud-native solutions.</a:t>
            </a:r>
          </a:p>
          <a:p>
            <a:pPr algn="just">
              <a:buFont typeface="Wingdings" pitchFamily="2" charset="2"/>
              <a:buChar char="Ø"/>
            </a:pPr>
            <a:r>
              <a:rPr lang="en-GB" sz="6200" dirty="0"/>
              <a:t>AWS, Google Cloud, and Microsoft Azure are the dominant platforms, and React and Node.js are the most dominant web frameworks currently and for the future, confirming the importance of cloud and modern front-end/back-end technologies.</a:t>
            </a:r>
          </a:p>
          <a:p>
            <a:pPr algn="just">
              <a:buFont typeface="Wingdings" pitchFamily="2" charset="2"/>
              <a:buChar char="Ø"/>
            </a:pPr>
            <a:r>
              <a:rPr lang="en-GB" sz="6200" dirty="0"/>
              <a:t>The majority of professionals are young (25-34 years old), hold a Bachelor's or Master's degree, and are predominantly male, concentrated in the United States and India.</a:t>
            </a:r>
          </a:p>
        </p:txBody>
      </p:sp>
      <p:sp>
        <p:nvSpPr>
          <p:cNvPr id="4" name="Content Placeholder 3">
            <a:extLst>
              <a:ext uri="{FF2B5EF4-FFF2-40B4-BE49-F238E27FC236}">
                <a16:creationId xmlns:a16="http://schemas.microsoft.com/office/drawing/2014/main" id="{2FDBBA5A-826D-FFFD-F1BE-92269842D330}"/>
              </a:ext>
            </a:extLst>
          </p:cNvPr>
          <p:cNvSpPr>
            <a:spLocks noGrp="1"/>
          </p:cNvSpPr>
          <p:nvPr>
            <p:ph sz="half" idx="2"/>
          </p:nvPr>
        </p:nvSpPr>
        <p:spPr>
          <a:xfrm>
            <a:off x="6172201" y="1655833"/>
            <a:ext cx="5147842" cy="4351338"/>
          </a:xfrm>
        </p:spPr>
        <p:txBody>
          <a:bodyPr>
            <a:normAutofit fontScale="25000" lnSpcReduction="20000"/>
          </a:bodyPr>
          <a:lstStyle/>
          <a:p>
            <a:pPr marL="0" indent="0">
              <a:buNone/>
            </a:pPr>
            <a:r>
              <a:rPr lang="en-US" sz="9600" i="1" u="sng" dirty="0"/>
              <a:t>Implications</a:t>
            </a:r>
          </a:p>
          <a:p>
            <a:pPr marL="0" indent="0">
              <a:buNone/>
            </a:pPr>
            <a:endParaRPr lang="en-US" dirty="0"/>
          </a:p>
          <a:p>
            <a:pPr algn="just">
              <a:buFont typeface="Wingdings" pitchFamily="2" charset="2"/>
              <a:buChar char="Ø"/>
            </a:pPr>
            <a:r>
              <a:rPr lang="en-GB" sz="6400" dirty="0"/>
              <a:t>Professionals must continuously update their skills with key technologies like JavaScript and actively explore emerging languages (e.g., Go, Rust) to remain relevant.</a:t>
            </a:r>
          </a:p>
          <a:p>
            <a:pPr algn="just">
              <a:buFont typeface="Wingdings" pitchFamily="2" charset="2"/>
              <a:buChar char="Ø"/>
            </a:pPr>
            <a:r>
              <a:rPr lang="en-GB" sz="6400" dirty="0"/>
              <a:t>Organizations should invest in skills and infrastructure based on PostgreSQL and cloud solutions, anticipating the growing demand for these technologies.</a:t>
            </a:r>
          </a:p>
          <a:p>
            <a:pPr algn="just">
              <a:buFont typeface="Wingdings" pitchFamily="2" charset="2"/>
              <a:buChar char="Ø"/>
            </a:pPr>
            <a:r>
              <a:rPr lang="en-GB" sz="6400" dirty="0"/>
              <a:t>Proficiency in cloud platforms (AWS, Azure, Google Cloud) and frameworks (React, Node.js) is essential for current and future careers and should be a training priority.</a:t>
            </a:r>
          </a:p>
          <a:p>
            <a:pPr algn="just">
              <a:buFont typeface="Wingdings" pitchFamily="2" charset="2"/>
              <a:buChar char="Ø"/>
            </a:pPr>
            <a:r>
              <a:rPr lang="en-GB" sz="6400" dirty="0"/>
              <a:t>Efforts must be made to attract and support greater diversity within the industry and to expand access to technological training in other regions to broaden the talent pool.</a:t>
            </a:r>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1125967" y="0"/>
            <a:ext cx="9905998" cy="1478570"/>
          </a:xfrm>
        </p:spPr>
        <p:txBody>
          <a:bodyPr anchor="ctr">
            <a:normAutofit/>
          </a:bodyPr>
          <a:lstStyle/>
          <a:p>
            <a:r>
              <a:rPr lang="en-US" dirty="0"/>
              <a:t>C</a:t>
            </a:r>
            <a:r>
              <a:rPr lang="en-US" sz="4000" dirty="0"/>
              <a:t>ONCLUSION</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405395" y="1465407"/>
            <a:ext cx="6809509" cy="461130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lnSpc>
                <a:spcPct val="120000"/>
              </a:lnSpc>
            </a:pPr>
            <a:r>
              <a:rPr lang="en-GB" b="1" dirty="0">
                <a:solidFill>
                  <a:schemeClr val="tx1"/>
                </a:solidFill>
              </a:rPr>
              <a:t>Continuous Skill Adaptation is Key:</a:t>
            </a:r>
            <a:r>
              <a:rPr lang="en-GB" dirty="0">
                <a:solidFill>
                  <a:schemeClr val="tx1"/>
                </a:solidFill>
              </a:rPr>
              <a:t> The IT landscape demands ongoing learning, with strong current and future relevance in languages like JavaScript, as well as emerging ones like Go and Rust.</a:t>
            </a:r>
          </a:p>
          <a:p>
            <a:pPr algn="just">
              <a:lnSpc>
                <a:spcPct val="120000"/>
              </a:lnSpc>
            </a:pPr>
            <a:r>
              <a:rPr lang="en-GB" b="1" dirty="0">
                <a:solidFill>
                  <a:schemeClr val="tx1"/>
                </a:solidFill>
              </a:rPr>
              <a:t>Strategic Investment in Modern Tech:</a:t>
            </a:r>
            <a:r>
              <a:rPr lang="en-GB" dirty="0">
                <a:solidFill>
                  <a:schemeClr val="tx1"/>
                </a:solidFill>
              </a:rPr>
              <a:t> Organizations should prioritize investment in PostgreSQL and cloud platforms (AWS, Google Cloud, Azure), along with modern frameworks like React and Node.js, to meet evolving market demands.</a:t>
            </a:r>
          </a:p>
          <a:p>
            <a:pPr algn="just">
              <a:lnSpc>
                <a:spcPct val="120000"/>
              </a:lnSpc>
            </a:pPr>
            <a:r>
              <a:rPr lang="en-GB" b="1" dirty="0">
                <a:solidFill>
                  <a:schemeClr val="tx1"/>
                </a:solidFill>
              </a:rPr>
              <a:t>Prioritizing Professional Development:</a:t>
            </a:r>
            <a:r>
              <a:rPr lang="en-GB" dirty="0">
                <a:solidFill>
                  <a:schemeClr val="tx1"/>
                </a:solidFill>
              </a:rPr>
              <a:t> Proficiency in dominant cloud and web technologies is crucial for individual career growth and should be a focus for training initiatives.</a:t>
            </a:r>
          </a:p>
          <a:p>
            <a:pPr algn="just">
              <a:lnSpc>
                <a:spcPct val="120000"/>
              </a:lnSpc>
            </a:pPr>
            <a:r>
              <a:rPr lang="en-GB" b="1" dirty="0">
                <a:solidFill>
                  <a:schemeClr val="tx1"/>
                </a:solidFill>
              </a:rPr>
              <a:t>Fostering Industry Diversity:</a:t>
            </a:r>
            <a:r>
              <a:rPr lang="en-GB" dirty="0">
                <a:solidFill>
                  <a:schemeClr val="tx1"/>
                </a:solidFill>
              </a:rPr>
              <a:t> Expanding efforts to attract and support a broader range of talent from diverse backgrounds and geographical regions is vital for future industry growth and innovation.</a:t>
            </a:r>
          </a:p>
        </p:txBody>
      </p:sp>
    </p:spTree>
    <p:custDataLst>
      <p:tags r:id="rId1"/>
    </p:custDataLst>
    <p:extLst>
      <p:ext uri="{BB962C8B-B14F-4D97-AF65-F5344CB8AC3E}">
        <p14:creationId xmlns:p14="http://schemas.microsoft.com/office/powerpoint/2010/main" val="84037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DBD2AA0B-32FC-BCA6-BB7C-F7B99BF8F811}"/>
            </a:ext>
          </a:extLst>
        </p:cNvPr>
        <p:cNvGrpSpPr/>
        <p:nvPr/>
      </p:nvGrpSpPr>
      <p:grpSpPr>
        <a:xfrm>
          <a:off x="0" y="0"/>
          <a:ext cx="0" cy="0"/>
          <a:chOff x="0" y="0"/>
          <a:chExt cx="0" cy="0"/>
        </a:xfrm>
      </p:grpSpPr>
      <p:pic>
        <p:nvPicPr>
          <p:cNvPr id="130" name="Picture 2">
            <a:extLst>
              <a:ext uri="{FF2B5EF4-FFF2-40B4-BE49-F238E27FC236}">
                <a16:creationId xmlns:a16="http://schemas.microsoft.com/office/drawing/2014/main" id="{EF690F7F-8CA2-CC9D-755D-BBB3B29261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32" name="Group 131">
            <a:extLst>
              <a:ext uri="{FF2B5EF4-FFF2-40B4-BE49-F238E27FC236}">
                <a16:creationId xmlns:a16="http://schemas.microsoft.com/office/drawing/2014/main" id="{DD10E6D8-775D-616F-4827-A3F29BBD81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3" name="Rectangle 5">
              <a:extLst>
                <a:ext uri="{FF2B5EF4-FFF2-40B4-BE49-F238E27FC236}">
                  <a16:creationId xmlns:a16="http://schemas.microsoft.com/office/drawing/2014/main" id="{25160BEE-E195-2968-0289-A2FB5E2D32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FR"/>
            </a:p>
          </p:txBody>
        </p:sp>
        <p:sp>
          <p:nvSpPr>
            <p:cNvPr id="134" name="Freeform 6">
              <a:extLst>
                <a:ext uri="{FF2B5EF4-FFF2-40B4-BE49-F238E27FC236}">
                  <a16:creationId xmlns:a16="http://schemas.microsoft.com/office/drawing/2014/main" id="{0B53EE4C-F542-EC54-FD6A-4C83552B90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35" name="Freeform 7">
              <a:extLst>
                <a:ext uri="{FF2B5EF4-FFF2-40B4-BE49-F238E27FC236}">
                  <a16:creationId xmlns:a16="http://schemas.microsoft.com/office/drawing/2014/main" id="{65B412AF-7EDE-2AD2-F59E-08E0E70102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36" name="Rectangle 8">
              <a:extLst>
                <a:ext uri="{FF2B5EF4-FFF2-40B4-BE49-F238E27FC236}">
                  <a16:creationId xmlns:a16="http://schemas.microsoft.com/office/drawing/2014/main" id="{AD7F5867-1B6E-DAA6-DE27-C14E43E663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FR"/>
            </a:p>
          </p:txBody>
        </p:sp>
        <p:sp>
          <p:nvSpPr>
            <p:cNvPr id="137" name="Freeform 9">
              <a:extLst>
                <a:ext uri="{FF2B5EF4-FFF2-40B4-BE49-F238E27FC236}">
                  <a16:creationId xmlns:a16="http://schemas.microsoft.com/office/drawing/2014/main" id="{50FD8DAE-92F5-6EC6-C75F-78713C4B16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38" name="Freeform 10">
              <a:extLst>
                <a:ext uri="{FF2B5EF4-FFF2-40B4-BE49-F238E27FC236}">
                  <a16:creationId xmlns:a16="http://schemas.microsoft.com/office/drawing/2014/main" id="{1805B596-7D07-1006-4877-47A10606D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39" name="Freeform 11">
              <a:extLst>
                <a:ext uri="{FF2B5EF4-FFF2-40B4-BE49-F238E27FC236}">
                  <a16:creationId xmlns:a16="http://schemas.microsoft.com/office/drawing/2014/main" id="{347EC062-A6E7-42D1-3472-2AB162F72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0" name="Freeform 12">
              <a:extLst>
                <a:ext uri="{FF2B5EF4-FFF2-40B4-BE49-F238E27FC236}">
                  <a16:creationId xmlns:a16="http://schemas.microsoft.com/office/drawing/2014/main" id="{BC36CE50-6DEE-85D5-05F2-FE46B5BF04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1" name="Freeform 13">
              <a:extLst>
                <a:ext uri="{FF2B5EF4-FFF2-40B4-BE49-F238E27FC236}">
                  <a16:creationId xmlns:a16="http://schemas.microsoft.com/office/drawing/2014/main" id="{1156DC10-EA73-40F9-FA1A-CEA817DAA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2" name="Freeform 14">
              <a:extLst>
                <a:ext uri="{FF2B5EF4-FFF2-40B4-BE49-F238E27FC236}">
                  <a16:creationId xmlns:a16="http://schemas.microsoft.com/office/drawing/2014/main" id="{30594207-481F-9162-0003-98E67EEE0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3" name="Freeform 15">
              <a:extLst>
                <a:ext uri="{FF2B5EF4-FFF2-40B4-BE49-F238E27FC236}">
                  <a16:creationId xmlns:a16="http://schemas.microsoft.com/office/drawing/2014/main" id="{FCE7EB2D-2007-51AE-9E12-B9CB43226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4" name="Freeform 16">
              <a:extLst>
                <a:ext uri="{FF2B5EF4-FFF2-40B4-BE49-F238E27FC236}">
                  <a16:creationId xmlns:a16="http://schemas.microsoft.com/office/drawing/2014/main" id="{C7ADBCA5-0BDC-CBB3-B14A-4D52DFAD62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5" name="Freeform 17">
              <a:extLst>
                <a:ext uri="{FF2B5EF4-FFF2-40B4-BE49-F238E27FC236}">
                  <a16:creationId xmlns:a16="http://schemas.microsoft.com/office/drawing/2014/main" id="{ADCE983C-DB18-676B-8B4A-3E48FA62A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6" name="Freeform 18">
              <a:extLst>
                <a:ext uri="{FF2B5EF4-FFF2-40B4-BE49-F238E27FC236}">
                  <a16:creationId xmlns:a16="http://schemas.microsoft.com/office/drawing/2014/main" id="{3963BDC0-8A3C-8828-182F-12F10FD6E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7" name="Freeform 19">
              <a:extLst>
                <a:ext uri="{FF2B5EF4-FFF2-40B4-BE49-F238E27FC236}">
                  <a16:creationId xmlns:a16="http://schemas.microsoft.com/office/drawing/2014/main" id="{A1C9BCF0-8305-9844-DDDB-0E5BBD1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8" name="Freeform 20">
              <a:extLst>
                <a:ext uri="{FF2B5EF4-FFF2-40B4-BE49-F238E27FC236}">
                  <a16:creationId xmlns:a16="http://schemas.microsoft.com/office/drawing/2014/main" id="{B9DD8B62-D357-3C5A-9674-5A5513DB6B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49" name="Freeform 21">
              <a:extLst>
                <a:ext uri="{FF2B5EF4-FFF2-40B4-BE49-F238E27FC236}">
                  <a16:creationId xmlns:a16="http://schemas.microsoft.com/office/drawing/2014/main" id="{D77DDA30-7DD4-65C0-866E-A7AFBE626C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0" name="Freeform 22">
              <a:extLst>
                <a:ext uri="{FF2B5EF4-FFF2-40B4-BE49-F238E27FC236}">
                  <a16:creationId xmlns:a16="http://schemas.microsoft.com/office/drawing/2014/main" id="{7E6C47A6-D85D-DE3A-E476-A4375A40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1" name="Freeform 23">
              <a:extLst>
                <a:ext uri="{FF2B5EF4-FFF2-40B4-BE49-F238E27FC236}">
                  <a16:creationId xmlns:a16="http://schemas.microsoft.com/office/drawing/2014/main" id="{5A837750-6B38-D0BB-71FB-A1813A7C9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2" name="Freeform 24">
              <a:extLst>
                <a:ext uri="{FF2B5EF4-FFF2-40B4-BE49-F238E27FC236}">
                  <a16:creationId xmlns:a16="http://schemas.microsoft.com/office/drawing/2014/main" id="{DA67C59A-7135-FD3B-E5E0-5746BB597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3" name="Freeform 25">
              <a:extLst>
                <a:ext uri="{FF2B5EF4-FFF2-40B4-BE49-F238E27FC236}">
                  <a16:creationId xmlns:a16="http://schemas.microsoft.com/office/drawing/2014/main" id="{81F1D3C9-2554-EDCE-FA12-ABBD825AAB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4" name="Freeform 26">
              <a:extLst>
                <a:ext uri="{FF2B5EF4-FFF2-40B4-BE49-F238E27FC236}">
                  <a16:creationId xmlns:a16="http://schemas.microsoft.com/office/drawing/2014/main" id="{03517149-94E5-2FAE-611E-CD7533B1E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5" name="Freeform 27">
              <a:extLst>
                <a:ext uri="{FF2B5EF4-FFF2-40B4-BE49-F238E27FC236}">
                  <a16:creationId xmlns:a16="http://schemas.microsoft.com/office/drawing/2014/main" id="{099B88DB-F462-FD46-D354-87EF7ECC7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6" name="Freeform 28">
              <a:extLst>
                <a:ext uri="{FF2B5EF4-FFF2-40B4-BE49-F238E27FC236}">
                  <a16:creationId xmlns:a16="http://schemas.microsoft.com/office/drawing/2014/main" id="{BD986E28-F4D9-67C4-5B63-3B1182174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7" name="Freeform 29">
              <a:extLst>
                <a:ext uri="{FF2B5EF4-FFF2-40B4-BE49-F238E27FC236}">
                  <a16:creationId xmlns:a16="http://schemas.microsoft.com/office/drawing/2014/main" id="{759AEF7A-86B9-8080-2E1C-DB3F96F04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8" name="Freeform 30">
              <a:extLst>
                <a:ext uri="{FF2B5EF4-FFF2-40B4-BE49-F238E27FC236}">
                  <a16:creationId xmlns:a16="http://schemas.microsoft.com/office/drawing/2014/main" id="{A4FD076A-063E-6F7B-8978-AAB258EB31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59" name="Freeform 31">
              <a:extLst>
                <a:ext uri="{FF2B5EF4-FFF2-40B4-BE49-F238E27FC236}">
                  <a16:creationId xmlns:a16="http://schemas.microsoft.com/office/drawing/2014/main" id="{735EB5D4-1C79-970C-84BA-EECCC43B6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60" name="Freeform 32">
              <a:extLst>
                <a:ext uri="{FF2B5EF4-FFF2-40B4-BE49-F238E27FC236}">
                  <a16:creationId xmlns:a16="http://schemas.microsoft.com/office/drawing/2014/main" id="{A155633A-A79E-DDEA-56E8-9DB9B90E35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61" name="Rectangle 33">
              <a:extLst>
                <a:ext uri="{FF2B5EF4-FFF2-40B4-BE49-F238E27FC236}">
                  <a16:creationId xmlns:a16="http://schemas.microsoft.com/office/drawing/2014/main" id="{3ED137F9-A304-50C4-D5BC-6CB8D567922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FR"/>
            </a:p>
          </p:txBody>
        </p:sp>
        <p:sp>
          <p:nvSpPr>
            <p:cNvPr id="162" name="Freeform 34">
              <a:extLst>
                <a:ext uri="{FF2B5EF4-FFF2-40B4-BE49-F238E27FC236}">
                  <a16:creationId xmlns:a16="http://schemas.microsoft.com/office/drawing/2014/main" id="{052C82DC-6668-3146-0277-78C8E21CF2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63" name="Freeform 35">
              <a:extLst>
                <a:ext uri="{FF2B5EF4-FFF2-40B4-BE49-F238E27FC236}">
                  <a16:creationId xmlns:a16="http://schemas.microsoft.com/office/drawing/2014/main" id="{03F8D57E-3595-5618-72A8-BD073C0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64" name="Freeform 36">
              <a:extLst>
                <a:ext uri="{FF2B5EF4-FFF2-40B4-BE49-F238E27FC236}">
                  <a16:creationId xmlns:a16="http://schemas.microsoft.com/office/drawing/2014/main" id="{0120F07D-DD3B-D3D6-0674-F83DCBF35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65" name="Freeform 37">
              <a:extLst>
                <a:ext uri="{FF2B5EF4-FFF2-40B4-BE49-F238E27FC236}">
                  <a16:creationId xmlns:a16="http://schemas.microsoft.com/office/drawing/2014/main" id="{3610F785-068B-DE9D-3AC9-AA4DC6E0F5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66" name="Freeform 38">
              <a:extLst>
                <a:ext uri="{FF2B5EF4-FFF2-40B4-BE49-F238E27FC236}">
                  <a16:creationId xmlns:a16="http://schemas.microsoft.com/office/drawing/2014/main" id="{21C26C37-73B3-DC89-91BC-34E67372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67" name="Freeform 39">
              <a:extLst>
                <a:ext uri="{FF2B5EF4-FFF2-40B4-BE49-F238E27FC236}">
                  <a16:creationId xmlns:a16="http://schemas.microsoft.com/office/drawing/2014/main" id="{93CEB167-C5CE-4517-38AB-A51B34CC5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68" name="Freeform 40">
              <a:extLst>
                <a:ext uri="{FF2B5EF4-FFF2-40B4-BE49-F238E27FC236}">
                  <a16:creationId xmlns:a16="http://schemas.microsoft.com/office/drawing/2014/main" id="{845A92D1-F2D9-4ED4-49F5-99F27CEB48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69" name="Freeform 41">
              <a:extLst>
                <a:ext uri="{FF2B5EF4-FFF2-40B4-BE49-F238E27FC236}">
                  <a16:creationId xmlns:a16="http://schemas.microsoft.com/office/drawing/2014/main" id="{B62ABA9E-62EE-3D68-15C4-5BA1968F7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70" name="Freeform 42">
              <a:extLst>
                <a:ext uri="{FF2B5EF4-FFF2-40B4-BE49-F238E27FC236}">
                  <a16:creationId xmlns:a16="http://schemas.microsoft.com/office/drawing/2014/main" id="{D668D1C3-A23C-8C0B-4AB5-FB031FFFFF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71" name="Freeform 43">
              <a:extLst>
                <a:ext uri="{FF2B5EF4-FFF2-40B4-BE49-F238E27FC236}">
                  <a16:creationId xmlns:a16="http://schemas.microsoft.com/office/drawing/2014/main" id="{920A680D-0FF6-5713-0131-A404F6B4C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72" name="Freeform 44">
              <a:extLst>
                <a:ext uri="{FF2B5EF4-FFF2-40B4-BE49-F238E27FC236}">
                  <a16:creationId xmlns:a16="http://schemas.microsoft.com/office/drawing/2014/main" id="{37242DE3-0480-DB77-2D9A-84C51A305D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73" name="Rectangle 45">
              <a:extLst>
                <a:ext uri="{FF2B5EF4-FFF2-40B4-BE49-F238E27FC236}">
                  <a16:creationId xmlns:a16="http://schemas.microsoft.com/office/drawing/2014/main" id="{F0BBCFFA-A5F1-CE89-4A7A-12E783F955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FR"/>
            </a:p>
          </p:txBody>
        </p:sp>
        <p:sp>
          <p:nvSpPr>
            <p:cNvPr id="174" name="Freeform 46">
              <a:extLst>
                <a:ext uri="{FF2B5EF4-FFF2-40B4-BE49-F238E27FC236}">
                  <a16:creationId xmlns:a16="http://schemas.microsoft.com/office/drawing/2014/main" id="{461D834B-159D-9C09-7C25-93008176F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75" name="Freeform 47">
              <a:extLst>
                <a:ext uri="{FF2B5EF4-FFF2-40B4-BE49-F238E27FC236}">
                  <a16:creationId xmlns:a16="http://schemas.microsoft.com/office/drawing/2014/main" id="{5630B03B-F41C-A305-37FE-BAD333EE20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76" name="Freeform 48">
              <a:extLst>
                <a:ext uri="{FF2B5EF4-FFF2-40B4-BE49-F238E27FC236}">
                  <a16:creationId xmlns:a16="http://schemas.microsoft.com/office/drawing/2014/main" id="{F4C3AA38-96A8-70F7-8E62-684D62A9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77" name="Freeform 49">
              <a:extLst>
                <a:ext uri="{FF2B5EF4-FFF2-40B4-BE49-F238E27FC236}">
                  <a16:creationId xmlns:a16="http://schemas.microsoft.com/office/drawing/2014/main" id="{F1882131-7C2F-253D-ECDD-9EC0AB8F2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78" name="Freeform 50">
              <a:extLst>
                <a:ext uri="{FF2B5EF4-FFF2-40B4-BE49-F238E27FC236}">
                  <a16:creationId xmlns:a16="http://schemas.microsoft.com/office/drawing/2014/main" id="{BC45165B-FFDC-BDE8-10D5-FA64A2186F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79" name="Freeform 51">
              <a:extLst>
                <a:ext uri="{FF2B5EF4-FFF2-40B4-BE49-F238E27FC236}">
                  <a16:creationId xmlns:a16="http://schemas.microsoft.com/office/drawing/2014/main" id="{6AFFDE8F-1429-83CC-37EE-462F30F50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80" name="Freeform 52">
              <a:extLst>
                <a:ext uri="{FF2B5EF4-FFF2-40B4-BE49-F238E27FC236}">
                  <a16:creationId xmlns:a16="http://schemas.microsoft.com/office/drawing/2014/main" id="{6159C267-1EB5-6A24-9071-C6ACDD1221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81" name="Freeform 53">
              <a:extLst>
                <a:ext uri="{FF2B5EF4-FFF2-40B4-BE49-F238E27FC236}">
                  <a16:creationId xmlns:a16="http://schemas.microsoft.com/office/drawing/2014/main" id="{27EC7A92-8522-26DD-A8FF-2B7ECFC86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82" name="Freeform 54">
              <a:extLst>
                <a:ext uri="{FF2B5EF4-FFF2-40B4-BE49-F238E27FC236}">
                  <a16:creationId xmlns:a16="http://schemas.microsoft.com/office/drawing/2014/main" id="{7D07481C-DD91-1DE6-BCA6-97A2BE0561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83" name="Freeform 55">
              <a:extLst>
                <a:ext uri="{FF2B5EF4-FFF2-40B4-BE49-F238E27FC236}">
                  <a16:creationId xmlns:a16="http://schemas.microsoft.com/office/drawing/2014/main" id="{C8D84B78-794D-9344-8D61-6BC41CCE3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84" name="Freeform 56">
              <a:extLst>
                <a:ext uri="{FF2B5EF4-FFF2-40B4-BE49-F238E27FC236}">
                  <a16:creationId xmlns:a16="http://schemas.microsoft.com/office/drawing/2014/main" id="{AB9F5953-6168-5A1A-E5BF-2A7768B27A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85" name="Freeform 57">
              <a:extLst>
                <a:ext uri="{FF2B5EF4-FFF2-40B4-BE49-F238E27FC236}">
                  <a16:creationId xmlns:a16="http://schemas.microsoft.com/office/drawing/2014/main" id="{95219344-6583-97F8-F816-7B718CAC67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sp>
          <p:nvSpPr>
            <p:cNvPr id="186" name="Freeform 58">
              <a:extLst>
                <a:ext uri="{FF2B5EF4-FFF2-40B4-BE49-F238E27FC236}">
                  <a16:creationId xmlns:a16="http://schemas.microsoft.com/office/drawing/2014/main" id="{D6FBB37F-D4D0-6883-C08A-166170934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FR"/>
            </a:p>
          </p:txBody>
        </p:sp>
      </p:grpSp>
      <p:sp useBgFill="1">
        <p:nvSpPr>
          <p:cNvPr id="188" name="Rectangle 187">
            <a:extLst>
              <a:ext uri="{FF2B5EF4-FFF2-40B4-BE49-F238E27FC236}">
                <a16:creationId xmlns:a16="http://schemas.microsoft.com/office/drawing/2014/main" id="{66ADE918-4C43-C4C5-5EB4-702ADF5D6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89">
            <a:extLst>
              <a:ext uri="{FF2B5EF4-FFF2-40B4-BE49-F238E27FC236}">
                <a16:creationId xmlns:a16="http://schemas.microsoft.com/office/drawing/2014/main" id="{48C27C64-ADEA-A809-CA2B-91F8D32CE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91" name="Rectangle 5">
              <a:extLst>
                <a:ext uri="{FF2B5EF4-FFF2-40B4-BE49-F238E27FC236}">
                  <a16:creationId xmlns:a16="http://schemas.microsoft.com/office/drawing/2014/main" id="{0C2B21F3-6701-BCC2-6908-4F1EF704EB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FR"/>
            </a:p>
          </p:txBody>
        </p:sp>
        <p:sp>
          <p:nvSpPr>
            <p:cNvPr id="192" name="Freeform 6">
              <a:extLst>
                <a:ext uri="{FF2B5EF4-FFF2-40B4-BE49-F238E27FC236}">
                  <a16:creationId xmlns:a16="http://schemas.microsoft.com/office/drawing/2014/main" id="{D7883D31-269D-BB4C-09B1-3E35A0B823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93" name="Freeform 7">
              <a:extLst>
                <a:ext uri="{FF2B5EF4-FFF2-40B4-BE49-F238E27FC236}">
                  <a16:creationId xmlns:a16="http://schemas.microsoft.com/office/drawing/2014/main" id="{7AD3975F-8ACB-8584-EF77-68FC24F7DC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94" name="Rectangle 8">
              <a:extLst>
                <a:ext uri="{FF2B5EF4-FFF2-40B4-BE49-F238E27FC236}">
                  <a16:creationId xmlns:a16="http://schemas.microsoft.com/office/drawing/2014/main" id="{1D89BFE7-AE12-482A-F80D-5B23BCC404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FR"/>
            </a:p>
          </p:txBody>
        </p:sp>
        <p:sp>
          <p:nvSpPr>
            <p:cNvPr id="195" name="Freeform 9">
              <a:extLst>
                <a:ext uri="{FF2B5EF4-FFF2-40B4-BE49-F238E27FC236}">
                  <a16:creationId xmlns:a16="http://schemas.microsoft.com/office/drawing/2014/main" id="{A381DFF4-E0CF-4D44-56B5-1AD291DFA4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96" name="Freeform 10">
              <a:extLst>
                <a:ext uri="{FF2B5EF4-FFF2-40B4-BE49-F238E27FC236}">
                  <a16:creationId xmlns:a16="http://schemas.microsoft.com/office/drawing/2014/main" id="{185696C4-0682-8BDE-4DAE-25BACD577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97" name="Freeform 11">
              <a:extLst>
                <a:ext uri="{FF2B5EF4-FFF2-40B4-BE49-F238E27FC236}">
                  <a16:creationId xmlns:a16="http://schemas.microsoft.com/office/drawing/2014/main" id="{3B27E64B-1BB5-035E-76F0-9F3A46299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98" name="Freeform 12">
              <a:extLst>
                <a:ext uri="{FF2B5EF4-FFF2-40B4-BE49-F238E27FC236}">
                  <a16:creationId xmlns:a16="http://schemas.microsoft.com/office/drawing/2014/main" id="{D40A0534-BA60-EF1E-67F0-0DF7EC5B02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99" name="Freeform 13">
              <a:extLst>
                <a:ext uri="{FF2B5EF4-FFF2-40B4-BE49-F238E27FC236}">
                  <a16:creationId xmlns:a16="http://schemas.microsoft.com/office/drawing/2014/main" id="{29220F12-4473-427B-2B29-753B8F233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0" name="Freeform 14">
              <a:extLst>
                <a:ext uri="{FF2B5EF4-FFF2-40B4-BE49-F238E27FC236}">
                  <a16:creationId xmlns:a16="http://schemas.microsoft.com/office/drawing/2014/main" id="{DA9ABE80-FE27-1E94-8AFA-AE7CD0D4F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1" name="Freeform 15">
              <a:extLst>
                <a:ext uri="{FF2B5EF4-FFF2-40B4-BE49-F238E27FC236}">
                  <a16:creationId xmlns:a16="http://schemas.microsoft.com/office/drawing/2014/main" id="{B9027B2D-9990-8FC1-6D26-921292B222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2" name="Freeform 16">
              <a:extLst>
                <a:ext uri="{FF2B5EF4-FFF2-40B4-BE49-F238E27FC236}">
                  <a16:creationId xmlns:a16="http://schemas.microsoft.com/office/drawing/2014/main" id="{C812845D-9421-29E7-4F3D-7ACE16B9CF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3" name="Freeform 17">
              <a:extLst>
                <a:ext uri="{FF2B5EF4-FFF2-40B4-BE49-F238E27FC236}">
                  <a16:creationId xmlns:a16="http://schemas.microsoft.com/office/drawing/2014/main" id="{76A211D3-6D11-94A9-0CB2-A68AB9E70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4" name="Freeform 18">
              <a:extLst>
                <a:ext uri="{FF2B5EF4-FFF2-40B4-BE49-F238E27FC236}">
                  <a16:creationId xmlns:a16="http://schemas.microsoft.com/office/drawing/2014/main" id="{269F0146-7B4B-F29E-DB21-6E36EED39E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5" name="Freeform 19">
              <a:extLst>
                <a:ext uri="{FF2B5EF4-FFF2-40B4-BE49-F238E27FC236}">
                  <a16:creationId xmlns:a16="http://schemas.microsoft.com/office/drawing/2014/main" id="{EA93462E-14B9-4DA7-2161-6B41EB292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6" name="Freeform 20">
              <a:extLst>
                <a:ext uri="{FF2B5EF4-FFF2-40B4-BE49-F238E27FC236}">
                  <a16:creationId xmlns:a16="http://schemas.microsoft.com/office/drawing/2014/main" id="{4966EA65-695D-B9F4-B3A1-43405DF792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7" name="Freeform 21">
              <a:extLst>
                <a:ext uri="{FF2B5EF4-FFF2-40B4-BE49-F238E27FC236}">
                  <a16:creationId xmlns:a16="http://schemas.microsoft.com/office/drawing/2014/main" id="{F3980AD9-E96B-B8B6-686A-F1AB69A92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8" name="Freeform 22">
              <a:extLst>
                <a:ext uri="{FF2B5EF4-FFF2-40B4-BE49-F238E27FC236}">
                  <a16:creationId xmlns:a16="http://schemas.microsoft.com/office/drawing/2014/main" id="{8C697D36-FD60-72B2-17B9-4E47D449A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09" name="Freeform 23">
              <a:extLst>
                <a:ext uri="{FF2B5EF4-FFF2-40B4-BE49-F238E27FC236}">
                  <a16:creationId xmlns:a16="http://schemas.microsoft.com/office/drawing/2014/main" id="{F77632EF-524E-D50C-FF3D-09B863045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0" name="Freeform 24">
              <a:extLst>
                <a:ext uri="{FF2B5EF4-FFF2-40B4-BE49-F238E27FC236}">
                  <a16:creationId xmlns:a16="http://schemas.microsoft.com/office/drawing/2014/main" id="{0D06EDBE-1188-B54E-2ECF-F3F95EC64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1" name="Freeform 25">
              <a:extLst>
                <a:ext uri="{FF2B5EF4-FFF2-40B4-BE49-F238E27FC236}">
                  <a16:creationId xmlns:a16="http://schemas.microsoft.com/office/drawing/2014/main" id="{735FAC18-EA70-5737-A665-A4E5A9588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2" name="Freeform 26">
              <a:extLst>
                <a:ext uri="{FF2B5EF4-FFF2-40B4-BE49-F238E27FC236}">
                  <a16:creationId xmlns:a16="http://schemas.microsoft.com/office/drawing/2014/main" id="{C650E8F9-2E08-5A27-EFD2-6601E1D57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3" name="Freeform 27">
              <a:extLst>
                <a:ext uri="{FF2B5EF4-FFF2-40B4-BE49-F238E27FC236}">
                  <a16:creationId xmlns:a16="http://schemas.microsoft.com/office/drawing/2014/main" id="{F0570AF1-F368-90B4-536D-633A8D2D9E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4" name="Freeform 28">
              <a:extLst>
                <a:ext uri="{FF2B5EF4-FFF2-40B4-BE49-F238E27FC236}">
                  <a16:creationId xmlns:a16="http://schemas.microsoft.com/office/drawing/2014/main" id="{09EA0189-79E9-C709-F507-37CA445F0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5" name="Freeform 29">
              <a:extLst>
                <a:ext uri="{FF2B5EF4-FFF2-40B4-BE49-F238E27FC236}">
                  <a16:creationId xmlns:a16="http://schemas.microsoft.com/office/drawing/2014/main" id="{5E42CC26-C5A7-59A9-A7EE-181E7D1A3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6" name="Freeform 30">
              <a:extLst>
                <a:ext uri="{FF2B5EF4-FFF2-40B4-BE49-F238E27FC236}">
                  <a16:creationId xmlns:a16="http://schemas.microsoft.com/office/drawing/2014/main" id="{FF8291A5-A525-5B8A-D9F8-49900300D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7" name="Freeform 31">
              <a:extLst>
                <a:ext uri="{FF2B5EF4-FFF2-40B4-BE49-F238E27FC236}">
                  <a16:creationId xmlns:a16="http://schemas.microsoft.com/office/drawing/2014/main" id="{C49D05F4-3CDC-6188-4F6B-B77F7606F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8" name="Freeform 32">
              <a:extLst>
                <a:ext uri="{FF2B5EF4-FFF2-40B4-BE49-F238E27FC236}">
                  <a16:creationId xmlns:a16="http://schemas.microsoft.com/office/drawing/2014/main" id="{AE3A4CA4-C12B-7C48-34BC-B95783C665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19" name="Rectangle 33">
              <a:extLst>
                <a:ext uri="{FF2B5EF4-FFF2-40B4-BE49-F238E27FC236}">
                  <a16:creationId xmlns:a16="http://schemas.microsoft.com/office/drawing/2014/main" id="{37DD717F-F1F9-BA89-1B5B-1551D3EF82D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FR"/>
            </a:p>
          </p:txBody>
        </p:sp>
        <p:sp>
          <p:nvSpPr>
            <p:cNvPr id="220" name="Freeform 34">
              <a:extLst>
                <a:ext uri="{FF2B5EF4-FFF2-40B4-BE49-F238E27FC236}">
                  <a16:creationId xmlns:a16="http://schemas.microsoft.com/office/drawing/2014/main" id="{70698CFE-A29C-DBD7-8B31-BC44549B0A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21" name="Freeform 35">
              <a:extLst>
                <a:ext uri="{FF2B5EF4-FFF2-40B4-BE49-F238E27FC236}">
                  <a16:creationId xmlns:a16="http://schemas.microsoft.com/office/drawing/2014/main" id="{2085AF6E-3379-7582-509F-26475B65D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22" name="Freeform 36">
              <a:extLst>
                <a:ext uri="{FF2B5EF4-FFF2-40B4-BE49-F238E27FC236}">
                  <a16:creationId xmlns:a16="http://schemas.microsoft.com/office/drawing/2014/main" id="{C0A773F9-906E-0E5E-1E4D-5FE26D7B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23" name="Freeform 37">
              <a:extLst>
                <a:ext uri="{FF2B5EF4-FFF2-40B4-BE49-F238E27FC236}">
                  <a16:creationId xmlns:a16="http://schemas.microsoft.com/office/drawing/2014/main" id="{6284DDF5-8489-0BCA-77C5-DE92E1B466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24" name="Freeform 38">
              <a:extLst>
                <a:ext uri="{FF2B5EF4-FFF2-40B4-BE49-F238E27FC236}">
                  <a16:creationId xmlns:a16="http://schemas.microsoft.com/office/drawing/2014/main" id="{CB22114C-5DC3-40A3-D56E-8211DA2EB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25" name="Freeform 39">
              <a:extLst>
                <a:ext uri="{FF2B5EF4-FFF2-40B4-BE49-F238E27FC236}">
                  <a16:creationId xmlns:a16="http://schemas.microsoft.com/office/drawing/2014/main" id="{F92B056F-912C-2D32-27ED-BF93682F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26" name="Freeform 40">
              <a:extLst>
                <a:ext uri="{FF2B5EF4-FFF2-40B4-BE49-F238E27FC236}">
                  <a16:creationId xmlns:a16="http://schemas.microsoft.com/office/drawing/2014/main" id="{15CE8024-E210-EB1D-A1CC-C3C1F8E6A5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27" name="Freeform 41">
              <a:extLst>
                <a:ext uri="{FF2B5EF4-FFF2-40B4-BE49-F238E27FC236}">
                  <a16:creationId xmlns:a16="http://schemas.microsoft.com/office/drawing/2014/main" id="{5DCAB864-F148-E06B-91E3-3C7D02540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28" name="Freeform 42">
              <a:extLst>
                <a:ext uri="{FF2B5EF4-FFF2-40B4-BE49-F238E27FC236}">
                  <a16:creationId xmlns:a16="http://schemas.microsoft.com/office/drawing/2014/main" id="{F0ADE72D-E576-2F49-B414-2E0A596423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29" name="Freeform 43">
              <a:extLst>
                <a:ext uri="{FF2B5EF4-FFF2-40B4-BE49-F238E27FC236}">
                  <a16:creationId xmlns:a16="http://schemas.microsoft.com/office/drawing/2014/main" id="{18197A96-A5C2-CB36-C81C-E18D083AB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30" name="Freeform 44">
              <a:extLst>
                <a:ext uri="{FF2B5EF4-FFF2-40B4-BE49-F238E27FC236}">
                  <a16:creationId xmlns:a16="http://schemas.microsoft.com/office/drawing/2014/main" id="{530E6F65-8716-8028-4FE9-73446D2CB0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31" name="Rectangle 45">
              <a:extLst>
                <a:ext uri="{FF2B5EF4-FFF2-40B4-BE49-F238E27FC236}">
                  <a16:creationId xmlns:a16="http://schemas.microsoft.com/office/drawing/2014/main" id="{B9859DBC-F729-F883-92F7-80080C44026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FR"/>
            </a:p>
          </p:txBody>
        </p:sp>
        <p:sp>
          <p:nvSpPr>
            <p:cNvPr id="232" name="Freeform 46">
              <a:extLst>
                <a:ext uri="{FF2B5EF4-FFF2-40B4-BE49-F238E27FC236}">
                  <a16:creationId xmlns:a16="http://schemas.microsoft.com/office/drawing/2014/main" id="{2B99298B-64AF-BDB6-8B7A-22DEB20A33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33" name="Freeform 47">
              <a:extLst>
                <a:ext uri="{FF2B5EF4-FFF2-40B4-BE49-F238E27FC236}">
                  <a16:creationId xmlns:a16="http://schemas.microsoft.com/office/drawing/2014/main" id="{D940D310-B57D-AE47-16FA-166D09FBFE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34" name="Freeform 48">
              <a:extLst>
                <a:ext uri="{FF2B5EF4-FFF2-40B4-BE49-F238E27FC236}">
                  <a16:creationId xmlns:a16="http://schemas.microsoft.com/office/drawing/2014/main" id="{1D6B9E88-3A59-26F9-6A62-63B39F4E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35" name="Freeform 49">
              <a:extLst>
                <a:ext uri="{FF2B5EF4-FFF2-40B4-BE49-F238E27FC236}">
                  <a16:creationId xmlns:a16="http://schemas.microsoft.com/office/drawing/2014/main" id="{6C7A7C31-675B-A8F7-A5F2-C97386306D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36" name="Freeform 50">
              <a:extLst>
                <a:ext uri="{FF2B5EF4-FFF2-40B4-BE49-F238E27FC236}">
                  <a16:creationId xmlns:a16="http://schemas.microsoft.com/office/drawing/2014/main" id="{26BE09C8-9613-04D8-E1AA-FD4E4B7B41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37" name="Freeform 51">
              <a:extLst>
                <a:ext uri="{FF2B5EF4-FFF2-40B4-BE49-F238E27FC236}">
                  <a16:creationId xmlns:a16="http://schemas.microsoft.com/office/drawing/2014/main" id="{2A00A821-7EE9-6D6A-7DFC-0801328AF2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38" name="Freeform 52">
              <a:extLst>
                <a:ext uri="{FF2B5EF4-FFF2-40B4-BE49-F238E27FC236}">
                  <a16:creationId xmlns:a16="http://schemas.microsoft.com/office/drawing/2014/main" id="{73AF8884-58BB-4D7C-BFFE-3342934B0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39" name="Freeform 53">
              <a:extLst>
                <a:ext uri="{FF2B5EF4-FFF2-40B4-BE49-F238E27FC236}">
                  <a16:creationId xmlns:a16="http://schemas.microsoft.com/office/drawing/2014/main" id="{13DFA804-A718-A9E2-05A2-D8C803BF90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40" name="Freeform 54">
              <a:extLst>
                <a:ext uri="{FF2B5EF4-FFF2-40B4-BE49-F238E27FC236}">
                  <a16:creationId xmlns:a16="http://schemas.microsoft.com/office/drawing/2014/main" id="{C3A703FA-C306-5A12-F9B8-D969C2D54C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41" name="Freeform 55">
              <a:extLst>
                <a:ext uri="{FF2B5EF4-FFF2-40B4-BE49-F238E27FC236}">
                  <a16:creationId xmlns:a16="http://schemas.microsoft.com/office/drawing/2014/main" id="{3EC5BD6A-5FC3-1EE7-9C92-3BA25C90D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42" name="Freeform 56">
              <a:extLst>
                <a:ext uri="{FF2B5EF4-FFF2-40B4-BE49-F238E27FC236}">
                  <a16:creationId xmlns:a16="http://schemas.microsoft.com/office/drawing/2014/main" id="{9F81DAA6-18D8-3E07-C813-7BAB600C6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43" name="Freeform 57">
              <a:extLst>
                <a:ext uri="{FF2B5EF4-FFF2-40B4-BE49-F238E27FC236}">
                  <a16:creationId xmlns:a16="http://schemas.microsoft.com/office/drawing/2014/main" id="{AF81637A-4147-6D30-47B3-C18AFFBFBF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244" name="Freeform 58">
              <a:extLst>
                <a:ext uri="{FF2B5EF4-FFF2-40B4-BE49-F238E27FC236}">
                  <a16:creationId xmlns:a16="http://schemas.microsoft.com/office/drawing/2014/main" id="{81386FCB-C94B-42F9-3C63-87FECD90B0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grpSp>
      <p:pic>
        <p:nvPicPr>
          <p:cNvPr id="246" name="Picture 2">
            <a:extLst>
              <a:ext uri="{FF2B5EF4-FFF2-40B4-BE49-F238E27FC236}">
                <a16:creationId xmlns:a16="http://schemas.microsoft.com/office/drawing/2014/main" id="{640FA8DC-2F7A-342C-0FCE-D5B2210432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47F782C-F70A-2502-5B18-91CAFFDD3AA3}"/>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5600" dirty="0"/>
              <a:t>Appendices</a:t>
            </a:r>
          </a:p>
        </p:txBody>
      </p:sp>
      <p:cxnSp>
        <p:nvCxnSpPr>
          <p:cNvPr id="248" name="Straight Connector 247">
            <a:extLst>
              <a:ext uri="{FF2B5EF4-FFF2-40B4-BE49-F238E27FC236}">
                <a16:creationId xmlns:a16="http://schemas.microsoft.com/office/drawing/2014/main" id="{8F5BD3F8-438C-8B72-0404-21CC74E462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9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C4E31-32FC-4A23-CEF9-98F0BB9F13E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334EF5D-2E2A-7FE5-06C6-01ACAB1F420F}"/>
              </a:ext>
            </a:extLst>
          </p:cNvPr>
          <p:cNvSpPr>
            <a:spLocks noGrp="1"/>
          </p:cNvSpPr>
          <p:nvPr>
            <p:ph type="title"/>
          </p:nvPr>
        </p:nvSpPr>
        <p:spPr>
          <a:xfrm>
            <a:off x="914400" y="0"/>
            <a:ext cx="5929053" cy="1325563"/>
          </a:xfrm>
        </p:spPr>
        <p:txBody>
          <a:bodyPr anchor="ctr">
            <a:normAutofit/>
          </a:bodyPr>
          <a:lstStyle/>
          <a:p>
            <a:r>
              <a:rPr lang="en-US" sz="4000" dirty="0"/>
              <a:t> JOB POSTINGS</a:t>
            </a:r>
          </a:p>
        </p:txBody>
      </p:sp>
      <p:graphicFrame>
        <p:nvGraphicFramePr>
          <p:cNvPr id="6" name="Chart 5">
            <a:extLst>
              <a:ext uri="{FF2B5EF4-FFF2-40B4-BE49-F238E27FC236}">
                <a16:creationId xmlns:a16="http://schemas.microsoft.com/office/drawing/2014/main" id="{CC89AFC9-7E91-28AD-0128-F2289100768F}"/>
              </a:ext>
            </a:extLst>
          </p:cNvPr>
          <p:cNvGraphicFramePr>
            <a:graphicFrameLocks/>
          </p:cNvGraphicFramePr>
          <p:nvPr>
            <p:extLst>
              <p:ext uri="{D42A27DB-BD31-4B8C-83A1-F6EECF244321}">
                <p14:modId xmlns:p14="http://schemas.microsoft.com/office/powerpoint/2010/main" val="3700001511"/>
              </p:ext>
            </p:extLst>
          </p:nvPr>
        </p:nvGraphicFramePr>
        <p:xfrm>
          <a:off x="737139" y="1836360"/>
          <a:ext cx="5076743" cy="39226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15830D5-58AB-9F6F-79BA-3234A759FA73}"/>
              </a:ext>
            </a:extLst>
          </p:cNvPr>
          <p:cNvGraphicFramePr>
            <a:graphicFrameLocks/>
          </p:cNvGraphicFramePr>
          <p:nvPr>
            <p:extLst>
              <p:ext uri="{D42A27DB-BD31-4B8C-83A1-F6EECF244321}">
                <p14:modId xmlns:p14="http://schemas.microsoft.com/office/powerpoint/2010/main" val="3784567075"/>
              </p:ext>
            </p:extLst>
          </p:nvPr>
        </p:nvGraphicFramePr>
        <p:xfrm>
          <a:off x="6096000" y="1836360"/>
          <a:ext cx="5474607" cy="319284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93537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oup of people in front of a black background&#10;&#10;AI-generated content may be incorrect.">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graphicFrame>
        <p:nvGraphicFramePr>
          <p:cNvPr id="23" name="Content Placeholder 2">
            <a:extLst>
              <a:ext uri="{FF2B5EF4-FFF2-40B4-BE49-F238E27FC236}">
                <a16:creationId xmlns:a16="http://schemas.microsoft.com/office/drawing/2014/main" id="{0DA36989-BCEC-1187-6C52-F35E737F9EE3}"/>
              </a:ext>
            </a:extLst>
          </p:cNvPr>
          <p:cNvGraphicFramePr/>
          <p:nvPr>
            <p:extLst>
              <p:ext uri="{D42A27DB-BD31-4B8C-83A1-F6EECF244321}">
                <p14:modId xmlns:p14="http://schemas.microsoft.com/office/powerpoint/2010/main" val="3557984489"/>
              </p:ext>
            </p:extLst>
          </p:nvPr>
        </p:nvGraphicFramePr>
        <p:xfrm>
          <a:off x="5704975" y="1918371"/>
          <a:ext cx="5181600" cy="435133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9" name="Title 1">
            <a:extLst>
              <a:ext uri="{FF2B5EF4-FFF2-40B4-BE49-F238E27FC236}">
                <a16:creationId xmlns:a16="http://schemas.microsoft.com/office/drawing/2014/main" id="{EEC79264-7E04-A135-9158-F7EF333AC3D8}"/>
              </a:ext>
            </a:extLst>
          </p:cNvPr>
          <p:cNvSpPr txBox="1">
            <a:spLocks/>
          </p:cNvSpPr>
          <p:nvPr/>
        </p:nvSpPr>
        <p:spPr>
          <a:xfrm>
            <a:off x="894486" y="0"/>
            <a:ext cx="8508528" cy="1637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b="0" dirty="0">
                <a:solidFill>
                  <a:schemeClr val="tx1"/>
                </a:solidFill>
              </a:rPr>
              <a:t>OUTLINE</a:t>
            </a:r>
          </a:p>
        </p:txBody>
      </p:sp>
    </p:spTree>
    <p:custDataLst>
      <p:tags r:id="rId1"/>
    </p:custDataLst>
    <p:extLst>
      <p:ext uri="{BB962C8B-B14F-4D97-AF65-F5344CB8AC3E}">
        <p14:creationId xmlns:p14="http://schemas.microsoft.com/office/powerpoint/2010/main" val="145324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878305" y="0"/>
            <a:ext cx="5929053" cy="1325563"/>
          </a:xfrm>
        </p:spPr>
        <p:txBody>
          <a:bodyPr anchor="ctr">
            <a:normAutofit/>
          </a:bodyPr>
          <a:lstStyle/>
          <a:p>
            <a:r>
              <a:rPr lang="en-US" sz="4000" dirty="0"/>
              <a:t>POPULAR LANGUAGES</a:t>
            </a:r>
          </a:p>
        </p:txBody>
      </p:sp>
      <p:graphicFrame>
        <p:nvGraphicFramePr>
          <p:cNvPr id="3" name="Chart 2">
            <a:extLst>
              <a:ext uri="{FF2B5EF4-FFF2-40B4-BE49-F238E27FC236}">
                <a16:creationId xmlns:a16="http://schemas.microsoft.com/office/drawing/2014/main" id="{1867EBDD-BC99-74AB-379F-AABD6798CF75}"/>
              </a:ext>
            </a:extLst>
          </p:cNvPr>
          <p:cNvGraphicFramePr>
            <a:graphicFrameLocks/>
          </p:cNvGraphicFramePr>
          <p:nvPr>
            <p:extLst>
              <p:ext uri="{D42A27DB-BD31-4B8C-83A1-F6EECF244321}">
                <p14:modId xmlns:p14="http://schemas.microsoft.com/office/powerpoint/2010/main" val="1433386927"/>
              </p:ext>
            </p:extLst>
          </p:nvPr>
        </p:nvGraphicFramePr>
        <p:xfrm>
          <a:off x="3254375" y="1581150"/>
          <a:ext cx="5683250" cy="3695700"/>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194590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61036CED-4176-3790-1C39-4EACA109F7E5}"/>
            </a:ext>
          </a:extLst>
        </p:cNvPr>
        <p:cNvGrpSpPr/>
        <p:nvPr/>
      </p:nvGrpSpPr>
      <p:grpSpPr>
        <a:xfrm>
          <a:off x="0" y="0"/>
          <a:ext cx="0" cy="0"/>
          <a:chOff x="0" y="0"/>
          <a:chExt cx="0" cy="0"/>
        </a:xfrm>
      </p:grpSpPr>
      <p:pic>
        <p:nvPicPr>
          <p:cNvPr id="130"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2" name="Group 131">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3" name="Group 132">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5"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146"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7"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8"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9"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0"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1"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2"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3"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4"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5"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6"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FR"/>
              </a:p>
            </p:txBody>
          </p:sp>
          <p:sp>
            <p:nvSpPr>
              <p:cNvPr id="157"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8"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9"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0"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1"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162"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3"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4"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5"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6"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7"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8"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9"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0"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1"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grpSp>
        <p:grpSp>
          <p:nvGrpSpPr>
            <p:cNvPr id="134" name="Group 133">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5"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36"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37"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38"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39"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0"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1"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2"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3"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44"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grpSp>
      </p:grpSp>
      <p:sp useBgFill="1">
        <p:nvSpPr>
          <p:cNvPr id="173" name="Rectangle 172">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5" name="Group 174">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76"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177"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78"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79"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80"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81"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82"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83"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84"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85"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86"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87"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FR"/>
            </a:p>
          </p:txBody>
        </p:sp>
        <p:sp>
          <p:nvSpPr>
            <p:cNvPr id="188"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89"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0"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1"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2"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193"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4"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5"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6"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7"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8"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9"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0"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1"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2"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grpSp>
      <p:sp>
        <p:nvSpPr>
          <p:cNvPr id="2" name="Title 1">
            <a:extLst>
              <a:ext uri="{FF2B5EF4-FFF2-40B4-BE49-F238E27FC236}">
                <a16:creationId xmlns:a16="http://schemas.microsoft.com/office/drawing/2014/main" id="{08557F51-E94F-FE93-7DB9-A910D4ADD5EA}"/>
              </a:ext>
            </a:extLst>
          </p:cNvPr>
          <p:cNvSpPr>
            <a:spLocks noGrp="1"/>
          </p:cNvSpPr>
          <p:nvPr>
            <p:ph type="title"/>
          </p:nvPr>
        </p:nvSpPr>
        <p:spPr>
          <a:xfrm>
            <a:off x="1141413" y="1082673"/>
            <a:ext cx="2869416" cy="4708528"/>
          </a:xfrm>
        </p:spPr>
        <p:txBody>
          <a:bodyPr vert="horz" lIns="91440" tIns="45720" rIns="91440" bIns="45720" rtlCol="0" anchor="ctr">
            <a:normAutofit/>
          </a:bodyPr>
          <a:lstStyle/>
          <a:p>
            <a:pPr algn="r"/>
            <a:r>
              <a:rPr lang="en-US" sz="4000" dirty="0"/>
              <a:t>Thank you</a:t>
            </a:r>
          </a:p>
        </p:txBody>
      </p:sp>
      <p:cxnSp>
        <p:nvCxnSpPr>
          <p:cNvPr id="204" name="Straight Connector 203">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ADE61BDA-7B99-291A-2127-64A036A2C415}"/>
              </a:ext>
            </a:extLst>
          </p:cNvPr>
          <p:cNvSpPr txBox="1">
            <a:spLocks/>
          </p:cNvSpPr>
          <p:nvPr/>
        </p:nvSpPr>
        <p:spPr>
          <a:xfrm>
            <a:off x="5297764" y="1082672"/>
            <a:ext cx="5881408" cy="524827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buSzPct val="125000"/>
              <a:buNone/>
            </a:pPr>
            <a:r>
              <a:rPr lang="en-US" sz="2000" b="1" dirty="0">
                <a:solidFill>
                  <a:schemeClr val="tx1"/>
                </a:solidFill>
                <a:latin typeface="+mn-lt"/>
              </a:rPr>
              <a:t>Mélissa-Anaïs Assaf</a:t>
            </a:r>
          </a:p>
          <a:p>
            <a:pPr marL="0">
              <a:lnSpc>
                <a:spcPct val="120000"/>
              </a:lnSpc>
              <a:buSzPct val="125000"/>
              <a:buFont typeface="Arial" panose="020B0604020202020204" pitchFamily="34" charset="0"/>
              <a:buChar char="•"/>
            </a:pPr>
            <a:r>
              <a:rPr lang="en-US" sz="1800" dirty="0">
                <a:solidFill>
                  <a:schemeClr val="tx1"/>
                </a:solidFill>
                <a:latin typeface="+mn-lt"/>
                <a:hlinkClick r:id="rId4"/>
              </a:rPr>
              <a:t>https://github.com/MelissaAnais</a:t>
            </a:r>
            <a:endParaRPr lang="en-US" sz="1800" dirty="0">
              <a:solidFill>
                <a:schemeClr val="tx1"/>
              </a:solidFill>
              <a:latin typeface="+mn-lt"/>
            </a:endParaRPr>
          </a:p>
          <a:p>
            <a:pPr marL="0">
              <a:lnSpc>
                <a:spcPct val="120000"/>
              </a:lnSpc>
              <a:buSzPct val="125000"/>
              <a:buFont typeface="Arial" panose="020B0604020202020204" pitchFamily="34" charset="0"/>
              <a:buChar char="•"/>
            </a:pPr>
            <a:r>
              <a:rPr lang="en-US" sz="1800" dirty="0">
                <a:solidFill>
                  <a:schemeClr val="tx1"/>
                </a:solidFill>
                <a:latin typeface="+mn-lt"/>
                <a:hlinkClick r:id="rId5"/>
              </a:rPr>
              <a:t>https://www.linkedin.com/in/melissaassaf/</a:t>
            </a:r>
            <a:endParaRPr lang="en-US" sz="1800" dirty="0">
              <a:solidFill>
                <a:schemeClr val="tx1"/>
              </a:solidFill>
              <a:latin typeface="+mn-lt"/>
            </a:endParaRPr>
          </a:p>
          <a:p>
            <a:pPr marL="0" indent="0">
              <a:lnSpc>
                <a:spcPct val="120000"/>
              </a:lnSpc>
              <a:buSzPct val="125000"/>
              <a:buNone/>
            </a:pPr>
            <a:endParaRPr lang="en-US" sz="1800" dirty="0">
              <a:solidFill>
                <a:schemeClr val="tx1"/>
              </a:solidFill>
              <a:latin typeface="+mn-lt"/>
            </a:endParaRPr>
          </a:p>
          <a:p>
            <a:pPr marL="0" indent="0">
              <a:lnSpc>
                <a:spcPct val="120000"/>
              </a:lnSpc>
              <a:buSzPct val="125000"/>
              <a:buNone/>
            </a:pPr>
            <a:r>
              <a:rPr lang="en-US" sz="1600" b="1" dirty="0">
                <a:solidFill>
                  <a:schemeClr val="tx1"/>
                </a:solidFill>
              </a:rPr>
              <a:t>IBM Cognos Analytics permanent link</a:t>
            </a:r>
          </a:p>
          <a:p>
            <a:pPr>
              <a:lnSpc>
                <a:spcPct val="120000"/>
              </a:lnSpc>
              <a:buSzPct val="125000"/>
            </a:pPr>
            <a:r>
              <a:rPr lang="en-US" sz="1400" dirty="0">
                <a:solidFill>
                  <a:schemeClr val="tx1"/>
                </a:solidFill>
                <a:hlinkClick r:id="rId6"/>
              </a:rPr>
              <a:t>https://eu1.ca.analytics.ibm.com/bi/?perspective=dashboard&amp;pathRef=.my_folders%2FIBM2&amp;action=view&amp;mode=dashboard&amp;subView=model00000197acaff901_00000008</a:t>
            </a:r>
            <a:endParaRPr lang="en-US" sz="1400" dirty="0">
              <a:solidFill>
                <a:schemeClr val="tx1"/>
              </a:solidFill>
            </a:endParaRPr>
          </a:p>
          <a:p>
            <a:pPr marL="0">
              <a:lnSpc>
                <a:spcPct val="120000"/>
              </a:lnSpc>
              <a:buSzPct val="125000"/>
              <a:buFont typeface="Arial" panose="020B0604020202020204" pitchFamily="34" charset="0"/>
              <a:buChar char="•"/>
            </a:pPr>
            <a:endParaRPr lang="en-US" sz="1800" dirty="0">
              <a:solidFill>
                <a:schemeClr val="tx1"/>
              </a:solidFill>
              <a:latin typeface="+mn-lt"/>
            </a:endParaRPr>
          </a:p>
          <a:p>
            <a:pPr marL="0">
              <a:lnSpc>
                <a:spcPct val="120000"/>
              </a:lnSpc>
              <a:buSzPct val="125000"/>
              <a:buFont typeface="Arial" panose="020B0604020202020204" pitchFamily="34" charset="0"/>
              <a:buChar char="•"/>
            </a:pPr>
            <a:endParaRPr lang="en-US" sz="1800" dirty="0">
              <a:solidFill>
                <a:schemeClr val="tx1"/>
              </a:solidFill>
              <a:latin typeface="+mn-lt"/>
            </a:endParaRPr>
          </a:p>
        </p:txBody>
      </p:sp>
      <p:grpSp>
        <p:nvGrpSpPr>
          <p:cNvPr id="206" name="Group 205">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20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9"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0"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1"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2"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3"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4"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5"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6"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grpSp>
    </p:spTree>
    <p:extLst>
      <p:ext uri="{BB962C8B-B14F-4D97-AF65-F5344CB8AC3E}">
        <p14:creationId xmlns:p14="http://schemas.microsoft.com/office/powerpoint/2010/main" val="369947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0" name="Group 119">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1" name="Group 120">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3"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FR"/>
              </a:p>
            </p:txBody>
          </p:sp>
          <p:sp>
            <p:nvSpPr>
              <p:cNvPr id="134"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35"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36"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37"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38"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39"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40"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41"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42"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43"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44"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FR"/>
              </a:p>
            </p:txBody>
          </p:sp>
          <p:sp>
            <p:nvSpPr>
              <p:cNvPr id="145"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46"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47"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48"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49"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FR"/>
              </a:p>
            </p:txBody>
          </p:sp>
          <p:sp>
            <p:nvSpPr>
              <p:cNvPr id="150"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51"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52"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53"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54"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55"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56"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57"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58"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59"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grpSp>
        <p:grpSp>
          <p:nvGrpSpPr>
            <p:cNvPr id="122" name="Group 121">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3"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24"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25"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26"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27"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28"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29"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30"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31"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32"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FR"/>
              </a:p>
            </p:txBody>
          </p:sp>
        </p:grpSp>
      </p:grpSp>
      <p:sp useBgFill="1">
        <p:nvSpPr>
          <p:cNvPr id="161" name="Rectangle 16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1001713" y="10584"/>
            <a:ext cx="5201514" cy="1730375"/>
          </a:xfrm>
        </p:spPr>
        <p:txBody>
          <a:bodyPr vert="horz" lIns="91440" tIns="45720" rIns="91440" bIns="45720" rtlCol="0" anchor="ctr">
            <a:normAutofit/>
          </a:bodyPr>
          <a:lstStyle/>
          <a:p>
            <a:r>
              <a:rPr lang="en-US" sz="4000" dirty="0"/>
              <a:t>EXECUTIVE SUMMARY</a:t>
            </a:r>
          </a:p>
        </p:txBody>
      </p:sp>
      <p:pic>
        <p:nvPicPr>
          <p:cNvPr id="7" name="Picture 6" descr="A dart in a target&#10;&#10;AI-generated content may be incorrect.">
            <a:extLst>
              <a:ext uri="{FF2B5EF4-FFF2-40B4-BE49-F238E27FC236}">
                <a16:creationId xmlns:a16="http://schemas.microsoft.com/office/drawing/2014/main" id="{DA6795A9-FE70-B337-8B17-B79ACA60A9C1}"/>
              </a:ext>
            </a:extLst>
          </p:cNvPr>
          <p:cNvPicPr>
            <a:picLocks noChangeAspect="1"/>
          </p:cNvPicPr>
          <p:nvPr/>
        </p:nvPicPr>
        <p:blipFill>
          <a:blip r:embed="rId5"/>
          <a:srcRect t="5215" r="2" b="4056"/>
          <a:stretch>
            <a:fillRect/>
          </a:stretch>
        </p:blipFill>
        <p:spPr>
          <a:xfrm>
            <a:off x="10360417" y="256381"/>
            <a:ext cx="1171183" cy="1062624"/>
          </a:xfrm>
          <a:prstGeom prst="round2DiagRect">
            <a:avLst>
              <a:gd name="adj1" fmla="val 5608"/>
              <a:gd name="adj2" fmla="val 0"/>
            </a:avLst>
          </a:prstGeom>
          <a:noFill/>
          <a:ln w="19050" cap="sq">
            <a:noFill/>
            <a:miter lim="800000"/>
          </a:ln>
          <a:effectLst>
            <a:outerShdw blurRad="88900" dist="38100" dir="5400000" algn="t" rotWithShape="0">
              <a:prstClr val="black">
                <a:alpha val="40000"/>
              </a:prstClr>
            </a:outerShdw>
          </a:effectLst>
        </p:spPr>
      </p:pic>
      <p:grpSp>
        <p:nvGrpSpPr>
          <p:cNvPr id="165" name="Group 16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FR"/>
            </a:p>
          </p:txBody>
        </p:sp>
        <p:sp>
          <p:nvSpPr>
            <p:cNvPr id="16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6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6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7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7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7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7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7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7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7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7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FR"/>
            </a:p>
          </p:txBody>
        </p:sp>
        <p:sp>
          <p:nvSpPr>
            <p:cNvPr id="17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7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8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8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8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FR"/>
            </a:p>
          </p:txBody>
        </p:sp>
        <p:sp>
          <p:nvSpPr>
            <p:cNvPr id="18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8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8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8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8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8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8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9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9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sp>
          <p:nvSpPr>
            <p:cNvPr id="19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FR"/>
            </a:p>
          </p:txBody>
        </p:sp>
      </p:gr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525789" y="1425743"/>
            <a:ext cx="11132344" cy="39650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buFont typeface="Wingdings" pitchFamily="2" charset="2"/>
              <a:buChar char="Ø"/>
            </a:pPr>
            <a:r>
              <a:rPr lang="en-GB" sz="1200" dirty="0">
                <a:solidFill>
                  <a:schemeClr val="tx1"/>
                </a:solidFill>
              </a:rPr>
              <a:t>In an ever-evolving technological landscape, staying competitive demands a deep understanding of the most in-demand skills. This report aims to illuminate the dynamic IT industry, analysing current and future trends across programming languages, databases, cloud platforms, and web frameworks.</a:t>
            </a:r>
          </a:p>
          <a:p>
            <a:pPr algn="just">
              <a:buFont typeface="Wingdings" pitchFamily="2" charset="2"/>
              <a:buChar char="Ø"/>
            </a:pPr>
            <a:r>
              <a:rPr lang="en-GB" sz="1200" dirty="0">
                <a:solidFill>
                  <a:schemeClr val="tx1"/>
                </a:solidFill>
              </a:rPr>
              <a:t>The insights presented are the result of rigorous data analysis, gathered from diverse and reliable sources, including large-scale surveys (such as Stack Overflow), IBM data, and GitHub job postings. This data has been meticulously aggregated, cleaned, subjected to thorough exploratory analysis, and then synthesized and visualized on interactive dashboards.</a:t>
            </a:r>
          </a:p>
          <a:p>
            <a:pPr algn="just">
              <a:buFont typeface="Wingdings" pitchFamily="2" charset="2"/>
              <a:buChar char="Ø"/>
            </a:pPr>
            <a:r>
              <a:rPr lang="en-GB" sz="1200" dirty="0">
                <a:solidFill>
                  <a:schemeClr val="tx1"/>
                </a:solidFill>
              </a:rPr>
              <a:t>Our findings reveal key insights into current technology usage and future demand. For </a:t>
            </a:r>
            <a:r>
              <a:rPr lang="en-GB" sz="1200" b="1" dirty="0">
                <a:solidFill>
                  <a:schemeClr val="tx1"/>
                </a:solidFill>
              </a:rPr>
              <a:t>programming languages currently in use</a:t>
            </a:r>
            <a:r>
              <a:rPr lang="en-GB" sz="1200" dirty="0">
                <a:solidFill>
                  <a:schemeClr val="tx1"/>
                </a:solidFill>
              </a:rPr>
              <a:t>, the study shows that JavaScript, SQL, HTML/CSS, are among the most used languages. Looking ahead, those </a:t>
            </a:r>
            <a:r>
              <a:rPr lang="en-GB" sz="1200" b="1" dirty="0">
                <a:solidFill>
                  <a:schemeClr val="tx1"/>
                </a:solidFill>
              </a:rPr>
              <a:t>languages most desired for future work</a:t>
            </a:r>
            <a:r>
              <a:rPr lang="en-GB" sz="1200" dirty="0">
                <a:solidFill>
                  <a:schemeClr val="tx1"/>
                </a:solidFill>
              </a:rPr>
              <a:t> include JavaScript, SQL, TypeScript, HTML/CSS, Python, Go, Rust, C#, Bash/Shell, and Java, indicating both continuity and emerging interests.</a:t>
            </a:r>
          </a:p>
          <a:p>
            <a:pPr algn="just">
              <a:buFont typeface="Wingdings" pitchFamily="2" charset="2"/>
              <a:buChar char="Ø"/>
            </a:pPr>
            <a:r>
              <a:rPr lang="en-GB" sz="1200" dirty="0">
                <a:solidFill>
                  <a:schemeClr val="tx1"/>
                </a:solidFill>
              </a:rPr>
              <a:t>In the </a:t>
            </a:r>
            <a:r>
              <a:rPr lang="en-GB" sz="1200" b="1" dirty="0">
                <a:solidFill>
                  <a:schemeClr val="tx1"/>
                </a:solidFill>
              </a:rPr>
              <a:t>database realm</a:t>
            </a:r>
            <a:r>
              <a:rPr lang="en-GB" sz="1200" dirty="0">
                <a:solidFill>
                  <a:schemeClr val="tx1"/>
                </a:solidFill>
              </a:rPr>
              <a:t>, the most commonly used are PostgreSQL, SQLite, Microsoft SQL Server, MariaDB, </a:t>
            </a:r>
            <a:r>
              <a:rPr lang="en-GB" sz="1200" dirty="0" err="1">
                <a:solidFill>
                  <a:schemeClr val="tx1"/>
                </a:solidFill>
              </a:rPr>
              <a:t>Dynamodb</a:t>
            </a:r>
            <a:r>
              <a:rPr lang="en-GB" sz="1200" dirty="0">
                <a:solidFill>
                  <a:schemeClr val="tx1"/>
                </a:solidFill>
              </a:rPr>
              <a:t>, MySQL, MongoDB, Redis, Elasticsearch, and Oracle. As for </a:t>
            </a:r>
            <a:r>
              <a:rPr lang="en-GB" sz="1200" b="1" dirty="0">
                <a:solidFill>
                  <a:schemeClr val="tx1"/>
                </a:solidFill>
              </a:rPr>
              <a:t>databases developers want to work with</a:t>
            </a:r>
            <a:r>
              <a:rPr lang="en-GB" sz="1200" dirty="0">
                <a:solidFill>
                  <a:schemeClr val="tx1"/>
                </a:solidFill>
              </a:rPr>
              <a:t>, PostgreSQL, SQLite, MongoDB, Elasticsearch, </a:t>
            </a:r>
            <a:r>
              <a:rPr lang="en-GB" sz="1200" dirty="0" err="1">
                <a:solidFill>
                  <a:schemeClr val="tx1"/>
                </a:solidFill>
              </a:rPr>
              <a:t>Dynamodb</a:t>
            </a:r>
            <a:r>
              <a:rPr lang="en-GB" sz="1200" dirty="0">
                <a:solidFill>
                  <a:schemeClr val="tx1"/>
                </a:solidFill>
              </a:rPr>
              <a:t>, Redis, MySQL, Microsoft SQL Server, MariaDB, and </a:t>
            </a:r>
            <a:r>
              <a:rPr lang="en-GB" sz="1200" dirty="0" err="1">
                <a:solidFill>
                  <a:schemeClr val="tx1"/>
                </a:solidFill>
              </a:rPr>
              <a:t>Supabase</a:t>
            </a:r>
            <a:r>
              <a:rPr lang="en-GB" sz="1200" dirty="0">
                <a:solidFill>
                  <a:schemeClr val="tx1"/>
                </a:solidFill>
              </a:rPr>
              <a:t> are most popular, suggesting a growing interest in cloud-native and NoSQL options.</a:t>
            </a:r>
          </a:p>
          <a:p>
            <a:pPr algn="just">
              <a:buFont typeface="Wingdings" pitchFamily="2" charset="2"/>
              <a:buChar char="Ø"/>
            </a:pPr>
            <a:r>
              <a:rPr lang="en-GB" sz="1200" dirty="0">
                <a:solidFill>
                  <a:schemeClr val="tx1"/>
                </a:solidFill>
              </a:rPr>
              <a:t>Regarding </a:t>
            </a:r>
            <a:r>
              <a:rPr lang="en-GB" sz="1200" b="1" dirty="0">
                <a:solidFill>
                  <a:schemeClr val="tx1"/>
                </a:solidFill>
              </a:rPr>
              <a:t>platforms currently used</a:t>
            </a:r>
            <a:r>
              <a:rPr lang="en-GB" sz="1200" dirty="0">
                <a:solidFill>
                  <a:schemeClr val="tx1"/>
                </a:solidFill>
              </a:rPr>
              <a:t>, Amazon Web Services (AWS), Google Cloud, Microsoft Azure, Digital Ocean, Firebase, Heroku, Hetzner, Netlify, and </a:t>
            </a:r>
            <a:r>
              <a:rPr lang="en-GB" sz="1200" dirty="0" err="1">
                <a:solidFill>
                  <a:schemeClr val="tx1"/>
                </a:solidFill>
              </a:rPr>
              <a:t>Vercel</a:t>
            </a:r>
            <a:r>
              <a:rPr lang="en-GB" sz="1200" dirty="0">
                <a:solidFill>
                  <a:schemeClr val="tx1"/>
                </a:solidFill>
              </a:rPr>
              <a:t> lead the adoption. For </a:t>
            </a:r>
            <a:r>
              <a:rPr lang="en-GB" sz="1200" b="1" dirty="0">
                <a:solidFill>
                  <a:schemeClr val="tx1"/>
                </a:solidFill>
              </a:rPr>
              <a:t>platforms desired for future work</a:t>
            </a:r>
            <a:r>
              <a:rPr lang="en-GB" sz="1200" dirty="0">
                <a:solidFill>
                  <a:schemeClr val="tx1"/>
                </a:solidFill>
              </a:rPr>
              <a:t>, AWS, Google Cloud, Microsoft Azure, Digital Ocean, </a:t>
            </a:r>
            <a:r>
              <a:rPr lang="en-GB" sz="1200" dirty="0" err="1">
                <a:solidFill>
                  <a:schemeClr val="tx1"/>
                </a:solidFill>
              </a:rPr>
              <a:t>Vercel</a:t>
            </a:r>
            <a:r>
              <a:rPr lang="en-GB" sz="1200" dirty="0">
                <a:solidFill>
                  <a:schemeClr val="tx1"/>
                </a:solidFill>
              </a:rPr>
              <a:t>, and Firebase are among the top choices.</a:t>
            </a:r>
          </a:p>
          <a:p>
            <a:pPr algn="just">
              <a:buFont typeface="Wingdings" pitchFamily="2" charset="2"/>
              <a:buChar char="Ø"/>
            </a:pPr>
            <a:r>
              <a:rPr lang="en-GB" sz="1200" dirty="0">
                <a:solidFill>
                  <a:schemeClr val="tx1"/>
                </a:solidFill>
              </a:rPr>
              <a:t>Finally, in </a:t>
            </a:r>
            <a:r>
              <a:rPr lang="en-GB" sz="1200" b="1" dirty="0">
                <a:solidFill>
                  <a:schemeClr val="tx1"/>
                </a:solidFill>
              </a:rPr>
              <a:t>web frameworks</a:t>
            </a:r>
            <a:r>
              <a:rPr lang="en-GB" sz="1200" dirty="0">
                <a:solidFill>
                  <a:schemeClr val="tx1"/>
                </a:solidFill>
              </a:rPr>
              <a:t>, React, Node.js, Angular, Express, Spring Boot, </a:t>
            </a:r>
            <a:r>
              <a:rPr lang="en-GB" sz="1200" dirty="0" err="1">
                <a:solidFill>
                  <a:schemeClr val="tx1"/>
                </a:solidFill>
              </a:rPr>
              <a:t>Vue.js</a:t>
            </a:r>
            <a:r>
              <a:rPr lang="en-GB" sz="1200" dirty="0">
                <a:solidFill>
                  <a:schemeClr val="tx1"/>
                </a:solidFill>
              </a:rPr>
              <a:t>, </a:t>
            </a:r>
            <a:r>
              <a:rPr lang="en-GB" sz="1200" dirty="0" err="1">
                <a:solidFill>
                  <a:schemeClr val="tx1"/>
                </a:solidFill>
              </a:rPr>
              <a:t>JQuery</a:t>
            </a:r>
            <a:r>
              <a:rPr lang="en-GB" sz="1200" dirty="0">
                <a:solidFill>
                  <a:schemeClr val="tx1"/>
                </a:solidFill>
              </a:rPr>
              <a:t>, </a:t>
            </a:r>
            <a:r>
              <a:rPr lang="en-GB" sz="1200" dirty="0" err="1">
                <a:solidFill>
                  <a:schemeClr val="tx1"/>
                </a:solidFill>
              </a:rPr>
              <a:t>Next.js</a:t>
            </a:r>
            <a:r>
              <a:rPr lang="en-GB" sz="1200" dirty="0">
                <a:solidFill>
                  <a:schemeClr val="tx1"/>
                </a:solidFill>
              </a:rPr>
              <a:t>, ASP.NET Core, and ASP.NET are the most utilized. For </a:t>
            </a:r>
            <a:r>
              <a:rPr lang="en-GB" sz="1200" b="1" dirty="0">
                <a:solidFill>
                  <a:schemeClr val="tx1"/>
                </a:solidFill>
              </a:rPr>
              <a:t>web frameworks developers aspire to use</a:t>
            </a:r>
            <a:r>
              <a:rPr lang="en-GB" sz="1200" dirty="0">
                <a:solidFill>
                  <a:schemeClr val="tx1"/>
                </a:solidFill>
              </a:rPr>
              <a:t>, React, Node.js, Angular, </a:t>
            </a:r>
            <a:r>
              <a:rPr lang="en-GB" sz="1200" dirty="0" err="1">
                <a:solidFill>
                  <a:schemeClr val="tx1"/>
                </a:solidFill>
              </a:rPr>
              <a:t>Next.js</a:t>
            </a:r>
            <a:r>
              <a:rPr lang="en-GB" sz="1200" dirty="0">
                <a:solidFill>
                  <a:schemeClr val="tx1"/>
                </a:solidFill>
              </a:rPr>
              <a:t>, Svelte, Express, </a:t>
            </a:r>
            <a:r>
              <a:rPr lang="en-GB" sz="1200" dirty="0" err="1">
                <a:solidFill>
                  <a:schemeClr val="tx1"/>
                </a:solidFill>
              </a:rPr>
              <a:t>FastAPI</a:t>
            </a:r>
            <a:r>
              <a:rPr lang="en-GB" sz="1200" dirty="0">
                <a:solidFill>
                  <a:schemeClr val="tx1"/>
                </a:solidFill>
              </a:rPr>
              <a:t>, Spring Boot, </a:t>
            </a:r>
            <a:r>
              <a:rPr lang="en-GB" sz="1200" dirty="0" err="1">
                <a:solidFill>
                  <a:schemeClr val="tx1"/>
                </a:solidFill>
              </a:rPr>
              <a:t>Vue.js</a:t>
            </a:r>
            <a:r>
              <a:rPr lang="en-GB" sz="1200" dirty="0">
                <a:solidFill>
                  <a:schemeClr val="tx1"/>
                </a:solidFill>
              </a:rPr>
              <a:t>, and ASP.NET Core are at the forefront, showcasing a strong preference for modern, performant frameworks.</a:t>
            </a:r>
          </a:p>
          <a:p>
            <a:pPr algn="just">
              <a:buFont typeface="Wingdings" pitchFamily="2" charset="2"/>
              <a:buChar char="Ø"/>
            </a:pPr>
            <a:r>
              <a:rPr lang="en-GB" sz="1200" dirty="0">
                <a:solidFill>
                  <a:schemeClr val="tx1"/>
                </a:solidFill>
              </a:rPr>
              <a:t>Beyond technical skills, the study also examines the demographic profile of professionals in the sector. The </a:t>
            </a:r>
            <a:r>
              <a:rPr lang="en-GB" sz="1200" b="1" dirty="0">
                <a:solidFill>
                  <a:schemeClr val="tx1"/>
                </a:solidFill>
              </a:rPr>
              <a:t>age distribution</a:t>
            </a:r>
            <a:r>
              <a:rPr lang="en-GB" sz="1200" dirty="0">
                <a:solidFill>
                  <a:schemeClr val="tx1"/>
                </a:solidFill>
              </a:rPr>
              <a:t> highlights that 25-34 year olds constitute the largest group (41.3%). The majority of survey respondents are male, primarily from the United States, which represents the largest respondent group (8,629 respondents), followed by India (3,441 respondents). In terms of </a:t>
            </a:r>
            <a:r>
              <a:rPr lang="en-GB" sz="1200" b="1" dirty="0">
                <a:solidFill>
                  <a:schemeClr val="tx1"/>
                </a:solidFill>
              </a:rPr>
              <a:t>formal education</a:t>
            </a:r>
            <a:r>
              <a:rPr lang="en-GB" sz="1200" dirty="0">
                <a:solidFill>
                  <a:schemeClr val="tx1"/>
                </a:solidFill>
              </a:rPr>
              <a:t>, the highest number of respondents hold a Bachelor's degree (8,629). The average age of respondents is 28 years.</a:t>
            </a:r>
          </a:p>
          <a:p>
            <a:pPr algn="just">
              <a:buFont typeface="Wingdings" pitchFamily="2" charset="2"/>
              <a:buChar char="Ø"/>
            </a:pPr>
            <a:r>
              <a:rPr lang="en-GB" sz="1200" dirty="0">
                <a:solidFill>
                  <a:schemeClr val="tx1"/>
                </a:solidFill>
              </a:rPr>
              <a:t>By anticipating market evolutions and emerging skills, this report offers key strategic guidance to IT professionals and organizations, empowering them to make informed decisions and proactively plan their skill development initiatives.</a:t>
            </a:r>
          </a:p>
        </p:txBody>
      </p:sp>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994347" y="18255"/>
            <a:ext cx="7068726" cy="1523348"/>
          </a:xfrm>
        </p:spPr>
        <p:txBody>
          <a:bodyPr anchor="ctr">
            <a:normAutofit/>
          </a:bodyPr>
          <a:lstStyle/>
          <a:p>
            <a:r>
              <a:rPr lang="en-US" sz="4000"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buFont typeface="Wingdings" pitchFamily="2" charset="2"/>
              <a:buChar char="Ø"/>
            </a:pPr>
            <a:r>
              <a:rPr lang="en-GB" dirty="0">
                <a:solidFill>
                  <a:schemeClr val="tx1"/>
                </a:solidFill>
              </a:rPr>
              <a:t>This report explores the continuously evolving landscape of the information technology sector, offering valuable insights into the most in-demand skills and technologies. It relies on rigorous data analysis to highlight current and future trends concerning programming languages, databases, platforms, and web frameworks.</a:t>
            </a:r>
          </a:p>
          <a:p>
            <a:pPr algn="just">
              <a:buFont typeface="Wingdings" pitchFamily="2" charset="2"/>
              <a:buChar char="Ø"/>
            </a:pPr>
            <a:r>
              <a:rPr lang="en-GB" dirty="0">
                <a:solidFill>
                  <a:schemeClr val="tx1"/>
                </a:solidFill>
              </a:rPr>
              <a:t>The information presented is derived from meticulous data collection from diverse sources, including job postings and specialized surveys. </a:t>
            </a:r>
          </a:p>
          <a:p>
            <a:pPr algn="just">
              <a:buFont typeface="Wingdings" pitchFamily="2" charset="2"/>
              <a:buChar char="Ø"/>
            </a:pPr>
            <a:r>
              <a:rPr lang="en-GB" dirty="0">
                <a:solidFill>
                  <a:schemeClr val="tx1"/>
                </a:solidFill>
              </a:rPr>
              <a:t>This work aims to answer fundamental questions such as the current demand for programming languages and database skills, as well as the identification of popular web frameworks. </a:t>
            </a:r>
          </a:p>
          <a:p>
            <a:pPr algn="just">
              <a:buFont typeface="Wingdings" pitchFamily="2" charset="2"/>
              <a:buChar char="Ø"/>
            </a:pPr>
            <a:r>
              <a:rPr lang="en-GB" dirty="0">
                <a:solidFill>
                  <a:schemeClr val="tx1"/>
                </a:solidFill>
              </a:rPr>
              <a:t>Specifically designed for IT professionals, HR managers, and anyone eager to understand essential technological skills today and in the future, this document serves as a strategic resource. </a:t>
            </a:r>
          </a:p>
          <a:p>
            <a:pPr algn="just">
              <a:buFont typeface="Wingdings" pitchFamily="2" charset="2"/>
              <a:buChar char="Ø"/>
            </a:pPr>
            <a:r>
              <a:rPr lang="en-GB" dirty="0">
                <a:solidFill>
                  <a:schemeClr val="tx1"/>
                </a:solidFill>
              </a:rPr>
              <a:t>It provides readers with a deep understanding of current market dynamics and future projections, thereby equipping them for personal and professional development in this rapidly evolving sector.</a:t>
            </a:r>
          </a:p>
          <a:p>
            <a:endParaRPr lang="en-US" sz="1800" dirty="0">
              <a:solidFill>
                <a:schemeClr val="tx1"/>
              </a:solidFill>
            </a:endParaRP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4">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01074F46-C97D-8F32-78B0-5F00C04885AB}"/>
              </a:ext>
            </a:extLst>
          </p:cNvPr>
          <p:cNvPicPr>
            <a:picLocks noChangeAspect="1"/>
          </p:cNvPicPr>
          <p:nvPr/>
        </p:nvPicPr>
        <p:blipFill>
          <a:blip r:embed="rId5"/>
          <a:stretch>
            <a:fillRect/>
          </a:stretch>
        </p:blipFill>
        <p:spPr>
          <a:xfrm>
            <a:off x="10151063" y="13288"/>
            <a:ext cx="1836150" cy="1836150"/>
          </a:xfrm>
          <a:prstGeom prst="rect">
            <a:avLst/>
          </a:prstGeom>
        </p:spPr>
      </p:pic>
      <p:pic>
        <p:nvPicPr>
          <p:cNvPr id="1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6" name="Group 1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2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3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FR"/>
              </a:p>
            </p:txBody>
          </p:sp>
          <p:sp>
            <p:nvSpPr>
              <p:cNvPr id="4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4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4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5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grpSp>
        <p:grpSp>
          <p:nvGrpSpPr>
            <p:cNvPr id="17" name="Group 1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2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grpSp>
      </p:grpSp>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1106486" y="2030"/>
            <a:ext cx="4989513" cy="1748446"/>
          </a:xfrm>
        </p:spPr>
        <p:txBody>
          <a:bodyPr vert="horz" lIns="91440" tIns="45720" rIns="91440" bIns="45720" rtlCol="0" anchor="ctr">
            <a:normAutofit/>
          </a:bodyPr>
          <a:lstStyle/>
          <a:p>
            <a:r>
              <a:rPr lang="en-US" sz="4000" dirty="0"/>
              <a:t>METHODOLOGY</a:t>
            </a:r>
          </a:p>
        </p:txBody>
      </p:sp>
      <p:graphicFrame>
        <p:nvGraphicFramePr>
          <p:cNvPr id="8" name="Content Placeholder 2">
            <a:extLst>
              <a:ext uri="{FF2B5EF4-FFF2-40B4-BE49-F238E27FC236}">
                <a16:creationId xmlns:a16="http://schemas.microsoft.com/office/drawing/2014/main" id="{BAC865E6-D018-A026-B2F2-D05F8BCE92EF}"/>
              </a:ext>
            </a:extLst>
          </p:cNvPr>
          <p:cNvGraphicFramePr/>
          <p:nvPr>
            <p:extLst>
              <p:ext uri="{D42A27DB-BD31-4B8C-83A1-F6EECF244321}">
                <p14:modId xmlns:p14="http://schemas.microsoft.com/office/powerpoint/2010/main" val="1979292963"/>
              </p:ext>
            </p:extLst>
          </p:nvPr>
        </p:nvGraphicFramePr>
        <p:xfrm>
          <a:off x="812800" y="1496718"/>
          <a:ext cx="10568394" cy="37827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FR"/>
            </a:p>
          </p:txBody>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FR"/>
            </a:p>
          </p:txBody>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FR"/>
            </a:p>
          </p:txBody>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FR"/>
            </a:p>
          </p:txBody>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2C3B77-1D1F-85EE-E205-F71CC0611AFD}"/>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Results</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58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1106486" y="0"/>
            <a:ext cx="9905998" cy="1748446"/>
          </a:xfrm>
        </p:spPr>
        <p:txBody>
          <a:bodyPr>
            <a:normAutofit/>
          </a:bodyPr>
          <a:lstStyle/>
          <a:p>
            <a:r>
              <a:rPr lang="en-US" sz="4000"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lstStyle/>
          <a:p>
            <a:pPr marL="0" indent="0">
              <a:buNone/>
            </a:pPr>
            <a:r>
              <a:rPr lang="en-US" i="1" u="sng"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lstStyle/>
          <a:p>
            <a:pPr marL="0" indent="0">
              <a:buNone/>
            </a:pPr>
            <a:r>
              <a:rPr lang="en-US" i="1" u="sng" dirty="0"/>
              <a:t>Next Year</a:t>
            </a:r>
          </a:p>
        </p:txBody>
      </p:sp>
      <p:pic>
        <p:nvPicPr>
          <p:cNvPr id="2" name="Picture 1">
            <a:extLst>
              <a:ext uri="{FF2B5EF4-FFF2-40B4-BE49-F238E27FC236}">
                <a16:creationId xmlns:a16="http://schemas.microsoft.com/office/drawing/2014/main" id="{3439283C-269F-C018-0DE8-5C3252CFF6EE}"/>
              </a:ext>
            </a:extLst>
          </p:cNvPr>
          <p:cNvPicPr>
            <a:picLocks noChangeAspect="1"/>
          </p:cNvPicPr>
          <p:nvPr/>
        </p:nvPicPr>
        <p:blipFill>
          <a:blip r:embed="rId3"/>
          <a:stretch>
            <a:fillRect/>
          </a:stretch>
        </p:blipFill>
        <p:spPr>
          <a:xfrm>
            <a:off x="374770" y="2569579"/>
            <a:ext cx="5719642" cy="3143503"/>
          </a:xfrm>
          <a:prstGeom prst="rect">
            <a:avLst/>
          </a:prstGeom>
        </p:spPr>
      </p:pic>
      <p:pic>
        <p:nvPicPr>
          <p:cNvPr id="3" name="Picture 2">
            <a:extLst>
              <a:ext uri="{FF2B5EF4-FFF2-40B4-BE49-F238E27FC236}">
                <a16:creationId xmlns:a16="http://schemas.microsoft.com/office/drawing/2014/main" id="{0A18C8AC-2E0D-C67D-F43B-D840B15C0BF2}"/>
              </a:ext>
            </a:extLst>
          </p:cNvPr>
          <p:cNvPicPr>
            <a:picLocks noChangeAspect="1"/>
          </p:cNvPicPr>
          <p:nvPr/>
        </p:nvPicPr>
        <p:blipFill>
          <a:blip r:embed="rId4"/>
          <a:stretch>
            <a:fillRect/>
          </a:stretch>
        </p:blipFill>
        <p:spPr>
          <a:xfrm>
            <a:off x="6239026" y="2569579"/>
            <a:ext cx="5719642" cy="3143503"/>
          </a:xfrm>
          <a:prstGeom prst="rect">
            <a:avLst/>
          </a:prstGeo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1143001" y="-1"/>
            <a:ext cx="9905998" cy="1713053"/>
          </a:xfrm>
        </p:spPr>
        <p:txBody>
          <a:bodyPr>
            <a:normAutofit/>
          </a:bodyPr>
          <a:lstStyle/>
          <a:p>
            <a:r>
              <a:rPr lang="en-US" sz="40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952712" y="1825625"/>
            <a:ext cx="4876799" cy="4351338"/>
          </a:xfrm>
        </p:spPr>
        <p:txBody>
          <a:bodyPr>
            <a:normAutofit fontScale="92500"/>
          </a:bodyPr>
          <a:lstStyle/>
          <a:p>
            <a:pPr marL="0" indent="0">
              <a:buNone/>
            </a:pPr>
            <a:r>
              <a:rPr lang="en-US" i="1" u="sng" dirty="0"/>
              <a:t>Findings</a:t>
            </a:r>
          </a:p>
          <a:p>
            <a:pPr marL="0" indent="0">
              <a:buNone/>
            </a:pPr>
            <a:endParaRPr lang="en-US" dirty="0"/>
          </a:p>
          <a:p>
            <a:pPr algn="just">
              <a:buFont typeface="Wingdings" pitchFamily="2" charset="2"/>
              <a:buChar char="Ø"/>
            </a:pPr>
            <a:r>
              <a:rPr lang="en-GB" sz="1900" dirty="0"/>
              <a:t>JavaScript, SQL, and HTML/CSS are the top 3 most used programming languages currently.</a:t>
            </a:r>
          </a:p>
          <a:p>
            <a:pPr algn="just">
              <a:buFont typeface="Wingdings" pitchFamily="2" charset="2"/>
              <a:buChar char="Ø"/>
            </a:pPr>
            <a:r>
              <a:rPr lang="en-GB" sz="1900" dirty="0"/>
              <a:t>JavaScript, SQL, and TypeScript are the top 3 most desired programming languages for the next year.</a:t>
            </a:r>
          </a:p>
          <a:p>
            <a:pPr algn="just">
              <a:buFont typeface="Wingdings" pitchFamily="2" charset="2"/>
              <a:buChar char="Ø"/>
            </a:pPr>
            <a:r>
              <a:rPr lang="en-GB" sz="1900" dirty="0"/>
              <a:t>Languages like Go and Rust, while not in the top current usage, show significant growth in desired future use.</a:t>
            </a:r>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4"/>
            <a:ext cx="4876799" cy="4351338"/>
          </a:xfrm>
        </p:spPr>
        <p:txBody>
          <a:bodyPr>
            <a:normAutofit fontScale="92500"/>
          </a:bodyPr>
          <a:lstStyle/>
          <a:p>
            <a:pPr marL="0" indent="0">
              <a:buNone/>
            </a:pPr>
            <a:r>
              <a:rPr lang="en-US" i="1" u="sng" dirty="0"/>
              <a:t>Implications</a:t>
            </a:r>
          </a:p>
          <a:p>
            <a:pPr marL="0" indent="0">
              <a:buNone/>
            </a:pPr>
            <a:endParaRPr lang="en-US" dirty="0"/>
          </a:p>
          <a:p>
            <a:pPr algn="just">
              <a:buFont typeface="Wingdings" pitchFamily="2" charset="2"/>
              <a:buChar char="Ø"/>
            </a:pPr>
            <a:r>
              <a:rPr lang="en-GB" sz="1900" dirty="0"/>
              <a:t>Professionals should prioritize mastering JavaScript, SQL, and HTML/CSS for current job market relevance.</a:t>
            </a:r>
          </a:p>
          <a:p>
            <a:pPr algn="just">
              <a:buFont typeface="Wingdings" pitchFamily="2" charset="2"/>
              <a:buChar char="Ø"/>
            </a:pPr>
            <a:r>
              <a:rPr lang="en-GB" sz="1900" dirty="0"/>
              <a:t>For future-proofing careers, focusing on JavaScript, SQL, and TypeScript is crucial, indicating sustained demand.</a:t>
            </a:r>
          </a:p>
          <a:p>
            <a:pPr algn="just">
              <a:buFont typeface="Wingdings" pitchFamily="2" charset="2"/>
              <a:buChar char="Ø"/>
            </a:pPr>
            <a:r>
              <a:rPr lang="en-GB" sz="1900" dirty="0"/>
              <a:t>Investing in learning Go and Rust could provide a competitive edge as these languages are rapidly gaining traction in developer interest.</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558F2-7A33-E649-B9E3-45094A91F8A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BE7DAFC-7A1C-DCBD-8005-890F529D75FE}"/>
              </a:ext>
            </a:extLst>
          </p:cNvPr>
          <p:cNvSpPr>
            <a:spLocks noGrp="1"/>
          </p:cNvSpPr>
          <p:nvPr>
            <p:ph type="title"/>
          </p:nvPr>
        </p:nvSpPr>
        <p:spPr>
          <a:xfrm>
            <a:off x="1106486" y="0"/>
            <a:ext cx="9905998" cy="1748446"/>
          </a:xfrm>
        </p:spPr>
        <p:txBody>
          <a:bodyPr>
            <a:normAutofit/>
          </a:bodyPr>
          <a:lstStyle/>
          <a:p>
            <a:r>
              <a:rPr lang="en-US" sz="4000" dirty="0"/>
              <a:t>Database TRENDS</a:t>
            </a:r>
          </a:p>
        </p:txBody>
      </p:sp>
      <p:sp>
        <p:nvSpPr>
          <p:cNvPr id="8" name="Content Placeholder 2">
            <a:extLst>
              <a:ext uri="{FF2B5EF4-FFF2-40B4-BE49-F238E27FC236}">
                <a16:creationId xmlns:a16="http://schemas.microsoft.com/office/drawing/2014/main" id="{24FA30F8-4C53-A356-C955-1B4ABF4E3CD2}"/>
              </a:ext>
            </a:extLst>
          </p:cNvPr>
          <p:cNvSpPr>
            <a:spLocks noGrp="1"/>
          </p:cNvSpPr>
          <p:nvPr>
            <p:ph sz="half" idx="1"/>
          </p:nvPr>
        </p:nvSpPr>
        <p:spPr>
          <a:xfrm>
            <a:off x="813816" y="1825625"/>
            <a:ext cx="2228642" cy="501939"/>
          </a:xfrm>
        </p:spPr>
        <p:txBody>
          <a:bodyPr/>
          <a:lstStyle/>
          <a:p>
            <a:pPr marL="0" indent="0">
              <a:buNone/>
            </a:pPr>
            <a:r>
              <a:rPr lang="en-US" i="1" u="sng" dirty="0"/>
              <a:t>Current Year</a:t>
            </a:r>
          </a:p>
        </p:txBody>
      </p:sp>
      <p:sp>
        <p:nvSpPr>
          <p:cNvPr id="9" name="Content Placeholder 3">
            <a:extLst>
              <a:ext uri="{FF2B5EF4-FFF2-40B4-BE49-F238E27FC236}">
                <a16:creationId xmlns:a16="http://schemas.microsoft.com/office/drawing/2014/main" id="{64BB38BE-31F1-6552-5B40-222071C384C5}"/>
              </a:ext>
            </a:extLst>
          </p:cNvPr>
          <p:cNvSpPr>
            <a:spLocks noGrp="1"/>
          </p:cNvSpPr>
          <p:nvPr>
            <p:ph sz="half" idx="2"/>
          </p:nvPr>
        </p:nvSpPr>
        <p:spPr>
          <a:xfrm>
            <a:off x="6172200" y="1825625"/>
            <a:ext cx="1758142" cy="501939"/>
          </a:xfrm>
        </p:spPr>
        <p:txBody>
          <a:bodyPr/>
          <a:lstStyle/>
          <a:p>
            <a:pPr marL="0" indent="0">
              <a:buNone/>
            </a:pPr>
            <a:r>
              <a:rPr lang="en-US" i="1" u="sng" dirty="0"/>
              <a:t>Next Year</a:t>
            </a:r>
          </a:p>
        </p:txBody>
      </p:sp>
      <p:pic>
        <p:nvPicPr>
          <p:cNvPr id="4" name="Picture 3">
            <a:extLst>
              <a:ext uri="{FF2B5EF4-FFF2-40B4-BE49-F238E27FC236}">
                <a16:creationId xmlns:a16="http://schemas.microsoft.com/office/drawing/2014/main" id="{946E2C64-9B11-192C-BF4D-255291520EC8}"/>
              </a:ext>
            </a:extLst>
          </p:cNvPr>
          <p:cNvPicPr>
            <a:picLocks noChangeAspect="1"/>
          </p:cNvPicPr>
          <p:nvPr/>
        </p:nvPicPr>
        <p:blipFill>
          <a:blip r:embed="rId3"/>
          <a:stretch>
            <a:fillRect/>
          </a:stretch>
        </p:blipFill>
        <p:spPr>
          <a:xfrm>
            <a:off x="376358" y="2569580"/>
            <a:ext cx="5719642" cy="3143502"/>
          </a:xfrm>
          <a:prstGeom prst="rect">
            <a:avLst/>
          </a:prstGeom>
        </p:spPr>
      </p:pic>
      <p:pic>
        <p:nvPicPr>
          <p:cNvPr id="5" name="Picture 4">
            <a:extLst>
              <a:ext uri="{FF2B5EF4-FFF2-40B4-BE49-F238E27FC236}">
                <a16:creationId xmlns:a16="http://schemas.microsoft.com/office/drawing/2014/main" id="{29AF4E2A-8E4A-8F36-746C-0734F603FFBA}"/>
              </a:ext>
            </a:extLst>
          </p:cNvPr>
          <p:cNvPicPr>
            <a:picLocks noChangeAspect="1"/>
          </p:cNvPicPr>
          <p:nvPr/>
        </p:nvPicPr>
        <p:blipFill>
          <a:blip r:embed="rId4"/>
          <a:stretch>
            <a:fillRect/>
          </a:stretch>
        </p:blipFill>
        <p:spPr>
          <a:xfrm>
            <a:off x="6172200" y="2569580"/>
            <a:ext cx="5719642" cy="3143501"/>
          </a:xfrm>
          <a:prstGeom prst="rect">
            <a:avLst/>
          </a:prstGeom>
        </p:spPr>
      </p:pic>
    </p:spTree>
    <p:custDataLst>
      <p:tags r:id="rId1"/>
    </p:custDataLst>
    <p:extLst>
      <p:ext uri="{BB962C8B-B14F-4D97-AF65-F5344CB8AC3E}">
        <p14:creationId xmlns:p14="http://schemas.microsoft.com/office/powerpoint/2010/main" val="3271802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280</TotalTime>
  <Words>2081</Words>
  <Application>Microsoft Macintosh PowerPoint</Application>
  <PresentationFormat>Widescreen</PresentationFormat>
  <Paragraphs>116</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IBM Plex Mono</vt:lpstr>
      <vt:lpstr>IBM Plex Sans</vt:lpstr>
      <vt:lpstr>Tw Cen MT</vt:lpstr>
      <vt:lpstr>Wingdings</vt:lpstr>
      <vt:lpstr>Circuit</vt:lpstr>
      <vt:lpstr>Navigating Tech Trends in the IT Sector</vt:lpstr>
      <vt:lpstr>PowerPoint Presentation</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dashboards</vt:lpstr>
      <vt:lpstr>PowerPoint Presentation</vt:lpstr>
      <vt:lpstr>PowerPoint Presentation</vt:lpstr>
      <vt:lpstr>PowerPoint Presentation</vt:lpstr>
      <vt:lpstr>DISCUSSION</vt:lpstr>
      <vt:lpstr>OVERALL FINDINGS &amp; IMPLICATIONS</vt:lpstr>
      <vt:lpstr>CONCLUSION</vt:lpstr>
      <vt:lpstr>Appendices</vt:lpstr>
      <vt:lpstr> JOB POSTINGS</vt:lpstr>
      <vt:lpstr>POPULAR LANGUAGES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jérôme giraudeau</cp:lastModifiedBy>
  <cp:revision>15</cp:revision>
  <dcterms:created xsi:type="dcterms:W3CDTF">2024-10-30T05:40:03Z</dcterms:created>
  <dcterms:modified xsi:type="dcterms:W3CDTF">2025-06-27T09:58:11Z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