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61" r:id="rId3"/>
    <p:sldId id="305" r:id="rId4"/>
    <p:sldId id="306" r:id="rId5"/>
    <p:sldId id="303" r:id="rId6"/>
    <p:sldId id="308" r:id="rId7"/>
    <p:sldId id="307" r:id="rId8"/>
    <p:sldId id="309" r:id="rId9"/>
    <p:sldId id="311" r:id="rId10"/>
    <p:sldId id="262" r:id="rId11"/>
    <p:sldId id="310" r:id="rId12"/>
    <p:sldId id="258" r:id="rId13"/>
    <p:sldId id="284" r:id="rId1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Montserrat ExtraBold" panose="020B0604020202020204" charset="0"/>
      <p:bold r:id="rId20"/>
      <p:boldItalic r:id="rId21"/>
    </p:embeddedFont>
    <p:embeddedFont>
      <p:font typeface="Montserrat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2BBA05-FEC3-4623-AE88-05EBBE2EB3E0}">
  <a:tblStyle styleId="{972BBA05-FEC3-4623-AE88-05EBBE2EB3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3" autoAdjust="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03296-8BC8-4952-ADCC-B945111874D3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822DDEB2-ED1E-4F0A-9259-43902C6776C0}">
      <dgm:prSet phldrT="[Texto]"/>
      <dgm:spPr/>
      <dgm:t>
        <a:bodyPr/>
        <a:lstStyle/>
        <a:p>
          <a:r>
            <a:rPr lang="es-EC" dirty="0"/>
            <a:t> </a:t>
          </a:r>
          <a:endParaRPr lang="en-US" dirty="0"/>
        </a:p>
      </dgm:t>
    </dgm:pt>
    <dgm:pt modelId="{09C6EA8E-6B0F-424A-87E2-1109E6B88F52}" type="parTrans" cxnId="{5A748A9E-1ADB-4838-BDAB-176788438344}">
      <dgm:prSet/>
      <dgm:spPr/>
      <dgm:t>
        <a:bodyPr/>
        <a:lstStyle/>
        <a:p>
          <a:endParaRPr lang="en-US"/>
        </a:p>
      </dgm:t>
    </dgm:pt>
    <dgm:pt modelId="{06CC1F5D-2DD2-4A9A-BE18-15C4003D8222}" type="sibTrans" cxnId="{5A748A9E-1ADB-4838-BDAB-176788438344}">
      <dgm:prSet/>
      <dgm:spPr/>
      <dgm:t>
        <a:bodyPr/>
        <a:lstStyle/>
        <a:p>
          <a:endParaRPr lang="en-US"/>
        </a:p>
      </dgm:t>
    </dgm:pt>
    <dgm:pt modelId="{09EAD7B7-0D36-41F3-8BC2-0FA179FD02AB}">
      <dgm:prSet phldrT="[Texto]"/>
      <dgm:spPr/>
      <dgm:t>
        <a:bodyPr/>
        <a:lstStyle/>
        <a:p>
          <a:endParaRPr lang="en-US" dirty="0"/>
        </a:p>
      </dgm:t>
    </dgm:pt>
    <dgm:pt modelId="{774F0C1F-0F31-43C4-A19F-3F6C706EBC5B}" type="parTrans" cxnId="{A6D005DC-524D-4055-B126-68098D325478}">
      <dgm:prSet/>
      <dgm:spPr/>
      <dgm:t>
        <a:bodyPr/>
        <a:lstStyle/>
        <a:p>
          <a:endParaRPr lang="en-US"/>
        </a:p>
      </dgm:t>
    </dgm:pt>
    <dgm:pt modelId="{3FEF413D-4D85-433E-AC12-2051E839AD1C}" type="sibTrans" cxnId="{A6D005DC-524D-4055-B126-68098D325478}">
      <dgm:prSet/>
      <dgm:spPr/>
      <dgm:t>
        <a:bodyPr/>
        <a:lstStyle/>
        <a:p>
          <a:endParaRPr lang="en-US"/>
        </a:p>
      </dgm:t>
    </dgm:pt>
    <dgm:pt modelId="{1486D5AD-95F8-4D10-98E1-8339B00636EE}">
      <dgm:prSet phldrT="[Texto]"/>
      <dgm:spPr/>
      <dgm:t>
        <a:bodyPr/>
        <a:lstStyle/>
        <a:p>
          <a:r>
            <a:rPr lang="es-EC" dirty="0"/>
            <a:t> </a:t>
          </a:r>
          <a:endParaRPr lang="en-US" dirty="0"/>
        </a:p>
      </dgm:t>
    </dgm:pt>
    <dgm:pt modelId="{5E1387B8-AA4B-48CD-A7AF-586AACAE2AA7}" type="parTrans" cxnId="{3DF944F4-902F-4312-ADC8-ECA6517B1E0E}">
      <dgm:prSet/>
      <dgm:spPr/>
      <dgm:t>
        <a:bodyPr/>
        <a:lstStyle/>
        <a:p>
          <a:endParaRPr lang="en-US"/>
        </a:p>
      </dgm:t>
    </dgm:pt>
    <dgm:pt modelId="{E9823452-8CC6-45F0-833B-FBCFCE769085}" type="sibTrans" cxnId="{3DF944F4-902F-4312-ADC8-ECA6517B1E0E}">
      <dgm:prSet/>
      <dgm:spPr/>
      <dgm:t>
        <a:bodyPr/>
        <a:lstStyle/>
        <a:p>
          <a:endParaRPr lang="en-US"/>
        </a:p>
      </dgm:t>
    </dgm:pt>
    <dgm:pt modelId="{2D220094-8F33-4B68-8075-05285C5754D3}" type="pres">
      <dgm:prSet presAssocID="{C3003296-8BC8-4952-ADCC-B945111874D3}" presName="Name0" presStyleCnt="0">
        <dgm:presLayoutVars>
          <dgm:dir/>
          <dgm:resizeHandles val="exact"/>
        </dgm:presLayoutVars>
      </dgm:prSet>
      <dgm:spPr/>
    </dgm:pt>
    <dgm:pt modelId="{00B69534-A349-4217-8A37-DF21D7B45133}" type="pres">
      <dgm:prSet presAssocID="{C3003296-8BC8-4952-ADCC-B945111874D3}" presName="vNodes" presStyleCnt="0"/>
      <dgm:spPr/>
    </dgm:pt>
    <dgm:pt modelId="{17E5C2D2-56EC-4554-BD17-1A9CBA61BF96}" type="pres">
      <dgm:prSet presAssocID="{822DDEB2-ED1E-4F0A-9259-43902C6776C0}" presName="node" presStyleLbl="node1" presStyleIdx="0" presStyleCnt="3">
        <dgm:presLayoutVars>
          <dgm:bulletEnabled val="1"/>
        </dgm:presLayoutVars>
      </dgm:prSet>
      <dgm:spPr/>
    </dgm:pt>
    <dgm:pt modelId="{35BAFA38-84D7-4AE4-AB9A-E170F2DEC01A}" type="pres">
      <dgm:prSet presAssocID="{06CC1F5D-2DD2-4A9A-BE18-15C4003D8222}" presName="spacerT" presStyleCnt="0"/>
      <dgm:spPr/>
    </dgm:pt>
    <dgm:pt modelId="{68BEEE0C-B222-425C-810B-A1BBD164FA5B}" type="pres">
      <dgm:prSet presAssocID="{06CC1F5D-2DD2-4A9A-BE18-15C4003D8222}" presName="sibTrans" presStyleLbl="sibTrans2D1" presStyleIdx="0" presStyleCnt="2"/>
      <dgm:spPr/>
    </dgm:pt>
    <dgm:pt modelId="{A4236FE8-9E1D-46B5-9CE2-6304F1D8085D}" type="pres">
      <dgm:prSet presAssocID="{06CC1F5D-2DD2-4A9A-BE18-15C4003D8222}" presName="spacerB" presStyleCnt="0"/>
      <dgm:spPr/>
    </dgm:pt>
    <dgm:pt modelId="{722BAB71-659A-4CF4-B333-52C191E4821E}" type="pres">
      <dgm:prSet presAssocID="{09EAD7B7-0D36-41F3-8BC2-0FA179FD02AB}" presName="node" presStyleLbl="node1" presStyleIdx="1" presStyleCnt="3">
        <dgm:presLayoutVars>
          <dgm:bulletEnabled val="1"/>
        </dgm:presLayoutVars>
      </dgm:prSet>
      <dgm:spPr/>
    </dgm:pt>
    <dgm:pt modelId="{CB59D223-67FF-4AD8-929E-8A4892E05DE2}" type="pres">
      <dgm:prSet presAssocID="{C3003296-8BC8-4952-ADCC-B945111874D3}" presName="sibTransLast" presStyleLbl="sibTrans2D1" presStyleIdx="1" presStyleCnt="2"/>
      <dgm:spPr/>
    </dgm:pt>
    <dgm:pt modelId="{2426A378-8EDA-4CE7-9DA7-1509FFDC4D8D}" type="pres">
      <dgm:prSet presAssocID="{C3003296-8BC8-4952-ADCC-B945111874D3}" presName="connectorText" presStyleLbl="sibTrans2D1" presStyleIdx="1" presStyleCnt="2"/>
      <dgm:spPr/>
    </dgm:pt>
    <dgm:pt modelId="{ED550406-BE6C-4F56-9C2C-000F9A104DB9}" type="pres">
      <dgm:prSet presAssocID="{C3003296-8BC8-4952-ADCC-B945111874D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E669300B-4A28-4AB9-9427-110D65C3B805}" type="presOf" srcId="{1486D5AD-95F8-4D10-98E1-8339B00636EE}" destId="{ED550406-BE6C-4F56-9C2C-000F9A104DB9}" srcOrd="0" destOrd="0" presId="urn:microsoft.com/office/officeart/2005/8/layout/equation2"/>
    <dgm:cxn modelId="{FA9B1A29-E892-42BB-990F-13ED2E5A2F90}" type="presOf" srcId="{C3003296-8BC8-4952-ADCC-B945111874D3}" destId="{2D220094-8F33-4B68-8075-05285C5754D3}" srcOrd="0" destOrd="0" presId="urn:microsoft.com/office/officeart/2005/8/layout/equation2"/>
    <dgm:cxn modelId="{0D5F042B-C358-4331-88BD-728676C38705}" type="presOf" srcId="{822DDEB2-ED1E-4F0A-9259-43902C6776C0}" destId="{17E5C2D2-56EC-4554-BD17-1A9CBA61BF96}" srcOrd="0" destOrd="0" presId="urn:microsoft.com/office/officeart/2005/8/layout/equation2"/>
    <dgm:cxn modelId="{E056EA90-9E15-4F7E-9699-69DD90B81215}" type="presOf" srcId="{09EAD7B7-0D36-41F3-8BC2-0FA179FD02AB}" destId="{722BAB71-659A-4CF4-B333-52C191E4821E}" srcOrd="0" destOrd="0" presId="urn:microsoft.com/office/officeart/2005/8/layout/equation2"/>
    <dgm:cxn modelId="{5A748A9E-1ADB-4838-BDAB-176788438344}" srcId="{C3003296-8BC8-4952-ADCC-B945111874D3}" destId="{822DDEB2-ED1E-4F0A-9259-43902C6776C0}" srcOrd="0" destOrd="0" parTransId="{09C6EA8E-6B0F-424A-87E2-1109E6B88F52}" sibTransId="{06CC1F5D-2DD2-4A9A-BE18-15C4003D8222}"/>
    <dgm:cxn modelId="{0B97989F-3F58-4052-8338-D17A828AB4F1}" type="presOf" srcId="{06CC1F5D-2DD2-4A9A-BE18-15C4003D8222}" destId="{68BEEE0C-B222-425C-810B-A1BBD164FA5B}" srcOrd="0" destOrd="0" presId="urn:microsoft.com/office/officeart/2005/8/layout/equation2"/>
    <dgm:cxn modelId="{00D7B0BF-50C1-42CE-A8B5-F13249C0D56E}" type="presOf" srcId="{3FEF413D-4D85-433E-AC12-2051E839AD1C}" destId="{2426A378-8EDA-4CE7-9DA7-1509FFDC4D8D}" srcOrd="1" destOrd="0" presId="urn:microsoft.com/office/officeart/2005/8/layout/equation2"/>
    <dgm:cxn modelId="{C6EB13D3-E68C-4247-9960-C001A94B6FF4}" type="presOf" srcId="{3FEF413D-4D85-433E-AC12-2051E839AD1C}" destId="{CB59D223-67FF-4AD8-929E-8A4892E05DE2}" srcOrd="0" destOrd="0" presId="urn:microsoft.com/office/officeart/2005/8/layout/equation2"/>
    <dgm:cxn modelId="{A6D005DC-524D-4055-B126-68098D325478}" srcId="{C3003296-8BC8-4952-ADCC-B945111874D3}" destId="{09EAD7B7-0D36-41F3-8BC2-0FA179FD02AB}" srcOrd="1" destOrd="0" parTransId="{774F0C1F-0F31-43C4-A19F-3F6C706EBC5B}" sibTransId="{3FEF413D-4D85-433E-AC12-2051E839AD1C}"/>
    <dgm:cxn modelId="{3DF944F4-902F-4312-ADC8-ECA6517B1E0E}" srcId="{C3003296-8BC8-4952-ADCC-B945111874D3}" destId="{1486D5AD-95F8-4D10-98E1-8339B00636EE}" srcOrd="2" destOrd="0" parTransId="{5E1387B8-AA4B-48CD-A7AF-586AACAE2AA7}" sibTransId="{E9823452-8CC6-45F0-833B-FBCFCE769085}"/>
    <dgm:cxn modelId="{4EF157E7-3536-44E3-9161-CB4110C9AE1B}" type="presParOf" srcId="{2D220094-8F33-4B68-8075-05285C5754D3}" destId="{00B69534-A349-4217-8A37-DF21D7B45133}" srcOrd="0" destOrd="0" presId="urn:microsoft.com/office/officeart/2005/8/layout/equation2"/>
    <dgm:cxn modelId="{C39D83B3-D5C1-4076-AD55-130D61942DA4}" type="presParOf" srcId="{00B69534-A349-4217-8A37-DF21D7B45133}" destId="{17E5C2D2-56EC-4554-BD17-1A9CBA61BF96}" srcOrd="0" destOrd="0" presId="urn:microsoft.com/office/officeart/2005/8/layout/equation2"/>
    <dgm:cxn modelId="{2837A9A0-3142-4507-B085-D18104FAE82E}" type="presParOf" srcId="{00B69534-A349-4217-8A37-DF21D7B45133}" destId="{35BAFA38-84D7-4AE4-AB9A-E170F2DEC01A}" srcOrd="1" destOrd="0" presId="urn:microsoft.com/office/officeart/2005/8/layout/equation2"/>
    <dgm:cxn modelId="{7E1630D9-76AA-4E0D-A1DB-012F8DBEBA30}" type="presParOf" srcId="{00B69534-A349-4217-8A37-DF21D7B45133}" destId="{68BEEE0C-B222-425C-810B-A1BBD164FA5B}" srcOrd="2" destOrd="0" presId="urn:microsoft.com/office/officeart/2005/8/layout/equation2"/>
    <dgm:cxn modelId="{0E34AB00-C1E5-4BD5-9987-93A105C955BE}" type="presParOf" srcId="{00B69534-A349-4217-8A37-DF21D7B45133}" destId="{A4236FE8-9E1D-46B5-9CE2-6304F1D8085D}" srcOrd="3" destOrd="0" presId="urn:microsoft.com/office/officeart/2005/8/layout/equation2"/>
    <dgm:cxn modelId="{61CC26D4-7B03-41E8-BD49-2521BF082A1F}" type="presParOf" srcId="{00B69534-A349-4217-8A37-DF21D7B45133}" destId="{722BAB71-659A-4CF4-B333-52C191E4821E}" srcOrd="4" destOrd="0" presId="urn:microsoft.com/office/officeart/2005/8/layout/equation2"/>
    <dgm:cxn modelId="{BE06BDC1-0771-4565-B2A5-86650A5FE460}" type="presParOf" srcId="{2D220094-8F33-4B68-8075-05285C5754D3}" destId="{CB59D223-67FF-4AD8-929E-8A4892E05DE2}" srcOrd="1" destOrd="0" presId="urn:microsoft.com/office/officeart/2005/8/layout/equation2"/>
    <dgm:cxn modelId="{BF733BA6-C5D2-43CD-AC1A-BB541A50BE75}" type="presParOf" srcId="{CB59D223-67FF-4AD8-929E-8A4892E05DE2}" destId="{2426A378-8EDA-4CE7-9DA7-1509FFDC4D8D}" srcOrd="0" destOrd="0" presId="urn:microsoft.com/office/officeart/2005/8/layout/equation2"/>
    <dgm:cxn modelId="{DB9C3238-0248-4FB0-B20E-126FF5F2E38A}" type="presParOf" srcId="{2D220094-8F33-4B68-8075-05285C5754D3}" destId="{ED550406-BE6C-4F56-9C2C-000F9A104DB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5C2D2-56EC-4554-BD17-1A9CBA61BF96}">
      <dsp:nvSpPr>
        <dsp:cNvPr id="0" name=""/>
        <dsp:cNvSpPr/>
      </dsp:nvSpPr>
      <dsp:spPr>
        <a:xfrm>
          <a:off x="3151" y="177131"/>
          <a:ext cx="1118828" cy="1118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4700" kern="1200" dirty="0"/>
            <a:t> </a:t>
          </a:r>
          <a:endParaRPr lang="en-US" sz="4700" kern="1200" dirty="0"/>
        </a:p>
      </dsp:txBody>
      <dsp:txXfrm>
        <a:off x="167000" y="340980"/>
        <a:ext cx="791130" cy="791130"/>
      </dsp:txXfrm>
    </dsp:sp>
    <dsp:sp modelId="{68BEEE0C-B222-425C-810B-A1BBD164FA5B}">
      <dsp:nvSpPr>
        <dsp:cNvPr id="0" name=""/>
        <dsp:cNvSpPr/>
      </dsp:nvSpPr>
      <dsp:spPr>
        <a:xfrm>
          <a:off x="238105" y="1386809"/>
          <a:ext cx="648920" cy="64892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24119" y="1634956"/>
        <a:ext cx="476892" cy="152626"/>
      </dsp:txXfrm>
    </dsp:sp>
    <dsp:sp modelId="{722BAB71-659A-4CF4-B333-52C191E4821E}">
      <dsp:nvSpPr>
        <dsp:cNvPr id="0" name=""/>
        <dsp:cNvSpPr/>
      </dsp:nvSpPr>
      <dsp:spPr>
        <a:xfrm>
          <a:off x="3151" y="2126578"/>
          <a:ext cx="1118828" cy="1118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 dirty="0"/>
        </a:p>
      </dsp:txBody>
      <dsp:txXfrm>
        <a:off x="167000" y="2290427"/>
        <a:ext cx="791130" cy="791130"/>
      </dsp:txXfrm>
    </dsp:sp>
    <dsp:sp modelId="{CB59D223-67FF-4AD8-929E-8A4892E05DE2}">
      <dsp:nvSpPr>
        <dsp:cNvPr id="0" name=""/>
        <dsp:cNvSpPr/>
      </dsp:nvSpPr>
      <dsp:spPr>
        <a:xfrm>
          <a:off x="1289804" y="1503167"/>
          <a:ext cx="355787" cy="4162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289804" y="1586408"/>
        <a:ext cx="249051" cy="249722"/>
      </dsp:txXfrm>
    </dsp:sp>
    <dsp:sp modelId="{ED550406-BE6C-4F56-9C2C-000F9A104DB9}">
      <dsp:nvSpPr>
        <dsp:cNvPr id="0" name=""/>
        <dsp:cNvSpPr/>
      </dsp:nvSpPr>
      <dsp:spPr>
        <a:xfrm>
          <a:off x="1793277" y="592440"/>
          <a:ext cx="2237657" cy="22376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6500" kern="1200" dirty="0"/>
            <a:t> </a:t>
          </a:r>
          <a:endParaRPr lang="en-US" sz="6500" kern="1200" dirty="0"/>
        </a:p>
      </dsp:txBody>
      <dsp:txXfrm>
        <a:off x="2120974" y="920137"/>
        <a:ext cx="1582263" cy="1582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87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d1775e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d1775e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f078010ed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f078010ed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d1775e4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d1775e4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934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f0744aa7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f0744aa7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58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799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f078010e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f078010e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32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f078010e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f078010e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14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591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89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820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938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224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798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176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518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78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3357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1886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72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2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809925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3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"/>
          </p:nvPr>
        </p:nvSpPr>
        <p:spPr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5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6"/>
          </p:nvPr>
        </p:nvSpPr>
        <p:spPr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63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5718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098925" y="531350"/>
            <a:ext cx="32736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098925" y="1895625"/>
            <a:ext cx="3273600" cy="25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4577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7993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7" hasCustomPrompt="1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87793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5150300" y="694050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ubTitle" idx="1"/>
          </p:nvPr>
        </p:nvSpPr>
        <p:spPr>
          <a:xfrm>
            <a:off x="5150300" y="1535850"/>
            <a:ext cx="3156600" cy="11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34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290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191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696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684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132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908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35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01-Sep-20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5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9" r:id="rId21"/>
    <p:sldLayoutId id="2147483712" r:id="rId2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atA7PAr6xP8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reloj&#10;&#10;Descripción generada automáticamente">
            <a:extLst>
              <a:ext uri="{FF2B5EF4-FFF2-40B4-BE49-F238E27FC236}">
                <a16:creationId xmlns:a16="http://schemas.microsoft.com/office/drawing/2014/main" id="{82ED9252-BB10-42A0-85AD-7EEF1DA09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5000"/>
          </a:blip>
          <a:srcRect t="17600" b="2615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47" name="Google Shape;147;p29"/>
          <p:cNvSpPr txBox="1">
            <a:spLocks noGrp="1"/>
          </p:cNvSpPr>
          <p:nvPr>
            <p:ph type="ctrTitle"/>
          </p:nvPr>
        </p:nvSpPr>
        <p:spPr>
          <a:xfrm>
            <a:off x="1313259" y="457200"/>
            <a:ext cx="6507166" cy="240030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/>
              <a:t>Grupo 7</a:t>
            </a:r>
            <a:br>
              <a:rPr lang="es-EC"/>
            </a:br>
            <a:r>
              <a:rPr lang="es-EC" sz="4000">
                <a:solidFill>
                  <a:srgbClr val="06BAD6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Mascarilla Inteligente</a:t>
            </a:r>
            <a:endParaRPr lang="es-EC" sz="4800" dirty="0">
              <a:solidFill>
                <a:srgbClr val="06BAD6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sym typeface="Montserrat Light"/>
            </a:endParaRPr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1"/>
          </p:nvPr>
        </p:nvSpPr>
        <p:spPr>
          <a:xfrm>
            <a:off x="1313259" y="2914650"/>
            <a:ext cx="6507166" cy="142875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1200"/>
              <a:t>Lissette Medina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1200"/>
              <a:t>Melissa Banchón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1200"/>
              <a:t>Pedro Farinango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1200"/>
              <a:t>Brandon Lazo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1200"/>
              <a:t>Cristhian Quinteros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Funcionamiento</a:t>
            </a:r>
            <a:endParaRPr dirty="0"/>
          </a:p>
        </p:txBody>
      </p:sp>
      <p:pic>
        <p:nvPicPr>
          <p:cNvPr id="2" name="Picture 19">
            <a:extLst>
              <a:ext uri="{FF2B5EF4-FFF2-40B4-BE49-F238E27FC236}">
                <a16:creationId xmlns:a16="http://schemas.microsoft.com/office/drawing/2014/main" id="{9C78F0BF-04C6-49D8-9FE7-628AAC39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667" y="1117282"/>
            <a:ext cx="6941133" cy="35136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31861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06BAD6"/>
                </a:solidFill>
              </a:rPr>
              <a:t>04</a:t>
            </a:r>
            <a:endParaRPr dirty="0">
              <a:solidFill>
                <a:srgbClr val="06BAD6"/>
              </a:solidFill>
            </a:endParaRPr>
          </a:p>
        </p:txBody>
      </p:sp>
      <p:pic>
        <p:nvPicPr>
          <p:cNvPr id="2" name="Google Shape;1048;p58">
            <a:extLst>
              <a:ext uri="{FF2B5EF4-FFF2-40B4-BE49-F238E27FC236}">
                <a16:creationId xmlns:a16="http://schemas.microsoft.com/office/drawing/2014/main" id="{470FC34C-AC19-45B5-9662-8428A53EFFC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33989" y="2175586"/>
            <a:ext cx="2849125" cy="3148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226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351044" y="1642220"/>
            <a:ext cx="2511530" cy="485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distancia</a:t>
            </a:r>
            <a:endParaRPr dirty="0"/>
          </a:p>
        </p:txBody>
      </p:sp>
      <p:sp>
        <p:nvSpPr>
          <p:cNvPr id="162" name="Google Shape;162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ntre el usuario y otra persona</a:t>
            </a:r>
            <a:endParaRPr dirty="0"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conexión</a:t>
            </a:r>
            <a:endParaRPr dirty="0"/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dirty="0"/>
              <a:t>Entre la mascarilla, base de datos y aplicación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Resolución</a:t>
            </a:r>
            <a:endParaRPr dirty="0"/>
          </a:p>
        </p:txBody>
      </p:sp>
      <p:sp>
        <p:nvSpPr>
          <p:cNvPr id="166" name="Google Shape;166;p31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dirty="0"/>
              <a:t>De problemas relacionados a salud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 idx="6"/>
          </p:nvPr>
        </p:nvSpPr>
        <p:spPr>
          <a:xfrm>
            <a:off x="5039888" y="3532708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aplicación</a:t>
            </a:r>
            <a:endParaRPr dirty="0"/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dirty="0"/>
              <a:t>De la programación y electrónica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31"/>
          <p:cNvSpPr txBox="1">
            <a:spLocks noGrp="1"/>
          </p:cNvSpPr>
          <p:nvPr>
            <p:ph type="title" idx="8"/>
          </p:nvPr>
        </p:nvSpPr>
        <p:spPr>
          <a:xfrm>
            <a:off x="2157413" y="356084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stado de protección</a:t>
            </a:r>
            <a:endParaRPr dirty="0"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dirty="0"/>
              <a:t>Dependiendo de la cercanía con otras personas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31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1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1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5" name="Google Shape;175;p31"/>
          <p:cNvCxnSpPr/>
          <p:nvPr/>
        </p:nvCxnSpPr>
        <p:spPr>
          <a:xfrm rot="10800000">
            <a:off x="1675800" y="-64575"/>
            <a:ext cx="0" cy="13479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6" name="Google Shape;176;p31"/>
          <p:cNvCxnSpPr>
            <a:stCxn id="171" idx="0"/>
          </p:cNvCxnSpPr>
          <p:nvPr/>
        </p:nvCxnSpPr>
        <p:spPr>
          <a:xfrm rot="10800000">
            <a:off x="4572000" y="-50175"/>
            <a:ext cx="0" cy="13335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7" name="Google Shape;177;p31"/>
          <p:cNvCxnSpPr>
            <a:stCxn id="172" idx="0"/>
          </p:cNvCxnSpPr>
          <p:nvPr/>
        </p:nvCxnSpPr>
        <p:spPr>
          <a:xfrm rot="10800000">
            <a:off x="7468200" y="-50175"/>
            <a:ext cx="0" cy="13335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8" name="Google Shape;178;p31"/>
          <p:cNvCxnSpPr>
            <a:stCxn id="174" idx="0"/>
          </p:cNvCxnSpPr>
          <p:nvPr/>
        </p:nvCxnSpPr>
        <p:spPr>
          <a:xfrm rot="10800000">
            <a:off x="3130775" y="-71785"/>
            <a:ext cx="0" cy="30873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9" name="Google Shape;179;p31"/>
          <p:cNvCxnSpPr>
            <a:stCxn id="173" idx="0"/>
          </p:cNvCxnSpPr>
          <p:nvPr/>
        </p:nvCxnSpPr>
        <p:spPr>
          <a:xfrm rot="10800000">
            <a:off x="6013250" y="-28822"/>
            <a:ext cx="0" cy="30366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7"/>
          <p:cNvSpPr txBox="1">
            <a:spLocks noGrp="1"/>
          </p:cNvSpPr>
          <p:nvPr>
            <p:ph type="title"/>
          </p:nvPr>
        </p:nvSpPr>
        <p:spPr>
          <a:xfrm>
            <a:off x="947518" y="1059810"/>
            <a:ext cx="7248964" cy="16264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6BAD6"/>
                </a:solidFill>
              </a:rPr>
              <a:t>Gracias por su atención</a:t>
            </a:r>
            <a:endParaRPr sz="3600" dirty="0">
              <a:solidFill>
                <a:srgbClr val="06BAD6"/>
              </a:solidFill>
            </a:endParaRPr>
          </a:p>
        </p:txBody>
      </p:sp>
      <p:sp>
        <p:nvSpPr>
          <p:cNvPr id="1030" name="Google Shape;1030;p57"/>
          <p:cNvSpPr txBox="1">
            <a:spLocks noGrp="1"/>
          </p:cNvSpPr>
          <p:nvPr>
            <p:ph type="subTitle" idx="1"/>
          </p:nvPr>
        </p:nvSpPr>
        <p:spPr>
          <a:xfrm>
            <a:off x="947518" y="2686280"/>
            <a:ext cx="7248964" cy="153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3200" dirty="0" err="1"/>
              <a:t>InteliMasc</a:t>
            </a:r>
            <a:endParaRPr lang="es-EC"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3200" dirty="0"/>
              <a:t>Grupo 7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31861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6BAD6"/>
                </a:solidFill>
              </a:rPr>
              <a:t>01</a:t>
            </a:r>
            <a:endParaRPr dirty="0">
              <a:solidFill>
                <a:srgbClr val="06BAD6"/>
              </a:solidFill>
            </a:endParaRPr>
          </a:p>
        </p:txBody>
      </p:sp>
      <p:pic>
        <p:nvPicPr>
          <p:cNvPr id="4" name="Google Shape;1048;p58">
            <a:extLst>
              <a:ext uri="{FF2B5EF4-FFF2-40B4-BE49-F238E27FC236}">
                <a16:creationId xmlns:a16="http://schemas.microsoft.com/office/drawing/2014/main" id="{080FE3A9-AEBA-46BF-BBE2-5C656034786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33989" y="2175586"/>
            <a:ext cx="2849125" cy="3148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Situación</a:t>
            </a:r>
            <a:endParaRPr dirty="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Emergencia sanitaria por un virus</a:t>
            </a:r>
            <a:endParaRPr dirty="0"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Imposición</a:t>
            </a:r>
            <a:endParaRPr dirty="0"/>
          </a:p>
        </p:txBody>
      </p:sp>
      <p:sp>
        <p:nvSpPr>
          <p:cNvPr id="194" name="Google Shape;194;p3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Uso de mascarillas que generan incomodidad</a:t>
            </a:r>
            <a:endParaRPr dirty="0"/>
          </a:p>
        </p:txBody>
      </p:sp>
      <p:sp>
        <p:nvSpPr>
          <p:cNvPr id="195" name="Google Shape;195;p33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196" name="Google Shape;196;p33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dirty="0"/>
              <a:t>Reducir la alta tasa de contagios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2" descr="Pan-American Life - Actualizaciones de Coronavirus">
            <a:extLst>
              <a:ext uri="{FF2B5EF4-FFF2-40B4-BE49-F238E27FC236}">
                <a16:creationId xmlns:a16="http://schemas.microsoft.com/office/drawing/2014/main" id="{4D0C5FCC-37A6-425A-845F-6C9D5E16A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52" y="936275"/>
            <a:ext cx="20193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Ilustración de Hombre Con Icono De Línea De Máscara Médica Virus Y Gripe  Signo Covid 19">
            <a:extLst>
              <a:ext uri="{FF2B5EF4-FFF2-40B4-BE49-F238E27FC236}">
                <a16:creationId xmlns:a16="http://schemas.microsoft.com/office/drawing/2014/main" id="{36BAAF37-51D6-463C-A8B5-80F80FD3D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173" b="91587" l="9856" r="89904">
                        <a14:foregroundMark x1="16827" y1="36538" x2="16827" y2="36538"/>
                        <a14:foregroundMark x1="31731" y1="34856" x2="33894" y2="34135"/>
                        <a14:foregroundMark x1="47596" y1="91587" x2="50000" y2="91587"/>
                        <a14:foregroundMark x1="50240" y1="8654" x2="53365" y2="8173"/>
                        <a14:foregroundMark x1="39183" y1="57692" x2="39183" y2="57692"/>
                        <a14:foregroundMark x1="62019" y1="56490" x2="62019" y2="56490"/>
                        <a14:foregroundMark x1="47356" y1="25721" x2="48798" y2="83413"/>
                        <a14:foregroundMark x1="48798" y1="83413" x2="50000" y2="84615"/>
                        <a14:foregroundMark x1="25721" y1="64423" x2="75481" y2="65625"/>
                        <a14:foregroundMark x1="36779" y1="36538" x2="62981" y2="26202"/>
                        <a14:foregroundMark x1="62981" y1="26202" x2="62500" y2="33654"/>
                        <a14:foregroundMark x1="37740" y1="54087" x2="37740" y2="54087"/>
                        <a14:foregroundMark x1="34856" y1="44471" x2="34856" y2="44471"/>
                        <a14:foregroundMark x1="25721" y1="26923" x2="64423" y2="17788"/>
                        <a14:foregroundMark x1="70433" y1="21875" x2="70192" y2="43269"/>
                        <a14:foregroundMark x1="32212" y1="48317" x2="58413" y2="47837"/>
                        <a14:foregroundMark x1="58413" y1="47837" x2="68510" y2="47837"/>
                        <a14:foregroundMark x1="22115" y1="62981" x2="58654" y2="80288"/>
                        <a14:foregroundMark x1="26923" y1="28846" x2="24038" y2="3942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253" y="1004140"/>
            <a:ext cx="1845469" cy="184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 descr="Gráfico de barras con tendencia bajista">
            <a:extLst>
              <a:ext uri="{FF2B5EF4-FFF2-40B4-BE49-F238E27FC236}">
                <a16:creationId xmlns:a16="http://schemas.microsoft.com/office/drawing/2014/main" id="{EF42590B-2BB3-4411-BEC5-9BB5346B94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5714" y="1146700"/>
            <a:ext cx="1779648" cy="17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>
            <a:spLocks noGrp="1"/>
          </p:cNvSpPr>
          <p:nvPr>
            <p:ph type="subTitle" idx="1"/>
          </p:nvPr>
        </p:nvSpPr>
        <p:spPr>
          <a:xfrm>
            <a:off x="780297" y="79004"/>
            <a:ext cx="32736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Mascarillas inteligentes</a:t>
            </a:r>
            <a:endParaRPr dirty="0"/>
          </a:p>
        </p:txBody>
      </p:sp>
      <p:sp>
        <p:nvSpPr>
          <p:cNvPr id="432" name="Google Shape;432;p42"/>
          <p:cNvSpPr txBox="1">
            <a:spLocks noGrp="1"/>
          </p:cNvSpPr>
          <p:nvPr>
            <p:ph type="body" idx="2"/>
          </p:nvPr>
        </p:nvSpPr>
        <p:spPr>
          <a:xfrm>
            <a:off x="780297" y="1443278"/>
            <a:ext cx="3273600" cy="3321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-EC" dirty="0"/>
              <a:t>Detección de proximidad de personas.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-EC" dirty="0"/>
              <a:t>Apertura y cierre de una compuerta dependiendo de la cercanía de personas.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-EC" dirty="0"/>
              <a:t>Registro de datos:</a:t>
            </a:r>
          </a:p>
          <a:p>
            <a:pPr lvl="1">
              <a:spcBef>
                <a:spcPts val="1000"/>
              </a:spcBef>
              <a:buChar char="●"/>
            </a:pPr>
            <a:r>
              <a:rPr lang="es-EC" dirty="0"/>
              <a:t>Distancia</a:t>
            </a:r>
          </a:p>
          <a:p>
            <a:pPr lvl="1">
              <a:spcBef>
                <a:spcPts val="1000"/>
              </a:spcBef>
              <a:buChar char="●"/>
            </a:pPr>
            <a:r>
              <a:rPr lang="es-EC" dirty="0"/>
              <a:t>Estado de protección</a:t>
            </a:r>
          </a:p>
          <a:p>
            <a:pPr lvl="1">
              <a:spcBef>
                <a:spcPts val="1000"/>
              </a:spcBef>
              <a:buChar char="●"/>
            </a:pPr>
            <a:r>
              <a:rPr lang="es-EC" dirty="0"/>
              <a:t>Fecha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-EC" dirty="0"/>
              <a:t>Consulta de datos en una aplicación móvil.</a:t>
            </a:r>
          </a:p>
        </p:txBody>
      </p:sp>
      <p:sp>
        <p:nvSpPr>
          <p:cNvPr id="433" name="Google Shape;43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Solución</a:t>
            </a:r>
            <a:endParaRPr dirty="0"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1D7D929-8D0B-45AC-B7CD-CDB885206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108" y="1107676"/>
            <a:ext cx="1779373" cy="3657600"/>
          </a:xfrm>
          <a:prstGeom prst="rect">
            <a:avLst/>
          </a:prstGeom>
        </p:spPr>
      </p:pic>
      <p:pic>
        <p:nvPicPr>
          <p:cNvPr id="5" name="Imagen 4" descr="Imagen que contiene espejo, tabla&#10;&#10;Descripción generada automáticamente">
            <a:extLst>
              <a:ext uri="{FF2B5EF4-FFF2-40B4-BE49-F238E27FC236}">
                <a16:creationId xmlns:a16="http://schemas.microsoft.com/office/drawing/2014/main" id="{0818BCAD-9271-46E8-A0DD-9DE0467D37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53" b="96552" l="469" r="46542">
                        <a14:foregroundMark x1="18288" y1="42175" x2="31536" y2="58355"/>
                        <a14:foregroundMark x1="31536" y1="58355" x2="41852" y2="55438"/>
                        <a14:foregroundMark x1="29074" y1="80106" x2="40914" y2="67905"/>
                        <a14:foregroundMark x1="40914" y1="67905" x2="41266" y2="41114"/>
                        <a14:foregroundMark x1="41266" y1="41114" x2="38218" y2="31034"/>
                        <a14:foregroundMark x1="28605" y1="91777" x2="40445" y2="85942"/>
                        <a14:foregroundMark x1="40445" y1="85942" x2="41618" y2="60477"/>
                        <a14:foregroundMark x1="46542" y1="47215" x2="44783" y2="35544"/>
                        <a14:foregroundMark x1="14654" y1="88859" x2="5158" y2="64987"/>
                        <a14:foregroundMark x1="5158" y1="64987" x2="2345" y2="38992"/>
                        <a14:foregroundMark x1="2345" y1="38992" x2="3751" y2="14324"/>
                        <a14:foregroundMark x1="31301" y1="15650" x2="586" y2="9549"/>
                        <a14:foregroundMark x1="35991" y1="8753" x2="36460" y2="36605"/>
                        <a14:foregroundMark x1="36460" y1="36605" x2="36225" y2="38196"/>
                        <a14:foregroundMark x1="10199" y1="48806" x2="11372" y2="75597"/>
                        <a14:foregroundMark x1="11372" y1="75597" x2="19343" y2="94430"/>
                        <a14:foregroundMark x1="19343" y1="94430" x2="19578" y2="94430"/>
                        <a14:foregroundMark x1="13130" y1="64456" x2="16295" y2="28382"/>
                        <a14:foregroundMark x1="2345" y1="96021" x2="14420" y2="96552"/>
                        <a14:foregroundMark x1="14420" y1="96552" x2="20281" y2="96021"/>
                        <a14:foregroundMark x1="586" y1="2653" x2="39390" y2="5040"/>
                      </a14:backgroundRemoval>
                    </a14:imgEffect>
                  </a14:imgLayer>
                </a14:imgProps>
              </a:ext>
            </a:extLst>
          </a:blip>
          <a:srcRect r="50000"/>
          <a:stretch/>
        </p:blipFill>
        <p:spPr>
          <a:xfrm>
            <a:off x="5040648" y="1107675"/>
            <a:ext cx="1862029" cy="1645920"/>
          </a:xfrm>
          <a:prstGeom prst="rect">
            <a:avLst/>
          </a:prstGeom>
        </p:spPr>
      </p:pic>
      <p:pic>
        <p:nvPicPr>
          <p:cNvPr id="6" name="Imagen 5" descr="Imagen que contiene espejo, tabla&#10;&#10;Descripción generada automáticamente">
            <a:extLst>
              <a:ext uri="{FF2B5EF4-FFF2-40B4-BE49-F238E27FC236}">
                <a16:creationId xmlns:a16="http://schemas.microsoft.com/office/drawing/2014/main" id="{AA12D976-294A-4AB1-A78F-73273BA6FF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61" b="98939" l="54162" r="99766">
                        <a14:foregroundMark x1="67878" y1="11671" x2="72333" y2="43501"/>
                        <a14:foregroundMark x1="72333" y1="43501" x2="92849" y2="85676"/>
                        <a14:foregroundMark x1="56506" y1="41645" x2="61313" y2="66048"/>
                        <a14:foregroundMark x1="61313" y1="66048" x2="74326" y2="87798"/>
                        <a14:foregroundMark x1="74326" y1="87798" x2="84291" y2="83820"/>
                        <a14:foregroundMark x1="63658" y1="92838" x2="72216" y2="78249"/>
                        <a14:foregroundMark x1="63189" y1="6631" x2="94842" y2="12732"/>
                        <a14:foregroundMark x1="95076" y1="19894" x2="93435" y2="78515"/>
                        <a14:foregroundMark x1="93435" y1="78515" x2="94842" y2="92308"/>
                        <a14:foregroundMark x1="78195" y1="98939" x2="98828" y2="94960"/>
                        <a14:foregroundMark x1="59555" y1="3979" x2="87339" y2="9019"/>
                        <a14:foregroundMark x1="87339" y1="9019" x2="99648" y2="1061"/>
                        <a14:foregroundMark x1="99648" y1="1061" x2="99766" y2="1061"/>
                        <a14:foregroundMark x1="87691" y1="48276" x2="84291" y2="44032"/>
                      </a14:backgroundRemoval>
                    </a14:imgEffect>
                  </a14:imgLayer>
                </a14:imgProps>
              </a:ext>
            </a:extLst>
          </a:blip>
          <a:srcRect l="49307" t="-239" r="693" b="239"/>
          <a:stretch/>
        </p:blipFill>
        <p:spPr>
          <a:xfrm>
            <a:off x="4721388" y="3104276"/>
            <a:ext cx="1862029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0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06BAD6"/>
                </a:solidFill>
              </a:rPr>
              <a:t>02</a:t>
            </a:r>
            <a:endParaRPr dirty="0">
              <a:solidFill>
                <a:srgbClr val="06BAD6"/>
              </a:solidFill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D452AFF-F7A8-4559-B829-1C2915DC1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151791"/>
              </p:ext>
            </p:extLst>
          </p:nvPr>
        </p:nvGraphicFramePr>
        <p:xfrm>
          <a:off x="951571" y="1033346"/>
          <a:ext cx="4034086" cy="3422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n 8" descr="Imagen que contiene reloj&#10;&#10;Descripción generada automáticamente">
            <a:extLst>
              <a:ext uri="{FF2B5EF4-FFF2-40B4-BE49-F238E27FC236}">
                <a16:creationId xmlns:a16="http://schemas.microsoft.com/office/drawing/2014/main" id="{19439D72-C62F-4B95-8E91-BF4332896EB7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50000"/>
          </a:blip>
          <a:stretch>
            <a:fillRect/>
          </a:stretch>
        </p:blipFill>
        <p:spPr>
          <a:xfrm>
            <a:off x="2783210" y="1697589"/>
            <a:ext cx="2202447" cy="2202447"/>
          </a:xfrm>
          <a:prstGeom prst="rect">
            <a:avLst/>
          </a:prstGeom>
        </p:spPr>
      </p:pic>
      <p:pic>
        <p:nvPicPr>
          <p:cNvPr id="11" name="Gráfico 10" descr="Smartphone">
            <a:extLst>
              <a:ext uri="{FF2B5EF4-FFF2-40B4-BE49-F238E27FC236}">
                <a16:creationId xmlns:a16="http://schemas.microsoft.com/office/drawing/2014/main" id="{376BD58D-A68C-4AEA-80E8-3677C0DE1B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4057" y="3261178"/>
            <a:ext cx="914400" cy="914400"/>
          </a:xfrm>
          <a:prstGeom prst="rect">
            <a:avLst/>
          </a:prstGeom>
        </p:spPr>
      </p:pic>
      <p:pic>
        <p:nvPicPr>
          <p:cNvPr id="2050" name="Picture 2" descr="Pin en Mascarillas Xiaomi">
            <a:extLst>
              <a:ext uri="{FF2B5EF4-FFF2-40B4-BE49-F238E27FC236}">
                <a16:creationId xmlns:a16="http://schemas.microsoft.com/office/drawing/2014/main" id="{E4270B96-B48F-44E0-9C69-CF7AE096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4167" r="96500">
                        <a14:foregroundMark x1="6000" y1="39667" x2="22167" y2="56500"/>
                        <a14:foregroundMark x1="4167" y1="73167" x2="11000" y2="77000"/>
                        <a14:foregroundMark x1="93833" y1="73333" x2="85167" y2="77333"/>
                        <a14:foregroundMark x1="85167" y1="77333" x2="80000" y2="78000"/>
                        <a14:foregroundMark x1="95500" y1="41833" x2="84500" y2="42500"/>
                        <a14:foregroundMark x1="96500" y1="72500" x2="73167" y2="7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58" y="1311933"/>
            <a:ext cx="838917" cy="83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oogle Shape;1050;p58">
            <a:extLst>
              <a:ext uri="{FF2B5EF4-FFF2-40B4-BE49-F238E27FC236}">
                <a16:creationId xmlns:a16="http://schemas.microsoft.com/office/drawing/2014/main" id="{12F7EB10-CDF8-4597-971A-1147DEC85078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57375" y="3462375"/>
            <a:ext cx="5063079" cy="1681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46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3149600" y="457200"/>
            <a:ext cx="5135959" cy="1428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de desarrollo: Mascarilla</a:t>
            </a:r>
            <a:endParaRPr dirty="0"/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4294967295"/>
          </p:nvPr>
        </p:nvSpPr>
        <p:spPr>
          <a:xfrm>
            <a:off x="6827004" y="1941437"/>
            <a:ext cx="1399800" cy="820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400" dirty="0"/>
              <a:t>Pruebas de toma y envío de datos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4294967295"/>
          </p:nvPr>
        </p:nvSpPr>
        <p:spPr>
          <a:xfrm>
            <a:off x="2738322" y="1648360"/>
            <a:ext cx="1915491" cy="1179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400" dirty="0"/>
              <a:t>Dimensionar la mascarilla con los elementos correspondientes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4294967295"/>
          </p:nvPr>
        </p:nvSpPr>
        <p:spPr>
          <a:xfrm>
            <a:off x="4591967" y="3019627"/>
            <a:ext cx="2082258" cy="1206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400" dirty="0"/>
              <a:t>Establecer el sistema en la mascarilla con las respectivas conexiones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title" idx="4294967295"/>
          </p:nvPr>
        </p:nvSpPr>
        <p:spPr>
          <a:xfrm>
            <a:off x="792108" y="2647635"/>
            <a:ext cx="1597025" cy="382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6BAD6"/>
                </a:solidFill>
              </a:rPr>
              <a:t>Paso</a:t>
            </a:r>
            <a:r>
              <a:rPr lang="en" sz="1600" dirty="0">
                <a:solidFill>
                  <a:schemeClr val="accent2"/>
                </a:solidFill>
              </a:rPr>
              <a:t> </a:t>
            </a:r>
            <a:r>
              <a:rPr lang="en" sz="1600" dirty="0">
                <a:solidFill>
                  <a:srgbClr val="06BAD6"/>
                </a:solidFill>
              </a:rPr>
              <a:t>1</a:t>
            </a:r>
            <a:endParaRPr sz="1600" dirty="0">
              <a:solidFill>
                <a:srgbClr val="06BAD6"/>
              </a:solidFill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4294967295"/>
          </p:nvPr>
        </p:nvSpPr>
        <p:spPr>
          <a:xfrm>
            <a:off x="558086" y="2939891"/>
            <a:ext cx="2220720" cy="820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C" sz="1400" dirty="0"/>
              <a:t>Implementar la programación necesaria para conexión con la base de datos</a:t>
            </a:r>
            <a:endParaRPr sz="1400"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4294967295"/>
          </p:nvPr>
        </p:nvSpPr>
        <p:spPr>
          <a:xfrm>
            <a:off x="2859261" y="2571675"/>
            <a:ext cx="1597025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6BAD6"/>
                </a:solidFill>
              </a:rPr>
              <a:t>paso 2</a:t>
            </a:r>
            <a:endParaRPr sz="1600" dirty="0">
              <a:solidFill>
                <a:srgbClr val="06BAD6"/>
              </a:solidFill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4294967295"/>
          </p:nvPr>
        </p:nvSpPr>
        <p:spPr>
          <a:xfrm>
            <a:off x="4791510" y="2734895"/>
            <a:ext cx="1597025" cy="382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1600" dirty="0">
                <a:solidFill>
                  <a:srgbClr val="06BAD6"/>
                </a:solidFill>
              </a:rPr>
              <a:t>paso 3</a:t>
            </a:r>
            <a:endParaRPr sz="1600" dirty="0">
              <a:solidFill>
                <a:srgbClr val="06BAD6"/>
              </a:solidFill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4294967295"/>
          </p:nvPr>
        </p:nvSpPr>
        <p:spPr>
          <a:xfrm>
            <a:off x="6778496" y="2638627"/>
            <a:ext cx="1597025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rgbClr val="06BAD6"/>
                </a:solidFill>
              </a:rPr>
              <a:t>paso 4</a:t>
            </a:r>
            <a:endParaRPr sz="1600" dirty="0">
              <a:solidFill>
                <a:srgbClr val="06BAD6"/>
              </a:solidFill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1342225" y="1828650"/>
            <a:ext cx="724200" cy="724200"/>
          </a:xfrm>
          <a:prstGeom prst="donut">
            <a:avLst>
              <a:gd name="adj" fmla="val 11487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3254000" y="3114008"/>
            <a:ext cx="724200" cy="724200"/>
          </a:xfrm>
          <a:prstGeom prst="donut">
            <a:avLst>
              <a:gd name="adj" fmla="val 11487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8"/>
          <p:cNvSpPr/>
          <p:nvPr/>
        </p:nvSpPr>
        <p:spPr>
          <a:xfrm>
            <a:off x="5165788" y="1828650"/>
            <a:ext cx="724200" cy="724200"/>
          </a:xfrm>
          <a:prstGeom prst="donut">
            <a:avLst>
              <a:gd name="adj" fmla="val 11487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8"/>
          <p:cNvSpPr/>
          <p:nvPr/>
        </p:nvSpPr>
        <p:spPr>
          <a:xfrm>
            <a:off x="7077588" y="3114008"/>
            <a:ext cx="724200" cy="724200"/>
          </a:xfrm>
          <a:prstGeom prst="donut">
            <a:avLst>
              <a:gd name="adj" fmla="val 11487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" name="Google Shape;278;p38"/>
          <p:cNvCxnSpPr>
            <a:stCxn id="274" idx="5"/>
            <a:endCxn id="275" idx="1"/>
          </p:cNvCxnSpPr>
          <p:nvPr/>
        </p:nvCxnSpPr>
        <p:spPr>
          <a:xfrm>
            <a:off x="1960368" y="2446793"/>
            <a:ext cx="1399800" cy="77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8"/>
          <p:cNvCxnSpPr>
            <a:stCxn id="275" idx="7"/>
            <a:endCxn id="276" idx="3"/>
          </p:cNvCxnSpPr>
          <p:nvPr/>
        </p:nvCxnSpPr>
        <p:spPr>
          <a:xfrm rot="10800000" flipH="1">
            <a:off x="3872143" y="2446665"/>
            <a:ext cx="1399800" cy="77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8"/>
          <p:cNvCxnSpPr>
            <a:endCxn id="277" idx="1"/>
          </p:cNvCxnSpPr>
          <p:nvPr/>
        </p:nvCxnSpPr>
        <p:spPr>
          <a:xfrm>
            <a:off x="5783844" y="2468865"/>
            <a:ext cx="1399800" cy="75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áfico 2" descr="Nube">
            <a:extLst>
              <a:ext uri="{FF2B5EF4-FFF2-40B4-BE49-F238E27FC236}">
                <a16:creationId xmlns:a16="http://schemas.microsoft.com/office/drawing/2014/main" id="{4C1BF323-86CB-4653-9ED2-782EF1DD9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371" y="3139388"/>
            <a:ext cx="456510" cy="456510"/>
          </a:xfrm>
          <a:prstGeom prst="rect">
            <a:avLst/>
          </a:prstGeom>
        </p:spPr>
      </p:pic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032C236C-5E99-41B6-9949-14A291648FDB}"/>
              </a:ext>
            </a:extLst>
          </p:cNvPr>
          <p:cNvSpPr/>
          <p:nvPr/>
        </p:nvSpPr>
        <p:spPr>
          <a:xfrm flipV="1">
            <a:off x="7477522" y="3492895"/>
            <a:ext cx="119743" cy="1197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8D193A14-2194-42D3-A55E-9EDC53BA83F7}"/>
              </a:ext>
            </a:extLst>
          </p:cNvPr>
          <p:cNvSpPr/>
          <p:nvPr/>
        </p:nvSpPr>
        <p:spPr>
          <a:xfrm>
            <a:off x="7307228" y="3509691"/>
            <a:ext cx="119743" cy="1197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áfico 10" descr="Cmd (terminal)">
            <a:extLst>
              <a:ext uri="{FF2B5EF4-FFF2-40B4-BE49-F238E27FC236}">
                <a16:creationId xmlns:a16="http://schemas.microsoft.com/office/drawing/2014/main" id="{B7E1DA26-9451-451E-AEEE-0DE1FB882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4072" y="1970497"/>
            <a:ext cx="440506" cy="440506"/>
          </a:xfrm>
          <a:prstGeom prst="rect">
            <a:avLst/>
          </a:prstGeom>
        </p:spPr>
      </p:pic>
      <p:pic>
        <p:nvPicPr>
          <p:cNvPr id="15" name="Gráfico 14" descr="USB">
            <a:extLst>
              <a:ext uri="{FF2B5EF4-FFF2-40B4-BE49-F238E27FC236}">
                <a16:creationId xmlns:a16="http://schemas.microsoft.com/office/drawing/2014/main" id="{F0B94534-786F-4CCD-A1EA-ED9413CF7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71869" y="1932520"/>
            <a:ext cx="511975" cy="511975"/>
          </a:xfrm>
          <a:prstGeom prst="rect">
            <a:avLst/>
          </a:prstGeom>
        </p:spPr>
      </p:pic>
      <p:pic>
        <p:nvPicPr>
          <p:cNvPr id="17" name="Gráfico 16" descr="Herramientas">
            <a:extLst>
              <a:ext uri="{FF2B5EF4-FFF2-40B4-BE49-F238E27FC236}">
                <a16:creationId xmlns:a16="http://schemas.microsoft.com/office/drawing/2014/main" id="{AEA453CD-7719-42B0-8BDE-ED4B3C5F6D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6950" y="3273745"/>
            <a:ext cx="438300" cy="4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7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3149600" y="457200"/>
            <a:ext cx="5135959" cy="1428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de desarrollo: Aplicación móvil</a:t>
            </a:r>
            <a:endParaRPr dirty="0"/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4294967295"/>
          </p:nvPr>
        </p:nvSpPr>
        <p:spPr>
          <a:xfrm>
            <a:off x="6758817" y="1961466"/>
            <a:ext cx="1597025" cy="820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400" dirty="0"/>
              <a:t>Arreglo de errores: validaciones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4294967295"/>
          </p:nvPr>
        </p:nvSpPr>
        <p:spPr>
          <a:xfrm>
            <a:off x="2738322" y="1648360"/>
            <a:ext cx="1915491" cy="1179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400" dirty="0"/>
              <a:t>Creación de métodos para obtener información de la base de datos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4294967295"/>
          </p:nvPr>
        </p:nvSpPr>
        <p:spPr>
          <a:xfrm>
            <a:off x="4687239" y="3019627"/>
            <a:ext cx="1986986" cy="1206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sz="1400" dirty="0"/>
              <a:t>Creación de métodos para administrar la información en la base de datos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title" idx="4294967295"/>
          </p:nvPr>
        </p:nvSpPr>
        <p:spPr>
          <a:xfrm>
            <a:off x="792108" y="2647635"/>
            <a:ext cx="1597025" cy="382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6BAD6"/>
                </a:solidFill>
              </a:rPr>
              <a:t>Paso</a:t>
            </a:r>
            <a:r>
              <a:rPr lang="en" sz="1600" dirty="0">
                <a:solidFill>
                  <a:schemeClr val="accent2"/>
                </a:solidFill>
              </a:rPr>
              <a:t> </a:t>
            </a:r>
            <a:r>
              <a:rPr lang="en" sz="1600" dirty="0">
                <a:solidFill>
                  <a:srgbClr val="06BAD6"/>
                </a:solidFill>
              </a:rPr>
              <a:t>1</a:t>
            </a:r>
            <a:endParaRPr sz="1600" dirty="0">
              <a:solidFill>
                <a:srgbClr val="06BAD6"/>
              </a:solidFill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4294967295"/>
          </p:nvPr>
        </p:nvSpPr>
        <p:spPr>
          <a:xfrm>
            <a:off x="792108" y="2930210"/>
            <a:ext cx="1597025" cy="820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D</a:t>
            </a:r>
            <a:r>
              <a:rPr lang="en" sz="1400" dirty="0"/>
              <a:t>iseño de la aplicación</a:t>
            </a:r>
            <a:endParaRPr sz="1400"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4294967295"/>
          </p:nvPr>
        </p:nvSpPr>
        <p:spPr>
          <a:xfrm>
            <a:off x="2859261" y="2571675"/>
            <a:ext cx="1597025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6BAD6"/>
                </a:solidFill>
              </a:rPr>
              <a:t>paso 2</a:t>
            </a:r>
            <a:endParaRPr sz="1600" dirty="0">
              <a:solidFill>
                <a:srgbClr val="06BAD6"/>
              </a:solidFill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4294967295"/>
          </p:nvPr>
        </p:nvSpPr>
        <p:spPr>
          <a:xfrm>
            <a:off x="4791510" y="2734895"/>
            <a:ext cx="1597025" cy="382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1600" dirty="0">
                <a:solidFill>
                  <a:srgbClr val="06BAD6"/>
                </a:solidFill>
              </a:rPr>
              <a:t>paso 3</a:t>
            </a:r>
            <a:endParaRPr sz="1600" dirty="0">
              <a:solidFill>
                <a:srgbClr val="06BAD6"/>
              </a:solidFill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title" idx="4294967295"/>
          </p:nvPr>
        </p:nvSpPr>
        <p:spPr>
          <a:xfrm>
            <a:off x="6778496" y="2638627"/>
            <a:ext cx="1597025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rgbClr val="06BAD6"/>
                </a:solidFill>
              </a:rPr>
              <a:t>paso 4</a:t>
            </a:r>
            <a:endParaRPr sz="1600" dirty="0">
              <a:solidFill>
                <a:srgbClr val="06BAD6"/>
              </a:solidFill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1342225" y="1828650"/>
            <a:ext cx="724200" cy="724200"/>
          </a:xfrm>
          <a:prstGeom prst="donut">
            <a:avLst>
              <a:gd name="adj" fmla="val 11487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3254000" y="3114008"/>
            <a:ext cx="724200" cy="724200"/>
          </a:xfrm>
          <a:prstGeom prst="donut">
            <a:avLst>
              <a:gd name="adj" fmla="val 11487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8"/>
          <p:cNvSpPr/>
          <p:nvPr/>
        </p:nvSpPr>
        <p:spPr>
          <a:xfrm>
            <a:off x="5165788" y="1828650"/>
            <a:ext cx="724200" cy="724200"/>
          </a:xfrm>
          <a:prstGeom prst="donut">
            <a:avLst>
              <a:gd name="adj" fmla="val 11487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8"/>
          <p:cNvSpPr/>
          <p:nvPr/>
        </p:nvSpPr>
        <p:spPr>
          <a:xfrm>
            <a:off x="7077588" y="3114008"/>
            <a:ext cx="724200" cy="724200"/>
          </a:xfrm>
          <a:prstGeom prst="donut">
            <a:avLst>
              <a:gd name="adj" fmla="val 11487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" name="Google Shape;278;p38"/>
          <p:cNvCxnSpPr>
            <a:stCxn id="274" idx="5"/>
            <a:endCxn id="275" idx="1"/>
          </p:cNvCxnSpPr>
          <p:nvPr/>
        </p:nvCxnSpPr>
        <p:spPr>
          <a:xfrm>
            <a:off x="1960368" y="2446793"/>
            <a:ext cx="1399800" cy="77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8"/>
          <p:cNvCxnSpPr>
            <a:stCxn id="275" idx="7"/>
            <a:endCxn id="276" idx="3"/>
          </p:cNvCxnSpPr>
          <p:nvPr/>
        </p:nvCxnSpPr>
        <p:spPr>
          <a:xfrm rot="10800000" flipH="1">
            <a:off x="3872143" y="2446665"/>
            <a:ext cx="1399800" cy="77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8"/>
          <p:cNvCxnSpPr>
            <a:endCxn id="277" idx="1"/>
          </p:cNvCxnSpPr>
          <p:nvPr/>
        </p:nvCxnSpPr>
        <p:spPr>
          <a:xfrm>
            <a:off x="5783844" y="2468865"/>
            <a:ext cx="1399800" cy="75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4" name="Google Shape;294;p38"/>
          <p:cNvGrpSpPr/>
          <p:nvPr/>
        </p:nvGrpSpPr>
        <p:grpSpPr>
          <a:xfrm>
            <a:off x="7271153" y="3308068"/>
            <a:ext cx="337069" cy="302593"/>
            <a:chOff x="3441065" y="4302505"/>
            <a:chExt cx="337069" cy="302593"/>
          </a:xfrm>
          <a:solidFill>
            <a:schemeClr val="tx1"/>
          </a:solidFill>
        </p:grpSpPr>
        <p:sp>
          <p:nvSpPr>
            <p:cNvPr id="295" name="Google Shape;295;p38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áfico 4" descr="Pincel">
            <a:extLst>
              <a:ext uri="{FF2B5EF4-FFF2-40B4-BE49-F238E27FC236}">
                <a16:creationId xmlns:a16="http://schemas.microsoft.com/office/drawing/2014/main" id="{A0B3B527-A35D-480A-B211-4788D2A14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8391" y="1944688"/>
            <a:ext cx="501977" cy="501977"/>
          </a:xfrm>
          <a:prstGeom prst="rect">
            <a:avLst/>
          </a:prstGeom>
        </p:spPr>
      </p:pic>
      <p:pic>
        <p:nvPicPr>
          <p:cNvPr id="7" name="Gráfico 6" descr="Engranajes">
            <a:extLst>
              <a:ext uri="{FF2B5EF4-FFF2-40B4-BE49-F238E27FC236}">
                <a16:creationId xmlns:a16="http://schemas.microsoft.com/office/drawing/2014/main" id="{07F3680A-5DDC-4CCA-861E-662E74D38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4766" y="1908274"/>
            <a:ext cx="551240" cy="551240"/>
          </a:xfrm>
          <a:prstGeom prst="rect">
            <a:avLst/>
          </a:prstGeom>
        </p:spPr>
      </p:pic>
      <p:pic>
        <p:nvPicPr>
          <p:cNvPr id="9" name="Gráfico 8" descr="Ordenador">
            <a:extLst>
              <a:ext uri="{FF2B5EF4-FFF2-40B4-BE49-F238E27FC236}">
                <a16:creationId xmlns:a16="http://schemas.microsoft.com/office/drawing/2014/main" id="{12842E51-5E43-43BD-8551-3A06FF398C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2839" y="3226214"/>
            <a:ext cx="524077" cy="524077"/>
          </a:xfrm>
          <a:prstGeom prst="rect">
            <a:avLst/>
          </a:prstGeom>
        </p:spPr>
      </p:pic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61034A87-4D41-46AB-BE0A-FA0C82391306}"/>
              </a:ext>
            </a:extLst>
          </p:cNvPr>
          <p:cNvSpPr/>
          <p:nvPr/>
        </p:nvSpPr>
        <p:spPr>
          <a:xfrm>
            <a:off x="3461656" y="3393953"/>
            <a:ext cx="119743" cy="1197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31861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>
                <a:solidFill>
                  <a:srgbClr val="06BAD6"/>
                </a:solidFill>
              </a:rPr>
              <a:t>03</a:t>
            </a:r>
            <a:endParaRPr dirty="0">
              <a:solidFill>
                <a:srgbClr val="06BAD6"/>
              </a:solidFill>
            </a:endParaRPr>
          </a:p>
        </p:txBody>
      </p:sp>
      <p:pic>
        <p:nvPicPr>
          <p:cNvPr id="2" name="Google Shape;1048;p58">
            <a:extLst>
              <a:ext uri="{FF2B5EF4-FFF2-40B4-BE49-F238E27FC236}">
                <a16:creationId xmlns:a16="http://schemas.microsoft.com/office/drawing/2014/main" id="{5E111266-DE1D-482D-9A52-C7CB4D0C0D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33989" y="2175586"/>
            <a:ext cx="2849125" cy="3148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01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s multimedia en línea 4" title="InteliMasc, Proyecto PST - Grupo7">
            <a:hlinkClick r:id="" action="ppaction://media"/>
            <a:extLst>
              <a:ext uri="{FF2B5EF4-FFF2-40B4-BE49-F238E27FC236}">
                <a16:creationId xmlns:a16="http://schemas.microsoft.com/office/drawing/2014/main" id="{FC985CC1-9B61-4086-8634-8565A4EECAD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3600" y="68850"/>
            <a:ext cx="8928000" cy="50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9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234</Words>
  <Application>Microsoft Office PowerPoint</Application>
  <PresentationFormat>Presentación en pantalla (16:9)</PresentationFormat>
  <Paragraphs>69</Paragraphs>
  <Slides>13</Slides>
  <Notes>12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Montserrat ExtraBold</vt:lpstr>
      <vt:lpstr>Arial</vt:lpstr>
      <vt:lpstr>Century Gothic</vt:lpstr>
      <vt:lpstr>Montserrat SemiBold</vt:lpstr>
      <vt:lpstr>Malla</vt:lpstr>
      <vt:lpstr>Grupo 7 Mascarilla Inteligente</vt:lpstr>
      <vt:lpstr>Introducción</vt:lpstr>
      <vt:lpstr>Problemática</vt:lpstr>
      <vt:lpstr>Solución</vt:lpstr>
      <vt:lpstr>Metodología</vt:lpstr>
      <vt:lpstr>Grupo de desarrollo: Mascarilla</vt:lpstr>
      <vt:lpstr>Grupo de desarrollo: Aplicación móvil</vt:lpstr>
      <vt:lpstr>Resultados</vt:lpstr>
      <vt:lpstr>Presentación de PowerPoint</vt:lpstr>
      <vt:lpstr>Funcionamiento</vt:lpstr>
      <vt:lpstr>CONCLUSIONES</vt:lpstr>
      <vt:lpstr>distancia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7 Mascarilla Inteligente</dc:title>
  <dc:creator>Melissa Lissette Banchon Valdiviezo</dc:creator>
  <cp:lastModifiedBy>Melissa Lissette Banchon Valdiviezo</cp:lastModifiedBy>
  <cp:revision>10</cp:revision>
  <dcterms:created xsi:type="dcterms:W3CDTF">2020-09-01T15:29:45Z</dcterms:created>
  <dcterms:modified xsi:type="dcterms:W3CDTF">2020-09-01T16:59:16Z</dcterms:modified>
</cp:coreProperties>
</file>