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259" r:id="rId4"/>
    <p:sldId id="260" r:id="rId5"/>
    <p:sldId id="261" r:id="rId6"/>
    <p:sldId id="262" r:id="rId7"/>
    <p:sldId id="263" r:id="rId8"/>
    <p:sldId id="266" r:id="rId9"/>
    <p:sldId id="264" r:id="rId10"/>
    <p:sldId id="265" r:id="rId11"/>
    <p:sldId id="267"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BB3AD-BAF9-4D68-8E40-CBEA122FB920}" type="datetimeFigureOut">
              <a:rPr lang="zh-CN" altLang="en-US" smtClean="0"/>
              <a:t>2019/4/8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21850D-55D2-41D8-BAC8-580128834AC6}" type="slidenum">
              <a:rPr lang="zh-CN" altLang="en-US" smtClean="0"/>
              <a:t>‹#›</a:t>
            </a:fld>
            <a:endParaRPr lang="zh-CN" altLang="en-US"/>
          </a:p>
        </p:txBody>
      </p:sp>
    </p:spTree>
    <p:extLst>
      <p:ext uri="{BB962C8B-B14F-4D97-AF65-F5344CB8AC3E}">
        <p14:creationId xmlns:p14="http://schemas.microsoft.com/office/powerpoint/2010/main" val="64158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D9F45-0981-41A9-96BA-B8F5013B3760}"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07089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773705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952832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85102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9292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2812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4709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9870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10"/>
          <p:cNvSpPr>
            <a:spLocks noChangeArrowheads="1"/>
          </p:cNvSpPr>
          <p:nvPr/>
        </p:nvSpPr>
        <p:spPr bwMode="auto">
          <a:xfrm>
            <a:off x="0" y="6465888"/>
            <a:ext cx="12192000" cy="392112"/>
          </a:xfrm>
          <a:prstGeom prst="rect">
            <a:avLst/>
          </a:prstGeom>
          <a:solidFill>
            <a:srgbClr val="133176"/>
          </a:solidFill>
          <a:ln w="9525">
            <a:noFill/>
            <a:miter lim="800000"/>
            <a:headEnd/>
            <a:tailEnd/>
          </a:ln>
          <a:effectLst>
            <a:outerShdw dist="23000" dir="5400000" rotWithShape="0">
              <a:srgbClr val="808080">
                <a:alpha val="34999"/>
              </a:srgbClr>
            </a:outerShdw>
          </a:effectLst>
        </p:spPr>
        <p:txBody>
          <a:bodyPr anchor="ctr"/>
          <a:lstStyle/>
          <a:p>
            <a:pPr algn="ctr"/>
            <a:endParaRPr lang="zh-CN" altLang="zh-CN">
              <a:solidFill>
                <a:srgbClr val="FFFFFF"/>
              </a:solidFill>
            </a:endParaRPr>
          </a:p>
        </p:txBody>
      </p:sp>
      <p:sp>
        <p:nvSpPr>
          <p:cNvPr id="3" name="TextBox 12"/>
          <p:cNvSpPr txBox="1">
            <a:spLocks noChangeArrowheads="1"/>
          </p:cNvSpPr>
          <p:nvPr/>
        </p:nvSpPr>
        <p:spPr bwMode="auto">
          <a:xfrm>
            <a:off x="10803467" y="6510340"/>
            <a:ext cx="11811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400">
                <a:solidFill>
                  <a:srgbClr val="FFFFFF"/>
                </a:solidFill>
              </a:rPr>
              <a:t>第</a:t>
            </a:r>
            <a:fld id="{67C7AF92-9932-4911-BA41-E4F41AF3126B}" type="slidenum">
              <a:rPr lang="en-US" altLang="ja-JP" sz="1400">
                <a:solidFill>
                  <a:srgbClr val="FFFFFF"/>
                </a:solidFill>
              </a:rPr>
              <a:pPr algn="ctr"/>
              <a:t>‹#›</a:t>
            </a:fld>
            <a:r>
              <a:rPr lang="zh-CN" altLang="en-US" sz="1400">
                <a:solidFill>
                  <a:srgbClr val="FFFFFF"/>
                </a:solidFill>
              </a:rPr>
              <a:t>页</a:t>
            </a:r>
          </a:p>
        </p:txBody>
      </p:sp>
      <p:pic>
        <p:nvPicPr>
          <p:cNvPr id="4" name="Picture 5" descr="简称(横-蓝).png"/>
          <p:cNvPicPr>
            <a:picLocks noChangeAspect="1"/>
          </p:cNvPicPr>
          <p:nvPr userDrawn="1"/>
        </p:nvPicPr>
        <p:blipFill>
          <a:blip r:embed="rId2" cstate="print"/>
          <a:srcRect/>
          <a:stretch>
            <a:fillRect/>
          </a:stretch>
        </p:blipFill>
        <p:spPr bwMode="auto">
          <a:xfrm>
            <a:off x="8111069" y="247651"/>
            <a:ext cx="3534833" cy="531813"/>
          </a:xfrm>
          <a:prstGeom prst="rect">
            <a:avLst/>
          </a:prstGeom>
          <a:noFill/>
          <a:ln w="9525">
            <a:noFill/>
            <a:miter lim="800000"/>
            <a:headEnd/>
            <a:tailEnd/>
          </a:ln>
        </p:spPr>
      </p:pic>
      <p:sp>
        <p:nvSpPr>
          <p:cNvPr id="5" name="Rectangle 6"/>
          <p:cNvSpPr>
            <a:spLocks noChangeArrowheads="1"/>
          </p:cNvSpPr>
          <p:nvPr userDrawn="1"/>
        </p:nvSpPr>
        <p:spPr bwMode="auto">
          <a:xfrm>
            <a:off x="0" y="0"/>
            <a:ext cx="12192000" cy="6858000"/>
          </a:xfrm>
          <a:prstGeom prst="rect">
            <a:avLst/>
          </a:prstGeom>
          <a:solidFill>
            <a:srgbClr val="014098"/>
          </a:solidFill>
          <a:ln w="9525">
            <a:solidFill>
              <a:srgbClr val="4A7EBB"/>
            </a:solidFill>
            <a:miter lim="800000"/>
            <a:headEnd/>
            <a:tailEnd/>
          </a:ln>
          <a:effectLst>
            <a:outerShdw dist="23000" dir="5400000" rotWithShape="0">
              <a:srgbClr val="808080">
                <a:alpha val="34999"/>
              </a:srgbClr>
            </a:outerShdw>
          </a:effectLst>
        </p:spPr>
        <p:txBody>
          <a:bodyPr anchor="ctr"/>
          <a:lstStyle/>
          <a:p>
            <a:pPr algn="ctr"/>
            <a:endParaRPr lang="zh-CN" altLang="zh-CN" dirty="0">
              <a:solidFill>
                <a:srgbClr val="1F497D">
                  <a:lumMod val="60000"/>
                  <a:lumOff val="40000"/>
                </a:srgbClr>
              </a:solidFill>
            </a:endParaRPr>
          </a:p>
        </p:txBody>
      </p:sp>
      <p:sp>
        <p:nvSpPr>
          <p:cNvPr id="6" name="TextBox 6"/>
          <p:cNvSpPr txBox="1">
            <a:spLocks noChangeArrowheads="1"/>
          </p:cNvSpPr>
          <p:nvPr userDrawn="1"/>
        </p:nvSpPr>
        <p:spPr bwMode="auto">
          <a:xfrm>
            <a:off x="371475" y="2769624"/>
            <a:ext cx="4874684"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defRPr/>
            </a:pPr>
            <a:r>
              <a:rPr lang="en-US" sz="5400" dirty="0">
                <a:solidFill>
                  <a:prstClr val="white"/>
                </a:solidFill>
                <a:latin typeface="Avenir Roman" charset="0"/>
                <a:cs typeface="Avenir Roman" charset="0"/>
              </a:rPr>
              <a:t>Thank you!</a:t>
            </a:r>
          </a:p>
        </p:txBody>
      </p:sp>
      <p:sp>
        <p:nvSpPr>
          <p:cNvPr id="8" name="TextBox 8"/>
          <p:cNvSpPr txBox="1">
            <a:spLocks noChangeArrowheads="1"/>
          </p:cNvSpPr>
          <p:nvPr userDrawn="1"/>
        </p:nvSpPr>
        <p:spPr bwMode="auto">
          <a:xfrm>
            <a:off x="5246159" y="3748341"/>
            <a:ext cx="6738408"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ts val="2000"/>
              </a:lnSpc>
            </a:pPr>
            <a:r>
              <a:rPr lang="zh-TW" altLang="en-US" baseline="30000" dirty="0">
                <a:solidFill>
                  <a:srgbClr val="FFFFFF"/>
                </a:solidFill>
                <a:latin typeface="微软雅黑" panose="020B0503020204020204" pitchFamily="34" charset="-122"/>
                <a:ea typeface="微软雅黑" panose="020B0503020204020204" pitchFamily="34" charset="-122"/>
              </a:rPr>
              <a:t>地址</a:t>
            </a:r>
            <a:r>
              <a:rPr lang="zh-CN" altLang="en-US" baseline="30000" dirty="0">
                <a:solidFill>
                  <a:srgbClr val="FFFFFF"/>
                </a:solidFill>
                <a:latin typeface="微软雅黑" panose="020B0503020204020204" pitchFamily="34" charset="-122"/>
                <a:ea typeface="微软雅黑" panose="020B0503020204020204" pitchFamily="34" charset="-122"/>
              </a:rPr>
              <a:t>：宁波市江东区中山东路</a:t>
            </a:r>
            <a:r>
              <a:rPr lang="en-US" altLang="zh-CN" baseline="30000" dirty="0">
                <a:solidFill>
                  <a:srgbClr val="FFFFFF"/>
                </a:solidFill>
                <a:latin typeface="微软雅黑" panose="020B0503020204020204" pitchFamily="34" charset="-122"/>
                <a:ea typeface="微软雅黑" panose="020B0503020204020204" pitchFamily="34" charset="-122"/>
              </a:rPr>
              <a:t>796</a:t>
            </a:r>
            <a:r>
              <a:rPr lang="zh-CN" altLang="en-US" baseline="30000" dirty="0">
                <a:solidFill>
                  <a:srgbClr val="FFFFFF"/>
                </a:solidFill>
                <a:latin typeface="微软雅黑" panose="020B0503020204020204" pitchFamily="34" charset="-122"/>
                <a:ea typeface="微软雅黑" panose="020B0503020204020204" pitchFamily="34" charset="-122"/>
              </a:rPr>
              <a:t>号东航大厦</a:t>
            </a:r>
            <a:r>
              <a:rPr lang="en-US" altLang="zh-CN" baseline="30000" dirty="0">
                <a:solidFill>
                  <a:srgbClr val="FFFFFF"/>
                </a:solidFill>
                <a:latin typeface="微软雅黑" panose="020B0503020204020204" pitchFamily="34" charset="-122"/>
                <a:ea typeface="微软雅黑" panose="020B0503020204020204" pitchFamily="34" charset="-122"/>
              </a:rPr>
              <a:t>11</a:t>
            </a:r>
            <a:r>
              <a:rPr lang="zh-CN" altLang="en-US" baseline="30000" dirty="0">
                <a:solidFill>
                  <a:srgbClr val="FFFFFF"/>
                </a:solidFill>
                <a:latin typeface="微软雅黑" panose="020B0503020204020204" pitchFamily="34" charset="-122"/>
                <a:ea typeface="微软雅黑" panose="020B0503020204020204" pitchFamily="34" charset="-122"/>
              </a:rPr>
              <a:t>楼</a:t>
            </a:r>
            <a:r>
              <a:rPr lang="en-US" altLang="zh-CN" baseline="30000" dirty="0">
                <a:solidFill>
                  <a:srgbClr val="FFFFFF"/>
                </a:solidFill>
                <a:latin typeface="微软雅黑" panose="020B0503020204020204" pitchFamily="34" charset="-122"/>
                <a:ea typeface="微软雅黑" panose="020B0503020204020204" pitchFamily="34" charset="-122"/>
              </a:rPr>
              <a:t> </a:t>
            </a:r>
            <a:r>
              <a:rPr lang="zh-CN" altLang="en-US" baseline="30000" dirty="0">
                <a:solidFill>
                  <a:srgbClr val="FFFFFF"/>
                </a:solidFill>
                <a:latin typeface="微软雅黑" panose="020B0503020204020204" pitchFamily="34" charset="-122"/>
                <a:ea typeface="微软雅黑" panose="020B0503020204020204" pitchFamily="34" charset="-122"/>
              </a:rPr>
              <a:t>邮编：</a:t>
            </a:r>
            <a:r>
              <a:rPr lang="en-US" altLang="zh-CN" baseline="30000" dirty="0">
                <a:solidFill>
                  <a:srgbClr val="FFFFFF"/>
                </a:solidFill>
                <a:latin typeface="微软雅黑" panose="020B0503020204020204" pitchFamily="34" charset="-122"/>
                <a:ea typeface="微软雅黑" panose="020B0503020204020204" pitchFamily="34" charset="-122"/>
              </a:rPr>
              <a:t>315040</a:t>
            </a:r>
            <a:endParaRPr lang="zh-CN" altLang="en-US" baseline="30000" dirty="0">
              <a:solidFill>
                <a:srgbClr val="FFFFFF"/>
              </a:solidFill>
              <a:latin typeface="微软雅黑" panose="020B0503020204020204" pitchFamily="34" charset="-122"/>
              <a:ea typeface="微软雅黑" panose="020B0503020204020204" pitchFamily="34" charset="-122"/>
            </a:endParaRPr>
          </a:p>
          <a:p>
            <a:pPr>
              <a:lnSpc>
                <a:spcPts val="2000"/>
              </a:lnSpc>
            </a:pPr>
            <a:r>
              <a:rPr lang="zh-CN" altLang="en-US" baseline="30000" dirty="0">
                <a:solidFill>
                  <a:srgbClr val="FFFFFF"/>
                </a:solidFill>
                <a:latin typeface="微软雅黑" panose="020B0503020204020204" pitchFamily="34" charset="-122"/>
                <a:ea typeface="微软雅黑" panose="020B0503020204020204" pitchFamily="34" charset="-122"/>
              </a:rPr>
              <a:t>          上海市浦东新区银城中路</a:t>
            </a:r>
            <a:r>
              <a:rPr lang="en-US" altLang="zh-CN" baseline="30000" dirty="0">
                <a:solidFill>
                  <a:srgbClr val="FFFFFF"/>
                </a:solidFill>
                <a:latin typeface="微软雅黑" panose="020B0503020204020204" pitchFamily="34" charset="-122"/>
                <a:ea typeface="微软雅黑" panose="020B0503020204020204" pitchFamily="34" charset="-122"/>
              </a:rPr>
              <a:t>68</a:t>
            </a:r>
            <a:r>
              <a:rPr lang="zh-CN" altLang="en-US" baseline="30000" dirty="0">
                <a:solidFill>
                  <a:srgbClr val="FFFFFF"/>
                </a:solidFill>
                <a:latin typeface="微软雅黑" panose="020B0503020204020204" pitchFamily="34" charset="-122"/>
                <a:ea typeface="微软雅黑" panose="020B0503020204020204" pitchFamily="34" charset="-122"/>
              </a:rPr>
              <a:t>号时代金融中心</a:t>
            </a:r>
            <a:r>
              <a:rPr lang="en-US" altLang="zh-CN" baseline="30000" dirty="0">
                <a:solidFill>
                  <a:srgbClr val="FFFFFF"/>
                </a:solidFill>
                <a:latin typeface="微软雅黑" panose="020B0503020204020204" pitchFamily="34" charset="-122"/>
                <a:ea typeface="微软雅黑" panose="020B0503020204020204" pitchFamily="34" charset="-122"/>
              </a:rPr>
              <a:t>31</a:t>
            </a:r>
            <a:r>
              <a:rPr lang="zh-CN" altLang="en-US" baseline="30000" dirty="0">
                <a:solidFill>
                  <a:srgbClr val="FFFFFF"/>
                </a:solidFill>
                <a:latin typeface="微软雅黑" panose="020B0503020204020204" pitchFamily="34" charset="-122"/>
                <a:ea typeface="微软雅黑" panose="020B0503020204020204" pitchFamily="34" charset="-122"/>
              </a:rPr>
              <a:t>楼</a:t>
            </a:r>
            <a:r>
              <a:rPr lang="en-US" altLang="zh-CN" baseline="30000" dirty="0">
                <a:solidFill>
                  <a:srgbClr val="FFFFFF"/>
                </a:solidFill>
                <a:latin typeface="微软雅黑" panose="020B0503020204020204" pitchFamily="34" charset="-122"/>
                <a:ea typeface="微软雅黑" panose="020B0503020204020204" pitchFamily="34" charset="-122"/>
              </a:rPr>
              <a:t> </a:t>
            </a:r>
            <a:r>
              <a:rPr lang="zh-CN" altLang="en-US" baseline="30000" dirty="0">
                <a:solidFill>
                  <a:srgbClr val="FFFFFF"/>
                </a:solidFill>
                <a:latin typeface="微软雅黑" panose="020B0503020204020204" pitchFamily="34" charset="-122"/>
                <a:ea typeface="微软雅黑" panose="020B0503020204020204" pitchFamily="34" charset="-122"/>
              </a:rPr>
              <a:t>邮编：</a:t>
            </a:r>
            <a:r>
              <a:rPr lang="en-US" altLang="zh-CN" baseline="30000" dirty="0">
                <a:solidFill>
                  <a:srgbClr val="FFFFFF"/>
                </a:solidFill>
                <a:latin typeface="微软雅黑" panose="020B0503020204020204" pitchFamily="34" charset="-122"/>
                <a:ea typeface="微软雅黑" panose="020B0503020204020204" pitchFamily="34" charset="-122"/>
              </a:rPr>
              <a:t>200120</a:t>
            </a:r>
            <a:endParaRPr lang="en-US" altLang="zh-CN" dirty="0">
              <a:solidFill>
                <a:srgbClr val="FFFFFF"/>
              </a:solidFill>
              <a:latin typeface="微软雅黑" panose="020B0503020204020204" pitchFamily="34" charset="-122"/>
              <a:ea typeface="微软雅黑" panose="020B0503020204020204" pitchFamily="34" charset="-122"/>
            </a:endParaRPr>
          </a:p>
          <a:p>
            <a:pPr>
              <a:lnSpc>
                <a:spcPts val="2000"/>
              </a:lnSpc>
            </a:pPr>
            <a:r>
              <a:rPr lang="zh-CN" altLang="en-US" baseline="30000" dirty="0">
                <a:solidFill>
                  <a:srgbClr val="FFFFFF"/>
                </a:solidFill>
                <a:latin typeface="微软雅黑" panose="020B0503020204020204" pitchFamily="34" charset="-122"/>
                <a:ea typeface="微软雅黑" panose="020B0503020204020204" pitchFamily="34" charset="-122"/>
              </a:rPr>
              <a:t>网：</a:t>
            </a:r>
            <a:r>
              <a:rPr lang="en-US" altLang="zh-CN" baseline="30000" dirty="0">
                <a:solidFill>
                  <a:srgbClr val="FFFFFF"/>
                </a:solidFill>
                <a:latin typeface="微软雅黑" panose="020B0503020204020204" pitchFamily="34" charset="-122"/>
                <a:ea typeface="微软雅黑" panose="020B0503020204020204" pitchFamily="34" charset="-122"/>
              </a:rPr>
              <a:t>www.cifutures.com.cn</a:t>
            </a:r>
            <a:endParaRPr lang="en-US" altLang="zh-TW" baseline="30000" dirty="0">
              <a:solidFill>
                <a:srgbClr val="FFFFFF"/>
              </a:solidFill>
              <a:latin typeface="微软雅黑" panose="020B0503020204020204" pitchFamily="34" charset="-122"/>
              <a:ea typeface="微软雅黑" panose="020B0503020204020204" pitchFamily="34" charset="-122"/>
            </a:endParaRPr>
          </a:p>
          <a:p>
            <a:pPr>
              <a:lnSpc>
                <a:spcPts val="2000"/>
              </a:lnSpc>
            </a:pPr>
            <a:r>
              <a:rPr lang="nl-NL" altLang="zh-CN" baseline="30000" dirty="0">
                <a:solidFill>
                  <a:srgbClr val="FFFFFF"/>
                </a:solidFill>
                <a:latin typeface="微软雅黑" panose="020B0503020204020204" pitchFamily="34" charset="-122"/>
                <a:ea typeface="微软雅黑" panose="020B0503020204020204" pitchFamily="34" charset="-122"/>
              </a:rPr>
              <a:t>Add: </a:t>
            </a:r>
            <a:r>
              <a:rPr lang="en-US" altLang="zh-CN" baseline="30000" dirty="0">
                <a:solidFill>
                  <a:srgbClr val="FFFFFF"/>
                </a:solidFill>
                <a:latin typeface="微软雅黑" panose="020B0503020204020204" pitchFamily="34" charset="-122"/>
                <a:ea typeface="微软雅黑" panose="020B0503020204020204" pitchFamily="34" charset="-122"/>
              </a:rPr>
              <a:t>11th</a:t>
            </a:r>
            <a:r>
              <a:rPr lang="en-US" altLang="zh-CN" dirty="0">
                <a:solidFill>
                  <a:srgbClr val="FFFFFF"/>
                </a:solidFill>
                <a:latin typeface="微软雅黑" panose="020B0503020204020204" pitchFamily="34" charset="-122"/>
                <a:ea typeface="微软雅黑" panose="020B0503020204020204" pitchFamily="34" charset="-122"/>
              </a:rPr>
              <a:t> </a:t>
            </a:r>
            <a:r>
              <a:rPr lang="en-US" altLang="zh-CN" baseline="30000" dirty="0">
                <a:solidFill>
                  <a:srgbClr val="FFFFFF"/>
                </a:solidFill>
                <a:latin typeface="微软雅黑" panose="020B0503020204020204" pitchFamily="34" charset="-122"/>
                <a:ea typeface="微软雅黑" panose="020B0503020204020204" pitchFamily="34" charset="-122"/>
              </a:rPr>
              <a:t>Floor Eastern</a:t>
            </a:r>
            <a:r>
              <a:rPr lang="en-US" altLang="zh-CN" dirty="0">
                <a:solidFill>
                  <a:srgbClr val="FFFFFF"/>
                </a:solidFill>
                <a:latin typeface="微软雅黑" panose="020B0503020204020204" pitchFamily="34" charset="-122"/>
                <a:ea typeface="微软雅黑" panose="020B0503020204020204" pitchFamily="34" charset="-122"/>
              </a:rPr>
              <a:t> </a:t>
            </a:r>
            <a:r>
              <a:rPr lang="en-US" altLang="zh-CN" baseline="30000" dirty="0">
                <a:solidFill>
                  <a:srgbClr val="FFFFFF"/>
                </a:solidFill>
                <a:latin typeface="微软雅黑" panose="020B0503020204020204" pitchFamily="34" charset="-122"/>
                <a:ea typeface="微软雅黑" panose="020B0503020204020204" pitchFamily="34" charset="-122"/>
              </a:rPr>
              <a:t>Airlines Building</a:t>
            </a:r>
            <a:r>
              <a:rPr lang="zh-CN" altLang="en-US" baseline="30000" dirty="0">
                <a:solidFill>
                  <a:srgbClr val="FFFFFF"/>
                </a:solidFill>
                <a:latin typeface="微软雅黑" panose="020B0503020204020204" pitchFamily="34" charset="-122"/>
                <a:ea typeface="微软雅黑" panose="020B0503020204020204" pitchFamily="34" charset="-122"/>
              </a:rPr>
              <a:t>，</a:t>
            </a:r>
            <a:r>
              <a:rPr lang="en-US" altLang="zh-CN" baseline="30000" dirty="0">
                <a:solidFill>
                  <a:srgbClr val="FFFFFF"/>
                </a:solidFill>
                <a:latin typeface="微软雅黑" panose="020B0503020204020204" pitchFamily="34" charset="-122"/>
                <a:ea typeface="微软雅黑" panose="020B0503020204020204" pitchFamily="34" charset="-122"/>
              </a:rPr>
              <a:t>No.796 </a:t>
            </a:r>
            <a:r>
              <a:rPr lang="en-US" altLang="zh-CN" baseline="30000" dirty="0" err="1">
                <a:solidFill>
                  <a:srgbClr val="FFFFFF"/>
                </a:solidFill>
                <a:latin typeface="微软雅黑" panose="020B0503020204020204" pitchFamily="34" charset="-122"/>
                <a:ea typeface="微软雅黑" panose="020B0503020204020204" pitchFamily="34" charset="-122"/>
              </a:rPr>
              <a:t>Zhongshan</a:t>
            </a:r>
            <a:r>
              <a:rPr lang="en-US" altLang="zh-CN" baseline="30000" dirty="0">
                <a:solidFill>
                  <a:srgbClr val="FFFFFF"/>
                </a:solidFill>
                <a:latin typeface="微软雅黑" panose="020B0503020204020204" pitchFamily="34" charset="-122"/>
                <a:ea typeface="微软雅黑" panose="020B0503020204020204" pitchFamily="34" charset="-122"/>
              </a:rPr>
              <a:t> East Road</a:t>
            </a:r>
            <a:r>
              <a:rPr lang="zh-CN" altLang="en-US" baseline="30000" dirty="0">
                <a:solidFill>
                  <a:srgbClr val="FFFFFF"/>
                </a:solidFill>
                <a:latin typeface="微软雅黑" panose="020B0503020204020204" pitchFamily="34" charset="-122"/>
                <a:ea typeface="微软雅黑" panose="020B0503020204020204" pitchFamily="34" charset="-122"/>
              </a:rPr>
              <a:t>，</a:t>
            </a:r>
            <a:r>
              <a:rPr lang="en-US" altLang="zh-CN" baseline="30000" dirty="0">
                <a:solidFill>
                  <a:srgbClr val="FFFFFF"/>
                </a:solidFill>
                <a:latin typeface="微软雅黑" panose="020B0503020204020204" pitchFamily="34" charset="-122"/>
                <a:ea typeface="微软雅黑" panose="020B0503020204020204" pitchFamily="34" charset="-122"/>
              </a:rPr>
              <a:t>Ningbo</a:t>
            </a:r>
            <a:r>
              <a:rPr lang="zh-CN" altLang="en-US" baseline="30000" dirty="0">
                <a:solidFill>
                  <a:srgbClr val="FFFFFF"/>
                </a:solidFill>
                <a:latin typeface="微软雅黑" panose="020B0503020204020204" pitchFamily="34" charset="-122"/>
                <a:ea typeface="微软雅黑" panose="020B0503020204020204" pitchFamily="34" charset="-122"/>
              </a:rPr>
              <a:t>，</a:t>
            </a:r>
            <a:r>
              <a:rPr lang="en-US" altLang="zh-CN" baseline="30000" dirty="0">
                <a:solidFill>
                  <a:srgbClr val="FFFFFF"/>
                </a:solidFill>
                <a:latin typeface="微软雅黑" panose="020B0503020204020204" pitchFamily="34" charset="-122"/>
                <a:ea typeface="微软雅黑" panose="020B0503020204020204" pitchFamily="34" charset="-122"/>
              </a:rPr>
              <a:t>315040</a:t>
            </a:r>
            <a:r>
              <a:rPr lang="zh-CN" altLang="en-US" baseline="30000" dirty="0">
                <a:solidFill>
                  <a:srgbClr val="FFFFFF"/>
                </a:solidFill>
                <a:latin typeface="微软雅黑" panose="020B0503020204020204" pitchFamily="34" charset="-122"/>
                <a:ea typeface="微软雅黑" panose="020B0503020204020204" pitchFamily="34" charset="-122"/>
              </a:rPr>
              <a:t>，</a:t>
            </a:r>
            <a:r>
              <a:rPr lang="en-US" altLang="zh-CN" baseline="30000" dirty="0">
                <a:solidFill>
                  <a:srgbClr val="FFFFFF"/>
                </a:solidFill>
                <a:latin typeface="微软雅黑" panose="020B0503020204020204" pitchFamily="34" charset="-122"/>
                <a:ea typeface="微软雅黑" panose="020B0503020204020204" pitchFamily="34" charset="-122"/>
              </a:rPr>
              <a:t>China</a:t>
            </a:r>
          </a:p>
          <a:p>
            <a:pPr>
              <a:lnSpc>
                <a:spcPts val="2000"/>
              </a:lnSpc>
            </a:pPr>
            <a:r>
              <a:rPr lang="en-US" altLang="zh-TW" baseline="30000" dirty="0">
                <a:solidFill>
                  <a:srgbClr val="FFFFFF"/>
                </a:solidFill>
                <a:latin typeface="微软雅黑" panose="020B0503020204020204" pitchFamily="34" charset="-122"/>
                <a:ea typeface="微软雅黑" panose="020B0503020204020204" pitchFamily="34" charset="-122"/>
              </a:rPr>
              <a:t>Tel</a:t>
            </a:r>
            <a:r>
              <a:rPr lang="zh-CN" altLang="en-US" baseline="30000" dirty="0">
                <a:solidFill>
                  <a:srgbClr val="FFFFFF"/>
                </a:solidFill>
                <a:latin typeface="微软雅黑" panose="020B0503020204020204" pitchFamily="34" charset="-122"/>
                <a:ea typeface="微软雅黑" panose="020B0503020204020204" pitchFamily="34" charset="-122"/>
              </a:rPr>
              <a:t>：</a:t>
            </a:r>
            <a:r>
              <a:rPr lang="en-US" altLang="zh-TW" baseline="30000" dirty="0">
                <a:solidFill>
                  <a:srgbClr val="FFFFFF"/>
                </a:solidFill>
                <a:latin typeface="微软雅黑" panose="020B0503020204020204" pitchFamily="34" charset="-122"/>
                <a:ea typeface="微软雅黑" panose="020B0503020204020204" pitchFamily="34" charset="-122"/>
              </a:rPr>
              <a:t>400-888-5515  Fax:021-80220211/0574-87717386</a:t>
            </a:r>
          </a:p>
        </p:txBody>
      </p:sp>
      <p:pic>
        <p:nvPicPr>
          <p:cNvPr id="23554" name="Picture 2"/>
          <p:cNvPicPr>
            <a:picLocks noChangeAspect="1" noChangeArrowheads="1"/>
          </p:cNvPicPr>
          <p:nvPr userDrawn="1"/>
        </p:nvPicPr>
        <p:blipFill>
          <a:blip r:embed="rId3" cstate="print"/>
          <a:srcRect/>
          <a:stretch>
            <a:fillRect/>
          </a:stretch>
        </p:blipFill>
        <p:spPr bwMode="auto">
          <a:xfrm>
            <a:off x="5617633" y="2769624"/>
            <a:ext cx="6028267" cy="740461"/>
          </a:xfrm>
          <a:prstGeom prst="rect">
            <a:avLst/>
          </a:prstGeom>
          <a:noFill/>
          <a:ln w="9525">
            <a:noFill/>
            <a:miter lim="800000"/>
            <a:headEnd/>
            <a:tailEnd/>
          </a:ln>
        </p:spPr>
      </p:pic>
    </p:spTree>
    <p:extLst>
      <p:ext uri="{BB962C8B-B14F-4D97-AF65-F5344CB8AC3E}">
        <p14:creationId xmlns:p14="http://schemas.microsoft.com/office/powerpoint/2010/main" val="410210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12192000" cy="6858000"/>
          </a:xfrm>
          <a:prstGeom prst="rect">
            <a:avLst/>
          </a:prstGeom>
        </p:spPr>
      </p:pic>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335360" y="277338"/>
            <a:ext cx="576064" cy="559375"/>
            <a:chOff x="298460" y="987574"/>
            <a:chExt cx="288032" cy="279687"/>
          </a:xfrm>
        </p:grpSpPr>
        <p:sp>
          <p:nvSpPr>
            <p:cNvPr id="9" name="矩形 8"/>
            <p:cNvSpPr/>
            <p:nvPr/>
          </p:nvSpPr>
          <p:spPr>
            <a:xfrm>
              <a:off x="298460" y="987574"/>
              <a:ext cx="216024" cy="216024"/>
            </a:xfrm>
            <a:prstGeom prst="rect">
              <a:avLst/>
            </a:prstGeom>
            <a:noFill/>
            <a:ln w="12700">
              <a:solidFill>
                <a:srgbClr val="0135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0" name="矩形 9"/>
            <p:cNvSpPr/>
            <p:nvPr/>
          </p:nvSpPr>
          <p:spPr>
            <a:xfrm>
              <a:off x="406472" y="1087241"/>
              <a:ext cx="180020" cy="180020"/>
            </a:xfrm>
            <a:prstGeom prst="rect">
              <a:avLst/>
            </a:prstGeom>
            <a:solidFill>
              <a:srgbClr val="013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Tree>
    <p:extLst>
      <p:ext uri="{BB962C8B-B14F-4D97-AF65-F5344CB8AC3E}">
        <p14:creationId xmlns:p14="http://schemas.microsoft.com/office/powerpoint/2010/main" val="21431041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12192000" cy="6858000"/>
          </a:xfrm>
          <a:prstGeom prst="rect">
            <a:avLst/>
          </a:prstGeom>
        </p:spPr>
      </p:pic>
    </p:spTree>
    <p:extLst>
      <p:ext uri="{BB962C8B-B14F-4D97-AF65-F5344CB8AC3E}">
        <p14:creationId xmlns:p14="http://schemas.microsoft.com/office/powerpoint/2010/main" val="10197022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855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2909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19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374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7544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13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solidFill>
                  <a:prstClr val="black">
                    <a:tint val="75000"/>
                  </a:prstClr>
                </a:solidFill>
              </a:rPr>
              <a:pPr/>
              <a:t>2019/4/8</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254672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xmlns="" id="{BFCA2CE2-1256-4BE6-BD29-14AAF568FFAC}"/>
              </a:ext>
            </a:extLst>
          </p:cNvPr>
          <p:cNvSpPr>
            <a:spLocks noChangeArrowheads="1"/>
          </p:cNvSpPr>
          <p:nvPr/>
        </p:nvSpPr>
        <p:spPr bwMode="auto">
          <a:xfrm>
            <a:off x="0" y="0"/>
            <a:ext cx="12192000" cy="7245424"/>
          </a:xfrm>
          <a:prstGeom prst="rect">
            <a:avLst/>
          </a:prstGeom>
          <a:solidFill>
            <a:srgbClr val="014099"/>
          </a:solidFill>
          <a:ln w="9525">
            <a:solidFill>
              <a:srgbClr val="4A7EBB"/>
            </a:solidFill>
            <a:miter lim="800000"/>
            <a:headEnd/>
            <a:tailEnd/>
          </a:ln>
          <a:effectLst>
            <a:outerShdw dist="23000" dir="5400000" rotWithShape="0">
              <a:srgbClr val="808080">
                <a:alpha val="34999"/>
              </a:srgbClr>
            </a:outerShdw>
          </a:effectLst>
        </p:spPr>
        <p:txBody>
          <a:bodyPr anchor="ctr"/>
          <a:lstStyle/>
          <a:p>
            <a:pPr algn="ctr">
              <a:defRPr/>
            </a:pPr>
            <a:endParaRPr lang="zh-CN" altLang="zh-CN">
              <a:solidFill>
                <a:srgbClr val="FFFFFF"/>
              </a:solidFill>
              <a:ea typeface="MS PGothic" pitchFamily="34" charset="-128"/>
            </a:endParaRPr>
          </a:p>
        </p:txBody>
      </p:sp>
      <p:sp>
        <p:nvSpPr>
          <p:cNvPr id="20" name="矩形 19">
            <a:extLst>
              <a:ext uri="{FF2B5EF4-FFF2-40B4-BE49-F238E27FC236}">
                <a16:creationId xmlns:a16="http://schemas.microsoft.com/office/drawing/2014/main" xmlns="" id="{6577AE0E-AC5A-4746-A425-2B4C2D3EAFE8}"/>
              </a:ext>
            </a:extLst>
          </p:cNvPr>
          <p:cNvSpPr/>
          <p:nvPr/>
        </p:nvSpPr>
        <p:spPr>
          <a:xfrm>
            <a:off x="0" y="2191324"/>
            <a:ext cx="12192000" cy="20778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22" name="矩形 21">
            <a:extLst>
              <a:ext uri="{FF2B5EF4-FFF2-40B4-BE49-F238E27FC236}">
                <a16:creationId xmlns:a16="http://schemas.microsoft.com/office/drawing/2014/main" xmlns="" id="{5634CD93-7BC3-4596-96B6-1A119A8D6D6F}"/>
              </a:ext>
            </a:extLst>
          </p:cNvPr>
          <p:cNvSpPr/>
          <p:nvPr/>
        </p:nvSpPr>
        <p:spPr>
          <a:xfrm>
            <a:off x="4737715" y="2955926"/>
            <a:ext cx="11143268" cy="666786"/>
          </a:xfrm>
          <a:prstGeom prst="rect">
            <a:avLst/>
          </a:prstGeom>
        </p:spPr>
        <p:txBody>
          <a:bodyPr wrap="square">
            <a:spAutoFit/>
          </a:bodyPr>
          <a:lstStyle/>
          <a:p>
            <a:r>
              <a:rPr lang="zh-CN" altLang="en-US" sz="3733" b="1" dirty="0" smtClean="0">
                <a:solidFill>
                  <a:srgbClr val="000000"/>
                </a:solidFill>
                <a:latin typeface="微软雅黑" panose="020B0503020204020204" pitchFamily="34" charset="-122"/>
                <a:ea typeface="微软雅黑" panose="020B0503020204020204" pitchFamily="34" charset="-122"/>
              </a:rPr>
              <a:t>股票多因子库搭建</a:t>
            </a:r>
            <a:endParaRPr lang="zh-CN" altLang="en-US" sz="3733" b="1" dirty="0">
              <a:solidFill>
                <a:srgbClr val="000000"/>
              </a:solidFill>
              <a:latin typeface="微软雅黑" panose="020B0503020204020204" pitchFamily="34" charset="-122"/>
              <a:ea typeface="微软雅黑" panose="020B0503020204020204" pitchFamily="34" charset="-122"/>
            </a:endParaRPr>
          </a:p>
        </p:txBody>
      </p:sp>
      <p:pic>
        <p:nvPicPr>
          <p:cNvPr id="23" name="Picture 2">
            <a:extLst>
              <a:ext uri="{FF2B5EF4-FFF2-40B4-BE49-F238E27FC236}">
                <a16:creationId xmlns:a16="http://schemas.microsoft.com/office/drawing/2014/main" xmlns="" id="{A6179303-A883-4CC4-B0FB-5443FAF1254A}"/>
              </a:ext>
            </a:extLst>
          </p:cNvPr>
          <p:cNvPicPr>
            <a:picLocks noChangeAspect="1" noChangeArrowheads="1"/>
          </p:cNvPicPr>
          <p:nvPr/>
        </p:nvPicPr>
        <p:blipFill>
          <a:blip r:embed="rId3" cstate="print"/>
          <a:srcRect/>
          <a:stretch>
            <a:fillRect/>
          </a:stretch>
        </p:blipFill>
        <p:spPr bwMode="auto">
          <a:xfrm>
            <a:off x="8976322" y="404665"/>
            <a:ext cx="969015" cy="863604"/>
          </a:xfrm>
          <a:prstGeom prst="rect">
            <a:avLst/>
          </a:prstGeom>
          <a:noFill/>
          <a:ln w="9525">
            <a:noFill/>
            <a:miter lim="800000"/>
            <a:headEnd/>
            <a:tailEnd/>
          </a:ln>
          <a:effectLst/>
        </p:spPr>
      </p:pic>
      <p:pic>
        <p:nvPicPr>
          <p:cNvPr id="24" name="Picture 3">
            <a:extLst>
              <a:ext uri="{FF2B5EF4-FFF2-40B4-BE49-F238E27FC236}">
                <a16:creationId xmlns:a16="http://schemas.microsoft.com/office/drawing/2014/main" xmlns="" id="{0E53A4DA-D91E-4364-9B8A-60DFFD794CCA}"/>
              </a:ext>
            </a:extLst>
          </p:cNvPr>
          <p:cNvPicPr>
            <a:picLocks noChangeAspect="1" noChangeArrowheads="1"/>
          </p:cNvPicPr>
          <p:nvPr/>
        </p:nvPicPr>
        <p:blipFill>
          <a:blip r:embed="rId4"/>
          <a:srcRect/>
          <a:stretch>
            <a:fillRect/>
          </a:stretch>
        </p:blipFill>
        <p:spPr bwMode="auto">
          <a:xfrm>
            <a:off x="10272465" y="404665"/>
            <a:ext cx="973023" cy="863604"/>
          </a:xfrm>
          <a:prstGeom prst="rect">
            <a:avLst/>
          </a:prstGeom>
          <a:noFill/>
          <a:ln w="9525">
            <a:noFill/>
            <a:miter lim="800000"/>
            <a:headEnd/>
            <a:tailEnd/>
          </a:ln>
          <a:effectLst/>
        </p:spPr>
      </p:pic>
      <p:sp>
        <p:nvSpPr>
          <p:cNvPr id="26" name="文本框 25">
            <a:extLst>
              <a:ext uri="{FF2B5EF4-FFF2-40B4-BE49-F238E27FC236}">
                <a16:creationId xmlns:a16="http://schemas.microsoft.com/office/drawing/2014/main" xmlns="" id="{DC716511-7871-4C31-8ECD-7F75C1ADF1F7}"/>
              </a:ext>
            </a:extLst>
          </p:cNvPr>
          <p:cNvSpPr txBox="1"/>
          <p:nvPr/>
        </p:nvSpPr>
        <p:spPr>
          <a:xfrm>
            <a:off x="787141" y="485299"/>
            <a:ext cx="1728192" cy="538609"/>
          </a:xfrm>
          <a:prstGeom prst="rect">
            <a:avLst/>
          </a:prstGeom>
          <a:noFill/>
        </p:spPr>
        <p:txBody>
          <a:bodyPr wrap="square" rtlCol="0">
            <a:spAutoFit/>
          </a:bodyPr>
          <a:lstStyle/>
          <a:p>
            <a:pPr algn="ctr"/>
            <a:r>
              <a:rPr lang="zh-CN" altLang="en-US" sz="2000" b="1" spc="700" dirty="0">
                <a:solidFill>
                  <a:prstClr val="white"/>
                </a:solidFill>
                <a:latin typeface="微软雅黑" panose="020B0503020204020204" pitchFamily="34" charset="-122"/>
                <a:ea typeface="微软雅黑" panose="020B0503020204020204" pitchFamily="34" charset="-122"/>
              </a:rPr>
              <a:t>兴业期货</a:t>
            </a:r>
            <a:endParaRPr lang="en-US" altLang="zh-CN" sz="2000" b="1" spc="700" dirty="0">
              <a:solidFill>
                <a:prstClr val="white"/>
              </a:solidFill>
              <a:latin typeface="微软雅黑" panose="020B0503020204020204" pitchFamily="34" charset="-122"/>
              <a:ea typeface="微软雅黑" panose="020B0503020204020204" pitchFamily="34" charset="-122"/>
            </a:endParaRPr>
          </a:p>
          <a:p>
            <a:pPr algn="ctr"/>
            <a:r>
              <a:rPr lang="en-US" altLang="zh-CN" sz="900" b="1" dirty="0">
                <a:solidFill>
                  <a:prstClr val="white"/>
                </a:solidFill>
                <a:latin typeface="微软雅黑" panose="020B0503020204020204" pitchFamily="34" charset="-122"/>
                <a:ea typeface="微软雅黑" panose="020B0503020204020204" pitchFamily="34" charset="-122"/>
              </a:rPr>
              <a:t>INDUSTRIAL  FUTURES</a:t>
            </a:r>
            <a:endParaRPr lang="zh-CN" altLang="en-US" sz="900" b="1" dirty="0">
              <a:solidFill>
                <a:prstClr val="white"/>
              </a:solidFill>
              <a:latin typeface="微软雅黑" panose="020B0503020204020204" pitchFamily="34" charset="-122"/>
              <a:ea typeface="微软雅黑" panose="020B0503020204020204" pitchFamily="34" charset="-122"/>
            </a:endParaRPr>
          </a:p>
        </p:txBody>
      </p:sp>
      <p:pic>
        <p:nvPicPr>
          <p:cNvPr id="30" name="图片 29">
            <a:extLst>
              <a:ext uri="{FF2B5EF4-FFF2-40B4-BE49-F238E27FC236}">
                <a16:creationId xmlns:a16="http://schemas.microsoft.com/office/drawing/2014/main" xmlns="" id="{6123F4AE-E951-4ABF-AE18-6BB99BCF3D34}"/>
              </a:ext>
            </a:extLst>
          </p:cNvPr>
          <p:cNvPicPr>
            <a:picLocks noChangeAspect="1"/>
          </p:cNvPicPr>
          <p:nvPr/>
        </p:nvPicPr>
        <p:blipFill>
          <a:blip r:embed="rId5"/>
          <a:stretch>
            <a:fillRect/>
          </a:stretch>
        </p:blipFill>
        <p:spPr>
          <a:xfrm>
            <a:off x="223201" y="554967"/>
            <a:ext cx="659319" cy="430052"/>
          </a:xfrm>
          <a:prstGeom prst="rect">
            <a:avLst/>
          </a:prstGeom>
        </p:spPr>
      </p:pic>
      <p:sp>
        <p:nvSpPr>
          <p:cNvPr id="16" name="TextBox 17">
            <a:extLst>
              <a:ext uri="{FF2B5EF4-FFF2-40B4-BE49-F238E27FC236}">
                <a16:creationId xmlns:a16="http://schemas.microsoft.com/office/drawing/2014/main" xmlns="" id="{362E2260-5150-4A02-B4A2-9E0704FB172D}"/>
              </a:ext>
            </a:extLst>
          </p:cNvPr>
          <p:cNvSpPr txBox="1"/>
          <p:nvPr/>
        </p:nvSpPr>
        <p:spPr>
          <a:xfrm>
            <a:off x="4737715" y="4361286"/>
            <a:ext cx="3278499" cy="1077065"/>
          </a:xfrm>
          <a:prstGeom prst="rect">
            <a:avLst/>
          </a:prstGeom>
          <a:noFill/>
        </p:spPr>
        <p:txBody>
          <a:bodyPr wrap="square" lIns="91416" tIns="45708" rIns="91416" bIns="45708" rtlCol="0">
            <a:spAutoFit/>
          </a:bodyPr>
          <a:lstStyle>
            <a:defPPr>
              <a:defRPr lang="zh-CN"/>
            </a:defPPr>
            <a:lvl1pPr eaLnBrk="0" hangingPunct="0">
              <a:lnSpc>
                <a:spcPct val="150000"/>
              </a:lnSpc>
              <a:buClr>
                <a:srgbClr val="C00000"/>
              </a:buClr>
              <a:defRPr sz="1100" b="1">
                <a:solidFill>
                  <a:schemeClr val="bg1"/>
                </a:solidFill>
                <a:latin typeface="微软雅黑" pitchFamily="34" charset="-122"/>
                <a:ea typeface="微软雅黑" pitchFamily="34" charset="-122"/>
              </a:defRPr>
            </a:lvl1pPr>
          </a:lstStyle>
          <a:p>
            <a:r>
              <a:rPr lang="zh-CN" altLang="en-US" sz="2133" dirty="0">
                <a:solidFill>
                  <a:prstClr val="white"/>
                </a:solidFill>
              </a:rPr>
              <a:t>     联系人：位小康</a:t>
            </a:r>
            <a:endParaRPr lang="en-US" altLang="zh-CN" sz="2133" dirty="0">
              <a:solidFill>
                <a:prstClr val="white"/>
              </a:solidFill>
            </a:endParaRPr>
          </a:p>
          <a:p>
            <a:r>
              <a:rPr lang="zh-CN" altLang="en-US" sz="2133" dirty="0">
                <a:solidFill>
                  <a:prstClr val="white"/>
                </a:solidFill>
              </a:rPr>
              <a:t>   兴业期货资产管理部</a:t>
            </a:r>
            <a:endParaRPr lang="en-US" altLang="zh-CN" sz="2133" dirty="0">
              <a:solidFill>
                <a:prstClr val="white"/>
              </a:solidFill>
            </a:endParaRPr>
          </a:p>
        </p:txBody>
      </p:sp>
      <p:cxnSp>
        <p:nvCxnSpPr>
          <p:cNvPr id="11" name="直接连接符 10">
            <a:extLst>
              <a:ext uri="{FF2B5EF4-FFF2-40B4-BE49-F238E27FC236}">
                <a16:creationId xmlns:a16="http://schemas.microsoft.com/office/drawing/2014/main" xmlns="" id="{734C716E-EAE1-47E1-8A19-D74037F1AA7F}"/>
              </a:ext>
            </a:extLst>
          </p:cNvPr>
          <p:cNvCxnSpPr/>
          <p:nvPr/>
        </p:nvCxnSpPr>
        <p:spPr>
          <a:xfrm>
            <a:off x="2472095" y="504000"/>
            <a:ext cx="0" cy="480000"/>
          </a:xfrm>
          <a:prstGeom prst="line">
            <a:avLst/>
          </a:prstGeom>
          <a:ln w="57150">
            <a:solidFill>
              <a:schemeClr val="bg1"/>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8852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96000" y="3995678"/>
            <a:ext cx="6096000" cy="2862322"/>
          </a:xfrm>
          <a:prstGeom prst="rect">
            <a:avLst/>
          </a:prstGeom>
        </p:spPr>
        <p:txBody>
          <a:bodyPr>
            <a:spAutoFit/>
          </a:bodyPr>
          <a:lstStyle/>
          <a:p>
            <a:r>
              <a:rPr lang="en-US" altLang="zh-CN" dirty="0" err="1" smtClean="0"/>
              <a:t>def</a:t>
            </a:r>
            <a:r>
              <a:rPr lang="en-US" altLang="zh-CN" dirty="0" smtClean="0"/>
              <a:t> </a:t>
            </a:r>
            <a:r>
              <a:rPr lang="en-US" altLang="zh-CN" dirty="0" err="1" smtClean="0"/>
              <a:t>selectJ</a:t>
            </a:r>
            <a:r>
              <a:rPr lang="en-US" altLang="zh-CN" dirty="0" smtClean="0"/>
              <a:t>(</a:t>
            </a:r>
            <a:r>
              <a:rPr lang="en-US" altLang="zh-CN" dirty="0" err="1" smtClean="0"/>
              <a:t>svm</a:t>
            </a:r>
            <a:r>
              <a:rPr lang="en-US" altLang="zh-CN" dirty="0" smtClean="0"/>
              <a:t>, </a:t>
            </a:r>
            <a:r>
              <a:rPr lang="en-US" altLang="zh-CN" dirty="0" err="1" smtClean="0"/>
              <a:t>i</a:t>
            </a:r>
            <a:r>
              <a:rPr lang="en-US" altLang="zh-CN" dirty="0" smtClean="0"/>
              <a:t>, </a:t>
            </a:r>
            <a:r>
              <a:rPr lang="en-US" altLang="zh-CN" dirty="0" err="1" smtClean="0"/>
              <a:t>Ei</a:t>
            </a:r>
            <a:r>
              <a:rPr lang="en-US" altLang="zh-CN" dirty="0" smtClean="0"/>
              <a:t>):</a:t>
            </a:r>
          </a:p>
          <a:p>
            <a:r>
              <a:rPr lang="en-US" altLang="zh-CN" i="1" dirty="0" smtClean="0"/>
              <a:t>    """</a:t>
            </a:r>
          </a:p>
          <a:p>
            <a:r>
              <a:rPr lang="en-US" altLang="zh-CN" i="1" dirty="0" smtClean="0"/>
              <a:t>    </a:t>
            </a:r>
            <a:r>
              <a:rPr lang="zh-CN" altLang="en-US" i="1" dirty="0" smtClean="0"/>
              <a:t>功能说明：寻找第二个待优化的</a:t>
            </a:r>
            <a:r>
              <a:rPr lang="en-US" altLang="zh-CN" i="1" dirty="0" smtClean="0"/>
              <a:t>alpha,</a:t>
            </a:r>
            <a:r>
              <a:rPr lang="zh-CN" altLang="en-US" i="1" dirty="0" smtClean="0"/>
              <a:t>并具有最大步长</a:t>
            </a:r>
          </a:p>
          <a:p>
            <a:r>
              <a:rPr lang="zh-CN" altLang="en-US" i="1" dirty="0" smtClean="0"/>
              <a:t>    </a:t>
            </a:r>
            <a:r>
              <a:rPr lang="en-US" altLang="zh-CN" i="1" dirty="0" smtClean="0"/>
              <a:t>:</a:t>
            </a:r>
            <a:r>
              <a:rPr lang="en-US" altLang="zh-CN" i="1" dirty="0" err="1" smtClean="0"/>
              <a:t>param</a:t>
            </a:r>
            <a:r>
              <a:rPr lang="en-US" altLang="zh-CN" i="1" dirty="0" smtClean="0"/>
              <a:t> i: </a:t>
            </a:r>
            <a:r>
              <a:rPr lang="zh-CN" altLang="en-US" i="1" dirty="0" smtClean="0"/>
              <a:t>第一个</a:t>
            </a:r>
            <a:r>
              <a:rPr lang="en-US" altLang="zh-CN" i="1" dirty="0" smtClean="0"/>
              <a:t>alpha</a:t>
            </a:r>
            <a:r>
              <a:rPr lang="zh-CN" altLang="en-US" i="1" dirty="0" smtClean="0"/>
              <a:t>值的下标</a:t>
            </a:r>
          </a:p>
          <a:p>
            <a:r>
              <a:rPr lang="zh-CN" altLang="en-US" i="1" dirty="0" smtClean="0"/>
              <a:t>    </a:t>
            </a:r>
            <a:r>
              <a:rPr lang="en-US" altLang="zh-CN" i="1" dirty="0" smtClean="0"/>
              <a:t>:</a:t>
            </a:r>
            <a:r>
              <a:rPr lang="en-US" altLang="zh-CN" i="1" dirty="0" err="1" smtClean="0"/>
              <a:t>param</a:t>
            </a:r>
            <a:r>
              <a:rPr lang="en-US" altLang="zh-CN" i="1" dirty="0" smtClean="0"/>
              <a:t> </a:t>
            </a:r>
            <a:r>
              <a:rPr lang="en-US" altLang="zh-CN" i="1" dirty="0" err="1" smtClean="0"/>
              <a:t>svm</a:t>
            </a:r>
            <a:r>
              <a:rPr lang="en-US" altLang="zh-CN" i="1" dirty="0" smtClean="0"/>
              <a:t>:</a:t>
            </a:r>
          </a:p>
          <a:p>
            <a:r>
              <a:rPr lang="en-US" altLang="zh-CN" i="1" dirty="0" smtClean="0"/>
              <a:t>    :</a:t>
            </a:r>
            <a:r>
              <a:rPr lang="en-US" altLang="zh-CN" i="1" dirty="0" err="1" smtClean="0"/>
              <a:t>param</a:t>
            </a:r>
            <a:r>
              <a:rPr lang="en-US" altLang="zh-CN" i="1" dirty="0" smtClean="0"/>
              <a:t> </a:t>
            </a:r>
            <a:r>
              <a:rPr lang="en-US" altLang="zh-CN" i="1" dirty="0" err="1" smtClean="0"/>
              <a:t>Ei</a:t>
            </a:r>
            <a:r>
              <a:rPr lang="en-US" altLang="zh-CN" i="1" dirty="0" smtClean="0"/>
              <a:t>:</a:t>
            </a:r>
            <a:r>
              <a:rPr lang="zh-CN" altLang="en-US" i="1" dirty="0" smtClean="0"/>
              <a:t>第一个</a:t>
            </a:r>
            <a:r>
              <a:rPr lang="en-US" altLang="zh-CN" i="1" dirty="0" smtClean="0"/>
              <a:t>alpha</a:t>
            </a:r>
            <a:r>
              <a:rPr lang="zh-CN" altLang="en-US" i="1" dirty="0" smtClean="0"/>
              <a:t>值对应的</a:t>
            </a:r>
            <a:r>
              <a:rPr lang="en-US" altLang="zh-CN" i="1" dirty="0" err="1" smtClean="0"/>
              <a:t>Ei</a:t>
            </a:r>
            <a:endParaRPr lang="en-US" altLang="zh-CN" i="1" dirty="0" smtClean="0"/>
          </a:p>
          <a:p>
            <a:r>
              <a:rPr lang="en-US" altLang="zh-CN" i="1" dirty="0" smtClean="0"/>
              <a:t>    :return:</a:t>
            </a:r>
          </a:p>
          <a:p>
            <a:r>
              <a:rPr lang="en-US" altLang="zh-CN" i="1" dirty="0" smtClean="0"/>
              <a:t>    ""“</a:t>
            </a:r>
          </a:p>
          <a:p>
            <a:r>
              <a:rPr lang="en-US" altLang="zh-CN" i="1" dirty="0" smtClean="0"/>
              <a:t>	write logic</a:t>
            </a:r>
          </a:p>
          <a:p>
            <a:r>
              <a:rPr lang="en-US" altLang="zh-CN" i="1" dirty="0" smtClean="0"/>
              <a:t>      return</a:t>
            </a:r>
            <a:endParaRPr lang="zh-CN" altLang="en-US" i="1" dirty="0"/>
          </a:p>
        </p:txBody>
      </p:sp>
      <p:sp>
        <p:nvSpPr>
          <p:cNvPr id="4" name="Title 1"/>
          <p:cNvSpPr txBox="1">
            <a:spLocks/>
          </p:cNvSpPr>
          <p:nvPr/>
        </p:nvSpPr>
        <p:spPr>
          <a:xfrm>
            <a:off x="1089410" y="245162"/>
            <a:ext cx="4617327"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2.2 </a:t>
            </a:r>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因子代码规范</a:t>
            </a:r>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基于</a:t>
            </a:r>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Python</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96195" y="1000546"/>
            <a:ext cx="6869381" cy="3077766"/>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用于生成因子逻辑的</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代码遵循如下规范</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28600" indent="-228600">
              <a:buAutoNum type="arabicPeriod"/>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输入数据格式</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n"/>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type=</a:t>
            </a:r>
            <a:r>
              <a:rPr lang="en-US" altLang="zh-CN" sz="1600" dirty="0" err="1" smtClean="0">
                <a:solidFill>
                  <a:schemeClr val="tx1">
                    <a:lumMod val="75000"/>
                    <a:lumOff val="25000"/>
                  </a:schemeClr>
                </a:solidFill>
                <a:latin typeface="微软雅黑" panose="020B0503020204020204" pitchFamily="34" charset="-122"/>
                <a:ea typeface="微软雅黑" panose="020B0503020204020204" pitchFamily="34" charset="-122"/>
              </a:rPr>
              <a:t>DataFrame</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column_name=[TradingDay</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,SecuCode,DataName1</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DataName2</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n"/>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国际单位制</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输出数据格式</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type=</a:t>
            </a:r>
            <a:r>
              <a:rPr lang="en-US" altLang="zh-CN" sz="1600" dirty="0" err="1" smtClean="0">
                <a:solidFill>
                  <a:schemeClr val="tx1">
                    <a:lumMod val="75000"/>
                    <a:lumOff val="25000"/>
                  </a:schemeClr>
                </a:solidFill>
                <a:latin typeface="微软雅黑" panose="020B0503020204020204" pitchFamily="34" charset="-122"/>
                <a:ea typeface="微软雅黑" panose="020B0503020204020204" pitchFamily="34" charset="-122"/>
              </a:rPr>
              <a:t>DataFrame</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column_name=[TradingDay,SecuCode,FactorName]</a:t>
            </a:r>
          </a:p>
          <a:p>
            <a:pPr marL="285750" indent="-285750">
              <a:buFont typeface="Wingdings" panose="05000000000000000000" pitchFamily="2" charset="2"/>
              <a:buChar char="n"/>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国际单位制</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268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3309" y="289229"/>
            <a:ext cx="4617327"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2.3 </a:t>
            </a:r>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因子数据库表结构</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713023152"/>
              </p:ext>
            </p:extLst>
          </p:nvPr>
        </p:nvGraphicFramePr>
        <p:xfrm>
          <a:off x="1910815" y="2055067"/>
          <a:ext cx="8015382" cy="1964805"/>
        </p:xfrm>
        <a:graphic>
          <a:graphicData uri="http://schemas.openxmlformats.org/drawingml/2006/table">
            <a:tbl>
              <a:tblPr firstRow="1" bandRow="1">
                <a:tableStyleId>{BC89EF96-8CEA-46FF-86C4-4CE0E7609802}</a:tableStyleId>
              </a:tblPr>
              <a:tblGrid>
                <a:gridCol w="1335897"/>
                <a:gridCol w="1335897"/>
                <a:gridCol w="1335897"/>
                <a:gridCol w="1335897"/>
                <a:gridCol w="1335897"/>
                <a:gridCol w="1335897"/>
              </a:tblGrid>
              <a:tr h="392961">
                <a:tc>
                  <a:txBody>
                    <a:bodyPr/>
                    <a:lstStyle/>
                    <a:p>
                      <a:r>
                        <a:rPr lang="zh-CN" altLang="en-US" sz="1800" dirty="0" smtClean="0"/>
                        <a:t>序号</a:t>
                      </a:r>
                      <a:endParaRPr lang="zh-CN" altLang="en-US" sz="1800" dirty="0"/>
                    </a:p>
                  </a:txBody>
                  <a:tcPr/>
                </a:tc>
                <a:tc>
                  <a:txBody>
                    <a:bodyPr/>
                    <a:lstStyle/>
                    <a:p>
                      <a:r>
                        <a:rPr lang="en-US" altLang="zh-CN" sz="1800" dirty="0" smtClean="0"/>
                        <a:t>FactorCode</a:t>
                      </a:r>
                      <a:endParaRPr lang="zh-CN" altLang="en-US" sz="1800" dirty="0"/>
                    </a:p>
                  </a:txBody>
                  <a:tcPr/>
                </a:tc>
                <a:tc>
                  <a:txBody>
                    <a:bodyPr/>
                    <a:lstStyle/>
                    <a:p>
                      <a:r>
                        <a:rPr lang="zh-CN" altLang="en-US" sz="1800" dirty="0" smtClean="0"/>
                        <a:t>简称</a:t>
                      </a:r>
                      <a:endParaRPr lang="zh-CN" altLang="en-US" sz="1800" dirty="0"/>
                    </a:p>
                  </a:txBody>
                  <a:tcPr/>
                </a:tc>
                <a:tc>
                  <a:txBody>
                    <a:bodyPr/>
                    <a:lstStyle/>
                    <a:p>
                      <a:r>
                        <a:rPr lang="zh-CN" altLang="en-US" sz="1800" dirty="0" smtClean="0"/>
                        <a:t>频率</a:t>
                      </a:r>
                      <a:endParaRPr lang="zh-CN" altLang="en-US" sz="1800" dirty="0"/>
                    </a:p>
                  </a:txBody>
                  <a:tcPr/>
                </a:tc>
                <a:tc>
                  <a:txBody>
                    <a:bodyPr/>
                    <a:lstStyle/>
                    <a:p>
                      <a:r>
                        <a:rPr lang="zh-CN" altLang="en-US" sz="1800" dirty="0" smtClean="0"/>
                        <a:t>类别</a:t>
                      </a:r>
                      <a:endParaRPr lang="zh-CN" altLang="en-US" sz="1800" dirty="0"/>
                    </a:p>
                  </a:txBody>
                  <a:tcPr/>
                </a:tc>
                <a:tc>
                  <a:txBody>
                    <a:bodyPr/>
                    <a:lstStyle/>
                    <a:p>
                      <a:r>
                        <a:rPr lang="zh-CN" altLang="en-US" sz="1800" dirty="0" smtClean="0"/>
                        <a:t>描述</a:t>
                      </a:r>
                      <a:endParaRPr lang="zh-CN" altLang="en-US" sz="1800" dirty="0"/>
                    </a:p>
                  </a:txBody>
                  <a:tcPr/>
                </a:tc>
              </a:tr>
              <a:tr h="392961">
                <a:tc>
                  <a:txBody>
                    <a:bodyPr/>
                    <a:lstStyle/>
                    <a:p>
                      <a:r>
                        <a:rPr lang="en-US" altLang="zh-CN" sz="1800" dirty="0" smtClean="0"/>
                        <a:t>1</a:t>
                      </a:r>
                      <a:endParaRPr lang="zh-CN" altLang="en-US" sz="1800" dirty="0"/>
                    </a:p>
                  </a:txBody>
                  <a:tcPr/>
                </a:tc>
                <a:tc>
                  <a:txBody>
                    <a:bodyPr/>
                    <a:lstStyle/>
                    <a:p>
                      <a:r>
                        <a:rPr lang="en-US" altLang="zh-CN" sz="1800" kern="1200" dirty="0" smtClean="0">
                          <a:solidFill>
                            <a:schemeClr val="tx1"/>
                          </a:solidFill>
                          <a:latin typeface="+mn-lt"/>
                          <a:ea typeface="+mn-ea"/>
                          <a:cs typeface="+mn-cs"/>
                        </a:rPr>
                        <a:t>0001</a:t>
                      </a:r>
                      <a:endParaRPr lang="zh-CN" altLang="en-US" sz="1800" kern="1200" dirty="0">
                        <a:solidFill>
                          <a:schemeClr val="tx1"/>
                        </a:solidFill>
                        <a:latin typeface="+mn-lt"/>
                        <a:ea typeface="+mn-ea"/>
                        <a:cs typeface="+mn-cs"/>
                      </a:endParaRPr>
                    </a:p>
                  </a:txBody>
                  <a:tcPr/>
                </a:tc>
                <a:tc>
                  <a:txBody>
                    <a:bodyPr/>
                    <a:lstStyle/>
                    <a:p>
                      <a:r>
                        <a:rPr lang="en-US" altLang="zh-CN" sz="1800" kern="1200" dirty="0" smtClean="0">
                          <a:solidFill>
                            <a:schemeClr val="tx1"/>
                          </a:solidFill>
                          <a:latin typeface="+mn-lt"/>
                          <a:ea typeface="+mn-ea"/>
                          <a:cs typeface="+mn-cs"/>
                        </a:rPr>
                        <a:t>PE</a:t>
                      </a:r>
                      <a:endParaRPr lang="zh-CN" altLang="en-US" sz="1800" kern="1200" dirty="0">
                        <a:solidFill>
                          <a:schemeClr val="tx1"/>
                        </a:solidFill>
                        <a:latin typeface="+mn-lt"/>
                        <a:ea typeface="+mn-ea"/>
                        <a:cs typeface="+mn-cs"/>
                      </a:endParaRPr>
                    </a:p>
                  </a:txBody>
                  <a:tcPr/>
                </a:tc>
                <a:tc>
                  <a:txBody>
                    <a:bodyPr/>
                    <a:lstStyle/>
                    <a:p>
                      <a:r>
                        <a:rPr lang="en-US" altLang="zh-CN" sz="1800" kern="1200" dirty="0" smtClean="0">
                          <a:solidFill>
                            <a:schemeClr val="tx1"/>
                          </a:solidFill>
                          <a:latin typeface="+mn-lt"/>
                          <a:ea typeface="+mn-ea"/>
                          <a:cs typeface="+mn-cs"/>
                        </a:rPr>
                        <a:t>F1</a:t>
                      </a:r>
                      <a:endParaRPr lang="zh-CN" altLang="en-US" sz="1800" kern="1200" dirty="0">
                        <a:solidFill>
                          <a:schemeClr val="tx1"/>
                        </a:solidFill>
                        <a:latin typeface="+mn-lt"/>
                        <a:ea typeface="+mn-ea"/>
                        <a:cs typeface="+mn-cs"/>
                      </a:endParaRPr>
                    </a:p>
                  </a:txBody>
                  <a:tcPr/>
                </a:tc>
                <a:tc>
                  <a:txBody>
                    <a:bodyPr/>
                    <a:lstStyle/>
                    <a:p>
                      <a:r>
                        <a:rPr lang="en-US" altLang="zh-CN" sz="1800" kern="1200" dirty="0" smtClean="0">
                          <a:solidFill>
                            <a:schemeClr val="tx1"/>
                          </a:solidFill>
                          <a:latin typeface="+mn-lt"/>
                          <a:ea typeface="+mn-ea"/>
                          <a:cs typeface="+mn-cs"/>
                        </a:rPr>
                        <a:t>C1</a:t>
                      </a:r>
                      <a:endParaRPr lang="zh-CN" altLang="en-US" sz="1800" kern="1200" dirty="0">
                        <a:solidFill>
                          <a:schemeClr val="tx1"/>
                        </a:solidFill>
                        <a:latin typeface="+mn-lt"/>
                        <a:ea typeface="+mn-ea"/>
                        <a:cs typeface="+mn-cs"/>
                      </a:endParaRPr>
                    </a:p>
                  </a:txBody>
                  <a:tcPr/>
                </a:tc>
                <a:tc>
                  <a:txBody>
                    <a:bodyPr/>
                    <a:lstStyle/>
                    <a:p>
                      <a:r>
                        <a:rPr lang="zh-CN" altLang="en-US" sz="1800" kern="1200" dirty="0" smtClean="0">
                          <a:solidFill>
                            <a:schemeClr val="tx1"/>
                          </a:solidFill>
                          <a:latin typeface="+mn-lt"/>
                          <a:ea typeface="+mn-ea"/>
                          <a:cs typeface="+mn-cs"/>
                        </a:rPr>
                        <a:t>市盈率</a:t>
                      </a:r>
                      <a:endParaRPr lang="zh-CN" altLang="en-US" sz="1800" kern="1200" dirty="0">
                        <a:solidFill>
                          <a:schemeClr val="tx1"/>
                        </a:solidFill>
                        <a:latin typeface="+mn-lt"/>
                        <a:ea typeface="+mn-ea"/>
                        <a:cs typeface="+mn-cs"/>
                      </a:endParaRPr>
                    </a:p>
                  </a:txBody>
                  <a:tcPr/>
                </a:tc>
              </a:tr>
              <a:tr h="392961">
                <a:tc>
                  <a:txBody>
                    <a:bodyPr/>
                    <a:lstStyle/>
                    <a:p>
                      <a:r>
                        <a:rPr lang="en-US" altLang="zh-CN" sz="1800" dirty="0" smtClean="0"/>
                        <a:t>2</a:t>
                      </a:r>
                      <a:endParaRPr lang="zh-CN" altLang="en-US" sz="1800" dirty="0"/>
                    </a:p>
                  </a:txBody>
                  <a:tcPr/>
                </a:tc>
                <a:tc>
                  <a:txBody>
                    <a:bodyPr/>
                    <a:lstStyle/>
                    <a:p>
                      <a:r>
                        <a:rPr lang="en-US" altLang="zh-CN" sz="1800" kern="1200" dirty="0" smtClean="0">
                          <a:solidFill>
                            <a:schemeClr val="tx1"/>
                          </a:solidFill>
                          <a:latin typeface="+mn-lt"/>
                          <a:ea typeface="+mn-ea"/>
                          <a:cs typeface="+mn-cs"/>
                        </a:rPr>
                        <a:t>0002</a:t>
                      </a:r>
                      <a:endParaRPr lang="zh-CN" altLang="en-US" sz="1800" kern="1200" dirty="0">
                        <a:solidFill>
                          <a:schemeClr val="tx1"/>
                        </a:solidFill>
                        <a:latin typeface="+mn-lt"/>
                        <a:ea typeface="+mn-ea"/>
                        <a:cs typeface="+mn-cs"/>
                      </a:endParaRPr>
                    </a:p>
                  </a:txBody>
                  <a:tcPr/>
                </a:tc>
                <a:tc>
                  <a:txBody>
                    <a:bodyPr/>
                    <a:lstStyle/>
                    <a:p>
                      <a:r>
                        <a:rPr lang="en-US" altLang="zh-CN" sz="1800" kern="1200" dirty="0" smtClean="0">
                          <a:solidFill>
                            <a:schemeClr val="tx1"/>
                          </a:solidFill>
                          <a:latin typeface="+mn-lt"/>
                          <a:ea typeface="+mn-ea"/>
                          <a:cs typeface="+mn-cs"/>
                        </a:rPr>
                        <a:t>EPS</a:t>
                      </a:r>
                      <a:endParaRPr lang="zh-CN" altLang="en-US" sz="1800" kern="1200" dirty="0">
                        <a:solidFill>
                          <a:schemeClr val="tx1"/>
                        </a:solidFill>
                        <a:latin typeface="+mn-lt"/>
                        <a:ea typeface="+mn-ea"/>
                        <a:cs typeface="+mn-cs"/>
                      </a:endParaRPr>
                    </a:p>
                  </a:txBody>
                  <a:tcPr/>
                </a:tc>
                <a:tc>
                  <a:txBody>
                    <a:bodyPr/>
                    <a:lstStyle/>
                    <a:p>
                      <a:r>
                        <a:rPr lang="en-US" altLang="zh-CN" sz="1800" kern="1200" dirty="0" smtClean="0">
                          <a:solidFill>
                            <a:schemeClr val="tx1"/>
                          </a:solidFill>
                          <a:latin typeface="+mn-lt"/>
                          <a:ea typeface="+mn-ea"/>
                          <a:cs typeface="+mn-cs"/>
                        </a:rPr>
                        <a:t>F3</a:t>
                      </a:r>
                      <a:endParaRPr lang="zh-CN" altLang="en-US" sz="1800" kern="1200" dirty="0">
                        <a:solidFill>
                          <a:schemeClr val="tx1"/>
                        </a:solidFill>
                        <a:latin typeface="+mn-lt"/>
                        <a:ea typeface="+mn-ea"/>
                        <a:cs typeface="+mn-cs"/>
                      </a:endParaRPr>
                    </a:p>
                  </a:txBody>
                  <a:tcPr/>
                </a:tc>
                <a:tc>
                  <a:txBody>
                    <a:bodyPr/>
                    <a:lstStyle/>
                    <a:p>
                      <a:r>
                        <a:rPr lang="en-US" altLang="zh-CN" sz="1800" kern="1200" dirty="0" smtClean="0">
                          <a:solidFill>
                            <a:schemeClr val="tx1"/>
                          </a:solidFill>
                          <a:latin typeface="+mn-lt"/>
                          <a:ea typeface="+mn-ea"/>
                          <a:cs typeface="+mn-cs"/>
                        </a:rPr>
                        <a:t>C1</a:t>
                      </a:r>
                      <a:endParaRPr lang="zh-CN" altLang="en-US" sz="1800" kern="1200" dirty="0">
                        <a:solidFill>
                          <a:schemeClr val="tx1"/>
                        </a:solidFill>
                        <a:latin typeface="+mn-lt"/>
                        <a:ea typeface="+mn-ea"/>
                        <a:cs typeface="+mn-cs"/>
                      </a:endParaRPr>
                    </a:p>
                  </a:txBody>
                  <a:tcPr/>
                </a:tc>
                <a:tc>
                  <a:txBody>
                    <a:bodyPr/>
                    <a:lstStyle/>
                    <a:p>
                      <a:r>
                        <a:rPr lang="zh-CN" altLang="en-US" sz="1800" kern="1200" dirty="0" smtClean="0">
                          <a:solidFill>
                            <a:schemeClr val="tx1"/>
                          </a:solidFill>
                          <a:latin typeface="+mn-lt"/>
                          <a:ea typeface="+mn-ea"/>
                          <a:cs typeface="+mn-cs"/>
                        </a:rPr>
                        <a:t>每股收益</a:t>
                      </a:r>
                      <a:endParaRPr lang="zh-CN" altLang="en-US" sz="1800" kern="1200" dirty="0">
                        <a:solidFill>
                          <a:schemeClr val="tx1"/>
                        </a:solidFill>
                        <a:latin typeface="+mn-lt"/>
                        <a:ea typeface="+mn-ea"/>
                        <a:cs typeface="+mn-cs"/>
                      </a:endParaRPr>
                    </a:p>
                  </a:txBody>
                  <a:tcPr/>
                </a:tc>
              </a:tr>
              <a:tr h="392961">
                <a:tc>
                  <a:txBody>
                    <a:bodyPr/>
                    <a:lstStyle/>
                    <a:p>
                      <a:r>
                        <a:rPr lang="en-US" altLang="zh-CN" sz="1800" dirty="0" smtClean="0"/>
                        <a:t>3</a:t>
                      </a:r>
                      <a:endParaRPr lang="zh-CN" altLang="en-US" sz="1800" dirty="0"/>
                    </a:p>
                  </a:txBody>
                  <a:tcPr/>
                </a:tc>
                <a:tc>
                  <a:txBody>
                    <a:bodyPr/>
                    <a:lstStyle/>
                    <a:p>
                      <a:r>
                        <a:rPr lang="en-US" altLang="zh-CN" sz="1800" dirty="0" smtClean="0"/>
                        <a:t>…</a:t>
                      </a:r>
                      <a:endParaRPr lang="zh-CN" altLang="en-US" sz="1800" dirty="0"/>
                    </a:p>
                  </a:txBody>
                  <a:tcPr/>
                </a:tc>
                <a:tc>
                  <a:txBody>
                    <a:bodyPr/>
                    <a:lstStyle/>
                    <a:p>
                      <a:r>
                        <a:rPr lang="en-US" altLang="zh-CN" sz="1800" dirty="0" smtClean="0"/>
                        <a:t>…</a:t>
                      </a:r>
                      <a:endParaRPr lang="zh-CN" altLang="en-US" sz="1800" dirty="0"/>
                    </a:p>
                  </a:txBody>
                  <a:tcPr/>
                </a:tc>
                <a:tc>
                  <a:txBody>
                    <a:bodyPr/>
                    <a:lstStyle/>
                    <a:p>
                      <a:r>
                        <a:rPr lang="en-US" altLang="zh-CN" sz="1800" dirty="0" smtClean="0"/>
                        <a:t>…</a:t>
                      </a:r>
                      <a:endParaRPr lang="zh-CN" altLang="en-US" sz="1800" dirty="0"/>
                    </a:p>
                  </a:txBody>
                  <a:tcPr/>
                </a:tc>
                <a:tc>
                  <a:txBody>
                    <a:bodyPr/>
                    <a:lstStyle/>
                    <a:p>
                      <a:r>
                        <a:rPr lang="en-US" altLang="zh-CN" sz="1800" dirty="0" smtClean="0"/>
                        <a:t>…</a:t>
                      </a:r>
                      <a:endParaRPr lang="zh-CN" altLang="en-US" sz="1800" dirty="0"/>
                    </a:p>
                  </a:txBody>
                  <a:tcPr/>
                </a:tc>
                <a:tc>
                  <a:txBody>
                    <a:bodyPr/>
                    <a:lstStyle/>
                    <a:p>
                      <a:r>
                        <a:rPr lang="en-US" altLang="zh-CN" sz="1800" dirty="0" smtClean="0"/>
                        <a:t>…</a:t>
                      </a:r>
                      <a:endParaRPr lang="zh-CN" altLang="en-US" sz="1800" dirty="0"/>
                    </a:p>
                  </a:txBody>
                  <a:tcPr/>
                </a:tc>
              </a:tr>
              <a:tr h="392961">
                <a:tc>
                  <a:txBody>
                    <a:bodyPr/>
                    <a:lstStyle/>
                    <a:p>
                      <a:r>
                        <a:rPr lang="en-US" altLang="zh-CN" sz="1800" dirty="0" smtClean="0"/>
                        <a:t>…</a:t>
                      </a:r>
                      <a:endParaRPr lang="zh-CN" altLang="en-US" sz="1800" dirty="0"/>
                    </a:p>
                  </a:txBody>
                  <a:tcPr/>
                </a:tc>
                <a:tc>
                  <a:txBody>
                    <a:bodyPr/>
                    <a:lstStyle/>
                    <a:p>
                      <a:r>
                        <a:rPr lang="en-US" altLang="zh-CN" sz="1800" dirty="0" smtClean="0"/>
                        <a:t>…</a:t>
                      </a:r>
                      <a:endParaRPr lang="zh-CN" altLang="en-US" sz="1800" dirty="0"/>
                    </a:p>
                  </a:txBody>
                  <a:tcPr/>
                </a:tc>
                <a:tc>
                  <a:txBody>
                    <a:bodyPr/>
                    <a:lstStyle/>
                    <a:p>
                      <a:r>
                        <a:rPr lang="en-US" altLang="zh-CN" sz="1800" dirty="0" smtClean="0"/>
                        <a:t>…</a:t>
                      </a:r>
                      <a:endParaRPr lang="zh-CN" altLang="en-US" sz="1800" dirty="0"/>
                    </a:p>
                  </a:txBody>
                  <a:tcPr/>
                </a:tc>
                <a:tc>
                  <a:txBody>
                    <a:bodyPr/>
                    <a:lstStyle/>
                    <a:p>
                      <a:r>
                        <a:rPr lang="en-US" altLang="zh-CN" sz="1800" dirty="0" smtClean="0"/>
                        <a:t>…</a:t>
                      </a:r>
                      <a:endParaRPr lang="zh-CN" altLang="en-US" sz="1800" dirty="0"/>
                    </a:p>
                  </a:txBody>
                  <a:tcPr/>
                </a:tc>
                <a:tc>
                  <a:txBody>
                    <a:bodyPr/>
                    <a:lstStyle/>
                    <a:p>
                      <a:r>
                        <a:rPr lang="en-US" altLang="zh-CN" sz="1800" dirty="0" smtClean="0"/>
                        <a:t>…</a:t>
                      </a:r>
                      <a:endParaRPr lang="zh-CN" altLang="en-US" sz="1800" dirty="0"/>
                    </a:p>
                  </a:txBody>
                  <a:tcPr/>
                </a:tc>
                <a:tc>
                  <a:txBody>
                    <a:bodyPr/>
                    <a:lstStyle/>
                    <a:p>
                      <a:r>
                        <a:rPr lang="en-US" altLang="zh-CN" sz="1800" dirty="0" smtClean="0"/>
                        <a:t>…</a:t>
                      </a:r>
                      <a:endParaRPr lang="zh-CN" altLang="en-US" sz="1800" dirty="0"/>
                    </a:p>
                  </a:txBody>
                  <a:tcPr/>
                </a:tc>
              </a:tr>
            </a:tbl>
          </a:graphicData>
        </a:graphic>
      </p:graphicFrame>
      <p:sp>
        <p:nvSpPr>
          <p:cNvPr id="4" name="文本框 3"/>
          <p:cNvSpPr txBox="1"/>
          <p:nvPr/>
        </p:nvSpPr>
        <p:spPr>
          <a:xfrm>
            <a:off x="4982028" y="1628681"/>
            <a:ext cx="1872949"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rPr>
              <a:t>BasicFactorMain</a:t>
            </a:r>
            <a:endPar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3429" y="843851"/>
            <a:ext cx="5283819" cy="784830"/>
          </a:xfrm>
          <a:prstGeom prst="rect">
            <a:avLst/>
          </a:prstGeom>
          <a:noFill/>
        </p:spPr>
        <p:txBody>
          <a:bodyPr wrap="non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因子主表</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本表收录单个因子的序号、简称等基础信息。</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180435322"/>
              </p:ext>
            </p:extLst>
          </p:nvPr>
        </p:nvGraphicFramePr>
        <p:xfrm>
          <a:off x="2633846" y="4893195"/>
          <a:ext cx="6679485" cy="1964805"/>
        </p:xfrm>
        <a:graphic>
          <a:graphicData uri="http://schemas.openxmlformats.org/drawingml/2006/table">
            <a:tbl>
              <a:tblPr firstRow="1" bandRow="1">
                <a:tableStyleId>{BC89EF96-8CEA-46FF-86C4-4CE0E7609802}</a:tableStyleId>
              </a:tblPr>
              <a:tblGrid>
                <a:gridCol w="1335897"/>
                <a:gridCol w="1335897"/>
                <a:gridCol w="1335897"/>
                <a:gridCol w="1335897"/>
                <a:gridCol w="1335897"/>
              </a:tblGrid>
              <a:tr h="392961">
                <a:tc>
                  <a:txBody>
                    <a:bodyPr/>
                    <a:lstStyle/>
                    <a:p>
                      <a:r>
                        <a:rPr lang="zh-CN" altLang="en-US" sz="1800" dirty="0" smtClean="0"/>
                        <a:t>序号</a:t>
                      </a:r>
                      <a:endParaRPr lang="zh-CN" altLang="en-US" sz="1800" dirty="0"/>
                    </a:p>
                  </a:txBody>
                  <a:tcPr/>
                </a:tc>
                <a:tc>
                  <a:txBody>
                    <a:bodyPr/>
                    <a:lstStyle/>
                    <a:p>
                      <a:r>
                        <a:rPr lang="en-US" altLang="zh-CN" sz="1800" dirty="0" smtClean="0"/>
                        <a:t>TradingDay</a:t>
                      </a:r>
                      <a:endParaRPr lang="zh-CN" altLang="en-US" sz="1800" dirty="0"/>
                    </a:p>
                  </a:txBody>
                  <a:tcPr/>
                </a:tc>
                <a:tc>
                  <a:txBody>
                    <a:bodyPr/>
                    <a:lstStyle/>
                    <a:p>
                      <a:r>
                        <a:rPr lang="en-US" altLang="zh-CN" sz="1800" dirty="0" smtClean="0"/>
                        <a:t>SecuCode</a:t>
                      </a:r>
                      <a:endParaRPr lang="zh-CN" altLang="en-US" sz="1800" dirty="0"/>
                    </a:p>
                  </a:txBody>
                  <a:tcPr/>
                </a:tc>
                <a:tc>
                  <a:txBody>
                    <a:bodyPr/>
                    <a:lstStyle/>
                    <a:p>
                      <a:r>
                        <a:rPr lang="en-US" altLang="zh-CN" sz="1800" dirty="0" smtClean="0"/>
                        <a:t>0001</a:t>
                      </a:r>
                      <a:endParaRPr lang="zh-CN" altLang="en-US" sz="1800" dirty="0"/>
                    </a:p>
                  </a:txBody>
                  <a:tcPr/>
                </a:tc>
                <a:tc>
                  <a:txBody>
                    <a:bodyPr/>
                    <a:lstStyle/>
                    <a:p>
                      <a:r>
                        <a:rPr lang="en-US" altLang="zh-CN" sz="1800" dirty="0" smtClean="0"/>
                        <a:t>0004</a:t>
                      </a:r>
                      <a:endParaRPr lang="zh-CN" altLang="en-US" sz="1800" dirty="0"/>
                    </a:p>
                  </a:txBody>
                  <a:tcPr/>
                </a:tc>
              </a:tr>
              <a:tr h="392961">
                <a:tc>
                  <a:txBody>
                    <a:bodyPr/>
                    <a:lstStyle/>
                    <a:p>
                      <a:r>
                        <a:rPr lang="en-US" altLang="zh-CN" sz="1800" dirty="0" smtClean="0"/>
                        <a:t>1</a:t>
                      </a:r>
                      <a:endParaRPr lang="zh-CN" altLang="en-US" sz="1800" dirty="0"/>
                    </a:p>
                  </a:txBody>
                  <a:tcPr/>
                </a:tc>
                <a:tc>
                  <a:txBody>
                    <a:bodyPr/>
                    <a:lstStyle/>
                    <a:p>
                      <a:r>
                        <a:rPr lang="en-US" altLang="zh-CN" sz="1800" kern="1200" dirty="0" smtClean="0">
                          <a:solidFill>
                            <a:schemeClr val="tx1"/>
                          </a:solidFill>
                          <a:latin typeface="+mn-lt"/>
                          <a:ea typeface="+mn-ea"/>
                          <a:cs typeface="+mn-cs"/>
                        </a:rPr>
                        <a:t>20100101</a:t>
                      </a:r>
                      <a:endParaRPr lang="zh-CN" altLang="en-US" sz="1800" kern="1200" dirty="0">
                        <a:solidFill>
                          <a:schemeClr val="tx1"/>
                        </a:solidFill>
                        <a:latin typeface="+mn-lt"/>
                        <a:ea typeface="+mn-ea"/>
                        <a:cs typeface="+mn-cs"/>
                      </a:endParaRPr>
                    </a:p>
                  </a:txBody>
                  <a:tcPr/>
                </a:tc>
                <a:tc>
                  <a:txBody>
                    <a:bodyPr/>
                    <a:lstStyle/>
                    <a:p>
                      <a:r>
                        <a:rPr lang="en-US" altLang="zh-CN" sz="1800" kern="1200" dirty="0" smtClean="0">
                          <a:solidFill>
                            <a:schemeClr val="tx1"/>
                          </a:solidFill>
                          <a:latin typeface="+mn-lt"/>
                          <a:ea typeface="+mn-ea"/>
                          <a:cs typeface="+mn-cs"/>
                        </a:rPr>
                        <a:t>000001</a:t>
                      </a:r>
                      <a:endParaRPr lang="zh-CN" altLang="en-US" sz="1800" kern="1200" dirty="0">
                        <a:solidFill>
                          <a:schemeClr val="tx1"/>
                        </a:solidFill>
                        <a:latin typeface="+mn-lt"/>
                        <a:ea typeface="+mn-ea"/>
                        <a:cs typeface="+mn-cs"/>
                      </a:endParaRPr>
                    </a:p>
                  </a:txBody>
                  <a:tcPr/>
                </a:tc>
                <a:tc>
                  <a:txBody>
                    <a:bodyPr/>
                    <a:lstStyle/>
                    <a:p>
                      <a:r>
                        <a:rPr lang="en-US" altLang="zh-CN" sz="1800" kern="1200" dirty="0" smtClean="0">
                          <a:solidFill>
                            <a:schemeClr val="tx1"/>
                          </a:solidFill>
                          <a:latin typeface="+mn-lt"/>
                          <a:ea typeface="+mn-ea"/>
                          <a:cs typeface="+mn-cs"/>
                        </a:rPr>
                        <a:t>12.2</a:t>
                      </a:r>
                      <a:endParaRPr lang="zh-CN" altLang="en-US" sz="1800" kern="1200" dirty="0">
                        <a:solidFill>
                          <a:schemeClr val="tx1"/>
                        </a:solidFill>
                        <a:latin typeface="+mn-lt"/>
                        <a:ea typeface="+mn-ea"/>
                        <a:cs typeface="+mn-cs"/>
                      </a:endParaRPr>
                    </a:p>
                  </a:txBody>
                  <a:tcPr/>
                </a:tc>
                <a:tc>
                  <a:txBody>
                    <a:bodyPr/>
                    <a:lstStyle/>
                    <a:p>
                      <a:r>
                        <a:rPr lang="en-US" altLang="zh-CN" sz="1800" kern="1200" dirty="0" smtClean="0">
                          <a:solidFill>
                            <a:schemeClr val="tx1"/>
                          </a:solidFill>
                          <a:latin typeface="+mn-lt"/>
                          <a:ea typeface="+mn-ea"/>
                          <a:cs typeface="+mn-cs"/>
                        </a:rPr>
                        <a:t>223</a:t>
                      </a:r>
                      <a:endParaRPr lang="zh-CN" altLang="en-US" sz="1800" kern="1200" dirty="0">
                        <a:solidFill>
                          <a:schemeClr val="tx1"/>
                        </a:solidFill>
                        <a:latin typeface="+mn-lt"/>
                        <a:ea typeface="+mn-ea"/>
                        <a:cs typeface="+mn-cs"/>
                      </a:endParaRPr>
                    </a:p>
                  </a:txBody>
                  <a:tcPr/>
                </a:tc>
              </a:tr>
              <a:tr h="392961">
                <a:tc>
                  <a:txBody>
                    <a:bodyPr/>
                    <a:lstStyle/>
                    <a:p>
                      <a:r>
                        <a:rPr lang="en-US" altLang="zh-CN" sz="1800" dirty="0" smtClean="0"/>
                        <a:t>2</a:t>
                      </a:r>
                      <a:endParaRPr lang="zh-CN" altLang="en-US" sz="1800" dirty="0"/>
                    </a:p>
                  </a:txBody>
                  <a:tcPr/>
                </a:tc>
                <a:tc>
                  <a:txBody>
                    <a:bodyPr/>
                    <a:lstStyle/>
                    <a:p>
                      <a:r>
                        <a:rPr lang="en-US" altLang="zh-CN" sz="1800" kern="1200" dirty="0" smtClean="0">
                          <a:solidFill>
                            <a:schemeClr val="tx1"/>
                          </a:solidFill>
                          <a:latin typeface="+mn-lt"/>
                          <a:ea typeface="+mn-ea"/>
                          <a:cs typeface="+mn-cs"/>
                        </a:rPr>
                        <a:t>20100101</a:t>
                      </a:r>
                      <a:endParaRPr lang="zh-CN" altLang="en-US" sz="1800" kern="1200" dirty="0">
                        <a:solidFill>
                          <a:schemeClr val="tx1"/>
                        </a:solidFill>
                        <a:latin typeface="+mn-lt"/>
                        <a:ea typeface="+mn-ea"/>
                        <a:cs typeface="+mn-cs"/>
                      </a:endParaRPr>
                    </a:p>
                  </a:txBody>
                  <a:tcPr/>
                </a:tc>
                <a:tc>
                  <a:txBody>
                    <a:bodyPr/>
                    <a:lstStyle/>
                    <a:p>
                      <a:r>
                        <a:rPr lang="en-US" altLang="zh-CN" sz="1800" kern="1200" dirty="0" smtClean="0">
                          <a:solidFill>
                            <a:schemeClr val="tx1"/>
                          </a:solidFill>
                          <a:latin typeface="+mn-lt"/>
                          <a:ea typeface="+mn-ea"/>
                          <a:cs typeface="+mn-cs"/>
                        </a:rPr>
                        <a:t>000003</a:t>
                      </a:r>
                      <a:endParaRPr lang="zh-CN" altLang="en-US" sz="1800" kern="1200" dirty="0">
                        <a:solidFill>
                          <a:schemeClr val="tx1"/>
                        </a:solidFill>
                        <a:latin typeface="+mn-lt"/>
                        <a:ea typeface="+mn-ea"/>
                        <a:cs typeface="+mn-cs"/>
                      </a:endParaRPr>
                    </a:p>
                  </a:txBody>
                  <a:tcPr/>
                </a:tc>
                <a:tc>
                  <a:txBody>
                    <a:bodyPr/>
                    <a:lstStyle/>
                    <a:p>
                      <a:r>
                        <a:rPr lang="en-US" altLang="zh-CN" sz="1800" kern="1200" dirty="0" smtClean="0">
                          <a:solidFill>
                            <a:schemeClr val="tx1"/>
                          </a:solidFill>
                          <a:latin typeface="+mn-lt"/>
                          <a:ea typeface="+mn-ea"/>
                          <a:cs typeface="+mn-cs"/>
                        </a:rPr>
                        <a:t>12.6</a:t>
                      </a:r>
                      <a:endParaRPr lang="zh-CN" altLang="en-US" sz="1800" kern="1200" dirty="0">
                        <a:solidFill>
                          <a:schemeClr val="tx1"/>
                        </a:solidFill>
                        <a:latin typeface="+mn-lt"/>
                        <a:ea typeface="+mn-ea"/>
                        <a:cs typeface="+mn-cs"/>
                      </a:endParaRPr>
                    </a:p>
                  </a:txBody>
                  <a:tcPr/>
                </a:tc>
                <a:tc>
                  <a:txBody>
                    <a:bodyPr/>
                    <a:lstStyle/>
                    <a:p>
                      <a:r>
                        <a:rPr lang="en-US" altLang="zh-CN" sz="1800" kern="1200" dirty="0" smtClean="0">
                          <a:solidFill>
                            <a:schemeClr val="tx1"/>
                          </a:solidFill>
                          <a:latin typeface="+mn-lt"/>
                          <a:ea typeface="+mn-ea"/>
                          <a:cs typeface="+mn-cs"/>
                        </a:rPr>
                        <a:t>52</a:t>
                      </a:r>
                      <a:endParaRPr lang="zh-CN" altLang="en-US" sz="1800" kern="1200" dirty="0">
                        <a:solidFill>
                          <a:schemeClr val="tx1"/>
                        </a:solidFill>
                        <a:latin typeface="+mn-lt"/>
                        <a:ea typeface="+mn-ea"/>
                        <a:cs typeface="+mn-cs"/>
                      </a:endParaRPr>
                    </a:p>
                  </a:txBody>
                  <a:tcPr/>
                </a:tc>
              </a:tr>
              <a:tr h="392961">
                <a:tc>
                  <a:txBody>
                    <a:bodyPr/>
                    <a:lstStyle/>
                    <a:p>
                      <a:r>
                        <a:rPr lang="en-US" altLang="zh-CN" sz="1800" dirty="0" smtClean="0"/>
                        <a:t>3</a:t>
                      </a:r>
                      <a:endParaRPr lang="zh-CN" altLang="en-US" sz="1800" dirty="0"/>
                    </a:p>
                  </a:txBody>
                  <a:tcPr/>
                </a:tc>
                <a:tc>
                  <a:txBody>
                    <a:bodyPr/>
                    <a:lstStyle/>
                    <a:p>
                      <a:r>
                        <a:rPr lang="en-US" altLang="zh-CN" sz="1800" dirty="0" smtClean="0"/>
                        <a:t>…</a:t>
                      </a:r>
                      <a:endParaRPr lang="zh-CN" altLang="en-US" sz="1800" dirty="0"/>
                    </a:p>
                  </a:txBody>
                  <a:tcPr/>
                </a:tc>
                <a:tc>
                  <a:txBody>
                    <a:bodyPr/>
                    <a:lstStyle/>
                    <a:p>
                      <a:r>
                        <a:rPr lang="en-US" altLang="zh-CN" sz="1800" dirty="0" smtClean="0"/>
                        <a:t>…</a:t>
                      </a:r>
                      <a:endParaRPr lang="zh-CN" altLang="en-US" sz="1800" dirty="0"/>
                    </a:p>
                  </a:txBody>
                  <a:tcPr/>
                </a:tc>
                <a:tc>
                  <a:txBody>
                    <a:bodyPr/>
                    <a:lstStyle/>
                    <a:p>
                      <a:r>
                        <a:rPr lang="en-US" altLang="zh-CN" sz="1800" dirty="0" smtClean="0"/>
                        <a:t>…</a:t>
                      </a:r>
                      <a:endParaRPr lang="zh-CN" altLang="en-US" sz="1800" dirty="0"/>
                    </a:p>
                  </a:txBody>
                  <a:tcPr/>
                </a:tc>
                <a:tc>
                  <a:txBody>
                    <a:bodyPr/>
                    <a:lstStyle/>
                    <a:p>
                      <a:r>
                        <a:rPr lang="en-US" altLang="zh-CN" sz="1800" dirty="0" smtClean="0"/>
                        <a:t>…</a:t>
                      </a:r>
                      <a:endParaRPr lang="zh-CN" altLang="en-US" sz="1800" dirty="0"/>
                    </a:p>
                  </a:txBody>
                  <a:tcPr/>
                </a:tc>
              </a:tr>
              <a:tr h="392961">
                <a:tc>
                  <a:txBody>
                    <a:bodyPr/>
                    <a:lstStyle/>
                    <a:p>
                      <a:r>
                        <a:rPr lang="en-US" altLang="zh-CN" sz="1800" dirty="0" smtClean="0"/>
                        <a:t>…</a:t>
                      </a:r>
                      <a:endParaRPr lang="zh-CN" altLang="en-US" sz="1800" dirty="0"/>
                    </a:p>
                  </a:txBody>
                  <a:tcPr/>
                </a:tc>
                <a:tc>
                  <a:txBody>
                    <a:bodyPr/>
                    <a:lstStyle/>
                    <a:p>
                      <a:r>
                        <a:rPr lang="en-US" altLang="zh-CN" sz="1800" dirty="0" smtClean="0"/>
                        <a:t>…</a:t>
                      </a:r>
                      <a:endParaRPr lang="zh-CN" altLang="en-US" sz="1800" dirty="0"/>
                    </a:p>
                  </a:txBody>
                  <a:tcPr/>
                </a:tc>
                <a:tc>
                  <a:txBody>
                    <a:bodyPr/>
                    <a:lstStyle/>
                    <a:p>
                      <a:r>
                        <a:rPr lang="en-US" altLang="zh-CN" sz="1800" dirty="0" smtClean="0"/>
                        <a:t>…</a:t>
                      </a:r>
                      <a:endParaRPr lang="zh-CN" altLang="en-US" sz="1800" dirty="0"/>
                    </a:p>
                  </a:txBody>
                  <a:tcPr/>
                </a:tc>
                <a:tc>
                  <a:txBody>
                    <a:bodyPr/>
                    <a:lstStyle/>
                    <a:p>
                      <a:r>
                        <a:rPr lang="en-US" altLang="zh-CN" sz="1800" dirty="0" smtClean="0"/>
                        <a:t>…</a:t>
                      </a:r>
                      <a:endParaRPr lang="zh-CN" altLang="en-US" sz="1800" dirty="0"/>
                    </a:p>
                  </a:txBody>
                  <a:tcPr/>
                </a:tc>
                <a:tc>
                  <a:txBody>
                    <a:bodyPr/>
                    <a:lstStyle/>
                    <a:p>
                      <a:r>
                        <a:rPr lang="en-US" altLang="zh-CN" sz="1800" dirty="0" smtClean="0"/>
                        <a:t>…</a:t>
                      </a:r>
                      <a:endParaRPr lang="zh-CN" altLang="en-US" sz="1800" dirty="0"/>
                    </a:p>
                  </a:txBody>
                  <a:tcPr/>
                </a:tc>
              </a:tr>
            </a:tbl>
          </a:graphicData>
        </a:graphic>
      </p:graphicFrame>
      <p:sp>
        <p:nvSpPr>
          <p:cNvPr id="8" name="文本框 7"/>
          <p:cNvSpPr txBox="1"/>
          <p:nvPr/>
        </p:nvSpPr>
        <p:spPr>
          <a:xfrm>
            <a:off x="5281026" y="4310151"/>
            <a:ext cx="1385123"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rPr>
              <a:t>ValueFactor</a:t>
            </a:r>
            <a:endPar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4874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12293" y="256179"/>
            <a:ext cx="4617327"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2.3 </a:t>
            </a:r>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因子数据库表结构</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75774" y="1277955"/>
            <a:ext cx="10524637" cy="5632311"/>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因子</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主</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表覆盖因子的全部基本信息，不同频率因子的因子代码不同，不同类别因子的因子代码不同，因子代码在不同因子表内唯一。</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根据不同的因子类别，将因子值存储在不同的表内。比如，总共</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类因子的话，就设计</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张表。每张表的前两个关键字为</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Trading</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Day</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以及</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SecuCode</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。每张表格的字段数量不超过</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，不同频率类别的表放在不同的表空间，查询操作采用如</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DailyFactor.ValueFactor1, DailyFactor.ValueFactor2</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因子值的数据库存储来自于</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代码的建表操作，因子数据采用国际单位制存储，因子值缺失的地方为为空。</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相同的因子简称可以拥有不同因子频率的数据，比如</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PE</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而言，日线、周线以及月线均能得到对应频率的因子数据。</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合成因子库由基础因子根据一定的逻辑进行线性或者非线性合成得到，遗传规划类分到合成因子库。</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模型因子库中的因子建立在一张表格内，该库内的因子必须满足低相关性、正交等机器学习预处理的要求。模型因子库中的因子数据经过精细加工，用于直接提取到模型进行训练和回测。</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不同频率的因子数据不能进行混合使用，也不允许放在同一张表内存储。</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并不</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追求因子的个数，相关性极高的因子数据只保留一个。</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因子作为涵盖市场各方面信息的载体，数据的完整性以及真实性最重要。</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6917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281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815414" y="572625"/>
            <a:ext cx="3008380" cy="662379"/>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zh-CN" altLang="en-US" sz="4267" b="1" dirty="0">
                <a:solidFill>
                  <a:srgbClr val="01359A"/>
                </a:solidFill>
                <a:latin typeface="微软雅黑" panose="020B0503020204020204" pitchFamily="34" charset="-122"/>
                <a:ea typeface="微软雅黑" panose="020B0503020204020204" pitchFamily="34" charset="-122"/>
              </a:rPr>
              <a:t>目录</a:t>
            </a:r>
            <a:r>
              <a:rPr lang="en-US" altLang="zh-CN" sz="4267" b="1" dirty="0">
                <a:solidFill>
                  <a:srgbClr val="01359A"/>
                </a:solidFill>
                <a:latin typeface="微软雅黑" panose="020B0503020204020204" pitchFamily="34" charset="-122"/>
                <a:ea typeface="微软雅黑" panose="020B0503020204020204" pitchFamily="34" charset="-122"/>
              </a:rPr>
              <a:t>/</a:t>
            </a:r>
            <a:r>
              <a:rPr lang="en-US" altLang="zh-CN" sz="2400" b="1" dirty="0">
                <a:solidFill>
                  <a:srgbClr val="01359A"/>
                </a:solidFill>
                <a:latin typeface="微软雅黑" panose="020B0503020204020204" pitchFamily="34" charset="-122"/>
                <a:ea typeface="微软雅黑" panose="020B0503020204020204" pitchFamily="34" charset="-122"/>
              </a:rPr>
              <a:t>Contents</a:t>
            </a:r>
            <a:endParaRPr lang="en-GB" sz="2400" b="1" dirty="0">
              <a:solidFill>
                <a:srgbClr val="01359A"/>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984763" y="1412776"/>
            <a:ext cx="10199803" cy="0"/>
          </a:xfrm>
          <a:prstGeom prst="line">
            <a:avLst/>
          </a:prstGeom>
          <a:ln>
            <a:solidFill>
              <a:srgbClr val="01359A"/>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543605" y="2206935"/>
            <a:ext cx="1536171" cy="741633"/>
            <a:chOff x="2215144" y="982844"/>
            <a:chExt cx="1325339" cy="842780"/>
          </a:xfrm>
        </p:grpSpPr>
        <p:sp>
          <p:nvSpPr>
            <p:cNvPr id="46" name="平行四边形 45"/>
            <p:cNvSpPr/>
            <p:nvPr/>
          </p:nvSpPr>
          <p:spPr>
            <a:xfrm>
              <a:off x="2215144" y="982844"/>
              <a:ext cx="1120898" cy="842780"/>
            </a:xfrm>
            <a:prstGeom prst="parallelogram">
              <a:avLst>
                <a:gd name="adj" fmla="val 48207"/>
              </a:avLst>
            </a:prstGeom>
            <a:solidFill>
              <a:srgbClr val="013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rgbClr val="01359A"/>
                </a:solidFill>
                <a:latin typeface="Impact" panose="020B0806030902050204" pitchFamily="34" charset="0"/>
              </a:endParaRPr>
            </a:p>
          </p:txBody>
        </p:sp>
        <p:sp>
          <p:nvSpPr>
            <p:cNvPr id="47" name="文本框 9"/>
            <p:cNvSpPr txBox="1"/>
            <p:nvPr/>
          </p:nvSpPr>
          <p:spPr>
            <a:xfrm>
              <a:off x="2473684" y="1009119"/>
              <a:ext cx="1066799" cy="757725"/>
            </a:xfrm>
            <a:prstGeom prst="rect">
              <a:avLst/>
            </a:prstGeom>
            <a:noFill/>
          </p:spPr>
          <p:txBody>
            <a:bodyPr wrap="square" rtlCol="0">
              <a:spAutoFit/>
            </a:bodyPr>
            <a:lstStyle/>
            <a:p>
              <a:r>
                <a:rPr lang="en-US" altLang="zh-CN" sz="3733" dirty="0">
                  <a:solidFill>
                    <a:prstClr val="white"/>
                  </a:solidFill>
                  <a:latin typeface="Impact" panose="020B0806030902050204" pitchFamily="34" charset="0"/>
                </a:rPr>
                <a:t>01</a:t>
              </a:r>
              <a:endParaRPr lang="zh-CN" altLang="en-US" sz="3733" dirty="0">
                <a:solidFill>
                  <a:prstClr val="white"/>
                </a:solidFill>
                <a:latin typeface="Impact" panose="020B0806030902050204" pitchFamily="34" charset="0"/>
              </a:endParaRPr>
            </a:p>
          </p:txBody>
        </p:sp>
      </p:grpSp>
      <p:grpSp>
        <p:nvGrpSpPr>
          <p:cNvPr id="48" name="组合 47"/>
          <p:cNvGrpSpPr/>
          <p:nvPr/>
        </p:nvGrpSpPr>
        <p:grpSpPr>
          <a:xfrm>
            <a:off x="2543605" y="3718679"/>
            <a:ext cx="1536171" cy="741631"/>
            <a:chOff x="2215144" y="2033848"/>
            <a:chExt cx="1325339" cy="842781"/>
          </a:xfrm>
        </p:grpSpPr>
        <p:sp>
          <p:nvSpPr>
            <p:cNvPr id="49" name="平行四边形 48"/>
            <p:cNvSpPr/>
            <p:nvPr/>
          </p:nvSpPr>
          <p:spPr>
            <a:xfrm>
              <a:off x="2215144" y="2033848"/>
              <a:ext cx="1120898" cy="842781"/>
            </a:xfrm>
            <a:prstGeom prst="parallelogram">
              <a:avLst>
                <a:gd name="adj" fmla="val 48207"/>
              </a:avLst>
            </a:prstGeom>
            <a:solidFill>
              <a:srgbClr val="013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prstClr val="white"/>
                </a:solidFill>
                <a:latin typeface="Impact" panose="020B0806030902050204" pitchFamily="34" charset="0"/>
              </a:endParaRPr>
            </a:p>
          </p:txBody>
        </p:sp>
        <p:sp>
          <p:nvSpPr>
            <p:cNvPr id="50" name="文本框 10"/>
            <p:cNvSpPr txBox="1"/>
            <p:nvPr/>
          </p:nvSpPr>
          <p:spPr>
            <a:xfrm>
              <a:off x="2473684" y="2041033"/>
              <a:ext cx="1066799" cy="757728"/>
            </a:xfrm>
            <a:prstGeom prst="rect">
              <a:avLst/>
            </a:prstGeom>
            <a:noFill/>
          </p:spPr>
          <p:txBody>
            <a:bodyPr wrap="square" rtlCol="0">
              <a:spAutoFit/>
            </a:bodyPr>
            <a:lstStyle/>
            <a:p>
              <a:r>
                <a:rPr lang="en-US" altLang="zh-CN" sz="3733" dirty="0">
                  <a:solidFill>
                    <a:prstClr val="white"/>
                  </a:solidFill>
                  <a:latin typeface="Impact" panose="020B0806030902050204" pitchFamily="34" charset="0"/>
                </a:rPr>
                <a:t>02</a:t>
              </a:r>
              <a:endParaRPr lang="zh-CN" altLang="en-US" sz="3733" dirty="0">
                <a:solidFill>
                  <a:prstClr val="white"/>
                </a:solidFill>
                <a:latin typeface="Impact" panose="020B0806030902050204" pitchFamily="34" charset="0"/>
              </a:endParaRPr>
            </a:p>
          </p:txBody>
        </p:sp>
      </p:grpSp>
      <p:grpSp>
        <p:nvGrpSpPr>
          <p:cNvPr id="51" name="组合 50"/>
          <p:cNvGrpSpPr/>
          <p:nvPr/>
        </p:nvGrpSpPr>
        <p:grpSpPr>
          <a:xfrm>
            <a:off x="2543605" y="5279653"/>
            <a:ext cx="1536171" cy="741633"/>
            <a:chOff x="2215144" y="3084852"/>
            <a:chExt cx="1325339" cy="842781"/>
          </a:xfrm>
        </p:grpSpPr>
        <p:sp>
          <p:nvSpPr>
            <p:cNvPr id="52" name="平行四边形 51"/>
            <p:cNvSpPr/>
            <p:nvPr/>
          </p:nvSpPr>
          <p:spPr>
            <a:xfrm>
              <a:off x="2215144" y="3084852"/>
              <a:ext cx="1120898" cy="842781"/>
            </a:xfrm>
            <a:prstGeom prst="parallelogram">
              <a:avLst>
                <a:gd name="adj" fmla="val 48207"/>
              </a:avLst>
            </a:prstGeom>
            <a:solidFill>
              <a:srgbClr val="013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prstClr val="white"/>
                </a:solidFill>
                <a:latin typeface="Impact" panose="020B0806030902050204" pitchFamily="34" charset="0"/>
              </a:endParaRPr>
            </a:p>
          </p:txBody>
        </p:sp>
        <p:sp>
          <p:nvSpPr>
            <p:cNvPr id="53" name="文本框 11"/>
            <p:cNvSpPr txBox="1"/>
            <p:nvPr/>
          </p:nvSpPr>
          <p:spPr>
            <a:xfrm>
              <a:off x="2473684" y="3111128"/>
              <a:ext cx="1066799" cy="757726"/>
            </a:xfrm>
            <a:prstGeom prst="rect">
              <a:avLst/>
            </a:prstGeom>
            <a:noFill/>
          </p:spPr>
          <p:txBody>
            <a:bodyPr wrap="square" rtlCol="0">
              <a:spAutoFit/>
            </a:bodyPr>
            <a:lstStyle/>
            <a:p>
              <a:r>
                <a:rPr lang="en-US" altLang="zh-CN" sz="3733" dirty="0">
                  <a:solidFill>
                    <a:prstClr val="white"/>
                  </a:solidFill>
                  <a:latin typeface="Impact" panose="020B0806030902050204" pitchFamily="34" charset="0"/>
                </a:rPr>
                <a:t>03</a:t>
              </a:r>
              <a:endParaRPr lang="zh-CN" altLang="en-US" sz="3733" dirty="0">
                <a:solidFill>
                  <a:prstClr val="white"/>
                </a:solidFill>
                <a:latin typeface="Impact" panose="020B0806030902050204" pitchFamily="34" charset="0"/>
              </a:endParaRPr>
            </a:p>
          </p:txBody>
        </p:sp>
      </p:grpSp>
      <p:grpSp>
        <p:nvGrpSpPr>
          <p:cNvPr id="60" name="组合 59"/>
          <p:cNvGrpSpPr/>
          <p:nvPr/>
        </p:nvGrpSpPr>
        <p:grpSpPr>
          <a:xfrm>
            <a:off x="3713397" y="2207314"/>
            <a:ext cx="6223031" cy="2083257"/>
            <a:chOff x="4315150" y="953426"/>
            <a:chExt cx="3857250" cy="1517027"/>
          </a:xfrm>
        </p:grpSpPr>
        <p:sp>
          <p:nvSpPr>
            <p:cNvPr id="61" name="矩形 60"/>
            <p:cNvSpPr/>
            <p:nvPr/>
          </p:nvSpPr>
          <p:spPr>
            <a:xfrm>
              <a:off x="4841196" y="1036090"/>
              <a:ext cx="2827147" cy="336184"/>
            </a:xfrm>
            <a:prstGeom prst="rect">
              <a:avLst/>
            </a:prstGeom>
            <a:ln w="15875">
              <a:noFill/>
            </a:ln>
          </p:spPr>
          <p:txBody>
            <a:bodyPr wrap="square" lIns="91440" tIns="45720" rIns="91440" bIns="45720">
              <a:spAutoFit/>
            </a:bodyPr>
            <a:lstStyle/>
            <a:p>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总体功能需求与架构</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rgbClr val="01359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3" b="1">
                <a:solidFill>
                  <a:prstClr val="black">
                    <a:lumMod val="75000"/>
                    <a:lumOff val="25000"/>
                  </a:prstClr>
                </a:solidFill>
              </a:endParaRPr>
            </a:p>
          </p:txBody>
        </p:sp>
        <p:sp>
          <p:nvSpPr>
            <p:cNvPr id="22" name="矩形 21"/>
            <p:cNvSpPr/>
            <p:nvPr/>
          </p:nvSpPr>
          <p:spPr>
            <a:xfrm>
              <a:off x="4841196" y="2134269"/>
              <a:ext cx="2827147" cy="336184"/>
            </a:xfrm>
            <a:prstGeom prst="rect">
              <a:avLst/>
            </a:prstGeom>
            <a:ln w="15875">
              <a:noFill/>
            </a:ln>
          </p:spPr>
          <p:txBody>
            <a:bodyPr wrap="square" lIns="91440" tIns="45720" rIns="91440" bIns="45720">
              <a:spAutoFit/>
            </a:bodyPr>
            <a:lstStyle/>
            <a:p>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技术规范与标准</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3713397" y="3717033"/>
            <a:ext cx="6223031" cy="741633"/>
            <a:chOff x="4315150" y="1647579"/>
            <a:chExt cx="3857250" cy="540057"/>
          </a:xfrm>
        </p:grpSpPr>
        <p:sp>
          <p:nvSpPr>
            <p:cNvPr id="64" name="矩形 63"/>
            <p:cNvSpPr/>
            <p:nvPr/>
          </p:nvSpPr>
          <p:spPr>
            <a:xfrm>
              <a:off x="4841196" y="1730243"/>
              <a:ext cx="2827147" cy="336184"/>
            </a:xfrm>
            <a:prstGeom prst="rect">
              <a:avLst/>
            </a:prstGeom>
            <a:ln w="15875">
              <a:noFill/>
            </a:ln>
          </p:spPr>
          <p:txBody>
            <a:bodyPr wrap="square" lIns="91440" tIns="45720" rIns="91440" bIns="45720">
              <a:spAutoFit/>
            </a:bodyPr>
            <a:lstStyle/>
            <a:p>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rgbClr val="01359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3" b="1">
                <a:solidFill>
                  <a:prstClr val="black">
                    <a:lumMod val="75000"/>
                    <a:lumOff val="25000"/>
                  </a:prstClr>
                </a:solidFill>
              </a:endParaRPr>
            </a:p>
          </p:txBody>
        </p:sp>
      </p:grpSp>
      <p:grpSp>
        <p:nvGrpSpPr>
          <p:cNvPr id="66" name="组合 65"/>
          <p:cNvGrpSpPr/>
          <p:nvPr/>
        </p:nvGrpSpPr>
        <p:grpSpPr>
          <a:xfrm>
            <a:off x="3713397" y="5279656"/>
            <a:ext cx="6223031" cy="741633"/>
            <a:chOff x="4315150" y="2341731"/>
            <a:chExt cx="3857250" cy="540057"/>
          </a:xfrm>
        </p:grpSpPr>
        <p:sp>
          <p:nvSpPr>
            <p:cNvPr id="67" name="矩形 66"/>
            <p:cNvSpPr/>
            <p:nvPr/>
          </p:nvSpPr>
          <p:spPr>
            <a:xfrm>
              <a:off x="4841197" y="2424395"/>
              <a:ext cx="2827146" cy="336184"/>
            </a:xfrm>
            <a:prstGeom prst="rect">
              <a:avLst/>
            </a:prstGeom>
            <a:ln w="15875">
              <a:noFill/>
            </a:ln>
          </p:spPr>
          <p:txBody>
            <a:bodyPr wrap="square" lIns="91440" tIns="45720" rIns="91440" bIns="4572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选</a:t>
              </a:r>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股模型与回测</a:t>
              </a:r>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评价</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rgbClr val="01359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3" b="1">
                <a:solidFill>
                  <a:prstClr val="black">
                    <a:lumMod val="75000"/>
                    <a:lumOff val="25000"/>
                  </a:prstClr>
                </a:solidFill>
              </a:endParaRPr>
            </a:p>
          </p:txBody>
        </p:sp>
      </p:grpSp>
    </p:spTree>
    <p:extLst>
      <p:ext uri="{BB962C8B-B14F-4D97-AF65-F5344CB8AC3E}">
        <p14:creationId xmlns:p14="http://schemas.microsoft.com/office/powerpoint/2010/main" val="56161767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2202440"/>
            <a:ext cx="12192000" cy="2419703"/>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rgbClr val="01359A"/>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650907" y="284178"/>
              <a:ext cx="569115" cy="559693"/>
            </a:xfrm>
            <a:prstGeom prst="rect">
              <a:avLst/>
            </a:prstGeom>
            <a:noFill/>
          </p:spPr>
          <p:txBody>
            <a:bodyPr wrap="square" lIns="91440" tIns="45720" rIns="91440" bIns="45720" rtlCol="0">
              <a:spAutoFit/>
            </a:bodyPr>
            <a:lstStyle/>
            <a:p>
              <a:r>
                <a:rPr lang="en-US" altLang="zh-CN" sz="10666" dirty="0">
                  <a:solidFill>
                    <a:prstClr val="white">
                      <a:lumMod val="95000"/>
                    </a:prstClr>
                  </a:solidFill>
                  <a:latin typeface="Impact" panose="020B0806030902050204" pitchFamily="34" charset="0"/>
                </a:rPr>
                <a:t>01</a:t>
              </a:r>
              <a:endParaRPr lang="zh-CN" altLang="en-US" sz="10666" dirty="0">
                <a:solidFill>
                  <a:prstClr val="white">
                    <a:lumMod val="95000"/>
                  </a:prstClr>
                </a:solidFill>
                <a:latin typeface="Impact" panose="020B0806030902050204" pitchFamily="34" charset="0"/>
              </a:endParaRPr>
            </a:p>
          </p:txBody>
        </p:sp>
      </p:grpSp>
      <p:sp>
        <p:nvSpPr>
          <p:cNvPr id="49" name="TextBox 48"/>
          <p:cNvSpPr txBox="1"/>
          <p:nvPr/>
        </p:nvSpPr>
        <p:spPr>
          <a:xfrm>
            <a:off x="3970635" y="3044958"/>
            <a:ext cx="7117920" cy="830999"/>
          </a:xfrm>
          <a:prstGeom prst="rect">
            <a:avLst/>
          </a:prstGeom>
          <a:noFill/>
        </p:spPr>
        <p:txBody>
          <a:bodyPr wrap="square" lIns="91445" tIns="45721" rIns="91445" bIns="45721" rtlCol="0">
            <a:spAutoFit/>
          </a:bodyPr>
          <a:lstStyle/>
          <a:p>
            <a:r>
              <a:rPr lang="zh-CN" altLang="en-US" sz="4800" b="1" dirty="0" smtClean="0">
                <a:solidFill>
                  <a:prstClr val="black">
                    <a:lumMod val="75000"/>
                    <a:lumOff val="25000"/>
                  </a:prstClr>
                </a:solidFill>
                <a:latin typeface="微软雅黑" panose="020B0503020204020204" pitchFamily="34" charset="-122"/>
                <a:ea typeface="微软雅黑" panose="020B0503020204020204" pitchFamily="34" charset="-122"/>
              </a:rPr>
              <a:t>总体功能需求与架构</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852877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89411" y="245162"/>
            <a:ext cx="408806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1.1 </a:t>
            </a:r>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因子库总体需求</a:t>
            </a:r>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 </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89585" y="1047907"/>
            <a:ext cx="11026389" cy="4893647"/>
          </a:xfrm>
          <a:prstGeom prst="rect">
            <a:avLst/>
          </a:prstGeom>
          <a:noFill/>
        </p:spPr>
        <p:txBody>
          <a:bodyPr wrap="square" rtlCol="0">
            <a:spAutoFit/>
          </a:bodyPr>
          <a:lstStyle/>
          <a:p>
            <a:pPr>
              <a:lnSpc>
                <a:spcPct val="150000"/>
              </a:lnSpc>
            </a:pP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       因子库作为因子量化投资的核心，起着重要的</a:t>
            </a:r>
            <a:r>
              <a:rPr lang="zh-CN" altLang="en-US" sz="1600" dirty="0" smtClean="0">
                <a:solidFill>
                  <a:srgbClr val="FF0000"/>
                </a:solidFill>
                <a:latin typeface="微软雅黑" panose="020B0503020204020204" pitchFamily="34" charset="-122"/>
                <a:ea typeface="微软雅黑" panose="020B0503020204020204" pitchFamily="34" charset="-122"/>
              </a:rPr>
              <a:t>基础数据支撑以及投资研究服务</a:t>
            </a: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的作用。低相关性、丰富的因子数据是重要的</a:t>
            </a:r>
            <a:r>
              <a:rPr lang="en-US" altLang="zh-CN" sz="1600" dirty="0" smtClean="0">
                <a:solidFill>
                  <a:prstClr val="black">
                    <a:lumMod val="75000"/>
                    <a:lumOff val="25000"/>
                  </a:prstClr>
                </a:solidFill>
                <a:latin typeface="微软雅黑" panose="020B0503020204020204" pitchFamily="34" charset="-122"/>
                <a:ea typeface="微软雅黑" panose="020B0503020204020204" pitchFamily="34" charset="-122"/>
              </a:rPr>
              <a:t>alpha</a:t>
            </a: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来源，更是风险管理的重要工具。此外，因子库的建立便于研究人员可靠、方便地进行策略开发，回测等后续步骤，是整个量化投资过程的基石。</a:t>
            </a:r>
            <a:endParaRPr lang="en-US" altLang="zh-CN" sz="1600" dirty="0" smtClean="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50000"/>
              </a:lnSpc>
            </a:pPr>
            <a:endParaRPr lang="en-US" altLang="zh-CN" sz="1600" dirty="0" smtClean="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       从机器学习量化模型的角度，因子作为输入特征提供给学习器，因子库的建立本身能够看成特征工程的一部分，而优秀的特征工程决定了选股模型的上限，优异且显著的特征因子即使是简单的模型也会有不错的选股效果。</a:t>
            </a:r>
            <a:endParaRPr lang="en-US" altLang="zh-CN" sz="1600" dirty="0" smtClean="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因子</a:t>
            </a: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库的建立需要满足如下需求</a:t>
            </a:r>
            <a:r>
              <a:rPr lang="en-US" altLang="zh-CN" sz="1600" dirty="0" smtClean="0">
                <a:solidFill>
                  <a:prstClr val="black">
                    <a:lumMod val="75000"/>
                    <a:lumOff val="25000"/>
                  </a:prstClr>
                </a:solidFill>
                <a:latin typeface="微软雅黑" panose="020B0503020204020204" pitchFamily="34" charset="-122"/>
                <a:ea typeface="微软雅黑" panose="020B0503020204020204" pitchFamily="34" charset="-122"/>
              </a:rPr>
              <a:t>:</a:t>
            </a:r>
          </a:p>
          <a:p>
            <a:pPr>
              <a:lnSpc>
                <a:spcPct val="150000"/>
              </a:lnSpc>
            </a:pPr>
            <a:endParaRPr lang="en-US" altLang="zh-CN" sz="1600" dirty="0" smtClean="0">
              <a:solidFill>
                <a:prstClr val="black">
                  <a:lumMod val="75000"/>
                  <a:lumOff val="25000"/>
                </a:prstClr>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p"/>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更新</a:t>
            </a: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及时：不同频率的因子及时更新，满足最新训练模型的数据要求。</a:t>
            </a:r>
            <a:endParaRPr lang="en-US" altLang="zh-CN" sz="1600" dirty="0" smtClean="0">
              <a:solidFill>
                <a:prstClr val="black">
                  <a:lumMod val="75000"/>
                  <a:lumOff val="25000"/>
                </a:prstClr>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p"/>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历史</a:t>
            </a: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数据：覆盖股票所有的历史数据，便于模型回测。</a:t>
            </a:r>
            <a:endParaRPr lang="en-US" altLang="zh-CN" sz="1600" dirty="0" smtClean="0">
              <a:solidFill>
                <a:prstClr val="black">
                  <a:lumMod val="75000"/>
                  <a:lumOff val="25000"/>
                </a:prstClr>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p"/>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数据</a:t>
            </a: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接口：提供数据库接口，便于</a:t>
            </a:r>
            <a:r>
              <a:rPr lang="en-US" altLang="zh-CN" sz="1600" dirty="0" smtClean="0">
                <a:solidFill>
                  <a:prstClr val="black">
                    <a:lumMod val="75000"/>
                    <a:lumOff val="25000"/>
                  </a:prstClr>
                </a:solidFill>
                <a:latin typeface="微软雅黑" panose="020B0503020204020204" pitchFamily="34" charset="-122"/>
                <a:ea typeface="微软雅黑" panose="020B0503020204020204" pitchFamily="34" charset="-122"/>
              </a:rPr>
              <a:t>Oracle</a:t>
            </a: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数据库等与 </a:t>
            </a:r>
            <a:r>
              <a:rPr lang="en-US" altLang="zh-CN" sz="1600" dirty="0" smtClean="0">
                <a:solidFill>
                  <a:prstClr val="black">
                    <a:lumMod val="75000"/>
                    <a:lumOff val="25000"/>
                  </a:prstClr>
                </a:solidFill>
                <a:latin typeface="微软雅黑" panose="020B0503020204020204" pitchFamily="34" charset="-122"/>
                <a:ea typeface="微软雅黑" panose="020B0503020204020204" pitchFamily="34" charset="-122"/>
              </a:rPr>
              <a:t>Python, C++</a:t>
            </a: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进行交互。</a:t>
            </a:r>
            <a:endParaRPr lang="en-US" altLang="zh-CN" sz="1600" dirty="0" smtClean="0">
              <a:solidFill>
                <a:prstClr val="black">
                  <a:lumMod val="75000"/>
                  <a:lumOff val="25000"/>
                </a:prstClr>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p"/>
            </a:pP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后期扩展：因子库会不定期进行更新，要具备良好的扩展性和容错性。</a:t>
            </a:r>
            <a:endPar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501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89410" y="245162"/>
            <a:ext cx="4319871"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1.2 </a:t>
            </a:r>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因子库设计目标与基本结构</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89585" y="1047907"/>
            <a:ext cx="11242531" cy="2677656"/>
          </a:xfrm>
          <a:prstGeom prst="rect">
            <a:avLst/>
          </a:prstGeom>
          <a:noFill/>
        </p:spPr>
        <p:txBody>
          <a:bodyPr wrap="square" rtlCol="0">
            <a:spAutoFit/>
          </a:bodyPr>
          <a:lstStyle/>
          <a:p>
            <a:pPr>
              <a:lnSpc>
                <a:spcPct val="150000"/>
              </a:lnSpc>
            </a:pP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           本因子库的设计主要用于满足量化投资策略的研发和风险管理的需要。</a:t>
            </a:r>
            <a:endParaRPr lang="en-US" altLang="zh-CN" sz="1600" dirty="0" smtClean="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           为了进一步的适用于机器学习模型开发的需要，按不同方式将因子库分为几类：</a:t>
            </a:r>
            <a:endParaRPr lang="en-US" altLang="zh-CN" sz="1600" dirty="0" smtClean="0">
              <a:solidFill>
                <a:prstClr val="black">
                  <a:lumMod val="75000"/>
                  <a:lumOff val="25000"/>
                </a:prst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因子库首先将因子按照数据频率的不同分为日频，周频以及月频因子，以便使得模型能够捕捉不同周期长度的</a:t>
            </a:r>
            <a:r>
              <a:rPr lang="en-US" altLang="zh-CN" sz="1600" dirty="0" smtClean="0">
                <a:solidFill>
                  <a:prstClr val="black">
                    <a:lumMod val="75000"/>
                    <a:lumOff val="25000"/>
                  </a:prstClr>
                </a:solidFill>
                <a:latin typeface="微软雅黑" panose="020B0503020204020204" pitchFamily="34" charset="-122"/>
                <a:ea typeface="微软雅黑" panose="020B0503020204020204" pitchFamily="34" charset="-122"/>
              </a:rPr>
              <a:t>alpha</a:t>
            </a: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信号。</a:t>
            </a:r>
            <a:endParaRPr lang="en-US" altLang="zh-CN" sz="1600" dirty="0" smtClean="0">
              <a:solidFill>
                <a:prstClr val="black">
                  <a:lumMod val="75000"/>
                  <a:lumOff val="25000"/>
                </a:prst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按照数据来源以及基本逻辑的不同，本因子库将因子进一步分为估值类，成长类，动量类等不同类别。</a:t>
            </a:r>
            <a:endParaRPr lang="en-US" altLang="zh-CN" sz="1600" dirty="0" smtClean="0">
              <a:solidFill>
                <a:prstClr val="black">
                  <a:lumMod val="75000"/>
                  <a:lumOff val="25000"/>
                </a:prst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zh-CN" altLang="en-US" sz="1600" dirty="0" smtClean="0">
                <a:solidFill>
                  <a:prstClr val="black">
                    <a:lumMod val="75000"/>
                    <a:lumOff val="25000"/>
                  </a:prstClr>
                </a:solidFill>
                <a:latin typeface="微软雅黑" panose="020B0503020204020204" pitchFamily="34" charset="-122"/>
                <a:ea typeface="微软雅黑" panose="020B0503020204020204" pitchFamily="34" charset="-122"/>
              </a:rPr>
              <a:t>从因子的精细化处理程度的不同，我们将因子库分为基础因子库，合成因子库，以及模型因子库。合成因子库中的因子是基础因子经过一定的逻辑运算而生成的。</a:t>
            </a:r>
            <a:r>
              <a:rPr lang="zh-CN" altLang="en-US" sz="1600" dirty="0" smtClean="0">
                <a:solidFill>
                  <a:srgbClr val="FF0000"/>
                </a:solidFill>
                <a:latin typeface="微软雅黑" panose="020B0503020204020204" pitchFamily="34" charset="-122"/>
                <a:ea typeface="微软雅黑" panose="020B0503020204020204" pitchFamily="34" charset="-122"/>
              </a:rPr>
              <a:t>模型因子库是经过必要的技术处理，从基础因子库以及合成因子库中筛选出的供选股模型进行训练的数据。</a:t>
            </a:r>
            <a:endParaRPr lang="en-US" altLang="zh-CN" sz="1600" dirty="0" smtClean="0">
              <a:solidFill>
                <a:srgbClr val="FF0000"/>
              </a:solidFill>
              <a:latin typeface="微软雅黑" panose="020B0503020204020204" pitchFamily="34" charset="-122"/>
              <a:ea typeface="微软雅黑" panose="020B0503020204020204" pitchFamily="34" charset="-122"/>
            </a:endParaRPr>
          </a:p>
        </p:txBody>
      </p:sp>
      <p:sp>
        <p:nvSpPr>
          <p:cNvPr id="5" name="左大括号 4"/>
          <p:cNvSpPr/>
          <p:nvPr/>
        </p:nvSpPr>
        <p:spPr>
          <a:xfrm>
            <a:off x="1563135" y="4022339"/>
            <a:ext cx="1123721" cy="25320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699132" y="3910988"/>
            <a:ext cx="1575412" cy="583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日频</a:t>
            </a:r>
            <a:endParaRPr lang="zh-CN" altLang="en-US" dirty="0"/>
          </a:p>
        </p:txBody>
      </p:sp>
      <p:sp>
        <p:nvSpPr>
          <p:cNvPr id="7" name="圆角矩形 6"/>
          <p:cNvSpPr/>
          <p:nvPr/>
        </p:nvSpPr>
        <p:spPr>
          <a:xfrm>
            <a:off x="2699132" y="4996401"/>
            <a:ext cx="1575412" cy="583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周频</a:t>
            </a:r>
            <a:endParaRPr lang="zh-CN" altLang="en-US" dirty="0"/>
          </a:p>
        </p:txBody>
      </p:sp>
      <p:sp>
        <p:nvSpPr>
          <p:cNvPr id="8" name="圆角矩形 7"/>
          <p:cNvSpPr/>
          <p:nvPr/>
        </p:nvSpPr>
        <p:spPr>
          <a:xfrm>
            <a:off x="2699132" y="6262410"/>
            <a:ext cx="1575412" cy="583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月频</a:t>
            </a:r>
            <a:endParaRPr lang="zh-CN" altLang="en-US" dirty="0"/>
          </a:p>
        </p:txBody>
      </p:sp>
      <p:sp>
        <p:nvSpPr>
          <p:cNvPr id="9" name="文本框 8"/>
          <p:cNvSpPr txBox="1"/>
          <p:nvPr/>
        </p:nvSpPr>
        <p:spPr>
          <a:xfrm>
            <a:off x="455139" y="5057515"/>
            <a:ext cx="1107996"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因子库</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左大括号 9"/>
          <p:cNvSpPr/>
          <p:nvPr/>
        </p:nvSpPr>
        <p:spPr>
          <a:xfrm>
            <a:off x="7381302" y="4022339"/>
            <a:ext cx="1123721" cy="25320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圆角矩形 10"/>
          <p:cNvSpPr/>
          <p:nvPr/>
        </p:nvSpPr>
        <p:spPr>
          <a:xfrm>
            <a:off x="8517299" y="3910988"/>
            <a:ext cx="1575412" cy="583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基础因子</a:t>
            </a:r>
            <a:endParaRPr lang="zh-CN" altLang="en-US" dirty="0"/>
          </a:p>
        </p:txBody>
      </p:sp>
      <p:sp>
        <p:nvSpPr>
          <p:cNvPr id="12" name="圆角矩形 11"/>
          <p:cNvSpPr/>
          <p:nvPr/>
        </p:nvSpPr>
        <p:spPr>
          <a:xfrm>
            <a:off x="8517299" y="4996401"/>
            <a:ext cx="1575412" cy="583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合成因子</a:t>
            </a:r>
            <a:endParaRPr lang="zh-CN" altLang="en-US" dirty="0"/>
          </a:p>
        </p:txBody>
      </p:sp>
      <p:sp>
        <p:nvSpPr>
          <p:cNvPr id="13" name="圆角矩形 12"/>
          <p:cNvSpPr/>
          <p:nvPr/>
        </p:nvSpPr>
        <p:spPr>
          <a:xfrm>
            <a:off x="8517299" y="6262410"/>
            <a:ext cx="1575412" cy="583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模型因子</a:t>
            </a:r>
            <a:endParaRPr lang="zh-CN" altLang="en-US" dirty="0"/>
          </a:p>
        </p:txBody>
      </p:sp>
      <p:sp>
        <p:nvSpPr>
          <p:cNvPr id="15" name="文本框 14"/>
          <p:cNvSpPr txBox="1"/>
          <p:nvPr/>
        </p:nvSpPr>
        <p:spPr>
          <a:xfrm>
            <a:off x="6273306" y="5013178"/>
            <a:ext cx="1107996"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因子库</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8302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89410" y="245162"/>
            <a:ext cx="4319871"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1.2 </a:t>
            </a:r>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因子库设计目标与基本结构</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cxnSp>
        <p:nvCxnSpPr>
          <p:cNvPr id="4" name="68"/>
          <p:cNvCxnSpPr/>
          <p:nvPr/>
        </p:nvCxnSpPr>
        <p:spPr>
          <a:xfrm>
            <a:off x="0" y="3830591"/>
            <a:ext cx="12192000" cy="0"/>
          </a:xfrm>
          <a:prstGeom prst="line">
            <a:avLst/>
          </a:prstGeom>
          <a:noFill/>
          <a:ln w="9525" cap="flat" cmpd="sng" algn="ctr">
            <a:solidFill>
              <a:srgbClr val="089CB0"/>
            </a:solidFill>
            <a:prstDash val="dash"/>
          </a:ln>
          <a:effectLst/>
        </p:spPr>
      </p:cxnSp>
      <p:sp>
        <p:nvSpPr>
          <p:cNvPr id="5" name="AutoShape 8"/>
          <p:cNvSpPr>
            <a:spLocks noChangeArrowheads="1"/>
          </p:cNvSpPr>
          <p:nvPr/>
        </p:nvSpPr>
        <p:spPr bwMode="auto">
          <a:xfrm>
            <a:off x="5375127" y="3629830"/>
            <a:ext cx="417261" cy="419607"/>
          </a:xfrm>
          <a:prstGeom prst="chevron">
            <a:avLst>
              <a:gd name="adj" fmla="val 55472"/>
            </a:avLst>
          </a:prstGeom>
          <a:solidFill>
            <a:srgbClr val="002060"/>
          </a:solidFill>
          <a:ln w="25400" cap="flat" cmpd="sng" algn="ctr">
            <a:noFill/>
            <a:prstDash val="solid"/>
          </a:ln>
          <a:effectLst/>
        </p:spPr>
        <p:txBody>
          <a:bodyPr lIns="86371" tIns="43187" rIns="86371" bIns="43187"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7F7F7F"/>
              </a:solidFill>
              <a:effectLst/>
              <a:uLnTx/>
              <a:uFillTx/>
              <a:latin typeface="微软雅黑" pitchFamily="34" charset="-122"/>
              <a:ea typeface="微软雅黑"/>
              <a:cs typeface="+mn-cs"/>
            </a:endParaRPr>
          </a:p>
        </p:txBody>
      </p:sp>
      <p:sp>
        <p:nvSpPr>
          <p:cNvPr id="6" name="AutoShape 8"/>
          <p:cNvSpPr>
            <a:spLocks noChangeArrowheads="1"/>
          </p:cNvSpPr>
          <p:nvPr/>
        </p:nvSpPr>
        <p:spPr bwMode="auto">
          <a:xfrm>
            <a:off x="3502919" y="3629830"/>
            <a:ext cx="417261" cy="419607"/>
          </a:xfrm>
          <a:prstGeom prst="chevron">
            <a:avLst>
              <a:gd name="adj" fmla="val 55472"/>
            </a:avLst>
          </a:prstGeom>
          <a:solidFill>
            <a:srgbClr val="002060"/>
          </a:solidFill>
          <a:ln w="25400" cap="flat" cmpd="sng" algn="ctr">
            <a:noFill/>
            <a:prstDash val="solid"/>
          </a:ln>
          <a:effectLst/>
        </p:spPr>
        <p:txBody>
          <a:bodyPr lIns="86371" tIns="43187" rIns="86371" bIns="43187"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7F7F7F"/>
              </a:solidFill>
              <a:effectLst/>
              <a:uLnTx/>
              <a:uFillTx/>
              <a:latin typeface="微软雅黑" pitchFamily="34" charset="-122"/>
              <a:ea typeface="微软雅黑"/>
              <a:cs typeface="+mn-cs"/>
            </a:endParaRPr>
          </a:p>
        </p:txBody>
      </p:sp>
      <p:sp>
        <p:nvSpPr>
          <p:cNvPr id="7" name="AutoShape 8"/>
          <p:cNvSpPr>
            <a:spLocks noChangeArrowheads="1"/>
          </p:cNvSpPr>
          <p:nvPr/>
        </p:nvSpPr>
        <p:spPr bwMode="auto">
          <a:xfrm>
            <a:off x="1645730" y="3629830"/>
            <a:ext cx="417261" cy="419607"/>
          </a:xfrm>
          <a:prstGeom prst="chevron">
            <a:avLst>
              <a:gd name="adj" fmla="val 55472"/>
            </a:avLst>
          </a:prstGeom>
          <a:solidFill>
            <a:srgbClr val="002060"/>
          </a:solidFill>
          <a:ln w="25400" cap="flat" cmpd="sng" algn="ctr">
            <a:noFill/>
            <a:prstDash val="solid"/>
          </a:ln>
          <a:effectLst/>
        </p:spPr>
        <p:txBody>
          <a:bodyPr lIns="86371" tIns="43187" rIns="86371" bIns="43187"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7F7F7F"/>
              </a:solidFill>
              <a:effectLst/>
              <a:uLnTx/>
              <a:uFillTx/>
              <a:latin typeface="微软雅黑" pitchFamily="34" charset="-122"/>
              <a:ea typeface="微软雅黑"/>
              <a:cs typeface="+mn-cs"/>
            </a:endParaRPr>
          </a:p>
        </p:txBody>
      </p:sp>
      <p:sp>
        <p:nvSpPr>
          <p:cNvPr id="8" name="AutoShape 8"/>
          <p:cNvSpPr>
            <a:spLocks noChangeArrowheads="1"/>
          </p:cNvSpPr>
          <p:nvPr/>
        </p:nvSpPr>
        <p:spPr bwMode="auto">
          <a:xfrm>
            <a:off x="7391351" y="3629830"/>
            <a:ext cx="417261" cy="419607"/>
          </a:xfrm>
          <a:prstGeom prst="chevron">
            <a:avLst>
              <a:gd name="adj" fmla="val 55472"/>
            </a:avLst>
          </a:prstGeom>
          <a:solidFill>
            <a:srgbClr val="002060"/>
          </a:solidFill>
          <a:ln w="25400" cap="flat" cmpd="sng" algn="ctr">
            <a:noFill/>
            <a:prstDash val="solid"/>
          </a:ln>
          <a:effectLst/>
        </p:spPr>
        <p:txBody>
          <a:bodyPr lIns="86371" tIns="43187" rIns="86371" bIns="43187"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7F7F7F"/>
              </a:solidFill>
              <a:effectLst/>
              <a:uLnTx/>
              <a:uFillTx/>
              <a:latin typeface="微软雅黑" pitchFamily="34" charset="-122"/>
              <a:ea typeface="微软雅黑"/>
              <a:cs typeface="+mn-cs"/>
            </a:endParaRPr>
          </a:p>
        </p:txBody>
      </p:sp>
      <p:cxnSp>
        <p:nvCxnSpPr>
          <p:cNvPr id="9" name="73"/>
          <p:cNvCxnSpPr/>
          <p:nvPr/>
        </p:nvCxnSpPr>
        <p:spPr>
          <a:xfrm>
            <a:off x="2782839" y="4510376"/>
            <a:ext cx="0" cy="1293841"/>
          </a:xfrm>
          <a:prstGeom prst="line">
            <a:avLst/>
          </a:prstGeom>
          <a:noFill/>
          <a:ln w="9525" cap="flat" cmpd="sng" algn="ctr">
            <a:solidFill>
              <a:srgbClr val="888888"/>
            </a:solidFill>
            <a:prstDash val="solid"/>
            <a:headEnd type="oval" w="med" len="med"/>
            <a:tailEnd type="oval" w="med" len="med"/>
          </a:ln>
          <a:effectLst/>
        </p:spPr>
      </p:cxnSp>
      <p:sp>
        <p:nvSpPr>
          <p:cNvPr id="10" name="TextBox 147"/>
          <p:cNvSpPr txBox="1"/>
          <p:nvPr/>
        </p:nvSpPr>
        <p:spPr>
          <a:xfrm>
            <a:off x="190551" y="5078427"/>
            <a:ext cx="2592288" cy="1015663"/>
          </a:xfrm>
          <a:prstGeom prst="rect">
            <a:avLst/>
          </a:prstGeom>
          <a:noFill/>
        </p:spPr>
        <p:txBody>
          <a:bodyPr wrap="square" rtlCol="0">
            <a:spAutoFit/>
          </a:bodyPr>
          <a:lstStyle/>
          <a:p>
            <a:pPr marL="0" marR="0" lvl="0" indent="0" algn="r" defTabSz="1219170" rtl="0" eaLnBrk="1" fontAlgn="auto" latinLnBrk="0" hangingPunct="1">
              <a:lnSpc>
                <a:spcPct val="15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89CB0"/>
                </a:solidFill>
                <a:effectLst/>
                <a:uLnTx/>
                <a:uFillTx/>
                <a:latin typeface="Arial"/>
                <a:ea typeface="微软雅黑"/>
                <a:cs typeface="+mn-cs"/>
              </a:rPr>
              <a:t>成长类 </a:t>
            </a:r>
            <a:endParaRPr kumimoji="0" lang="en-US" altLang="zh-CN" sz="1800" b="0" i="0" u="none" strike="noStrike" kern="0" cap="none" spc="0" normalizeH="0" baseline="0" noProof="0" dirty="0" smtClean="0">
              <a:ln>
                <a:noFill/>
              </a:ln>
              <a:solidFill>
                <a:srgbClr val="089CB0"/>
              </a:solidFill>
              <a:effectLst/>
              <a:uLnTx/>
              <a:uFillTx/>
              <a:latin typeface="Arial"/>
              <a:ea typeface="微软雅黑"/>
              <a:cs typeface="+mn-cs"/>
            </a:endParaRPr>
          </a:p>
          <a:p>
            <a:pPr marL="0" marR="0" lvl="0" indent="0" algn="r" defTabSz="1219170" rtl="0" eaLnBrk="1" fontAlgn="auto" latinLnBrk="0" hangingPunct="1">
              <a:lnSpc>
                <a:spcPct val="15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7F7F7F"/>
                </a:solidFill>
                <a:effectLst/>
                <a:uLnTx/>
                <a:uFillTx/>
                <a:latin typeface="Arial"/>
                <a:ea typeface="微软雅黑"/>
                <a:cs typeface="+mn-cs"/>
              </a:rPr>
              <a:t>关注公司运营情况；</a:t>
            </a:r>
            <a:endParaRPr kumimoji="0" lang="en-US" altLang="zh-CN" sz="1100" b="0" i="0" u="none" strike="noStrike" kern="0" cap="none" spc="0" normalizeH="0" baseline="0" noProof="0" dirty="0" smtClean="0">
              <a:ln>
                <a:noFill/>
              </a:ln>
              <a:solidFill>
                <a:srgbClr val="7F7F7F"/>
              </a:solidFill>
              <a:effectLst/>
              <a:uLnTx/>
              <a:uFillTx/>
              <a:latin typeface="Arial"/>
              <a:ea typeface="微软雅黑"/>
              <a:cs typeface="+mn-cs"/>
            </a:endParaRPr>
          </a:p>
          <a:p>
            <a:pPr marL="0" marR="0" lvl="0" indent="0" algn="r" defTabSz="1219170" rtl="0" eaLnBrk="1" fontAlgn="auto" latinLnBrk="0" hangingPunct="1">
              <a:lnSpc>
                <a:spcPct val="150000"/>
              </a:lnSpc>
              <a:spcBef>
                <a:spcPts val="0"/>
              </a:spcBef>
              <a:spcAft>
                <a:spcPts val="0"/>
              </a:spcAft>
              <a:buClrTx/>
              <a:buSzTx/>
              <a:buFontTx/>
              <a:buNone/>
              <a:tabLst/>
              <a:defRPr/>
            </a:pPr>
            <a:r>
              <a:rPr lang="zh-CN" altLang="en-US" sz="1100" kern="0" dirty="0" smtClean="0">
                <a:solidFill>
                  <a:srgbClr val="7F7F7F"/>
                </a:solidFill>
                <a:latin typeface="Arial"/>
                <a:ea typeface="微软雅黑"/>
              </a:rPr>
              <a:t>挖掘</a:t>
            </a:r>
            <a:r>
              <a:rPr lang="zh-CN" altLang="en-US" sz="1100" kern="0" dirty="0">
                <a:solidFill>
                  <a:srgbClr val="7F7F7F"/>
                </a:solidFill>
                <a:latin typeface="Arial"/>
                <a:ea typeface="微软雅黑"/>
              </a:rPr>
              <a:t>潜在绩优</a:t>
            </a:r>
            <a:r>
              <a:rPr lang="zh-CN" altLang="en-US" sz="1100" kern="0" dirty="0" smtClean="0">
                <a:solidFill>
                  <a:srgbClr val="7F7F7F"/>
                </a:solidFill>
                <a:latin typeface="Arial"/>
                <a:ea typeface="微软雅黑"/>
              </a:rPr>
              <a:t>股；</a:t>
            </a:r>
            <a:endParaRPr lang="en-US" altLang="zh-CN" sz="1100" kern="0" dirty="0">
              <a:solidFill>
                <a:srgbClr val="7F7F7F"/>
              </a:solidFill>
              <a:latin typeface="Arial"/>
              <a:ea typeface="微软雅黑"/>
            </a:endParaRPr>
          </a:p>
        </p:txBody>
      </p:sp>
      <p:cxnSp>
        <p:nvCxnSpPr>
          <p:cNvPr id="11" name="75"/>
          <p:cNvCxnSpPr/>
          <p:nvPr/>
        </p:nvCxnSpPr>
        <p:spPr>
          <a:xfrm>
            <a:off x="4671003" y="1910913"/>
            <a:ext cx="0" cy="1293841"/>
          </a:xfrm>
          <a:prstGeom prst="line">
            <a:avLst/>
          </a:prstGeom>
          <a:noFill/>
          <a:ln w="9525" cap="flat" cmpd="sng" algn="ctr">
            <a:solidFill>
              <a:srgbClr val="888888"/>
            </a:solidFill>
            <a:prstDash val="solid"/>
            <a:headEnd type="oval" w="med" len="med"/>
            <a:tailEnd type="oval" w="med" len="med"/>
          </a:ln>
          <a:effectLst/>
        </p:spPr>
      </p:cxnSp>
      <p:sp>
        <p:nvSpPr>
          <p:cNvPr id="12" name="TextBox 149"/>
          <p:cNvSpPr txBox="1"/>
          <p:nvPr/>
        </p:nvSpPr>
        <p:spPr>
          <a:xfrm>
            <a:off x="4671003" y="1773754"/>
            <a:ext cx="2936372" cy="1015663"/>
          </a:xfrm>
          <a:prstGeom prst="rect">
            <a:avLst/>
          </a:prstGeom>
          <a:noFill/>
        </p:spPr>
        <p:txBody>
          <a:bodyPr wrap="square" rtlCol="0">
            <a:spAutoFit/>
          </a:bodyPr>
          <a:lstStyle/>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kern="0" dirty="0" smtClean="0">
                <a:solidFill>
                  <a:srgbClr val="089CB0"/>
                </a:solidFill>
                <a:latin typeface="Arial"/>
                <a:ea typeface="微软雅黑"/>
              </a:rPr>
              <a:t>换手率类</a:t>
            </a:r>
            <a:endParaRPr kumimoji="0" lang="en-US" altLang="zh-CN" sz="1800" b="0" i="0" u="none" strike="noStrike" kern="0" cap="none" spc="0" normalizeH="0" baseline="0" noProof="0" dirty="0" smtClean="0">
              <a:ln>
                <a:noFill/>
              </a:ln>
              <a:solidFill>
                <a:srgbClr val="089CB0"/>
              </a:solidFill>
              <a:effectLst/>
              <a:uLnTx/>
              <a:uFillTx/>
              <a:latin typeface="Arial"/>
              <a:ea typeface="微软雅黑"/>
              <a:cs typeface="+mn-cs"/>
            </a:endParaRPr>
          </a:p>
          <a:p>
            <a:pPr marL="0" marR="0" lvl="0" indent="0" algn="l" defTabSz="1219170" rtl="0" eaLnBrk="1" fontAlgn="auto" latinLnBrk="0" hangingPunct="1">
              <a:lnSpc>
                <a:spcPct val="15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7F7F7F"/>
                </a:solidFill>
                <a:effectLst/>
                <a:uLnTx/>
                <a:uFillTx/>
                <a:latin typeface="Arial"/>
                <a:ea typeface="微软雅黑"/>
                <a:cs typeface="+mn-cs"/>
              </a:rPr>
              <a:t>监控交易活跃个股；</a:t>
            </a:r>
            <a:endParaRPr kumimoji="0" lang="en-US" altLang="zh-CN" sz="1100" b="0" i="0" u="none" strike="noStrike" kern="0" cap="none" spc="0" normalizeH="0" baseline="0" noProof="0" dirty="0" smtClean="0">
              <a:ln>
                <a:noFill/>
              </a:ln>
              <a:solidFill>
                <a:srgbClr val="7F7F7F"/>
              </a:solidFill>
              <a:effectLst/>
              <a:uLnTx/>
              <a:uFillTx/>
              <a:latin typeface="Arial"/>
              <a:ea typeface="微软雅黑"/>
              <a:cs typeface="+mn-cs"/>
            </a:endParaRPr>
          </a:p>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sz="1100" kern="0" dirty="0" smtClean="0">
                <a:solidFill>
                  <a:srgbClr val="7F7F7F"/>
                </a:solidFill>
                <a:latin typeface="Arial"/>
                <a:ea typeface="微软雅黑"/>
              </a:rPr>
              <a:t>短线规避低换手资产；</a:t>
            </a:r>
            <a:endParaRPr kumimoji="0" lang="zh-CN" altLang="en-US" sz="1100" b="0" i="0" u="none" strike="noStrike" kern="0" cap="none" spc="0" normalizeH="0" baseline="0" noProof="0" dirty="0">
              <a:ln>
                <a:noFill/>
              </a:ln>
              <a:solidFill>
                <a:srgbClr val="7F7F7F"/>
              </a:solidFill>
              <a:effectLst/>
              <a:uLnTx/>
              <a:uFillTx/>
              <a:latin typeface="Arial"/>
              <a:ea typeface="微软雅黑"/>
              <a:cs typeface="+mn-cs"/>
            </a:endParaRPr>
          </a:p>
        </p:txBody>
      </p:sp>
      <p:cxnSp>
        <p:nvCxnSpPr>
          <p:cNvPr id="13" name="77"/>
          <p:cNvCxnSpPr/>
          <p:nvPr/>
        </p:nvCxnSpPr>
        <p:spPr>
          <a:xfrm>
            <a:off x="6599263" y="4516428"/>
            <a:ext cx="0" cy="1293841"/>
          </a:xfrm>
          <a:prstGeom prst="line">
            <a:avLst/>
          </a:prstGeom>
          <a:noFill/>
          <a:ln w="9525" cap="flat" cmpd="sng" algn="ctr">
            <a:solidFill>
              <a:srgbClr val="888888"/>
            </a:solidFill>
            <a:prstDash val="solid"/>
            <a:headEnd type="oval" w="med" len="med"/>
            <a:tailEnd type="oval" w="med" len="med"/>
          </a:ln>
          <a:effectLst/>
        </p:spPr>
      </p:cxnSp>
      <p:sp>
        <p:nvSpPr>
          <p:cNvPr id="14" name="TextBox 151"/>
          <p:cNvSpPr txBox="1"/>
          <p:nvPr/>
        </p:nvSpPr>
        <p:spPr>
          <a:xfrm>
            <a:off x="3358903" y="5078427"/>
            <a:ext cx="3090949" cy="1015663"/>
          </a:xfrm>
          <a:prstGeom prst="rect">
            <a:avLst/>
          </a:prstGeom>
          <a:noFill/>
        </p:spPr>
        <p:txBody>
          <a:bodyPr wrap="square" rtlCol="0">
            <a:spAutoFit/>
          </a:bodyPr>
          <a:lstStyle/>
          <a:p>
            <a:pPr marL="0" marR="0" lvl="0" indent="0" algn="r" defTabSz="1219170" rtl="0" eaLnBrk="1" fontAlgn="auto" latinLnBrk="0" hangingPunct="1">
              <a:lnSpc>
                <a:spcPct val="15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89CB0"/>
                </a:solidFill>
                <a:effectLst/>
                <a:uLnTx/>
                <a:uFillTx/>
                <a:latin typeface="Arial"/>
                <a:ea typeface="微软雅黑"/>
                <a:cs typeface="+mn-cs"/>
              </a:rPr>
              <a:t>动量类</a:t>
            </a:r>
            <a:endParaRPr kumimoji="0" lang="en-US" altLang="zh-CN" sz="1800" b="0" i="0" u="none" strike="noStrike" kern="0" cap="none" spc="0" normalizeH="0" baseline="0" noProof="0" dirty="0">
              <a:ln>
                <a:noFill/>
              </a:ln>
              <a:solidFill>
                <a:srgbClr val="089CB0"/>
              </a:solidFill>
              <a:effectLst/>
              <a:uLnTx/>
              <a:uFillTx/>
              <a:latin typeface="Arial"/>
              <a:ea typeface="微软雅黑"/>
              <a:cs typeface="+mn-cs"/>
            </a:endParaRPr>
          </a:p>
          <a:p>
            <a:pPr marL="0" marR="0" lvl="0" indent="0" algn="r" defTabSz="1219170" rtl="0" eaLnBrk="1" fontAlgn="auto" latinLnBrk="0" hangingPunct="1">
              <a:lnSpc>
                <a:spcPct val="15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7F7F7F"/>
                </a:solidFill>
                <a:effectLst/>
                <a:uLnTx/>
                <a:uFillTx/>
                <a:latin typeface="Arial"/>
                <a:ea typeface="微软雅黑"/>
                <a:cs typeface="+mn-cs"/>
              </a:rPr>
              <a:t>衡量趋势惯性与反转；</a:t>
            </a:r>
            <a:endParaRPr kumimoji="0" lang="en-US" altLang="zh-CN" sz="1100" b="0" i="0" u="none" strike="noStrike" kern="0" cap="none" spc="0" normalizeH="0" baseline="0" noProof="0" dirty="0" smtClean="0">
              <a:ln>
                <a:noFill/>
              </a:ln>
              <a:solidFill>
                <a:srgbClr val="7F7F7F"/>
              </a:solidFill>
              <a:effectLst/>
              <a:uLnTx/>
              <a:uFillTx/>
              <a:latin typeface="Arial"/>
              <a:ea typeface="微软雅黑"/>
              <a:cs typeface="+mn-cs"/>
            </a:endParaRPr>
          </a:p>
          <a:p>
            <a:pPr marL="0" marR="0" lvl="0" indent="0" algn="r" defTabSz="1219170" rtl="0" eaLnBrk="1" fontAlgn="auto" latinLnBrk="0" hangingPunct="1">
              <a:lnSpc>
                <a:spcPct val="150000"/>
              </a:lnSpc>
              <a:spcBef>
                <a:spcPts val="0"/>
              </a:spcBef>
              <a:spcAft>
                <a:spcPts val="0"/>
              </a:spcAft>
              <a:buClrTx/>
              <a:buSzTx/>
              <a:buFontTx/>
              <a:buNone/>
              <a:tabLst/>
              <a:defRPr/>
            </a:pPr>
            <a:r>
              <a:rPr lang="en-US" altLang="zh-CN" sz="1100" kern="0" dirty="0" smtClean="0">
                <a:solidFill>
                  <a:srgbClr val="7F7F7F"/>
                </a:solidFill>
                <a:latin typeface="Arial"/>
                <a:ea typeface="微软雅黑"/>
              </a:rPr>
              <a:t>Overreaction</a:t>
            </a:r>
            <a:r>
              <a:rPr lang="zh-CN" altLang="en-US" sz="1100" kern="0" dirty="0" smtClean="0">
                <a:solidFill>
                  <a:srgbClr val="7F7F7F"/>
                </a:solidFill>
                <a:latin typeface="Arial"/>
                <a:ea typeface="微软雅黑"/>
              </a:rPr>
              <a:t>与</a:t>
            </a:r>
            <a:r>
              <a:rPr lang="en-US" altLang="zh-CN" sz="1100" kern="0" dirty="0" smtClean="0">
                <a:solidFill>
                  <a:srgbClr val="7F7F7F"/>
                </a:solidFill>
                <a:latin typeface="Arial"/>
                <a:ea typeface="微软雅黑"/>
              </a:rPr>
              <a:t>Under reaction</a:t>
            </a:r>
            <a:r>
              <a:rPr lang="zh-CN" altLang="en-US" sz="1100" kern="0" dirty="0" smtClean="0">
                <a:solidFill>
                  <a:srgbClr val="7F7F7F"/>
                </a:solidFill>
                <a:latin typeface="Arial"/>
                <a:ea typeface="微软雅黑"/>
              </a:rPr>
              <a:t>量价识别；</a:t>
            </a:r>
            <a:endParaRPr kumimoji="0" lang="zh-CN" altLang="en-US" sz="1100" b="0" i="0" u="none" strike="noStrike" kern="0" cap="none" spc="0" normalizeH="0" baseline="0" noProof="0" dirty="0">
              <a:ln>
                <a:noFill/>
              </a:ln>
              <a:solidFill>
                <a:srgbClr val="7F7F7F"/>
              </a:solidFill>
              <a:effectLst/>
              <a:uLnTx/>
              <a:uFillTx/>
              <a:latin typeface="Arial"/>
              <a:ea typeface="微软雅黑"/>
              <a:cs typeface="+mn-cs"/>
            </a:endParaRPr>
          </a:p>
        </p:txBody>
      </p:sp>
      <p:cxnSp>
        <p:nvCxnSpPr>
          <p:cNvPr id="15" name="79"/>
          <p:cNvCxnSpPr/>
          <p:nvPr/>
        </p:nvCxnSpPr>
        <p:spPr>
          <a:xfrm>
            <a:off x="8687799" y="1910769"/>
            <a:ext cx="0" cy="1231136"/>
          </a:xfrm>
          <a:prstGeom prst="line">
            <a:avLst/>
          </a:prstGeom>
          <a:noFill/>
          <a:ln w="9525" cap="flat" cmpd="sng" algn="ctr">
            <a:solidFill>
              <a:srgbClr val="888888"/>
            </a:solidFill>
            <a:prstDash val="solid"/>
            <a:headEnd type="oval" w="med" len="med"/>
            <a:tailEnd type="oval" w="med" len="med"/>
          </a:ln>
          <a:effectLst/>
        </p:spPr>
      </p:cxnSp>
      <p:sp>
        <p:nvSpPr>
          <p:cNvPr id="16" name="TextBox 153"/>
          <p:cNvSpPr txBox="1"/>
          <p:nvPr/>
        </p:nvSpPr>
        <p:spPr>
          <a:xfrm>
            <a:off x="8687798" y="1773611"/>
            <a:ext cx="3072831" cy="1015663"/>
          </a:xfrm>
          <a:prstGeom prst="rect">
            <a:avLst/>
          </a:prstGeom>
          <a:noFill/>
        </p:spPr>
        <p:txBody>
          <a:bodyPr wrap="square" rtlCol="0">
            <a:spAutoFit/>
          </a:bodyPr>
          <a:lstStyle/>
          <a:p>
            <a:pPr marL="0" marR="0" lvl="0" indent="0" algn="l" defTabSz="1219170" rtl="0" eaLnBrk="1" fontAlgn="auto" latinLnBrk="0" hangingPunct="1">
              <a:lnSpc>
                <a:spcPct val="15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89CB0"/>
                </a:solidFill>
                <a:effectLst/>
                <a:uLnTx/>
                <a:uFillTx/>
                <a:latin typeface="Arial"/>
                <a:ea typeface="微软雅黑"/>
                <a:cs typeface="+mn-cs"/>
              </a:rPr>
              <a:t>波动率类</a:t>
            </a:r>
            <a:endParaRPr kumimoji="0" lang="en-US" altLang="zh-CN" sz="1800" b="0" i="0" u="none" strike="noStrike" kern="0" cap="none" spc="0" normalizeH="0" baseline="0" noProof="0" dirty="0" smtClean="0">
              <a:ln>
                <a:noFill/>
              </a:ln>
              <a:solidFill>
                <a:srgbClr val="089CB0"/>
              </a:solidFill>
              <a:effectLst/>
              <a:uLnTx/>
              <a:uFillTx/>
              <a:latin typeface="Arial"/>
              <a:ea typeface="微软雅黑"/>
              <a:cs typeface="+mn-cs"/>
            </a:endParaRPr>
          </a:p>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sz="1100" kern="0" dirty="0" smtClean="0">
                <a:solidFill>
                  <a:srgbClr val="7F7F7F"/>
                </a:solidFill>
                <a:latin typeface="Arial"/>
                <a:ea typeface="微软雅黑"/>
              </a:rPr>
              <a:t>价格震荡位置识别；</a:t>
            </a:r>
            <a:endParaRPr lang="en-US" altLang="zh-CN" sz="1100" kern="0" dirty="0">
              <a:solidFill>
                <a:srgbClr val="7F7F7F"/>
              </a:solidFill>
              <a:latin typeface="Arial"/>
              <a:ea typeface="微软雅黑"/>
            </a:endParaRPr>
          </a:p>
          <a:p>
            <a:pPr marL="0" marR="0" lvl="0" indent="0" algn="l" defTabSz="1219170" rtl="0" eaLnBrk="1" fontAlgn="auto" latinLnBrk="0" hangingPunct="1">
              <a:lnSpc>
                <a:spcPct val="15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7F7F7F"/>
                </a:solidFill>
                <a:effectLst/>
                <a:uLnTx/>
                <a:uFillTx/>
                <a:latin typeface="Arial"/>
                <a:ea typeface="微软雅黑"/>
                <a:cs typeface="+mn-cs"/>
              </a:rPr>
              <a:t>分化行情下精选个股；</a:t>
            </a:r>
            <a:endParaRPr kumimoji="0" lang="zh-CN" altLang="en-US" sz="1100" b="0" i="0" u="none" strike="noStrike" kern="0" cap="none" spc="0" normalizeH="0" baseline="0" noProof="0" dirty="0">
              <a:ln>
                <a:noFill/>
              </a:ln>
              <a:solidFill>
                <a:srgbClr val="7F7F7F"/>
              </a:solidFill>
              <a:effectLst/>
              <a:uLnTx/>
              <a:uFillTx/>
              <a:latin typeface="Arial"/>
              <a:ea typeface="微软雅黑"/>
              <a:cs typeface="+mn-cs"/>
            </a:endParaRPr>
          </a:p>
        </p:txBody>
      </p:sp>
      <p:grpSp>
        <p:nvGrpSpPr>
          <p:cNvPr id="17" name="81"/>
          <p:cNvGrpSpPr/>
          <p:nvPr/>
        </p:nvGrpSpPr>
        <p:grpSpPr>
          <a:xfrm>
            <a:off x="2325837" y="3411000"/>
            <a:ext cx="876435" cy="876432"/>
            <a:chOff x="1037903" y="3237446"/>
            <a:chExt cx="828233" cy="828233"/>
          </a:xfrm>
        </p:grpSpPr>
        <p:sp>
          <p:nvSpPr>
            <p:cNvPr id="18" name="82"/>
            <p:cNvSpPr/>
            <p:nvPr/>
          </p:nvSpPr>
          <p:spPr>
            <a:xfrm>
              <a:off x="1037903" y="3237446"/>
              <a:ext cx="828233" cy="828233"/>
            </a:xfrm>
            <a:prstGeom prst="ellipse">
              <a:avLst/>
            </a:prstGeom>
            <a:gradFill flip="none" rotWithShape="1">
              <a:gsLst>
                <a:gs pos="100000">
                  <a:srgbClr val="FFFFFF"/>
                </a:gs>
                <a:gs pos="0">
                  <a:srgbClr val="CECAC8"/>
                </a:gs>
              </a:gsLst>
              <a:lin ang="2700000" scaled="1"/>
              <a:tileRect/>
            </a:gradFill>
            <a:ln w="41275" cap="flat" cmpd="sng" algn="ctr">
              <a:gradFill flip="none" rotWithShape="1">
                <a:gsLst>
                  <a:gs pos="100000">
                    <a:srgbClr val="FFFFFF"/>
                  </a:gs>
                  <a:gs pos="0">
                    <a:srgbClr val="CDCDCD"/>
                  </a:gs>
                </a:gsLst>
                <a:lin ang="13500000" scaled="1"/>
                <a:tileRect/>
              </a:gradFill>
              <a:prstDash val="solid"/>
            </a:ln>
            <a:effectLst>
              <a:outerShdw blurRad="292100" dist="152400" dir="2700000" sx="102000" sy="102000" algn="tl" rotWithShape="0">
                <a:prstClr val="black">
                  <a:alpha val="28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C00000"/>
                </a:solidFill>
                <a:effectLst/>
                <a:uLnTx/>
                <a:uFillTx/>
                <a:latin typeface="Calibri"/>
                <a:ea typeface="宋体" panose="02010600030101010101" pitchFamily="2" charset="-122"/>
                <a:cs typeface="+mn-cs"/>
              </a:endParaRPr>
            </a:p>
          </p:txBody>
        </p:sp>
        <p:sp>
          <p:nvSpPr>
            <p:cNvPr id="19" name="TextBox 156"/>
            <p:cNvSpPr txBox="1"/>
            <p:nvPr/>
          </p:nvSpPr>
          <p:spPr>
            <a:xfrm>
              <a:off x="1169216" y="3461869"/>
              <a:ext cx="601110" cy="344186"/>
            </a:xfrm>
            <a:prstGeom prst="rect">
              <a:avLst/>
            </a:prstGeom>
            <a:noFill/>
          </p:spPr>
          <p:txBody>
            <a:bodyPr wrap="none" lIns="86371" tIns="43187" rIns="86371" bIns="43187" rtlCol="0">
              <a:spAutoFit/>
            </a:bodyPr>
            <a:lstStyle>
              <a:defPPr>
                <a:defRPr lang="zh-CN"/>
              </a:defPPr>
              <a:lvl1pPr>
                <a:defRPr i="1">
                  <a:solidFill>
                    <a:srgbClr val="646464"/>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89CB0"/>
                  </a:solidFill>
                  <a:effectLst/>
                  <a:uLnTx/>
                  <a:uFillTx/>
                  <a:latin typeface="Impact" pitchFamily="34" charset="0"/>
                  <a:ea typeface="微软雅黑"/>
                  <a:cs typeface="+mn-cs"/>
                </a:rPr>
                <a:t>成长</a:t>
              </a:r>
              <a:endParaRPr kumimoji="0" lang="zh-CN" altLang="en-US" sz="1800" b="0" i="0" u="none" strike="noStrike" kern="0" cap="none" spc="0" normalizeH="0" baseline="0" noProof="0" dirty="0">
                <a:ln>
                  <a:noFill/>
                </a:ln>
                <a:solidFill>
                  <a:srgbClr val="089CB0"/>
                </a:solidFill>
                <a:effectLst/>
                <a:uLnTx/>
                <a:uFillTx/>
                <a:latin typeface="Impact" pitchFamily="34" charset="0"/>
                <a:ea typeface="微软雅黑"/>
                <a:cs typeface="+mn-cs"/>
              </a:endParaRPr>
            </a:p>
          </p:txBody>
        </p:sp>
      </p:grpSp>
      <p:sp>
        <p:nvSpPr>
          <p:cNvPr id="35" name="AutoShape 8"/>
          <p:cNvSpPr>
            <a:spLocks noChangeArrowheads="1"/>
          </p:cNvSpPr>
          <p:nvPr/>
        </p:nvSpPr>
        <p:spPr bwMode="auto">
          <a:xfrm>
            <a:off x="9623599" y="3629830"/>
            <a:ext cx="417261" cy="419607"/>
          </a:xfrm>
          <a:prstGeom prst="chevron">
            <a:avLst>
              <a:gd name="adj" fmla="val 55472"/>
            </a:avLst>
          </a:prstGeom>
          <a:solidFill>
            <a:srgbClr val="002060"/>
          </a:solidFill>
          <a:ln w="25400" cap="flat" cmpd="sng" algn="ctr">
            <a:noFill/>
            <a:prstDash val="solid"/>
          </a:ln>
          <a:effectLst/>
        </p:spPr>
        <p:txBody>
          <a:bodyPr lIns="86371" tIns="43187" rIns="86371" bIns="43187"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7F7F7F"/>
              </a:solidFill>
              <a:effectLst/>
              <a:uLnTx/>
              <a:uFillTx/>
              <a:latin typeface="微软雅黑" pitchFamily="34" charset="-122"/>
              <a:ea typeface="微软雅黑"/>
              <a:cs typeface="+mn-cs"/>
            </a:endParaRPr>
          </a:p>
        </p:txBody>
      </p:sp>
      <p:cxnSp>
        <p:nvCxnSpPr>
          <p:cNvPr id="36" name="100"/>
          <p:cNvCxnSpPr/>
          <p:nvPr/>
        </p:nvCxnSpPr>
        <p:spPr>
          <a:xfrm>
            <a:off x="982639" y="1910769"/>
            <a:ext cx="0" cy="1293841"/>
          </a:xfrm>
          <a:prstGeom prst="line">
            <a:avLst/>
          </a:prstGeom>
          <a:noFill/>
          <a:ln w="9525" cap="flat" cmpd="sng" algn="ctr">
            <a:solidFill>
              <a:srgbClr val="888888"/>
            </a:solidFill>
            <a:prstDash val="solid"/>
            <a:headEnd type="oval" w="med" len="med"/>
            <a:tailEnd type="oval" w="med" len="med"/>
          </a:ln>
          <a:effectLst/>
        </p:spPr>
      </p:cxnSp>
      <p:sp>
        <p:nvSpPr>
          <p:cNvPr id="37" name="TextBox 174"/>
          <p:cNvSpPr txBox="1"/>
          <p:nvPr/>
        </p:nvSpPr>
        <p:spPr>
          <a:xfrm>
            <a:off x="982637" y="1773610"/>
            <a:ext cx="2410339" cy="1015663"/>
          </a:xfrm>
          <a:prstGeom prst="rect">
            <a:avLst/>
          </a:prstGeom>
          <a:noFill/>
        </p:spPr>
        <p:txBody>
          <a:bodyPr wrap="square" rtlCol="0">
            <a:spAutoFit/>
          </a:bodyPr>
          <a:lstStyle/>
          <a:p>
            <a:pPr marL="0" marR="0" lvl="0" indent="0" algn="l" defTabSz="1219170" rtl="0" eaLnBrk="1" fontAlgn="auto" latinLnBrk="0" hangingPunct="1">
              <a:lnSpc>
                <a:spcPct val="15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89CB0"/>
                </a:solidFill>
                <a:effectLst/>
                <a:uLnTx/>
                <a:uFillTx/>
                <a:latin typeface="Arial"/>
                <a:ea typeface="微软雅黑"/>
                <a:cs typeface="+mn-cs"/>
              </a:rPr>
              <a:t>估值类</a:t>
            </a:r>
            <a:endParaRPr kumimoji="0" lang="en-US" altLang="zh-CN" sz="1800" b="0" i="0" u="none" strike="noStrike" kern="0" cap="none" spc="0" normalizeH="0" baseline="0" noProof="0" dirty="0" smtClean="0">
              <a:ln>
                <a:noFill/>
              </a:ln>
              <a:solidFill>
                <a:srgbClr val="089CB0"/>
              </a:solidFill>
              <a:effectLst/>
              <a:uLnTx/>
              <a:uFillTx/>
              <a:latin typeface="Arial"/>
              <a:ea typeface="微软雅黑"/>
              <a:cs typeface="+mn-cs"/>
            </a:endParaRPr>
          </a:p>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sz="1100" kern="0" dirty="0" smtClean="0">
                <a:solidFill>
                  <a:srgbClr val="7F7F7F"/>
                </a:solidFill>
                <a:latin typeface="Arial"/>
                <a:ea typeface="微软雅黑"/>
              </a:rPr>
              <a:t>寻找价值</a:t>
            </a:r>
            <a:r>
              <a:rPr kumimoji="0" lang="zh-CN" altLang="en-US" sz="1100" b="0" i="0" u="none" strike="noStrike" kern="0" cap="none" spc="0" normalizeH="0" baseline="0" noProof="0" dirty="0" smtClean="0">
                <a:ln>
                  <a:noFill/>
                </a:ln>
                <a:solidFill>
                  <a:srgbClr val="7F7F7F"/>
                </a:solidFill>
                <a:effectLst/>
                <a:uLnTx/>
                <a:uFillTx/>
                <a:latin typeface="Arial"/>
                <a:ea typeface="微软雅黑"/>
                <a:cs typeface="+mn-cs"/>
              </a:rPr>
              <a:t>低估股票；</a:t>
            </a:r>
            <a:endParaRPr kumimoji="0" lang="en-US" altLang="zh-CN" sz="1100" b="0" i="0" u="none" strike="noStrike" kern="0" cap="none" spc="0" normalizeH="0" baseline="0" noProof="0" dirty="0" smtClean="0">
              <a:ln>
                <a:noFill/>
              </a:ln>
              <a:solidFill>
                <a:srgbClr val="7F7F7F"/>
              </a:solidFill>
              <a:effectLst/>
              <a:uLnTx/>
              <a:uFillTx/>
              <a:latin typeface="Arial"/>
              <a:ea typeface="微软雅黑"/>
              <a:cs typeface="+mn-cs"/>
            </a:endParaRPr>
          </a:p>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sz="1100" kern="0" dirty="0" smtClean="0">
                <a:solidFill>
                  <a:srgbClr val="7F7F7F"/>
                </a:solidFill>
                <a:latin typeface="Arial"/>
                <a:ea typeface="微软雅黑"/>
              </a:rPr>
              <a:t>判断个股当前价格是否过热；</a:t>
            </a:r>
            <a:endParaRPr kumimoji="0" lang="zh-CN" altLang="en-US" sz="1100" b="0" i="0" u="none" strike="noStrike" kern="0" cap="none" spc="0" normalizeH="0" baseline="0" noProof="0" dirty="0">
              <a:ln>
                <a:noFill/>
              </a:ln>
              <a:solidFill>
                <a:srgbClr val="7F7F7F"/>
              </a:solidFill>
              <a:effectLst/>
              <a:uLnTx/>
              <a:uFillTx/>
              <a:latin typeface="Arial"/>
              <a:ea typeface="微软雅黑"/>
              <a:cs typeface="+mn-cs"/>
            </a:endParaRPr>
          </a:p>
        </p:txBody>
      </p:sp>
      <p:cxnSp>
        <p:nvCxnSpPr>
          <p:cNvPr id="38" name="102"/>
          <p:cNvCxnSpPr/>
          <p:nvPr/>
        </p:nvCxnSpPr>
        <p:spPr>
          <a:xfrm>
            <a:off x="10907116" y="4607973"/>
            <a:ext cx="0" cy="1293841"/>
          </a:xfrm>
          <a:prstGeom prst="line">
            <a:avLst/>
          </a:prstGeom>
          <a:noFill/>
          <a:ln w="9525" cap="flat" cmpd="sng" algn="ctr">
            <a:solidFill>
              <a:srgbClr val="888888"/>
            </a:solidFill>
            <a:prstDash val="solid"/>
            <a:headEnd type="oval" w="med" len="med"/>
            <a:tailEnd type="oval" w="med" len="med"/>
          </a:ln>
          <a:effectLst/>
        </p:spPr>
      </p:cxnSp>
      <p:sp>
        <p:nvSpPr>
          <p:cNvPr id="39" name="TextBox 176"/>
          <p:cNvSpPr txBox="1"/>
          <p:nvPr/>
        </p:nvSpPr>
        <p:spPr>
          <a:xfrm>
            <a:off x="8259881" y="5078427"/>
            <a:ext cx="2587855" cy="1015663"/>
          </a:xfrm>
          <a:prstGeom prst="rect">
            <a:avLst/>
          </a:prstGeom>
          <a:noFill/>
        </p:spPr>
        <p:txBody>
          <a:bodyPr wrap="square" rtlCol="0">
            <a:spAutoFit/>
          </a:bodyPr>
          <a:lstStyle/>
          <a:p>
            <a:pPr marL="0" marR="0" lvl="0" indent="0" algn="r" defTabSz="1219170" rtl="0" eaLnBrk="1" fontAlgn="auto" latinLnBrk="0" hangingPunct="1">
              <a:lnSpc>
                <a:spcPct val="15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89CB0"/>
                </a:solidFill>
                <a:effectLst/>
                <a:uLnTx/>
                <a:uFillTx/>
                <a:latin typeface="Arial"/>
                <a:ea typeface="微软雅黑"/>
                <a:cs typeface="+mn-cs"/>
              </a:rPr>
              <a:t>技术指标类</a:t>
            </a:r>
            <a:endParaRPr kumimoji="0" lang="en-US" altLang="zh-CN" sz="1800" b="0" i="0" u="none" strike="noStrike" kern="0" cap="none" spc="0" normalizeH="0" baseline="0" noProof="0" dirty="0" smtClean="0">
              <a:ln>
                <a:noFill/>
              </a:ln>
              <a:solidFill>
                <a:srgbClr val="089CB0"/>
              </a:solidFill>
              <a:effectLst/>
              <a:uLnTx/>
              <a:uFillTx/>
              <a:latin typeface="Arial"/>
              <a:ea typeface="微软雅黑"/>
              <a:cs typeface="+mn-cs"/>
            </a:endParaRPr>
          </a:p>
          <a:p>
            <a:pPr marL="0" marR="0" lvl="0" indent="0" algn="r" defTabSz="1219170" rtl="0" eaLnBrk="1" fontAlgn="auto" latinLnBrk="0" hangingPunct="1">
              <a:lnSpc>
                <a:spcPct val="15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7F7F7F"/>
                </a:solidFill>
                <a:effectLst/>
                <a:uLnTx/>
                <a:uFillTx/>
                <a:latin typeface="Arial"/>
                <a:ea typeface="微软雅黑"/>
                <a:cs typeface="+mn-cs"/>
              </a:rPr>
              <a:t>不同波段操作；</a:t>
            </a:r>
            <a:endParaRPr kumimoji="0" lang="en-US" altLang="zh-CN" sz="1100" b="0" i="0" u="none" strike="noStrike" kern="0" cap="none" spc="0" normalizeH="0" baseline="0" noProof="0" dirty="0" smtClean="0">
              <a:ln>
                <a:noFill/>
              </a:ln>
              <a:solidFill>
                <a:srgbClr val="7F7F7F"/>
              </a:solidFill>
              <a:effectLst/>
              <a:uLnTx/>
              <a:uFillTx/>
              <a:latin typeface="Arial"/>
              <a:ea typeface="微软雅黑"/>
              <a:cs typeface="+mn-cs"/>
            </a:endParaRPr>
          </a:p>
          <a:p>
            <a:pPr marL="0" marR="0" lvl="0" indent="0" algn="r" defTabSz="1219170" rtl="0" eaLnBrk="1" fontAlgn="auto" latinLnBrk="0" hangingPunct="1">
              <a:lnSpc>
                <a:spcPct val="15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7F7F7F"/>
                </a:solidFill>
                <a:effectLst/>
                <a:uLnTx/>
                <a:uFillTx/>
                <a:latin typeface="Arial"/>
                <a:ea typeface="微软雅黑"/>
                <a:cs typeface="+mn-cs"/>
              </a:rPr>
              <a:t>买卖点位识别；</a:t>
            </a:r>
            <a:endParaRPr kumimoji="0" lang="zh-CN" altLang="en-US" sz="1100" b="0" i="0" u="none" strike="noStrike" kern="0" cap="none" spc="0" normalizeH="0" baseline="0" noProof="0" dirty="0">
              <a:ln>
                <a:noFill/>
              </a:ln>
              <a:solidFill>
                <a:srgbClr val="7F7F7F"/>
              </a:solidFill>
              <a:effectLst/>
              <a:uLnTx/>
              <a:uFillTx/>
              <a:latin typeface="Arial"/>
              <a:ea typeface="微软雅黑"/>
              <a:cs typeface="+mn-cs"/>
            </a:endParaRPr>
          </a:p>
        </p:txBody>
      </p:sp>
      <p:grpSp>
        <p:nvGrpSpPr>
          <p:cNvPr id="40" name="81"/>
          <p:cNvGrpSpPr/>
          <p:nvPr/>
        </p:nvGrpSpPr>
        <p:grpSpPr>
          <a:xfrm>
            <a:off x="546850" y="3401417"/>
            <a:ext cx="876435" cy="876432"/>
            <a:chOff x="1037903" y="3237446"/>
            <a:chExt cx="828233" cy="828233"/>
          </a:xfrm>
        </p:grpSpPr>
        <p:sp>
          <p:nvSpPr>
            <p:cNvPr id="41" name="82"/>
            <p:cNvSpPr/>
            <p:nvPr/>
          </p:nvSpPr>
          <p:spPr>
            <a:xfrm>
              <a:off x="1037903" y="3237446"/>
              <a:ext cx="828233" cy="828233"/>
            </a:xfrm>
            <a:prstGeom prst="ellipse">
              <a:avLst/>
            </a:prstGeom>
            <a:gradFill flip="none" rotWithShape="1">
              <a:gsLst>
                <a:gs pos="100000">
                  <a:srgbClr val="FFFFFF"/>
                </a:gs>
                <a:gs pos="0">
                  <a:srgbClr val="CECAC8"/>
                </a:gs>
              </a:gsLst>
              <a:lin ang="2700000" scaled="1"/>
              <a:tileRect/>
            </a:gradFill>
            <a:ln w="41275" cap="flat" cmpd="sng" algn="ctr">
              <a:gradFill flip="none" rotWithShape="1">
                <a:gsLst>
                  <a:gs pos="100000">
                    <a:srgbClr val="FFFFFF"/>
                  </a:gs>
                  <a:gs pos="0">
                    <a:srgbClr val="CDCDCD"/>
                  </a:gs>
                </a:gsLst>
                <a:lin ang="13500000" scaled="1"/>
                <a:tileRect/>
              </a:gradFill>
              <a:prstDash val="solid"/>
            </a:ln>
            <a:effectLst>
              <a:outerShdw blurRad="292100" dist="152400" dir="2700000" sx="102000" sy="102000" algn="tl" rotWithShape="0">
                <a:prstClr val="black">
                  <a:alpha val="28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C00000"/>
                </a:solidFill>
                <a:effectLst/>
                <a:uLnTx/>
                <a:uFillTx/>
                <a:latin typeface="Calibri"/>
                <a:ea typeface="宋体" panose="02010600030101010101" pitchFamily="2" charset="-122"/>
                <a:cs typeface="+mn-cs"/>
              </a:endParaRPr>
            </a:p>
          </p:txBody>
        </p:sp>
        <p:sp>
          <p:nvSpPr>
            <p:cNvPr id="42" name="TextBox 156"/>
            <p:cNvSpPr txBox="1"/>
            <p:nvPr/>
          </p:nvSpPr>
          <p:spPr>
            <a:xfrm>
              <a:off x="1155397" y="3493991"/>
              <a:ext cx="601110" cy="344186"/>
            </a:xfrm>
            <a:prstGeom prst="rect">
              <a:avLst/>
            </a:prstGeom>
            <a:noFill/>
          </p:spPr>
          <p:txBody>
            <a:bodyPr wrap="none" lIns="86371" tIns="43187" rIns="86371" bIns="43187" rtlCol="0">
              <a:spAutoFit/>
            </a:bodyPr>
            <a:lstStyle>
              <a:defPPr>
                <a:defRPr lang="zh-CN"/>
              </a:defPPr>
              <a:lvl1pPr>
                <a:defRPr i="1">
                  <a:solidFill>
                    <a:srgbClr val="646464"/>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i="0" kern="0" dirty="0" smtClean="0">
                  <a:solidFill>
                    <a:srgbClr val="089CB0"/>
                  </a:solidFill>
                  <a:latin typeface="Impact" pitchFamily="34" charset="0"/>
                  <a:ea typeface="微软雅黑"/>
                </a:rPr>
                <a:t>估值</a:t>
              </a:r>
              <a:endParaRPr kumimoji="0" lang="zh-CN" altLang="en-US" sz="1800" b="0" i="0" u="none" strike="noStrike" kern="0" cap="none" spc="0" normalizeH="0" baseline="0" noProof="0" dirty="0">
                <a:ln>
                  <a:noFill/>
                </a:ln>
                <a:solidFill>
                  <a:srgbClr val="089CB0"/>
                </a:solidFill>
                <a:effectLst/>
                <a:uLnTx/>
                <a:uFillTx/>
                <a:latin typeface="Impact" pitchFamily="34" charset="0"/>
                <a:ea typeface="微软雅黑"/>
                <a:cs typeface="+mn-cs"/>
              </a:endParaRPr>
            </a:p>
          </p:txBody>
        </p:sp>
      </p:grpSp>
      <p:grpSp>
        <p:nvGrpSpPr>
          <p:cNvPr id="43" name="81"/>
          <p:cNvGrpSpPr/>
          <p:nvPr/>
        </p:nvGrpSpPr>
        <p:grpSpPr>
          <a:xfrm>
            <a:off x="4235216" y="3401417"/>
            <a:ext cx="876435" cy="876432"/>
            <a:chOff x="1037903" y="3237446"/>
            <a:chExt cx="828233" cy="828233"/>
          </a:xfrm>
        </p:grpSpPr>
        <p:sp>
          <p:nvSpPr>
            <p:cNvPr id="44" name="82"/>
            <p:cNvSpPr/>
            <p:nvPr/>
          </p:nvSpPr>
          <p:spPr>
            <a:xfrm>
              <a:off x="1037903" y="3237446"/>
              <a:ext cx="828233" cy="828233"/>
            </a:xfrm>
            <a:prstGeom prst="ellipse">
              <a:avLst/>
            </a:prstGeom>
            <a:gradFill flip="none" rotWithShape="1">
              <a:gsLst>
                <a:gs pos="100000">
                  <a:srgbClr val="FFFFFF"/>
                </a:gs>
                <a:gs pos="0">
                  <a:srgbClr val="CECAC8"/>
                </a:gs>
              </a:gsLst>
              <a:lin ang="2700000" scaled="1"/>
              <a:tileRect/>
            </a:gradFill>
            <a:ln w="41275" cap="flat" cmpd="sng" algn="ctr">
              <a:gradFill flip="none" rotWithShape="1">
                <a:gsLst>
                  <a:gs pos="100000">
                    <a:srgbClr val="FFFFFF"/>
                  </a:gs>
                  <a:gs pos="0">
                    <a:srgbClr val="CDCDCD"/>
                  </a:gs>
                </a:gsLst>
                <a:lin ang="13500000" scaled="1"/>
                <a:tileRect/>
              </a:gradFill>
              <a:prstDash val="solid"/>
            </a:ln>
            <a:effectLst>
              <a:outerShdw blurRad="292100" dist="152400" dir="2700000" sx="102000" sy="102000" algn="tl" rotWithShape="0">
                <a:prstClr val="black">
                  <a:alpha val="28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C00000"/>
                </a:solidFill>
                <a:effectLst/>
                <a:uLnTx/>
                <a:uFillTx/>
                <a:latin typeface="Calibri"/>
                <a:ea typeface="宋体" panose="02010600030101010101" pitchFamily="2" charset="-122"/>
                <a:cs typeface="+mn-cs"/>
              </a:endParaRPr>
            </a:p>
          </p:txBody>
        </p:sp>
        <p:sp>
          <p:nvSpPr>
            <p:cNvPr id="45" name="TextBox 156"/>
            <p:cNvSpPr txBox="1"/>
            <p:nvPr/>
          </p:nvSpPr>
          <p:spPr>
            <a:xfrm>
              <a:off x="1046580" y="3484532"/>
              <a:ext cx="819247" cy="344186"/>
            </a:xfrm>
            <a:prstGeom prst="rect">
              <a:avLst/>
            </a:prstGeom>
            <a:noFill/>
          </p:spPr>
          <p:txBody>
            <a:bodyPr wrap="none" lIns="86371" tIns="43187" rIns="86371" bIns="43187" rtlCol="0">
              <a:spAutoFit/>
            </a:bodyPr>
            <a:lstStyle>
              <a:defPPr>
                <a:defRPr lang="zh-CN"/>
              </a:defPPr>
              <a:lvl1pPr>
                <a:defRPr i="1">
                  <a:solidFill>
                    <a:srgbClr val="646464"/>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i="0" kern="0" dirty="0">
                  <a:solidFill>
                    <a:srgbClr val="089CB0"/>
                  </a:solidFill>
                  <a:latin typeface="Impact" pitchFamily="34" charset="0"/>
                  <a:ea typeface="微软雅黑"/>
                </a:rPr>
                <a:t>换</a:t>
              </a:r>
              <a:r>
                <a:rPr lang="zh-CN" altLang="en-US" i="0" kern="0" dirty="0" smtClean="0">
                  <a:solidFill>
                    <a:srgbClr val="089CB0"/>
                  </a:solidFill>
                  <a:latin typeface="Impact" pitchFamily="34" charset="0"/>
                  <a:ea typeface="微软雅黑"/>
                </a:rPr>
                <a:t>手率</a:t>
              </a:r>
              <a:endParaRPr kumimoji="0" lang="zh-CN" altLang="en-US" sz="1800" b="0" i="0" u="none" strike="noStrike" kern="0" cap="none" spc="0" normalizeH="0" baseline="0" noProof="0" dirty="0">
                <a:ln>
                  <a:noFill/>
                </a:ln>
                <a:solidFill>
                  <a:srgbClr val="089CB0"/>
                </a:solidFill>
                <a:effectLst/>
                <a:uLnTx/>
                <a:uFillTx/>
                <a:latin typeface="Impact" pitchFamily="34" charset="0"/>
                <a:ea typeface="微软雅黑"/>
                <a:cs typeface="+mn-cs"/>
              </a:endParaRPr>
            </a:p>
          </p:txBody>
        </p:sp>
      </p:grpSp>
      <p:grpSp>
        <p:nvGrpSpPr>
          <p:cNvPr id="46" name="81"/>
          <p:cNvGrpSpPr/>
          <p:nvPr/>
        </p:nvGrpSpPr>
        <p:grpSpPr>
          <a:xfrm>
            <a:off x="6163476" y="3401417"/>
            <a:ext cx="876435" cy="876432"/>
            <a:chOff x="1037903" y="3237446"/>
            <a:chExt cx="828233" cy="828233"/>
          </a:xfrm>
        </p:grpSpPr>
        <p:sp>
          <p:nvSpPr>
            <p:cNvPr id="47" name="82"/>
            <p:cNvSpPr/>
            <p:nvPr/>
          </p:nvSpPr>
          <p:spPr>
            <a:xfrm>
              <a:off x="1037903" y="3237446"/>
              <a:ext cx="828233" cy="828233"/>
            </a:xfrm>
            <a:prstGeom prst="ellipse">
              <a:avLst/>
            </a:prstGeom>
            <a:gradFill flip="none" rotWithShape="1">
              <a:gsLst>
                <a:gs pos="100000">
                  <a:srgbClr val="FFFFFF"/>
                </a:gs>
                <a:gs pos="0">
                  <a:srgbClr val="CECAC8"/>
                </a:gs>
              </a:gsLst>
              <a:lin ang="2700000" scaled="1"/>
              <a:tileRect/>
            </a:gradFill>
            <a:ln w="41275" cap="flat" cmpd="sng" algn="ctr">
              <a:gradFill flip="none" rotWithShape="1">
                <a:gsLst>
                  <a:gs pos="100000">
                    <a:srgbClr val="FFFFFF"/>
                  </a:gs>
                  <a:gs pos="0">
                    <a:srgbClr val="CDCDCD"/>
                  </a:gs>
                </a:gsLst>
                <a:lin ang="13500000" scaled="1"/>
                <a:tileRect/>
              </a:gradFill>
              <a:prstDash val="solid"/>
            </a:ln>
            <a:effectLst>
              <a:outerShdw blurRad="292100" dist="152400" dir="2700000" sx="102000" sy="102000" algn="tl" rotWithShape="0">
                <a:prstClr val="black">
                  <a:alpha val="28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C00000"/>
                </a:solidFill>
                <a:effectLst/>
                <a:uLnTx/>
                <a:uFillTx/>
                <a:latin typeface="Calibri"/>
                <a:ea typeface="宋体" panose="02010600030101010101" pitchFamily="2" charset="-122"/>
                <a:cs typeface="+mn-cs"/>
              </a:endParaRPr>
            </a:p>
          </p:txBody>
        </p:sp>
        <p:sp>
          <p:nvSpPr>
            <p:cNvPr id="48" name="TextBox 156"/>
            <p:cNvSpPr txBox="1"/>
            <p:nvPr/>
          </p:nvSpPr>
          <p:spPr>
            <a:xfrm>
              <a:off x="1156598" y="3482691"/>
              <a:ext cx="601110" cy="344186"/>
            </a:xfrm>
            <a:prstGeom prst="rect">
              <a:avLst/>
            </a:prstGeom>
            <a:noFill/>
          </p:spPr>
          <p:txBody>
            <a:bodyPr wrap="none" lIns="86371" tIns="43187" rIns="86371" bIns="43187" rtlCol="0">
              <a:spAutoFit/>
            </a:bodyPr>
            <a:lstStyle>
              <a:defPPr>
                <a:defRPr lang="zh-CN"/>
              </a:defPPr>
              <a:lvl1pPr>
                <a:defRPr i="1">
                  <a:solidFill>
                    <a:srgbClr val="646464"/>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89CB0"/>
                  </a:solidFill>
                  <a:effectLst/>
                  <a:uLnTx/>
                  <a:uFillTx/>
                  <a:latin typeface="Impact" pitchFamily="34" charset="0"/>
                  <a:ea typeface="微软雅黑"/>
                  <a:cs typeface="+mn-cs"/>
                </a:rPr>
                <a:t>动量</a:t>
              </a:r>
              <a:endParaRPr kumimoji="0" lang="zh-CN" altLang="en-US" sz="1800" b="0" i="0" u="none" strike="noStrike" kern="0" cap="none" spc="0" normalizeH="0" baseline="0" noProof="0" dirty="0">
                <a:ln>
                  <a:noFill/>
                </a:ln>
                <a:solidFill>
                  <a:srgbClr val="089CB0"/>
                </a:solidFill>
                <a:effectLst/>
                <a:uLnTx/>
                <a:uFillTx/>
                <a:latin typeface="Impact" pitchFamily="34" charset="0"/>
                <a:ea typeface="微软雅黑"/>
                <a:cs typeface="+mn-cs"/>
              </a:endParaRPr>
            </a:p>
          </p:txBody>
        </p:sp>
      </p:grpSp>
      <p:grpSp>
        <p:nvGrpSpPr>
          <p:cNvPr id="49" name="81"/>
          <p:cNvGrpSpPr/>
          <p:nvPr/>
        </p:nvGrpSpPr>
        <p:grpSpPr>
          <a:xfrm>
            <a:off x="8247150" y="3392375"/>
            <a:ext cx="881295" cy="876432"/>
            <a:chOff x="1033310" y="3237446"/>
            <a:chExt cx="832826" cy="828233"/>
          </a:xfrm>
        </p:grpSpPr>
        <p:sp>
          <p:nvSpPr>
            <p:cNvPr id="50" name="82"/>
            <p:cNvSpPr/>
            <p:nvPr/>
          </p:nvSpPr>
          <p:spPr>
            <a:xfrm>
              <a:off x="1037903" y="3237446"/>
              <a:ext cx="828233" cy="828233"/>
            </a:xfrm>
            <a:prstGeom prst="ellipse">
              <a:avLst/>
            </a:prstGeom>
            <a:gradFill flip="none" rotWithShape="1">
              <a:gsLst>
                <a:gs pos="100000">
                  <a:srgbClr val="FFFFFF"/>
                </a:gs>
                <a:gs pos="0">
                  <a:srgbClr val="CECAC8"/>
                </a:gs>
              </a:gsLst>
              <a:lin ang="2700000" scaled="1"/>
              <a:tileRect/>
            </a:gradFill>
            <a:ln w="41275" cap="flat" cmpd="sng" algn="ctr">
              <a:gradFill flip="none" rotWithShape="1">
                <a:gsLst>
                  <a:gs pos="100000">
                    <a:srgbClr val="FFFFFF"/>
                  </a:gs>
                  <a:gs pos="0">
                    <a:srgbClr val="CDCDCD"/>
                  </a:gs>
                </a:gsLst>
                <a:lin ang="13500000" scaled="1"/>
                <a:tileRect/>
              </a:gradFill>
              <a:prstDash val="solid"/>
            </a:ln>
            <a:effectLst>
              <a:outerShdw blurRad="292100" dist="152400" dir="2700000" sx="102000" sy="102000" algn="tl" rotWithShape="0">
                <a:prstClr val="black">
                  <a:alpha val="28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C00000"/>
                </a:solidFill>
                <a:effectLst/>
                <a:uLnTx/>
                <a:uFillTx/>
                <a:latin typeface="Calibri"/>
                <a:ea typeface="宋体" panose="02010600030101010101" pitchFamily="2" charset="-122"/>
                <a:cs typeface="+mn-cs"/>
              </a:endParaRPr>
            </a:p>
          </p:txBody>
        </p:sp>
        <p:sp>
          <p:nvSpPr>
            <p:cNvPr id="51" name="TextBox 156"/>
            <p:cNvSpPr txBox="1"/>
            <p:nvPr/>
          </p:nvSpPr>
          <p:spPr>
            <a:xfrm>
              <a:off x="1033310" y="3493102"/>
              <a:ext cx="819247" cy="344186"/>
            </a:xfrm>
            <a:prstGeom prst="rect">
              <a:avLst/>
            </a:prstGeom>
            <a:noFill/>
          </p:spPr>
          <p:txBody>
            <a:bodyPr wrap="none" lIns="86371" tIns="43187" rIns="86371" bIns="43187" rtlCol="0">
              <a:spAutoFit/>
            </a:bodyPr>
            <a:lstStyle>
              <a:defPPr>
                <a:defRPr lang="zh-CN"/>
              </a:defPPr>
              <a:lvl1pPr>
                <a:defRPr i="1">
                  <a:solidFill>
                    <a:srgbClr val="646464"/>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89CB0"/>
                  </a:solidFill>
                  <a:effectLst/>
                  <a:uLnTx/>
                  <a:uFillTx/>
                  <a:latin typeface="Impact" pitchFamily="34" charset="0"/>
                  <a:ea typeface="微软雅黑"/>
                  <a:cs typeface="+mn-cs"/>
                </a:rPr>
                <a:t>波动率</a:t>
              </a:r>
              <a:endParaRPr kumimoji="0" lang="zh-CN" altLang="en-US" sz="1800" b="0" i="0" u="none" strike="noStrike" kern="0" cap="none" spc="0" normalizeH="0" baseline="0" noProof="0" dirty="0">
                <a:ln>
                  <a:noFill/>
                </a:ln>
                <a:solidFill>
                  <a:srgbClr val="089CB0"/>
                </a:solidFill>
                <a:effectLst/>
                <a:uLnTx/>
                <a:uFillTx/>
                <a:latin typeface="Impact" pitchFamily="34" charset="0"/>
                <a:ea typeface="微软雅黑"/>
                <a:cs typeface="+mn-cs"/>
              </a:endParaRPr>
            </a:p>
          </p:txBody>
        </p:sp>
      </p:grpSp>
      <p:grpSp>
        <p:nvGrpSpPr>
          <p:cNvPr id="52" name="81"/>
          <p:cNvGrpSpPr/>
          <p:nvPr/>
        </p:nvGrpSpPr>
        <p:grpSpPr>
          <a:xfrm>
            <a:off x="10466468" y="3401417"/>
            <a:ext cx="881295" cy="876432"/>
            <a:chOff x="1033310" y="3237446"/>
            <a:chExt cx="832826" cy="828233"/>
          </a:xfrm>
        </p:grpSpPr>
        <p:sp>
          <p:nvSpPr>
            <p:cNvPr id="53" name="82"/>
            <p:cNvSpPr/>
            <p:nvPr/>
          </p:nvSpPr>
          <p:spPr>
            <a:xfrm>
              <a:off x="1037903" y="3237446"/>
              <a:ext cx="828233" cy="828233"/>
            </a:xfrm>
            <a:prstGeom prst="ellipse">
              <a:avLst/>
            </a:prstGeom>
            <a:gradFill flip="none" rotWithShape="1">
              <a:gsLst>
                <a:gs pos="100000">
                  <a:srgbClr val="FFFFFF"/>
                </a:gs>
                <a:gs pos="0">
                  <a:srgbClr val="CECAC8"/>
                </a:gs>
              </a:gsLst>
              <a:lin ang="2700000" scaled="1"/>
              <a:tileRect/>
            </a:gradFill>
            <a:ln w="41275" cap="flat" cmpd="sng" algn="ctr">
              <a:gradFill flip="none" rotWithShape="1">
                <a:gsLst>
                  <a:gs pos="100000">
                    <a:srgbClr val="FFFFFF"/>
                  </a:gs>
                  <a:gs pos="0">
                    <a:srgbClr val="CDCDCD"/>
                  </a:gs>
                </a:gsLst>
                <a:lin ang="13500000" scaled="1"/>
                <a:tileRect/>
              </a:gradFill>
              <a:prstDash val="solid"/>
            </a:ln>
            <a:effectLst>
              <a:outerShdw blurRad="292100" dist="152400" dir="2700000" sx="102000" sy="102000" algn="tl" rotWithShape="0">
                <a:prstClr val="black">
                  <a:alpha val="28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C00000"/>
                </a:solidFill>
                <a:effectLst/>
                <a:uLnTx/>
                <a:uFillTx/>
                <a:latin typeface="Calibri"/>
                <a:ea typeface="宋体" panose="02010600030101010101" pitchFamily="2" charset="-122"/>
                <a:cs typeface="+mn-cs"/>
              </a:endParaRPr>
            </a:p>
          </p:txBody>
        </p:sp>
        <p:sp>
          <p:nvSpPr>
            <p:cNvPr id="54" name="TextBox 156"/>
            <p:cNvSpPr txBox="1"/>
            <p:nvPr/>
          </p:nvSpPr>
          <p:spPr>
            <a:xfrm>
              <a:off x="1033310" y="3472280"/>
              <a:ext cx="819247" cy="344186"/>
            </a:xfrm>
            <a:prstGeom prst="rect">
              <a:avLst/>
            </a:prstGeom>
            <a:noFill/>
          </p:spPr>
          <p:txBody>
            <a:bodyPr wrap="none" lIns="86371" tIns="43187" rIns="86371" bIns="43187" rtlCol="0">
              <a:spAutoFit/>
            </a:bodyPr>
            <a:lstStyle>
              <a:defPPr>
                <a:defRPr lang="zh-CN"/>
              </a:defPPr>
              <a:lvl1pPr>
                <a:defRPr i="1">
                  <a:solidFill>
                    <a:srgbClr val="646464"/>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89CB0"/>
                  </a:solidFill>
                  <a:effectLst/>
                  <a:uLnTx/>
                  <a:uFillTx/>
                  <a:latin typeface="Impact" pitchFamily="34" charset="0"/>
                  <a:ea typeface="微软雅黑"/>
                  <a:cs typeface="+mn-cs"/>
                </a:rPr>
                <a:t>技术面</a:t>
              </a:r>
              <a:endParaRPr kumimoji="0" lang="zh-CN" altLang="en-US" sz="1800" b="0" i="0" u="none" strike="noStrike" kern="0" cap="none" spc="0" normalizeH="0" baseline="0" noProof="0" dirty="0">
                <a:ln>
                  <a:noFill/>
                </a:ln>
                <a:solidFill>
                  <a:srgbClr val="089CB0"/>
                </a:solidFill>
                <a:effectLst/>
                <a:uLnTx/>
                <a:uFillTx/>
                <a:latin typeface="Impact" pitchFamily="34" charset="0"/>
                <a:ea typeface="微软雅黑"/>
                <a:cs typeface="+mn-cs"/>
              </a:endParaRPr>
            </a:p>
          </p:txBody>
        </p:sp>
      </p:grpSp>
    </p:spTree>
    <p:extLst>
      <p:ext uri="{BB962C8B-B14F-4D97-AF65-F5344CB8AC3E}">
        <p14:creationId xmlns:p14="http://schemas.microsoft.com/office/powerpoint/2010/main" val="42920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 presetClass="entr" presetSubtype="8" decel="6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decel="6000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0-#ppt_w/2"/>
                                          </p:val>
                                        </p:tav>
                                        <p:tav tm="100000">
                                          <p:val>
                                            <p:strVal val="#ppt_x"/>
                                          </p:val>
                                        </p:tav>
                                      </p:tavLst>
                                    </p:anim>
                                    <p:anim calcmode="lin" valueType="num">
                                      <p:cBhvr additive="base">
                                        <p:cTn id="17" dur="500" fill="hold"/>
                                        <p:tgtEl>
                                          <p:spTgt spid="17"/>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decel="6000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decel="6000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decel="6000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8" decel="60000" fill="hold" grpId="0" nodeType="after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500" fill="hold"/>
                                        <p:tgtEl>
                                          <p:spTgt spid="35"/>
                                        </p:tgtEl>
                                        <p:attrNameLst>
                                          <p:attrName>ppt_x</p:attrName>
                                        </p:attrNameLst>
                                      </p:cBhvr>
                                      <p:tavLst>
                                        <p:tav tm="0">
                                          <p:val>
                                            <p:strVal val="0-#ppt_w/2"/>
                                          </p:val>
                                        </p:tav>
                                        <p:tav tm="100000">
                                          <p:val>
                                            <p:strVal val="#ppt_x"/>
                                          </p:val>
                                        </p:tav>
                                      </p:tavLst>
                                    </p:anim>
                                    <p:anim calcmode="lin" valueType="num">
                                      <p:cBhvr additive="base">
                                        <p:cTn id="37" dur="500" fill="hold"/>
                                        <p:tgtEl>
                                          <p:spTgt spid="35"/>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2" presetClass="entr" presetSubtype="4" fill="hold"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down)">
                                      <p:cBhvr>
                                        <p:cTn id="41" dur="500"/>
                                        <p:tgtEl>
                                          <p:spTgt spid="36"/>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childTnLst>
                          </p:cTn>
                        </p:par>
                        <p:par>
                          <p:cTn id="46" fill="hold">
                            <p:stCondLst>
                              <p:cond delay="5000"/>
                            </p:stCondLst>
                            <p:childTnLst>
                              <p:par>
                                <p:cTn id="47" presetID="22" presetClass="entr" presetSubtype="1"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up)">
                                      <p:cBhvr>
                                        <p:cTn id="49" dur="500"/>
                                        <p:tgtEl>
                                          <p:spTgt spid="9"/>
                                        </p:tgtEl>
                                      </p:cBhvr>
                                    </p:animEffect>
                                  </p:childTnLst>
                                </p:cTn>
                              </p:par>
                            </p:childTnLst>
                          </p:cTn>
                        </p:par>
                        <p:par>
                          <p:cTn id="50" fill="hold">
                            <p:stCondLst>
                              <p:cond delay="5500"/>
                            </p:stCondLst>
                            <p:childTnLst>
                              <p:par>
                                <p:cTn id="51" presetID="22" presetClass="entr" presetSubtype="2"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right)">
                                      <p:cBhvr>
                                        <p:cTn id="53" dur="500"/>
                                        <p:tgtEl>
                                          <p:spTgt spid="10"/>
                                        </p:tgtEl>
                                      </p:cBhvr>
                                    </p:animEffect>
                                  </p:childTnLst>
                                </p:cTn>
                              </p:par>
                            </p:childTnLst>
                          </p:cTn>
                        </p:par>
                        <p:par>
                          <p:cTn id="54" fill="hold">
                            <p:stCondLst>
                              <p:cond delay="6000"/>
                            </p:stCondLst>
                            <p:childTnLst>
                              <p:par>
                                <p:cTn id="55" presetID="22" presetClass="entr" presetSubtype="4" fill="hold"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00"/>
                                        <p:tgtEl>
                                          <p:spTgt spid="11"/>
                                        </p:tgtEl>
                                      </p:cBhvr>
                                    </p:animEffect>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par>
                          <p:cTn id="62" fill="hold">
                            <p:stCondLst>
                              <p:cond delay="7000"/>
                            </p:stCondLst>
                            <p:childTnLst>
                              <p:par>
                                <p:cTn id="63" presetID="22" presetClass="entr" presetSubtype="1" fill="hold"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up)">
                                      <p:cBhvr>
                                        <p:cTn id="65" dur="500"/>
                                        <p:tgtEl>
                                          <p:spTgt spid="13"/>
                                        </p:tgtEl>
                                      </p:cBhvr>
                                    </p:animEffect>
                                  </p:childTnLst>
                                </p:cTn>
                              </p:par>
                            </p:childTnLst>
                          </p:cTn>
                        </p:par>
                        <p:par>
                          <p:cTn id="66" fill="hold">
                            <p:stCondLst>
                              <p:cond delay="7500"/>
                            </p:stCondLst>
                            <p:childTnLst>
                              <p:par>
                                <p:cTn id="67" presetID="22" presetClass="entr" presetSubtype="2" fill="hold" grpId="0" nodeType="after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right)">
                                      <p:cBhvr>
                                        <p:cTn id="69" dur="500"/>
                                        <p:tgtEl>
                                          <p:spTgt spid="14"/>
                                        </p:tgtEl>
                                      </p:cBhvr>
                                    </p:animEffect>
                                  </p:childTnLst>
                                </p:cTn>
                              </p:par>
                            </p:childTnLst>
                          </p:cTn>
                        </p:par>
                        <p:par>
                          <p:cTn id="70" fill="hold">
                            <p:stCondLst>
                              <p:cond delay="8000"/>
                            </p:stCondLst>
                            <p:childTnLst>
                              <p:par>
                                <p:cTn id="71" presetID="22" presetClass="entr" presetSubtype="4" fill="hold"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8500"/>
                            </p:stCondLst>
                            <p:childTnLst>
                              <p:par>
                                <p:cTn id="75" presetID="22" presetClass="entr" presetSubtype="8"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left)">
                                      <p:cBhvr>
                                        <p:cTn id="77" dur="500"/>
                                        <p:tgtEl>
                                          <p:spTgt spid="16"/>
                                        </p:tgtEl>
                                      </p:cBhvr>
                                    </p:animEffect>
                                  </p:childTnLst>
                                </p:cTn>
                              </p:par>
                            </p:childTnLst>
                          </p:cTn>
                        </p:par>
                        <p:par>
                          <p:cTn id="78" fill="hold">
                            <p:stCondLst>
                              <p:cond delay="9000"/>
                            </p:stCondLst>
                            <p:childTnLst>
                              <p:par>
                                <p:cTn id="79" presetID="22" presetClass="entr" presetSubtype="1" fill="hold" nodeType="after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up)">
                                      <p:cBhvr>
                                        <p:cTn id="81" dur="500"/>
                                        <p:tgtEl>
                                          <p:spTgt spid="38"/>
                                        </p:tgtEl>
                                      </p:cBhvr>
                                    </p:animEffect>
                                  </p:childTnLst>
                                </p:cTn>
                              </p:par>
                            </p:childTnLst>
                          </p:cTn>
                        </p:par>
                        <p:par>
                          <p:cTn id="82" fill="hold">
                            <p:stCondLst>
                              <p:cond delay="9500"/>
                            </p:stCondLst>
                            <p:childTnLst>
                              <p:par>
                                <p:cTn id="83" presetID="22" presetClass="entr" presetSubtype="2" fill="hold" grpId="0" nodeType="after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right)">
                                      <p:cBhvr>
                                        <p:cTn id="85" dur="500"/>
                                        <p:tgtEl>
                                          <p:spTgt spid="39"/>
                                        </p:tgtEl>
                                      </p:cBhvr>
                                    </p:animEffect>
                                  </p:childTnLst>
                                </p:cTn>
                              </p:par>
                            </p:childTnLst>
                          </p:cTn>
                        </p:par>
                        <p:par>
                          <p:cTn id="86" fill="hold">
                            <p:stCondLst>
                              <p:cond delay="10000"/>
                            </p:stCondLst>
                            <p:childTnLst>
                              <p:par>
                                <p:cTn id="87" presetID="2" presetClass="entr" presetSubtype="8" decel="60000" fill="hold" nodeType="afterEffect">
                                  <p:stCondLst>
                                    <p:cond delay="0"/>
                                  </p:stCondLst>
                                  <p:childTnLst>
                                    <p:set>
                                      <p:cBhvr>
                                        <p:cTn id="88" dur="1" fill="hold">
                                          <p:stCondLst>
                                            <p:cond delay="0"/>
                                          </p:stCondLst>
                                        </p:cTn>
                                        <p:tgtEl>
                                          <p:spTgt spid="40"/>
                                        </p:tgtEl>
                                        <p:attrNameLst>
                                          <p:attrName>style.visibility</p:attrName>
                                        </p:attrNameLst>
                                      </p:cBhvr>
                                      <p:to>
                                        <p:strVal val="visible"/>
                                      </p:to>
                                    </p:set>
                                    <p:anim calcmode="lin" valueType="num">
                                      <p:cBhvr additive="base">
                                        <p:cTn id="89" dur="500" fill="hold"/>
                                        <p:tgtEl>
                                          <p:spTgt spid="40"/>
                                        </p:tgtEl>
                                        <p:attrNameLst>
                                          <p:attrName>ppt_x</p:attrName>
                                        </p:attrNameLst>
                                      </p:cBhvr>
                                      <p:tavLst>
                                        <p:tav tm="0">
                                          <p:val>
                                            <p:strVal val="0-#ppt_w/2"/>
                                          </p:val>
                                        </p:tav>
                                        <p:tav tm="100000">
                                          <p:val>
                                            <p:strVal val="#ppt_x"/>
                                          </p:val>
                                        </p:tav>
                                      </p:tavLst>
                                    </p:anim>
                                    <p:anim calcmode="lin" valueType="num">
                                      <p:cBhvr additive="base">
                                        <p:cTn id="90" dur="500" fill="hold"/>
                                        <p:tgtEl>
                                          <p:spTgt spid="40"/>
                                        </p:tgtEl>
                                        <p:attrNameLst>
                                          <p:attrName>ppt_y</p:attrName>
                                        </p:attrNameLst>
                                      </p:cBhvr>
                                      <p:tavLst>
                                        <p:tav tm="0">
                                          <p:val>
                                            <p:strVal val="#ppt_y"/>
                                          </p:val>
                                        </p:tav>
                                        <p:tav tm="100000">
                                          <p:val>
                                            <p:strVal val="#ppt_y"/>
                                          </p:val>
                                        </p:tav>
                                      </p:tavLst>
                                    </p:anim>
                                  </p:childTnLst>
                                </p:cTn>
                              </p:par>
                            </p:childTnLst>
                          </p:cTn>
                        </p:par>
                        <p:par>
                          <p:cTn id="91" fill="hold">
                            <p:stCondLst>
                              <p:cond delay="10500"/>
                            </p:stCondLst>
                            <p:childTnLst>
                              <p:par>
                                <p:cTn id="92" presetID="2" presetClass="entr" presetSubtype="8" decel="60000" fill="hold" nodeType="afterEffect">
                                  <p:stCondLst>
                                    <p:cond delay="0"/>
                                  </p:stCondLst>
                                  <p:childTnLst>
                                    <p:set>
                                      <p:cBhvr>
                                        <p:cTn id="93" dur="1" fill="hold">
                                          <p:stCondLst>
                                            <p:cond delay="0"/>
                                          </p:stCondLst>
                                        </p:cTn>
                                        <p:tgtEl>
                                          <p:spTgt spid="43"/>
                                        </p:tgtEl>
                                        <p:attrNameLst>
                                          <p:attrName>style.visibility</p:attrName>
                                        </p:attrNameLst>
                                      </p:cBhvr>
                                      <p:to>
                                        <p:strVal val="visible"/>
                                      </p:to>
                                    </p:set>
                                    <p:anim calcmode="lin" valueType="num">
                                      <p:cBhvr additive="base">
                                        <p:cTn id="94" dur="500" fill="hold"/>
                                        <p:tgtEl>
                                          <p:spTgt spid="43"/>
                                        </p:tgtEl>
                                        <p:attrNameLst>
                                          <p:attrName>ppt_x</p:attrName>
                                        </p:attrNameLst>
                                      </p:cBhvr>
                                      <p:tavLst>
                                        <p:tav tm="0">
                                          <p:val>
                                            <p:strVal val="0-#ppt_w/2"/>
                                          </p:val>
                                        </p:tav>
                                        <p:tav tm="100000">
                                          <p:val>
                                            <p:strVal val="#ppt_x"/>
                                          </p:val>
                                        </p:tav>
                                      </p:tavLst>
                                    </p:anim>
                                    <p:anim calcmode="lin" valueType="num">
                                      <p:cBhvr additive="base">
                                        <p:cTn id="95" dur="500" fill="hold"/>
                                        <p:tgtEl>
                                          <p:spTgt spid="43"/>
                                        </p:tgtEl>
                                        <p:attrNameLst>
                                          <p:attrName>ppt_y</p:attrName>
                                        </p:attrNameLst>
                                      </p:cBhvr>
                                      <p:tavLst>
                                        <p:tav tm="0">
                                          <p:val>
                                            <p:strVal val="#ppt_y"/>
                                          </p:val>
                                        </p:tav>
                                        <p:tav tm="100000">
                                          <p:val>
                                            <p:strVal val="#ppt_y"/>
                                          </p:val>
                                        </p:tav>
                                      </p:tavLst>
                                    </p:anim>
                                  </p:childTnLst>
                                </p:cTn>
                              </p:par>
                            </p:childTnLst>
                          </p:cTn>
                        </p:par>
                        <p:par>
                          <p:cTn id="96" fill="hold">
                            <p:stCondLst>
                              <p:cond delay="11000"/>
                            </p:stCondLst>
                            <p:childTnLst>
                              <p:par>
                                <p:cTn id="97" presetID="2" presetClass="entr" presetSubtype="8" decel="60000" fill="hold" nodeType="afterEffect">
                                  <p:stCondLst>
                                    <p:cond delay="0"/>
                                  </p:stCondLst>
                                  <p:childTnLst>
                                    <p:set>
                                      <p:cBhvr>
                                        <p:cTn id="98" dur="1" fill="hold">
                                          <p:stCondLst>
                                            <p:cond delay="0"/>
                                          </p:stCondLst>
                                        </p:cTn>
                                        <p:tgtEl>
                                          <p:spTgt spid="46"/>
                                        </p:tgtEl>
                                        <p:attrNameLst>
                                          <p:attrName>style.visibility</p:attrName>
                                        </p:attrNameLst>
                                      </p:cBhvr>
                                      <p:to>
                                        <p:strVal val="visible"/>
                                      </p:to>
                                    </p:set>
                                    <p:anim calcmode="lin" valueType="num">
                                      <p:cBhvr additive="base">
                                        <p:cTn id="99" dur="500" fill="hold"/>
                                        <p:tgtEl>
                                          <p:spTgt spid="46"/>
                                        </p:tgtEl>
                                        <p:attrNameLst>
                                          <p:attrName>ppt_x</p:attrName>
                                        </p:attrNameLst>
                                      </p:cBhvr>
                                      <p:tavLst>
                                        <p:tav tm="0">
                                          <p:val>
                                            <p:strVal val="0-#ppt_w/2"/>
                                          </p:val>
                                        </p:tav>
                                        <p:tav tm="100000">
                                          <p:val>
                                            <p:strVal val="#ppt_x"/>
                                          </p:val>
                                        </p:tav>
                                      </p:tavLst>
                                    </p:anim>
                                    <p:anim calcmode="lin" valueType="num">
                                      <p:cBhvr additive="base">
                                        <p:cTn id="100" dur="500" fill="hold"/>
                                        <p:tgtEl>
                                          <p:spTgt spid="46"/>
                                        </p:tgtEl>
                                        <p:attrNameLst>
                                          <p:attrName>ppt_y</p:attrName>
                                        </p:attrNameLst>
                                      </p:cBhvr>
                                      <p:tavLst>
                                        <p:tav tm="0">
                                          <p:val>
                                            <p:strVal val="#ppt_y"/>
                                          </p:val>
                                        </p:tav>
                                        <p:tav tm="100000">
                                          <p:val>
                                            <p:strVal val="#ppt_y"/>
                                          </p:val>
                                        </p:tav>
                                      </p:tavLst>
                                    </p:anim>
                                  </p:childTnLst>
                                </p:cTn>
                              </p:par>
                            </p:childTnLst>
                          </p:cTn>
                        </p:par>
                        <p:par>
                          <p:cTn id="101" fill="hold">
                            <p:stCondLst>
                              <p:cond delay="11500"/>
                            </p:stCondLst>
                            <p:childTnLst>
                              <p:par>
                                <p:cTn id="102" presetID="2" presetClass="entr" presetSubtype="8" decel="60000" fill="hold" nodeType="afterEffect">
                                  <p:stCondLst>
                                    <p:cond delay="0"/>
                                  </p:stCondLst>
                                  <p:childTnLst>
                                    <p:set>
                                      <p:cBhvr>
                                        <p:cTn id="103" dur="1" fill="hold">
                                          <p:stCondLst>
                                            <p:cond delay="0"/>
                                          </p:stCondLst>
                                        </p:cTn>
                                        <p:tgtEl>
                                          <p:spTgt spid="49"/>
                                        </p:tgtEl>
                                        <p:attrNameLst>
                                          <p:attrName>style.visibility</p:attrName>
                                        </p:attrNameLst>
                                      </p:cBhvr>
                                      <p:to>
                                        <p:strVal val="visible"/>
                                      </p:to>
                                    </p:set>
                                    <p:anim calcmode="lin" valueType="num">
                                      <p:cBhvr additive="base">
                                        <p:cTn id="104" dur="500" fill="hold"/>
                                        <p:tgtEl>
                                          <p:spTgt spid="49"/>
                                        </p:tgtEl>
                                        <p:attrNameLst>
                                          <p:attrName>ppt_x</p:attrName>
                                        </p:attrNameLst>
                                      </p:cBhvr>
                                      <p:tavLst>
                                        <p:tav tm="0">
                                          <p:val>
                                            <p:strVal val="0-#ppt_w/2"/>
                                          </p:val>
                                        </p:tav>
                                        <p:tav tm="100000">
                                          <p:val>
                                            <p:strVal val="#ppt_x"/>
                                          </p:val>
                                        </p:tav>
                                      </p:tavLst>
                                    </p:anim>
                                    <p:anim calcmode="lin" valueType="num">
                                      <p:cBhvr additive="base">
                                        <p:cTn id="105" dur="500" fill="hold"/>
                                        <p:tgtEl>
                                          <p:spTgt spid="49"/>
                                        </p:tgtEl>
                                        <p:attrNameLst>
                                          <p:attrName>ppt_y</p:attrName>
                                        </p:attrNameLst>
                                      </p:cBhvr>
                                      <p:tavLst>
                                        <p:tav tm="0">
                                          <p:val>
                                            <p:strVal val="#ppt_y"/>
                                          </p:val>
                                        </p:tav>
                                        <p:tav tm="100000">
                                          <p:val>
                                            <p:strVal val="#ppt_y"/>
                                          </p:val>
                                        </p:tav>
                                      </p:tavLst>
                                    </p:anim>
                                  </p:childTnLst>
                                </p:cTn>
                              </p:par>
                            </p:childTnLst>
                          </p:cTn>
                        </p:par>
                        <p:par>
                          <p:cTn id="106" fill="hold">
                            <p:stCondLst>
                              <p:cond delay="12000"/>
                            </p:stCondLst>
                            <p:childTnLst>
                              <p:par>
                                <p:cTn id="107" presetID="2" presetClass="entr" presetSubtype="8" decel="60000" fill="hold" nodeType="afterEffect">
                                  <p:stCondLst>
                                    <p:cond delay="0"/>
                                  </p:stCondLst>
                                  <p:childTnLst>
                                    <p:set>
                                      <p:cBhvr>
                                        <p:cTn id="108" dur="1" fill="hold">
                                          <p:stCondLst>
                                            <p:cond delay="0"/>
                                          </p:stCondLst>
                                        </p:cTn>
                                        <p:tgtEl>
                                          <p:spTgt spid="52"/>
                                        </p:tgtEl>
                                        <p:attrNameLst>
                                          <p:attrName>style.visibility</p:attrName>
                                        </p:attrNameLst>
                                      </p:cBhvr>
                                      <p:to>
                                        <p:strVal val="visible"/>
                                      </p:to>
                                    </p:set>
                                    <p:anim calcmode="lin" valueType="num">
                                      <p:cBhvr additive="base">
                                        <p:cTn id="109" dur="500" fill="hold"/>
                                        <p:tgtEl>
                                          <p:spTgt spid="52"/>
                                        </p:tgtEl>
                                        <p:attrNameLst>
                                          <p:attrName>ppt_x</p:attrName>
                                        </p:attrNameLst>
                                      </p:cBhvr>
                                      <p:tavLst>
                                        <p:tav tm="0">
                                          <p:val>
                                            <p:strVal val="0-#ppt_w/2"/>
                                          </p:val>
                                        </p:tav>
                                        <p:tav tm="100000">
                                          <p:val>
                                            <p:strVal val="#ppt_x"/>
                                          </p:val>
                                        </p:tav>
                                      </p:tavLst>
                                    </p:anim>
                                    <p:anim calcmode="lin" valueType="num">
                                      <p:cBhvr additive="base">
                                        <p:cTn id="110"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p:bldP spid="12" grpId="0"/>
      <p:bldP spid="14" grpId="0"/>
      <p:bldP spid="16" grpId="0"/>
      <p:bldP spid="35" grpId="0" animBg="1"/>
      <p:bldP spid="37"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68"/>
          <p:cNvCxnSpPr/>
          <p:nvPr/>
        </p:nvCxnSpPr>
        <p:spPr>
          <a:xfrm>
            <a:off x="0" y="3830591"/>
            <a:ext cx="12192000" cy="0"/>
          </a:xfrm>
          <a:prstGeom prst="line">
            <a:avLst/>
          </a:prstGeom>
          <a:noFill/>
          <a:ln w="9525" cap="flat" cmpd="sng" algn="ctr">
            <a:solidFill>
              <a:srgbClr val="089CB0"/>
            </a:solidFill>
            <a:prstDash val="dash"/>
          </a:ln>
          <a:effectLst/>
        </p:spPr>
      </p:cxnSp>
      <p:sp>
        <p:nvSpPr>
          <p:cNvPr id="3" name="AutoShape 8"/>
          <p:cNvSpPr>
            <a:spLocks noChangeArrowheads="1"/>
          </p:cNvSpPr>
          <p:nvPr/>
        </p:nvSpPr>
        <p:spPr bwMode="auto">
          <a:xfrm>
            <a:off x="5375127" y="3629830"/>
            <a:ext cx="417261" cy="419607"/>
          </a:xfrm>
          <a:prstGeom prst="chevron">
            <a:avLst>
              <a:gd name="adj" fmla="val 55472"/>
            </a:avLst>
          </a:prstGeom>
          <a:solidFill>
            <a:srgbClr val="002060"/>
          </a:solidFill>
          <a:ln w="25400" cap="flat" cmpd="sng" algn="ctr">
            <a:noFill/>
            <a:prstDash val="solid"/>
          </a:ln>
          <a:effectLst/>
        </p:spPr>
        <p:txBody>
          <a:bodyPr lIns="86371" tIns="43187" rIns="86371" bIns="43187"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7F7F7F"/>
              </a:solidFill>
              <a:effectLst/>
              <a:uLnTx/>
              <a:uFillTx/>
              <a:latin typeface="微软雅黑" pitchFamily="34" charset="-122"/>
              <a:ea typeface="微软雅黑"/>
              <a:cs typeface="+mn-cs"/>
            </a:endParaRPr>
          </a:p>
        </p:txBody>
      </p:sp>
      <p:sp>
        <p:nvSpPr>
          <p:cNvPr id="4" name="AutoShape 8"/>
          <p:cNvSpPr>
            <a:spLocks noChangeArrowheads="1"/>
          </p:cNvSpPr>
          <p:nvPr/>
        </p:nvSpPr>
        <p:spPr bwMode="auto">
          <a:xfrm>
            <a:off x="3502919" y="3629830"/>
            <a:ext cx="417261" cy="419607"/>
          </a:xfrm>
          <a:prstGeom prst="chevron">
            <a:avLst>
              <a:gd name="adj" fmla="val 55472"/>
            </a:avLst>
          </a:prstGeom>
          <a:solidFill>
            <a:srgbClr val="002060"/>
          </a:solidFill>
          <a:ln w="25400" cap="flat" cmpd="sng" algn="ctr">
            <a:noFill/>
            <a:prstDash val="solid"/>
          </a:ln>
          <a:effectLst/>
        </p:spPr>
        <p:txBody>
          <a:bodyPr lIns="86371" tIns="43187" rIns="86371" bIns="43187"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7F7F7F"/>
              </a:solidFill>
              <a:effectLst/>
              <a:uLnTx/>
              <a:uFillTx/>
              <a:latin typeface="微软雅黑" pitchFamily="34" charset="-122"/>
              <a:ea typeface="微软雅黑"/>
              <a:cs typeface="+mn-cs"/>
            </a:endParaRPr>
          </a:p>
        </p:txBody>
      </p:sp>
      <p:sp>
        <p:nvSpPr>
          <p:cNvPr id="5" name="AutoShape 8"/>
          <p:cNvSpPr>
            <a:spLocks noChangeArrowheads="1"/>
          </p:cNvSpPr>
          <p:nvPr/>
        </p:nvSpPr>
        <p:spPr bwMode="auto">
          <a:xfrm>
            <a:off x="1645730" y="3629830"/>
            <a:ext cx="417261" cy="419607"/>
          </a:xfrm>
          <a:prstGeom prst="chevron">
            <a:avLst>
              <a:gd name="adj" fmla="val 55472"/>
            </a:avLst>
          </a:prstGeom>
          <a:solidFill>
            <a:srgbClr val="002060"/>
          </a:solidFill>
          <a:ln w="25400" cap="flat" cmpd="sng" algn="ctr">
            <a:noFill/>
            <a:prstDash val="solid"/>
          </a:ln>
          <a:effectLst/>
        </p:spPr>
        <p:txBody>
          <a:bodyPr lIns="86371" tIns="43187" rIns="86371" bIns="43187"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7F7F7F"/>
              </a:solidFill>
              <a:effectLst/>
              <a:uLnTx/>
              <a:uFillTx/>
              <a:latin typeface="微软雅黑" pitchFamily="34" charset="-122"/>
              <a:ea typeface="微软雅黑"/>
              <a:cs typeface="+mn-cs"/>
            </a:endParaRPr>
          </a:p>
        </p:txBody>
      </p:sp>
      <p:sp>
        <p:nvSpPr>
          <p:cNvPr id="6" name="AutoShape 8"/>
          <p:cNvSpPr>
            <a:spLocks noChangeArrowheads="1"/>
          </p:cNvSpPr>
          <p:nvPr/>
        </p:nvSpPr>
        <p:spPr bwMode="auto">
          <a:xfrm>
            <a:off x="7391351" y="3629830"/>
            <a:ext cx="417261" cy="419607"/>
          </a:xfrm>
          <a:prstGeom prst="chevron">
            <a:avLst>
              <a:gd name="adj" fmla="val 55472"/>
            </a:avLst>
          </a:prstGeom>
          <a:solidFill>
            <a:srgbClr val="002060"/>
          </a:solidFill>
          <a:ln w="25400" cap="flat" cmpd="sng" algn="ctr">
            <a:noFill/>
            <a:prstDash val="solid"/>
          </a:ln>
          <a:effectLst/>
        </p:spPr>
        <p:txBody>
          <a:bodyPr lIns="86371" tIns="43187" rIns="86371" bIns="43187"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7F7F7F"/>
              </a:solidFill>
              <a:effectLst/>
              <a:uLnTx/>
              <a:uFillTx/>
              <a:latin typeface="微软雅黑" pitchFamily="34" charset="-122"/>
              <a:ea typeface="微软雅黑"/>
              <a:cs typeface="+mn-cs"/>
            </a:endParaRPr>
          </a:p>
        </p:txBody>
      </p:sp>
      <p:cxnSp>
        <p:nvCxnSpPr>
          <p:cNvPr id="7" name="73"/>
          <p:cNvCxnSpPr/>
          <p:nvPr/>
        </p:nvCxnSpPr>
        <p:spPr>
          <a:xfrm>
            <a:off x="2782839" y="4510376"/>
            <a:ext cx="0" cy="1293841"/>
          </a:xfrm>
          <a:prstGeom prst="line">
            <a:avLst/>
          </a:prstGeom>
          <a:noFill/>
          <a:ln w="9525" cap="flat" cmpd="sng" algn="ctr">
            <a:solidFill>
              <a:srgbClr val="888888"/>
            </a:solidFill>
            <a:prstDash val="solid"/>
            <a:headEnd type="oval" w="med" len="med"/>
            <a:tailEnd type="oval" w="med" len="med"/>
          </a:ln>
          <a:effectLst/>
        </p:spPr>
      </p:cxnSp>
      <p:sp>
        <p:nvSpPr>
          <p:cNvPr id="8" name="TextBox 147"/>
          <p:cNvSpPr txBox="1"/>
          <p:nvPr/>
        </p:nvSpPr>
        <p:spPr>
          <a:xfrm>
            <a:off x="190551" y="5078427"/>
            <a:ext cx="2592288" cy="1015663"/>
          </a:xfrm>
          <a:prstGeom prst="rect">
            <a:avLst/>
          </a:prstGeom>
          <a:noFill/>
        </p:spPr>
        <p:txBody>
          <a:bodyPr wrap="square" rtlCol="0">
            <a:spAutoFit/>
          </a:bodyPr>
          <a:lstStyle/>
          <a:p>
            <a:pPr marL="0" marR="0" lvl="0" indent="0" algn="r" defTabSz="1219170" rtl="0" eaLnBrk="1" fontAlgn="auto" latinLnBrk="0" hangingPunct="1">
              <a:lnSpc>
                <a:spcPct val="15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89CB0"/>
                </a:solidFill>
                <a:effectLst/>
                <a:uLnTx/>
                <a:uFillTx/>
                <a:latin typeface="Arial"/>
                <a:ea typeface="微软雅黑"/>
                <a:cs typeface="+mn-cs"/>
              </a:rPr>
              <a:t>财务质量类</a:t>
            </a:r>
            <a:endParaRPr kumimoji="0" lang="en-US" altLang="zh-CN" sz="1800" b="0" i="0" u="none" strike="noStrike" kern="0" cap="none" spc="0" normalizeH="0" baseline="0" noProof="0" dirty="0">
              <a:ln>
                <a:noFill/>
              </a:ln>
              <a:solidFill>
                <a:srgbClr val="089CB0"/>
              </a:solidFill>
              <a:effectLst/>
              <a:uLnTx/>
              <a:uFillTx/>
              <a:latin typeface="Arial"/>
              <a:ea typeface="微软雅黑"/>
              <a:cs typeface="+mn-cs"/>
            </a:endParaRPr>
          </a:p>
          <a:p>
            <a:pPr marL="0" marR="0" lvl="0" indent="0" algn="r" defTabSz="1219170" rtl="0" eaLnBrk="1" fontAlgn="auto" latinLnBrk="0" hangingPunct="1">
              <a:lnSpc>
                <a:spcPct val="15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7F7F7F"/>
                </a:solidFill>
                <a:effectLst/>
                <a:uLnTx/>
                <a:uFillTx/>
                <a:latin typeface="Arial"/>
                <a:ea typeface="微软雅黑"/>
                <a:cs typeface="+mn-cs"/>
              </a:rPr>
              <a:t>关注公司经营质量</a:t>
            </a:r>
            <a:endParaRPr kumimoji="0" lang="en-US" altLang="zh-CN" sz="1100" b="0" i="0" u="none" strike="noStrike" kern="0" cap="none" spc="0" normalizeH="0" baseline="0" noProof="0" dirty="0" smtClean="0">
              <a:ln>
                <a:noFill/>
              </a:ln>
              <a:solidFill>
                <a:srgbClr val="7F7F7F"/>
              </a:solidFill>
              <a:effectLst/>
              <a:uLnTx/>
              <a:uFillTx/>
              <a:latin typeface="Arial"/>
              <a:ea typeface="微软雅黑"/>
              <a:cs typeface="+mn-cs"/>
            </a:endParaRPr>
          </a:p>
          <a:p>
            <a:pPr marL="0" marR="0" lvl="0" indent="0" algn="r" defTabSz="1219170" rtl="0" eaLnBrk="1" fontAlgn="auto" latinLnBrk="0" hangingPunct="1">
              <a:lnSpc>
                <a:spcPct val="15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7F7F7F"/>
                </a:solidFill>
                <a:effectLst/>
                <a:uLnTx/>
                <a:uFillTx/>
                <a:latin typeface="Arial"/>
                <a:ea typeface="微软雅黑"/>
                <a:cs typeface="+mn-cs"/>
              </a:rPr>
              <a:t>注重个股长期受益稳定性</a:t>
            </a:r>
            <a:endParaRPr kumimoji="0" lang="zh-CN" altLang="en-US" sz="1100" b="0" i="0" u="none" strike="noStrike" kern="0" cap="none" spc="0" normalizeH="0" baseline="0" noProof="0" dirty="0">
              <a:ln>
                <a:noFill/>
              </a:ln>
              <a:solidFill>
                <a:srgbClr val="7F7F7F"/>
              </a:solidFill>
              <a:effectLst/>
              <a:uLnTx/>
              <a:uFillTx/>
              <a:latin typeface="Arial"/>
              <a:ea typeface="微软雅黑"/>
              <a:cs typeface="+mn-cs"/>
            </a:endParaRPr>
          </a:p>
        </p:txBody>
      </p:sp>
      <p:cxnSp>
        <p:nvCxnSpPr>
          <p:cNvPr id="9" name="75"/>
          <p:cNvCxnSpPr/>
          <p:nvPr/>
        </p:nvCxnSpPr>
        <p:spPr>
          <a:xfrm>
            <a:off x="4671003" y="1910913"/>
            <a:ext cx="0" cy="1293841"/>
          </a:xfrm>
          <a:prstGeom prst="line">
            <a:avLst/>
          </a:prstGeom>
          <a:noFill/>
          <a:ln w="9525" cap="flat" cmpd="sng" algn="ctr">
            <a:solidFill>
              <a:srgbClr val="888888"/>
            </a:solidFill>
            <a:prstDash val="solid"/>
            <a:headEnd type="oval" w="med" len="med"/>
            <a:tailEnd type="oval" w="med" len="med"/>
          </a:ln>
          <a:effectLst/>
        </p:spPr>
      </p:cxnSp>
      <p:sp>
        <p:nvSpPr>
          <p:cNvPr id="10" name="TextBox 149"/>
          <p:cNvSpPr txBox="1"/>
          <p:nvPr/>
        </p:nvSpPr>
        <p:spPr>
          <a:xfrm>
            <a:off x="4671003" y="1773754"/>
            <a:ext cx="2936372" cy="1015663"/>
          </a:xfrm>
          <a:prstGeom prst="rect">
            <a:avLst/>
          </a:prstGeom>
          <a:noFill/>
        </p:spPr>
        <p:txBody>
          <a:bodyPr wrap="square" rtlCol="0">
            <a:spAutoFit/>
          </a:bodyPr>
          <a:lstStyle/>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kern="0" dirty="0">
                <a:solidFill>
                  <a:srgbClr val="089CB0"/>
                </a:solidFill>
                <a:latin typeface="Arial"/>
                <a:ea typeface="微软雅黑"/>
              </a:rPr>
              <a:t>一致预期类</a:t>
            </a:r>
            <a:endParaRPr lang="en-US" altLang="zh-CN" kern="0" dirty="0">
              <a:solidFill>
                <a:srgbClr val="089CB0"/>
              </a:solidFill>
              <a:latin typeface="Arial"/>
              <a:ea typeface="微软雅黑"/>
            </a:endParaRPr>
          </a:p>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sz="1100" kern="0" dirty="0" smtClean="0">
                <a:solidFill>
                  <a:srgbClr val="7F7F7F"/>
                </a:solidFill>
                <a:latin typeface="Arial"/>
                <a:ea typeface="微软雅黑"/>
              </a:rPr>
              <a:t>分析师未来发展情况预测</a:t>
            </a:r>
            <a:endParaRPr lang="en-US" altLang="zh-CN" sz="1100" kern="0" dirty="0" smtClean="0">
              <a:solidFill>
                <a:srgbClr val="7F7F7F"/>
              </a:solidFill>
              <a:latin typeface="Arial"/>
              <a:ea typeface="微软雅黑"/>
            </a:endParaRPr>
          </a:p>
          <a:p>
            <a:pPr marL="0" marR="0" lvl="0" indent="0" algn="l" defTabSz="1219170" rtl="0" eaLnBrk="1" fontAlgn="auto" latinLnBrk="0" hangingPunct="1">
              <a:lnSpc>
                <a:spcPct val="15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7F7F7F"/>
                </a:solidFill>
                <a:effectLst/>
                <a:uLnTx/>
                <a:uFillTx/>
                <a:latin typeface="Arial"/>
                <a:ea typeface="微软雅黑"/>
                <a:cs typeface="+mn-cs"/>
              </a:rPr>
              <a:t>未来想象空间评估</a:t>
            </a:r>
            <a:endParaRPr kumimoji="0" lang="zh-CN" altLang="en-US" sz="1100" b="0" i="0" u="none" strike="noStrike" kern="0" cap="none" spc="0" normalizeH="0" baseline="0" noProof="0" dirty="0">
              <a:ln>
                <a:noFill/>
              </a:ln>
              <a:solidFill>
                <a:srgbClr val="7F7F7F"/>
              </a:solidFill>
              <a:effectLst/>
              <a:uLnTx/>
              <a:uFillTx/>
              <a:latin typeface="Arial"/>
              <a:ea typeface="微软雅黑"/>
              <a:cs typeface="+mn-cs"/>
            </a:endParaRPr>
          </a:p>
        </p:txBody>
      </p:sp>
      <p:cxnSp>
        <p:nvCxnSpPr>
          <p:cNvPr id="11" name="77"/>
          <p:cNvCxnSpPr/>
          <p:nvPr/>
        </p:nvCxnSpPr>
        <p:spPr>
          <a:xfrm>
            <a:off x="6599263" y="4516428"/>
            <a:ext cx="0" cy="1293841"/>
          </a:xfrm>
          <a:prstGeom prst="line">
            <a:avLst/>
          </a:prstGeom>
          <a:noFill/>
          <a:ln w="9525" cap="flat" cmpd="sng" algn="ctr">
            <a:solidFill>
              <a:srgbClr val="888888"/>
            </a:solidFill>
            <a:prstDash val="solid"/>
            <a:headEnd type="oval" w="med" len="med"/>
            <a:tailEnd type="oval" w="med" len="med"/>
          </a:ln>
          <a:effectLst/>
        </p:spPr>
      </p:cxnSp>
      <p:sp>
        <p:nvSpPr>
          <p:cNvPr id="12" name="TextBox 151"/>
          <p:cNvSpPr txBox="1"/>
          <p:nvPr/>
        </p:nvSpPr>
        <p:spPr>
          <a:xfrm>
            <a:off x="3358903" y="5078427"/>
            <a:ext cx="3090949" cy="1015663"/>
          </a:xfrm>
          <a:prstGeom prst="rect">
            <a:avLst/>
          </a:prstGeom>
          <a:noFill/>
        </p:spPr>
        <p:txBody>
          <a:bodyPr wrap="square" rtlCol="0">
            <a:spAutoFit/>
          </a:bodyPr>
          <a:lstStyle/>
          <a:p>
            <a:pPr algn="r" defTabSz="1219170">
              <a:lnSpc>
                <a:spcPct val="150000"/>
              </a:lnSpc>
              <a:defRPr/>
            </a:pPr>
            <a:r>
              <a:rPr lang="zh-CN" altLang="en-US" kern="0" dirty="0">
                <a:solidFill>
                  <a:srgbClr val="089CB0"/>
                </a:solidFill>
                <a:latin typeface="Arial"/>
                <a:ea typeface="微软雅黑"/>
              </a:rPr>
              <a:t>情绪类</a:t>
            </a:r>
            <a:endParaRPr lang="en-US" altLang="zh-CN" kern="0" dirty="0">
              <a:solidFill>
                <a:srgbClr val="089CB0"/>
              </a:solidFill>
              <a:latin typeface="Arial"/>
              <a:ea typeface="微软雅黑"/>
            </a:endParaRPr>
          </a:p>
          <a:p>
            <a:pPr marL="0" marR="0" lvl="0" indent="0" algn="r" defTabSz="1219170" rtl="0" eaLnBrk="1" fontAlgn="auto" latinLnBrk="0" hangingPunct="1">
              <a:lnSpc>
                <a:spcPct val="150000"/>
              </a:lnSpc>
              <a:spcBef>
                <a:spcPts val="0"/>
              </a:spcBef>
              <a:spcAft>
                <a:spcPts val="0"/>
              </a:spcAft>
              <a:buClrTx/>
              <a:buSzTx/>
              <a:buFontTx/>
              <a:buNone/>
              <a:tabLst/>
              <a:defRPr/>
            </a:pPr>
            <a:r>
              <a:rPr lang="zh-CN" altLang="en-US" sz="1100" kern="0" noProof="0" dirty="0" smtClean="0">
                <a:solidFill>
                  <a:srgbClr val="7F7F7F"/>
                </a:solidFill>
                <a:latin typeface="Arial"/>
                <a:ea typeface="微软雅黑"/>
              </a:rPr>
              <a:t>投资者主观反应倾向</a:t>
            </a:r>
            <a:endParaRPr kumimoji="0" lang="en-US" altLang="zh-CN" sz="1100" b="0" i="0" u="none" strike="noStrike" kern="0" cap="none" spc="0" normalizeH="0" baseline="0" noProof="0" dirty="0">
              <a:ln>
                <a:noFill/>
              </a:ln>
              <a:solidFill>
                <a:srgbClr val="7F7F7F"/>
              </a:solidFill>
              <a:effectLst/>
              <a:uLnTx/>
              <a:uFillTx/>
              <a:latin typeface="Arial"/>
              <a:ea typeface="微软雅黑"/>
              <a:cs typeface="+mn-cs"/>
            </a:endParaRPr>
          </a:p>
          <a:p>
            <a:pPr marL="0" marR="0" lvl="0" indent="0" algn="r" defTabSz="1219170" rtl="0" eaLnBrk="1" fontAlgn="auto" latinLnBrk="0" hangingPunct="1">
              <a:lnSpc>
                <a:spcPct val="150000"/>
              </a:lnSpc>
              <a:spcBef>
                <a:spcPts val="0"/>
              </a:spcBef>
              <a:spcAft>
                <a:spcPts val="0"/>
              </a:spcAft>
              <a:buClrTx/>
              <a:buSzTx/>
              <a:buFontTx/>
              <a:buNone/>
              <a:tabLst/>
              <a:defRPr/>
            </a:pPr>
            <a:r>
              <a:rPr lang="zh-CN" altLang="en-US" sz="1100" kern="0" dirty="0" smtClean="0">
                <a:solidFill>
                  <a:srgbClr val="7F7F7F"/>
                </a:solidFill>
                <a:latin typeface="Arial"/>
                <a:ea typeface="微软雅黑"/>
              </a:rPr>
              <a:t>大盘或板块走势预测</a:t>
            </a:r>
            <a:endParaRPr kumimoji="0" lang="zh-CN" altLang="en-US" sz="1100" b="0" i="0" u="none" strike="noStrike" kern="0" cap="none" spc="0" normalizeH="0" baseline="0" noProof="0" dirty="0">
              <a:ln>
                <a:noFill/>
              </a:ln>
              <a:solidFill>
                <a:srgbClr val="7F7F7F"/>
              </a:solidFill>
              <a:effectLst/>
              <a:uLnTx/>
              <a:uFillTx/>
              <a:latin typeface="Arial"/>
              <a:ea typeface="微软雅黑"/>
              <a:cs typeface="+mn-cs"/>
            </a:endParaRPr>
          </a:p>
        </p:txBody>
      </p:sp>
      <p:cxnSp>
        <p:nvCxnSpPr>
          <p:cNvPr id="13" name="79"/>
          <p:cNvCxnSpPr/>
          <p:nvPr/>
        </p:nvCxnSpPr>
        <p:spPr>
          <a:xfrm>
            <a:off x="8687799" y="1910769"/>
            <a:ext cx="0" cy="1231136"/>
          </a:xfrm>
          <a:prstGeom prst="line">
            <a:avLst/>
          </a:prstGeom>
          <a:noFill/>
          <a:ln w="9525" cap="flat" cmpd="sng" algn="ctr">
            <a:solidFill>
              <a:srgbClr val="888888"/>
            </a:solidFill>
            <a:prstDash val="solid"/>
            <a:headEnd type="oval" w="med" len="med"/>
            <a:tailEnd type="oval" w="med" len="med"/>
          </a:ln>
          <a:effectLst/>
        </p:spPr>
      </p:cxnSp>
      <p:sp>
        <p:nvSpPr>
          <p:cNvPr id="14" name="TextBox 153"/>
          <p:cNvSpPr txBox="1"/>
          <p:nvPr/>
        </p:nvSpPr>
        <p:spPr>
          <a:xfrm>
            <a:off x="8687798" y="1773611"/>
            <a:ext cx="3072831" cy="969496"/>
          </a:xfrm>
          <a:prstGeom prst="rect">
            <a:avLst/>
          </a:prstGeom>
          <a:noFill/>
        </p:spPr>
        <p:txBody>
          <a:bodyPr wrap="square" rtlCol="0">
            <a:spAutoFit/>
          </a:bodyPr>
          <a:lstStyle/>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sz="1600" kern="0" dirty="0">
                <a:solidFill>
                  <a:srgbClr val="089CB0"/>
                </a:solidFill>
                <a:latin typeface="Impact" pitchFamily="34" charset="0"/>
                <a:ea typeface="微软雅黑"/>
              </a:rPr>
              <a:t>遗传规划类</a:t>
            </a:r>
            <a:endParaRPr lang="en-US" altLang="zh-CN" sz="1600" kern="0" dirty="0">
              <a:solidFill>
                <a:srgbClr val="089CB0"/>
              </a:solidFill>
              <a:latin typeface="Impact" pitchFamily="34" charset="0"/>
              <a:ea typeface="微软雅黑"/>
            </a:endParaRPr>
          </a:p>
          <a:p>
            <a:pPr marL="0" marR="0" lvl="0" indent="0" algn="l" defTabSz="1219170" rtl="0" eaLnBrk="1" fontAlgn="auto" latinLnBrk="0" hangingPunct="1">
              <a:lnSpc>
                <a:spcPct val="15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7F7F7F"/>
                </a:solidFill>
                <a:effectLst/>
                <a:uLnTx/>
                <a:uFillTx/>
                <a:latin typeface="Arial"/>
                <a:ea typeface="微软雅黑"/>
                <a:cs typeface="+mn-cs"/>
              </a:rPr>
              <a:t>自动化</a:t>
            </a:r>
            <a:r>
              <a:rPr kumimoji="0" lang="en-US" altLang="zh-CN" sz="1100" b="0" i="0" u="none" strike="noStrike" kern="0" cap="none" spc="0" normalizeH="0" baseline="0" noProof="0" dirty="0" smtClean="0">
                <a:ln>
                  <a:noFill/>
                </a:ln>
                <a:solidFill>
                  <a:srgbClr val="7F7F7F"/>
                </a:solidFill>
                <a:effectLst/>
                <a:uLnTx/>
                <a:uFillTx/>
                <a:latin typeface="Arial"/>
                <a:ea typeface="微软雅黑"/>
                <a:cs typeface="+mn-cs"/>
              </a:rPr>
              <a:t>alpha</a:t>
            </a:r>
            <a:r>
              <a:rPr kumimoji="0" lang="zh-CN" altLang="en-US" sz="1100" b="0" i="0" u="none" strike="noStrike" kern="0" cap="none" spc="0" normalizeH="0" baseline="0" noProof="0" dirty="0" smtClean="0">
                <a:ln>
                  <a:noFill/>
                </a:ln>
                <a:solidFill>
                  <a:srgbClr val="7F7F7F"/>
                </a:solidFill>
                <a:effectLst/>
                <a:uLnTx/>
                <a:uFillTx/>
                <a:latin typeface="Arial"/>
                <a:ea typeface="微软雅黑"/>
                <a:cs typeface="+mn-cs"/>
              </a:rPr>
              <a:t>因子挖掘</a:t>
            </a:r>
            <a:endParaRPr kumimoji="0" lang="en-US" altLang="zh-CN" sz="1100" b="0" i="0" u="none" strike="noStrike" kern="0" cap="none" spc="0" normalizeH="0" baseline="0" noProof="0" dirty="0" smtClean="0">
              <a:ln>
                <a:noFill/>
              </a:ln>
              <a:solidFill>
                <a:srgbClr val="7F7F7F"/>
              </a:solidFill>
              <a:effectLst/>
              <a:uLnTx/>
              <a:uFillTx/>
              <a:latin typeface="Arial"/>
              <a:ea typeface="微软雅黑"/>
              <a:cs typeface="+mn-cs"/>
            </a:endParaRPr>
          </a:p>
          <a:p>
            <a:pPr marL="0" marR="0" lvl="0" indent="0" algn="l" defTabSz="1219170" rtl="0" eaLnBrk="1" fontAlgn="auto" latinLnBrk="0" hangingPunct="1">
              <a:lnSpc>
                <a:spcPct val="15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7F7F7F"/>
                </a:solidFill>
                <a:effectLst/>
                <a:uLnTx/>
                <a:uFillTx/>
                <a:latin typeface="Arial"/>
                <a:ea typeface="微软雅黑"/>
                <a:cs typeface="+mn-cs"/>
              </a:rPr>
              <a:t>以量取胜的潜在</a:t>
            </a:r>
            <a:r>
              <a:rPr kumimoji="0" lang="en-US" altLang="zh-CN" sz="1100" b="0" i="0" u="none" strike="noStrike" kern="0" cap="none" spc="0" normalizeH="0" baseline="0" noProof="0" dirty="0" smtClean="0">
                <a:ln>
                  <a:noFill/>
                </a:ln>
                <a:solidFill>
                  <a:srgbClr val="7F7F7F"/>
                </a:solidFill>
                <a:effectLst/>
                <a:uLnTx/>
                <a:uFillTx/>
                <a:latin typeface="Arial"/>
                <a:ea typeface="微软雅黑"/>
                <a:cs typeface="+mn-cs"/>
              </a:rPr>
              <a:t>alpha</a:t>
            </a:r>
            <a:r>
              <a:rPr kumimoji="0" lang="zh-CN" altLang="en-US" sz="1100" b="0" i="0" u="none" strike="noStrike" kern="0" cap="none" spc="0" normalizeH="0" baseline="0" noProof="0" dirty="0" smtClean="0">
                <a:ln>
                  <a:noFill/>
                </a:ln>
                <a:solidFill>
                  <a:srgbClr val="7F7F7F"/>
                </a:solidFill>
                <a:effectLst/>
                <a:uLnTx/>
                <a:uFillTx/>
                <a:latin typeface="Arial"/>
                <a:ea typeface="微软雅黑"/>
                <a:cs typeface="+mn-cs"/>
              </a:rPr>
              <a:t>追寻</a:t>
            </a:r>
            <a:endParaRPr kumimoji="0" lang="zh-CN" altLang="en-US" sz="1100" b="0" i="0" u="none" strike="noStrike" kern="0" cap="none" spc="0" normalizeH="0" baseline="0" noProof="0" dirty="0">
              <a:ln>
                <a:noFill/>
              </a:ln>
              <a:solidFill>
                <a:srgbClr val="7F7F7F"/>
              </a:solidFill>
              <a:effectLst/>
              <a:uLnTx/>
              <a:uFillTx/>
              <a:latin typeface="Arial"/>
              <a:ea typeface="微软雅黑"/>
              <a:cs typeface="+mn-cs"/>
            </a:endParaRPr>
          </a:p>
        </p:txBody>
      </p:sp>
      <p:grpSp>
        <p:nvGrpSpPr>
          <p:cNvPr id="15" name="81"/>
          <p:cNvGrpSpPr/>
          <p:nvPr/>
        </p:nvGrpSpPr>
        <p:grpSpPr>
          <a:xfrm>
            <a:off x="2279924" y="3411000"/>
            <a:ext cx="995166" cy="876432"/>
            <a:chOff x="994515" y="3237446"/>
            <a:chExt cx="940433" cy="828233"/>
          </a:xfrm>
        </p:grpSpPr>
        <p:sp>
          <p:nvSpPr>
            <p:cNvPr id="16" name="82"/>
            <p:cNvSpPr/>
            <p:nvPr/>
          </p:nvSpPr>
          <p:spPr>
            <a:xfrm>
              <a:off x="1037903" y="3237446"/>
              <a:ext cx="828233" cy="828233"/>
            </a:xfrm>
            <a:prstGeom prst="ellipse">
              <a:avLst/>
            </a:prstGeom>
            <a:gradFill flip="none" rotWithShape="1">
              <a:gsLst>
                <a:gs pos="100000">
                  <a:srgbClr val="FFFFFF"/>
                </a:gs>
                <a:gs pos="0">
                  <a:srgbClr val="CECAC8"/>
                </a:gs>
              </a:gsLst>
              <a:lin ang="2700000" scaled="1"/>
              <a:tileRect/>
            </a:gradFill>
            <a:ln w="41275" cap="flat" cmpd="sng" algn="ctr">
              <a:gradFill flip="none" rotWithShape="1">
                <a:gsLst>
                  <a:gs pos="100000">
                    <a:srgbClr val="FFFFFF"/>
                  </a:gs>
                  <a:gs pos="0">
                    <a:srgbClr val="CDCDCD"/>
                  </a:gs>
                </a:gsLst>
                <a:lin ang="13500000" scaled="1"/>
                <a:tileRect/>
              </a:gradFill>
              <a:prstDash val="solid"/>
            </a:ln>
            <a:effectLst>
              <a:outerShdw blurRad="292100" dist="152400" dir="2700000" sx="102000" sy="102000" algn="tl" rotWithShape="0">
                <a:prstClr val="black">
                  <a:alpha val="28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C00000"/>
                </a:solidFill>
                <a:effectLst/>
                <a:uLnTx/>
                <a:uFillTx/>
                <a:latin typeface="Calibri"/>
                <a:ea typeface="宋体" panose="02010600030101010101" pitchFamily="2" charset="-122"/>
                <a:cs typeface="+mn-cs"/>
              </a:endParaRPr>
            </a:p>
          </p:txBody>
        </p:sp>
        <p:sp>
          <p:nvSpPr>
            <p:cNvPr id="17" name="TextBox 156"/>
            <p:cNvSpPr txBox="1"/>
            <p:nvPr/>
          </p:nvSpPr>
          <p:spPr>
            <a:xfrm>
              <a:off x="994515" y="3494175"/>
              <a:ext cx="940433" cy="315102"/>
            </a:xfrm>
            <a:prstGeom prst="rect">
              <a:avLst/>
            </a:prstGeom>
            <a:noFill/>
          </p:spPr>
          <p:txBody>
            <a:bodyPr wrap="none" lIns="86371" tIns="43187" rIns="86371" bIns="43187" rtlCol="0">
              <a:spAutoFit/>
            </a:bodyPr>
            <a:lstStyle>
              <a:defPPr>
                <a:defRPr lang="zh-CN"/>
              </a:defPPr>
              <a:lvl1pPr>
                <a:defRPr i="1">
                  <a:solidFill>
                    <a:srgbClr val="646464"/>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089CB0"/>
                  </a:solidFill>
                  <a:effectLst/>
                  <a:uLnTx/>
                  <a:uFillTx/>
                  <a:latin typeface="Impact" pitchFamily="34" charset="0"/>
                  <a:ea typeface="微软雅黑"/>
                  <a:cs typeface="+mn-cs"/>
                </a:rPr>
                <a:t>财务质量</a:t>
              </a:r>
              <a:endParaRPr kumimoji="0" lang="zh-CN" altLang="en-US" sz="1600" b="0" i="0" u="none" strike="noStrike" kern="0" cap="none" spc="0" normalizeH="0" baseline="0" noProof="0" dirty="0">
                <a:ln>
                  <a:noFill/>
                </a:ln>
                <a:solidFill>
                  <a:srgbClr val="089CB0"/>
                </a:solidFill>
                <a:effectLst/>
                <a:uLnTx/>
                <a:uFillTx/>
                <a:latin typeface="Impact" pitchFamily="34" charset="0"/>
                <a:ea typeface="微软雅黑"/>
                <a:cs typeface="+mn-cs"/>
              </a:endParaRPr>
            </a:p>
          </p:txBody>
        </p:sp>
      </p:grpSp>
      <p:sp>
        <p:nvSpPr>
          <p:cNvPr id="18" name="AutoShape 8"/>
          <p:cNvSpPr>
            <a:spLocks noChangeArrowheads="1"/>
          </p:cNvSpPr>
          <p:nvPr/>
        </p:nvSpPr>
        <p:spPr bwMode="auto">
          <a:xfrm>
            <a:off x="9623599" y="3629830"/>
            <a:ext cx="417261" cy="419607"/>
          </a:xfrm>
          <a:prstGeom prst="chevron">
            <a:avLst>
              <a:gd name="adj" fmla="val 55472"/>
            </a:avLst>
          </a:prstGeom>
          <a:solidFill>
            <a:srgbClr val="002060"/>
          </a:solidFill>
          <a:ln w="25400" cap="flat" cmpd="sng" algn="ctr">
            <a:noFill/>
            <a:prstDash val="solid"/>
          </a:ln>
          <a:effectLst/>
        </p:spPr>
        <p:txBody>
          <a:bodyPr lIns="86371" tIns="43187" rIns="86371" bIns="43187"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7F7F7F"/>
              </a:solidFill>
              <a:effectLst/>
              <a:uLnTx/>
              <a:uFillTx/>
              <a:latin typeface="微软雅黑" pitchFamily="34" charset="-122"/>
              <a:ea typeface="微软雅黑"/>
              <a:cs typeface="+mn-cs"/>
            </a:endParaRPr>
          </a:p>
        </p:txBody>
      </p:sp>
      <p:cxnSp>
        <p:nvCxnSpPr>
          <p:cNvPr id="19" name="100"/>
          <p:cNvCxnSpPr/>
          <p:nvPr/>
        </p:nvCxnSpPr>
        <p:spPr>
          <a:xfrm>
            <a:off x="982639" y="1910769"/>
            <a:ext cx="0" cy="1293841"/>
          </a:xfrm>
          <a:prstGeom prst="line">
            <a:avLst/>
          </a:prstGeom>
          <a:noFill/>
          <a:ln w="9525" cap="flat" cmpd="sng" algn="ctr">
            <a:solidFill>
              <a:srgbClr val="888888"/>
            </a:solidFill>
            <a:prstDash val="solid"/>
            <a:headEnd type="oval" w="med" len="med"/>
            <a:tailEnd type="oval" w="med" len="med"/>
          </a:ln>
          <a:effectLst/>
        </p:spPr>
      </p:cxnSp>
      <p:sp>
        <p:nvSpPr>
          <p:cNvPr id="20" name="TextBox 174"/>
          <p:cNvSpPr txBox="1"/>
          <p:nvPr/>
        </p:nvSpPr>
        <p:spPr>
          <a:xfrm>
            <a:off x="982637" y="1773610"/>
            <a:ext cx="2410339" cy="1015663"/>
          </a:xfrm>
          <a:prstGeom prst="rect">
            <a:avLst/>
          </a:prstGeom>
          <a:noFill/>
        </p:spPr>
        <p:txBody>
          <a:bodyPr wrap="square" rtlCol="0">
            <a:spAutoFit/>
          </a:bodyPr>
          <a:lstStyle/>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kern="0" dirty="0">
                <a:solidFill>
                  <a:srgbClr val="089CB0"/>
                </a:solidFill>
                <a:latin typeface="Arial"/>
                <a:ea typeface="微软雅黑"/>
              </a:rPr>
              <a:t>资金</a:t>
            </a:r>
            <a:r>
              <a:rPr lang="zh-CN" altLang="en-US" kern="0" dirty="0" smtClean="0">
                <a:solidFill>
                  <a:srgbClr val="089CB0"/>
                </a:solidFill>
                <a:latin typeface="Arial"/>
                <a:ea typeface="微软雅黑"/>
              </a:rPr>
              <a:t>流向类</a:t>
            </a:r>
            <a:endParaRPr lang="en-US" altLang="zh-CN" kern="0" dirty="0">
              <a:solidFill>
                <a:srgbClr val="089CB0"/>
              </a:solidFill>
              <a:latin typeface="Arial"/>
              <a:ea typeface="微软雅黑"/>
            </a:endParaRPr>
          </a:p>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sz="1100" kern="0" dirty="0">
                <a:solidFill>
                  <a:srgbClr val="7F7F7F"/>
                </a:solidFill>
                <a:latin typeface="Arial"/>
                <a:ea typeface="微软雅黑"/>
              </a:rPr>
              <a:t>成交</a:t>
            </a:r>
            <a:r>
              <a:rPr lang="zh-CN" altLang="en-US" sz="1100" kern="0" dirty="0" smtClean="0">
                <a:solidFill>
                  <a:srgbClr val="7F7F7F"/>
                </a:solidFill>
                <a:latin typeface="Arial"/>
                <a:ea typeface="微软雅黑"/>
              </a:rPr>
              <a:t>大单进出情况</a:t>
            </a:r>
            <a:endParaRPr lang="en-US" altLang="zh-CN" sz="1100" kern="0" dirty="0">
              <a:solidFill>
                <a:srgbClr val="7F7F7F"/>
              </a:solidFill>
              <a:latin typeface="Arial"/>
              <a:ea typeface="微软雅黑"/>
            </a:endParaRPr>
          </a:p>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sz="1100" kern="0" dirty="0" smtClean="0">
                <a:solidFill>
                  <a:srgbClr val="7F7F7F"/>
                </a:solidFill>
                <a:latin typeface="Arial"/>
                <a:ea typeface="微软雅黑"/>
              </a:rPr>
              <a:t>个股换仓倾向</a:t>
            </a:r>
            <a:endParaRPr kumimoji="0" lang="zh-CN" altLang="en-US" sz="1100" b="0" i="0" u="none" strike="noStrike" kern="0" cap="none" spc="0" normalizeH="0" baseline="0" noProof="0" dirty="0">
              <a:ln>
                <a:noFill/>
              </a:ln>
              <a:solidFill>
                <a:srgbClr val="7F7F7F"/>
              </a:solidFill>
              <a:effectLst/>
              <a:uLnTx/>
              <a:uFillTx/>
              <a:latin typeface="Arial"/>
              <a:ea typeface="微软雅黑"/>
              <a:cs typeface="+mn-cs"/>
            </a:endParaRPr>
          </a:p>
        </p:txBody>
      </p:sp>
      <p:cxnSp>
        <p:nvCxnSpPr>
          <p:cNvPr id="21" name="102"/>
          <p:cNvCxnSpPr/>
          <p:nvPr/>
        </p:nvCxnSpPr>
        <p:spPr>
          <a:xfrm>
            <a:off x="10907116" y="4607973"/>
            <a:ext cx="0" cy="1293841"/>
          </a:xfrm>
          <a:prstGeom prst="line">
            <a:avLst/>
          </a:prstGeom>
          <a:noFill/>
          <a:ln w="9525" cap="flat" cmpd="sng" algn="ctr">
            <a:solidFill>
              <a:srgbClr val="888888"/>
            </a:solidFill>
            <a:prstDash val="solid"/>
            <a:headEnd type="oval" w="med" len="med"/>
            <a:tailEnd type="oval" w="med" len="med"/>
          </a:ln>
          <a:effectLst/>
        </p:spPr>
      </p:cxnSp>
      <p:sp>
        <p:nvSpPr>
          <p:cNvPr id="22" name="TextBox 176"/>
          <p:cNvSpPr txBox="1"/>
          <p:nvPr/>
        </p:nvSpPr>
        <p:spPr>
          <a:xfrm>
            <a:off x="8259881" y="5078427"/>
            <a:ext cx="2587855" cy="1015663"/>
          </a:xfrm>
          <a:prstGeom prst="rect">
            <a:avLst/>
          </a:prstGeom>
          <a:noFill/>
        </p:spPr>
        <p:txBody>
          <a:bodyPr wrap="square" rtlCol="0">
            <a:spAutoFit/>
          </a:bodyPr>
          <a:lstStyle/>
          <a:p>
            <a:pPr marR="0" lvl="0" indent="0" algn="r" defTabSz="1219170" fontAlgn="auto">
              <a:lnSpc>
                <a:spcPct val="150000"/>
              </a:lnSpc>
              <a:spcBef>
                <a:spcPts val="0"/>
              </a:spcBef>
              <a:spcAft>
                <a:spcPts val="0"/>
              </a:spcAft>
              <a:buClrTx/>
              <a:buSzTx/>
              <a:buFontTx/>
              <a:buNone/>
              <a:tabLst/>
              <a:defRPr/>
            </a:pPr>
            <a:r>
              <a:rPr lang="zh-CN" altLang="en-US" kern="0" dirty="0">
                <a:solidFill>
                  <a:srgbClr val="089CB0"/>
                </a:solidFill>
                <a:latin typeface="Arial"/>
                <a:ea typeface="微软雅黑"/>
              </a:rPr>
              <a:t>特异类因子</a:t>
            </a:r>
            <a:endParaRPr lang="en-US" altLang="zh-CN" kern="0" dirty="0">
              <a:solidFill>
                <a:srgbClr val="089CB0"/>
              </a:solidFill>
              <a:latin typeface="Arial"/>
              <a:ea typeface="微软雅黑"/>
            </a:endParaRPr>
          </a:p>
          <a:p>
            <a:pPr marL="0" marR="0" lvl="0" indent="0" algn="r" defTabSz="1219170" rtl="0" eaLnBrk="1" fontAlgn="auto" latinLnBrk="0" hangingPunct="1">
              <a:lnSpc>
                <a:spcPct val="150000"/>
              </a:lnSpc>
              <a:spcBef>
                <a:spcPts val="0"/>
              </a:spcBef>
              <a:spcAft>
                <a:spcPts val="0"/>
              </a:spcAft>
              <a:buClrTx/>
              <a:buSzTx/>
              <a:buFontTx/>
              <a:buNone/>
              <a:tabLst/>
              <a:defRPr/>
            </a:pPr>
            <a:r>
              <a:rPr kumimoji="0" lang="en-US" altLang="zh-CN" sz="1100" b="0" i="0" u="none" strike="noStrike" kern="0" cap="none" spc="0" normalizeH="0" baseline="0" noProof="0" dirty="0" smtClean="0">
                <a:ln>
                  <a:noFill/>
                </a:ln>
                <a:solidFill>
                  <a:srgbClr val="7F7F7F"/>
                </a:solidFill>
                <a:effectLst/>
                <a:uLnTx/>
                <a:uFillTx/>
                <a:latin typeface="Arial"/>
                <a:ea typeface="微软雅黑"/>
                <a:cs typeface="+mn-cs"/>
              </a:rPr>
              <a:t>Market Anomaly</a:t>
            </a:r>
            <a:r>
              <a:rPr lang="zh-CN" altLang="en-US" sz="1100" kern="0" dirty="0" smtClean="0">
                <a:solidFill>
                  <a:srgbClr val="7F7F7F"/>
                </a:solidFill>
                <a:latin typeface="Arial"/>
                <a:ea typeface="微软雅黑"/>
              </a:rPr>
              <a:t>捕捉</a:t>
            </a:r>
            <a:endParaRPr lang="en-US" altLang="zh-CN" sz="1100" kern="0" dirty="0" smtClean="0">
              <a:solidFill>
                <a:srgbClr val="7F7F7F"/>
              </a:solidFill>
              <a:latin typeface="Arial"/>
              <a:ea typeface="微软雅黑"/>
            </a:endParaRPr>
          </a:p>
          <a:p>
            <a:pPr marL="0" marR="0" lvl="0" indent="0" algn="r" defTabSz="1219170" rtl="0" eaLnBrk="1" fontAlgn="auto" latinLnBrk="0" hangingPunct="1">
              <a:lnSpc>
                <a:spcPct val="150000"/>
              </a:lnSpc>
              <a:spcBef>
                <a:spcPts val="0"/>
              </a:spcBef>
              <a:spcAft>
                <a:spcPts val="0"/>
              </a:spcAft>
              <a:buClrTx/>
              <a:buSzTx/>
              <a:buFontTx/>
              <a:buNone/>
              <a:tabLst/>
              <a:defRPr/>
            </a:pPr>
            <a:r>
              <a:rPr lang="zh-CN" altLang="en-US" sz="1100" kern="0" dirty="0">
                <a:solidFill>
                  <a:srgbClr val="7F7F7F"/>
                </a:solidFill>
                <a:latin typeface="Arial"/>
                <a:ea typeface="微软雅黑"/>
              </a:rPr>
              <a:t>行为</a:t>
            </a:r>
            <a:r>
              <a:rPr lang="zh-CN" altLang="en-US" sz="1100" kern="0" dirty="0" smtClean="0">
                <a:solidFill>
                  <a:srgbClr val="7F7F7F"/>
                </a:solidFill>
                <a:latin typeface="Arial"/>
                <a:ea typeface="微软雅黑"/>
              </a:rPr>
              <a:t>金融学的量化表达</a:t>
            </a:r>
            <a:endParaRPr kumimoji="0" lang="zh-CN" altLang="en-US" sz="1100" b="0" i="0" u="none" strike="noStrike" kern="0" cap="none" spc="0" normalizeH="0" baseline="0" noProof="0" dirty="0">
              <a:ln>
                <a:noFill/>
              </a:ln>
              <a:solidFill>
                <a:srgbClr val="7F7F7F"/>
              </a:solidFill>
              <a:effectLst/>
              <a:uLnTx/>
              <a:uFillTx/>
              <a:latin typeface="Arial"/>
              <a:ea typeface="微软雅黑"/>
              <a:cs typeface="+mn-cs"/>
            </a:endParaRPr>
          </a:p>
        </p:txBody>
      </p:sp>
      <p:grpSp>
        <p:nvGrpSpPr>
          <p:cNvPr id="23" name="81"/>
          <p:cNvGrpSpPr/>
          <p:nvPr/>
        </p:nvGrpSpPr>
        <p:grpSpPr>
          <a:xfrm>
            <a:off x="540826" y="3401417"/>
            <a:ext cx="882460" cy="876432"/>
            <a:chOff x="1032210" y="3237446"/>
            <a:chExt cx="833926" cy="828233"/>
          </a:xfrm>
        </p:grpSpPr>
        <p:sp>
          <p:nvSpPr>
            <p:cNvPr id="24" name="82"/>
            <p:cNvSpPr/>
            <p:nvPr/>
          </p:nvSpPr>
          <p:spPr>
            <a:xfrm>
              <a:off x="1037903" y="3237446"/>
              <a:ext cx="828233" cy="828233"/>
            </a:xfrm>
            <a:prstGeom prst="ellipse">
              <a:avLst/>
            </a:prstGeom>
            <a:gradFill flip="none" rotWithShape="1">
              <a:gsLst>
                <a:gs pos="100000">
                  <a:srgbClr val="FFFFFF"/>
                </a:gs>
                <a:gs pos="0">
                  <a:srgbClr val="CECAC8"/>
                </a:gs>
              </a:gsLst>
              <a:lin ang="2700000" scaled="1"/>
              <a:tileRect/>
            </a:gradFill>
            <a:ln w="41275" cap="flat" cmpd="sng" algn="ctr">
              <a:gradFill flip="none" rotWithShape="1">
                <a:gsLst>
                  <a:gs pos="100000">
                    <a:srgbClr val="FFFFFF"/>
                  </a:gs>
                  <a:gs pos="0">
                    <a:srgbClr val="CDCDCD"/>
                  </a:gs>
                </a:gsLst>
                <a:lin ang="13500000" scaled="1"/>
                <a:tileRect/>
              </a:gradFill>
              <a:prstDash val="solid"/>
            </a:ln>
            <a:effectLst>
              <a:outerShdw blurRad="292100" dist="152400" dir="2700000" sx="102000" sy="102000" algn="tl" rotWithShape="0">
                <a:prstClr val="black">
                  <a:alpha val="28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C00000"/>
                </a:solidFill>
                <a:effectLst/>
                <a:uLnTx/>
                <a:uFillTx/>
                <a:latin typeface="Calibri"/>
                <a:ea typeface="宋体" panose="02010600030101010101" pitchFamily="2" charset="-122"/>
                <a:cs typeface="+mn-cs"/>
              </a:endParaRPr>
            </a:p>
          </p:txBody>
        </p:sp>
        <p:sp>
          <p:nvSpPr>
            <p:cNvPr id="25" name="TextBox 156"/>
            <p:cNvSpPr txBox="1"/>
            <p:nvPr/>
          </p:nvSpPr>
          <p:spPr>
            <a:xfrm>
              <a:off x="1032210" y="3488525"/>
              <a:ext cx="819247" cy="344186"/>
            </a:xfrm>
            <a:prstGeom prst="rect">
              <a:avLst/>
            </a:prstGeom>
            <a:noFill/>
          </p:spPr>
          <p:txBody>
            <a:bodyPr wrap="none" lIns="86371" tIns="43187" rIns="86371" bIns="43187" rtlCol="0">
              <a:spAutoFit/>
            </a:bodyPr>
            <a:lstStyle>
              <a:defPPr>
                <a:defRPr lang="zh-CN"/>
              </a:defPPr>
              <a:lvl1pPr>
                <a:defRPr i="1">
                  <a:solidFill>
                    <a:srgbClr val="646464"/>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FF0000"/>
                  </a:solidFill>
                  <a:effectLst/>
                  <a:uLnTx/>
                  <a:uFillTx/>
                  <a:latin typeface="Impact" pitchFamily="34" charset="0"/>
                  <a:ea typeface="微软雅黑"/>
                  <a:cs typeface="+mn-cs"/>
                </a:rPr>
                <a:t>资金流</a:t>
              </a:r>
              <a:endParaRPr kumimoji="0" lang="zh-CN" altLang="en-US" sz="1800" b="0" i="0" u="none" strike="noStrike" kern="0" cap="none" spc="0" normalizeH="0" baseline="0" noProof="0" dirty="0">
                <a:ln>
                  <a:noFill/>
                </a:ln>
                <a:solidFill>
                  <a:srgbClr val="FF0000"/>
                </a:solidFill>
                <a:effectLst/>
                <a:uLnTx/>
                <a:uFillTx/>
                <a:latin typeface="Impact" pitchFamily="34" charset="0"/>
                <a:ea typeface="微软雅黑"/>
                <a:cs typeface="+mn-cs"/>
              </a:endParaRPr>
            </a:p>
          </p:txBody>
        </p:sp>
      </p:grpSp>
      <p:grpSp>
        <p:nvGrpSpPr>
          <p:cNvPr id="26" name="81"/>
          <p:cNvGrpSpPr/>
          <p:nvPr/>
        </p:nvGrpSpPr>
        <p:grpSpPr>
          <a:xfrm>
            <a:off x="4163257" y="3401417"/>
            <a:ext cx="995166" cy="876432"/>
            <a:chOff x="969902" y="3237446"/>
            <a:chExt cx="940434" cy="828233"/>
          </a:xfrm>
        </p:grpSpPr>
        <p:sp>
          <p:nvSpPr>
            <p:cNvPr id="27" name="82"/>
            <p:cNvSpPr/>
            <p:nvPr/>
          </p:nvSpPr>
          <p:spPr>
            <a:xfrm>
              <a:off x="1037903" y="3237446"/>
              <a:ext cx="828233" cy="828233"/>
            </a:xfrm>
            <a:prstGeom prst="ellipse">
              <a:avLst/>
            </a:prstGeom>
            <a:gradFill flip="none" rotWithShape="1">
              <a:gsLst>
                <a:gs pos="100000">
                  <a:srgbClr val="FFFFFF"/>
                </a:gs>
                <a:gs pos="0">
                  <a:srgbClr val="CECAC8"/>
                </a:gs>
              </a:gsLst>
              <a:lin ang="2700000" scaled="1"/>
              <a:tileRect/>
            </a:gradFill>
            <a:ln w="41275" cap="flat" cmpd="sng" algn="ctr">
              <a:gradFill flip="none" rotWithShape="1">
                <a:gsLst>
                  <a:gs pos="100000">
                    <a:srgbClr val="FFFFFF"/>
                  </a:gs>
                  <a:gs pos="0">
                    <a:srgbClr val="CDCDCD"/>
                  </a:gs>
                </a:gsLst>
                <a:lin ang="13500000" scaled="1"/>
                <a:tileRect/>
              </a:gradFill>
              <a:prstDash val="solid"/>
            </a:ln>
            <a:effectLst>
              <a:outerShdw blurRad="292100" dist="152400" dir="2700000" sx="102000" sy="102000" algn="tl" rotWithShape="0">
                <a:prstClr val="black">
                  <a:alpha val="28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C00000"/>
                </a:solidFill>
                <a:effectLst/>
                <a:uLnTx/>
                <a:uFillTx/>
                <a:latin typeface="Calibri"/>
                <a:ea typeface="宋体" panose="02010600030101010101" pitchFamily="2" charset="-122"/>
                <a:cs typeface="+mn-cs"/>
              </a:endParaRPr>
            </a:p>
          </p:txBody>
        </p:sp>
        <p:sp>
          <p:nvSpPr>
            <p:cNvPr id="28" name="TextBox 156"/>
            <p:cNvSpPr txBox="1"/>
            <p:nvPr/>
          </p:nvSpPr>
          <p:spPr>
            <a:xfrm>
              <a:off x="969902" y="3494011"/>
              <a:ext cx="940434" cy="315102"/>
            </a:xfrm>
            <a:prstGeom prst="rect">
              <a:avLst/>
            </a:prstGeom>
            <a:noFill/>
          </p:spPr>
          <p:txBody>
            <a:bodyPr wrap="none" lIns="86371" tIns="43187" rIns="86371" bIns="43187" rtlCol="0">
              <a:spAutoFit/>
            </a:bodyPr>
            <a:lstStyle>
              <a:defPPr>
                <a:defRPr lang="zh-CN"/>
              </a:defPPr>
              <a:lvl1pPr>
                <a:defRPr i="1">
                  <a:solidFill>
                    <a:srgbClr val="646464"/>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FF0000"/>
                  </a:solidFill>
                  <a:effectLst/>
                  <a:uLnTx/>
                  <a:uFillTx/>
                  <a:latin typeface="Impact" pitchFamily="34" charset="0"/>
                  <a:ea typeface="微软雅黑"/>
                  <a:cs typeface="+mn-cs"/>
                </a:rPr>
                <a:t>一致预期</a:t>
              </a:r>
              <a:endParaRPr kumimoji="0" lang="zh-CN" altLang="en-US" sz="1600" b="0" i="0" u="none" strike="noStrike" kern="0" cap="none" spc="0" normalizeH="0" baseline="0" noProof="0" dirty="0">
                <a:ln>
                  <a:noFill/>
                </a:ln>
                <a:solidFill>
                  <a:srgbClr val="FF0000"/>
                </a:solidFill>
                <a:effectLst/>
                <a:uLnTx/>
                <a:uFillTx/>
                <a:latin typeface="Impact" pitchFamily="34" charset="0"/>
                <a:ea typeface="微软雅黑"/>
                <a:cs typeface="+mn-cs"/>
              </a:endParaRPr>
            </a:p>
          </p:txBody>
        </p:sp>
      </p:grpSp>
      <p:grpSp>
        <p:nvGrpSpPr>
          <p:cNvPr id="29" name="81"/>
          <p:cNvGrpSpPr/>
          <p:nvPr/>
        </p:nvGrpSpPr>
        <p:grpSpPr>
          <a:xfrm>
            <a:off x="6163476" y="3401417"/>
            <a:ext cx="876435" cy="876432"/>
            <a:chOff x="1037903" y="3237446"/>
            <a:chExt cx="828233" cy="828233"/>
          </a:xfrm>
        </p:grpSpPr>
        <p:sp>
          <p:nvSpPr>
            <p:cNvPr id="30" name="82"/>
            <p:cNvSpPr/>
            <p:nvPr/>
          </p:nvSpPr>
          <p:spPr>
            <a:xfrm>
              <a:off x="1037903" y="3237446"/>
              <a:ext cx="828233" cy="828233"/>
            </a:xfrm>
            <a:prstGeom prst="ellipse">
              <a:avLst/>
            </a:prstGeom>
            <a:gradFill flip="none" rotWithShape="1">
              <a:gsLst>
                <a:gs pos="100000">
                  <a:srgbClr val="FFFFFF"/>
                </a:gs>
                <a:gs pos="0">
                  <a:srgbClr val="CECAC8"/>
                </a:gs>
              </a:gsLst>
              <a:lin ang="2700000" scaled="1"/>
              <a:tileRect/>
            </a:gradFill>
            <a:ln w="41275" cap="flat" cmpd="sng" algn="ctr">
              <a:gradFill flip="none" rotWithShape="1">
                <a:gsLst>
                  <a:gs pos="100000">
                    <a:srgbClr val="FFFFFF"/>
                  </a:gs>
                  <a:gs pos="0">
                    <a:srgbClr val="CDCDCD"/>
                  </a:gs>
                </a:gsLst>
                <a:lin ang="13500000" scaled="1"/>
                <a:tileRect/>
              </a:gradFill>
              <a:prstDash val="solid"/>
            </a:ln>
            <a:effectLst>
              <a:outerShdw blurRad="292100" dist="152400" dir="2700000" sx="102000" sy="102000" algn="tl" rotWithShape="0">
                <a:prstClr val="black">
                  <a:alpha val="28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C00000"/>
                </a:solidFill>
                <a:effectLst/>
                <a:uLnTx/>
                <a:uFillTx/>
                <a:latin typeface="Calibri"/>
                <a:ea typeface="宋体" panose="02010600030101010101" pitchFamily="2" charset="-122"/>
                <a:cs typeface="+mn-cs"/>
              </a:endParaRPr>
            </a:p>
          </p:txBody>
        </p:sp>
        <p:sp>
          <p:nvSpPr>
            <p:cNvPr id="31" name="TextBox 156"/>
            <p:cNvSpPr txBox="1"/>
            <p:nvPr/>
          </p:nvSpPr>
          <p:spPr>
            <a:xfrm>
              <a:off x="1156598" y="3493102"/>
              <a:ext cx="601110" cy="344186"/>
            </a:xfrm>
            <a:prstGeom prst="rect">
              <a:avLst/>
            </a:prstGeom>
            <a:noFill/>
          </p:spPr>
          <p:txBody>
            <a:bodyPr wrap="none" lIns="86371" tIns="43187" rIns="86371" bIns="43187" rtlCol="0">
              <a:spAutoFit/>
            </a:bodyPr>
            <a:lstStyle>
              <a:defPPr>
                <a:defRPr lang="zh-CN"/>
              </a:defPPr>
              <a:lvl1pPr>
                <a:defRPr i="1">
                  <a:solidFill>
                    <a:srgbClr val="646464"/>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FF0000"/>
                  </a:solidFill>
                  <a:effectLst/>
                  <a:uLnTx/>
                  <a:uFillTx/>
                  <a:latin typeface="Impact" pitchFamily="34" charset="0"/>
                  <a:ea typeface="微软雅黑"/>
                  <a:cs typeface="+mn-cs"/>
                </a:rPr>
                <a:t>情绪</a:t>
              </a:r>
              <a:endParaRPr kumimoji="0" lang="zh-CN" altLang="en-US" sz="1800" b="0" i="0" u="none" strike="noStrike" kern="0" cap="none" spc="0" normalizeH="0" baseline="0" noProof="0" dirty="0">
                <a:ln>
                  <a:noFill/>
                </a:ln>
                <a:solidFill>
                  <a:srgbClr val="FF0000"/>
                </a:solidFill>
                <a:effectLst/>
                <a:uLnTx/>
                <a:uFillTx/>
                <a:latin typeface="Impact" pitchFamily="34" charset="0"/>
                <a:ea typeface="微软雅黑"/>
                <a:cs typeface="+mn-cs"/>
              </a:endParaRPr>
            </a:p>
          </p:txBody>
        </p:sp>
      </p:grpSp>
      <p:grpSp>
        <p:nvGrpSpPr>
          <p:cNvPr id="32" name="81"/>
          <p:cNvGrpSpPr/>
          <p:nvPr/>
        </p:nvGrpSpPr>
        <p:grpSpPr>
          <a:xfrm>
            <a:off x="8197964" y="3392375"/>
            <a:ext cx="995166" cy="876432"/>
            <a:chOff x="986829" y="3237446"/>
            <a:chExt cx="940434" cy="828233"/>
          </a:xfrm>
        </p:grpSpPr>
        <p:sp>
          <p:nvSpPr>
            <p:cNvPr id="33" name="82"/>
            <p:cNvSpPr/>
            <p:nvPr/>
          </p:nvSpPr>
          <p:spPr>
            <a:xfrm>
              <a:off x="1037903" y="3237446"/>
              <a:ext cx="828233" cy="828233"/>
            </a:xfrm>
            <a:prstGeom prst="ellipse">
              <a:avLst/>
            </a:prstGeom>
            <a:gradFill flip="none" rotWithShape="1">
              <a:gsLst>
                <a:gs pos="100000">
                  <a:srgbClr val="FFFFFF"/>
                </a:gs>
                <a:gs pos="0">
                  <a:srgbClr val="CECAC8"/>
                </a:gs>
              </a:gsLst>
              <a:lin ang="2700000" scaled="1"/>
              <a:tileRect/>
            </a:gradFill>
            <a:ln w="41275" cap="flat" cmpd="sng" algn="ctr">
              <a:gradFill flip="none" rotWithShape="1">
                <a:gsLst>
                  <a:gs pos="100000">
                    <a:srgbClr val="FFFFFF"/>
                  </a:gs>
                  <a:gs pos="0">
                    <a:srgbClr val="CDCDCD"/>
                  </a:gs>
                </a:gsLst>
                <a:lin ang="13500000" scaled="1"/>
                <a:tileRect/>
              </a:gradFill>
              <a:prstDash val="solid"/>
            </a:ln>
            <a:effectLst>
              <a:outerShdw blurRad="292100" dist="152400" dir="2700000" sx="102000" sy="102000" algn="tl" rotWithShape="0">
                <a:prstClr val="black">
                  <a:alpha val="28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C00000"/>
                </a:solidFill>
                <a:effectLst/>
                <a:uLnTx/>
                <a:uFillTx/>
                <a:latin typeface="Calibri"/>
                <a:ea typeface="宋体" panose="02010600030101010101" pitchFamily="2" charset="-122"/>
                <a:cs typeface="+mn-cs"/>
              </a:endParaRPr>
            </a:p>
          </p:txBody>
        </p:sp>
        <p:sp>
          <p:nvSpPr>
            <p:cNvPr id="34" name="TextBox 156"/>
            <p:cNvSpPr txBox="1"/>
            <p:nvPr/>
          </p:nvSpPr>
          <p:spPr>
            <a:xfrm>
              <a:off x="986829" y="3487993"/>
              <a:ext cx="940434" cy="315102"/>
            </a:xfrm>
            <a:prstGeom prst="rect">
              <a:avLst/>
            </a:prstGeom>
            <a:noFill/>
          </p:spPr>
          <p:txBody>
            <a:bodyPr wrap="none" lIns="86371" tIns="43187" rIns="86371" bIns="43187" rtlCol="0">
              <a:spAutoFit/>
            </a:bodyPr>
            <a:lstStyle>
              <a:defPPr>
                <a:defRPr lang="zh-CN"/>
              </a:defPPr>
              <a:lvl1pPr>
                <a:defRPr i="1">
                  <a:solidFill>
                    <a:srgbClr val="646464"/>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089CB0"/>
                  </a:solidFill>
                  <a:effectLst/>
                  <a:uLnTx/>
                  <a:uFillTx/>
                  <a:latin typeface="Impact" pitchFamily="34" charset="0"/>
                  <a:ea typeface="微软雅黑"/>
                  <a:cs typeface="+mn-cs"/>
                </a:rPr>
                <a:t>遗传规划</a:t>
              </a:r>
              <a:endParaRPr kumimoji="0" lang="zh-CN" altLang="en-US" sz="1600" b="0" i="0" u="none" strike="noStrike" kern="0" cap="none" spc="0" normalizeH="0" baseline="0" noProof="0" dirty="0">
                <a:ln>
                  <a:noFill/>
                </a:ln>
                <a:solidFill>
                  <a:srgbClr val="089CB0"/>
                </a:solidFill>
                <a:effectLst/>
                <a:uLnTx/>
                <a:uFillTx/>
                <a:latin typeface="Impact" pitchFamily="34" charset="0"/>
                <a:ea typeface="微软雅黑"/>
                <a:cs typeface="+mn-cs"/>
              </a:endParaRPr>
            </a:p>
          </p:txBody>
        </p:sp>
      </p:grpSp>
      <p:grpSp>
        <p:nvGrpSpPr>
          <p:cNvPr id="35" name="81"/>
          <p:cNvGrpSpPr/>
          <p:nvPr/>
        </p:nvGrpSpPr>
        <p:grpSpPr>
          <a:xfrm>
            <a:off x="10471329" y="3401417"/>
            <a:ext cx="876435" cy="876432"/>
            <a:chOff x="1037903" y="3237446"/>
            <a:chExt cx="828233" cy="828233"/>
          </a:xfrm>
        </p:grpSpPr>
        <p:sp>
          <p:nvSpPr>
            <p:cNvPr id="36" name="82"/>
            <p:cNvSpPr/>
            <p:nvPr/>
          </p:nvSpPr>
          <p:spPr>
            <a:xfrm>
              <a:off x="1037903" y="3237446"/>
              <a:ext cx="828233" cy="828233"/>
            </a:xfrm>
            <a:prstGeom prst="ellipse">
              <a:avLst/>
            </a:prstGeom>
            <a:gradFill flip="none" rotWithShape="1">
              <a:gsLst>
                <a:gs pos="100000">
                  <a:srgbClr val="FFFFFF"/>
                </a:gs>
                <a:gs pos="0">
                  <a:srgbClr val="CECAC8"/>
                </a:gs>
              </a:gsLst>
              <a:lin ang="2700000" scaled="1"/>
              <a:tileRect/>
            </a:gradFill>
            <a:ln w="41275" cap="flat" cmpd="sng" algn="ctr">
              <a:gradFill flip="none" rotWithShape="1">
                <a:gsLst>
                  <a:gs pos="100000">
                    <a:srgbClr val="FFFFFF"/>
                  </a:gs>
                  <a:gs pos="0">
                    <a:srgbClr val="CDCDCD"/>
                  </a:gs>
                </a:gsLst>
                <a:lin ang="13500000" scaled="1"/>
                <a:tileRect/>
              </a:gradFill>
              <a:prstDash val="solid"/>
            </a:ln>
            <a:effectLst>
              <a:outerShdw blurRad="292100" dist="152400" dir="2700000" sx="102000" sy="102000" algn="tl" rotWithShape="0">
                <a:prstClr val="black">
                  <a:alpha val="28000"/>
                </a:prstClr>
              </a:outerShdw>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C00000"/>
                </a:solidFill>
                <a:effectLst/>
                <a:uLnTx/>
                <a:uFillTx/>
                <a:latin typeface="Calibri"/>
                <a:ea typeface="宋体" panose="02010600030101010101" pitchFamily="2" charset="-122"/>
                <a:cs typeface="+mn-cs"/>
              </a:endParaRPr>
            </a:p>
          </p:txBody>
        </p:sp>
        <p:sp>
          <p:nvSpPr>
            <p:cNvPr id="37" name="TextBox 156"/>
            <p:cNvSpPr txBox="1"/>
            <p:nvPr/>
          </p:nvSpPr>
          <p:spPr>
            <a:xfrm>
              <a:off x="1046889" y="3482691"/>
              <a:ext cx="819247" cy="344186"/>
            </a:xfrm>
            <a:prstGeom prst="rect">
              <a:avLst/>
            </a:prstGeom>
            <a:noFill/>
          </p:spPr>
          <p:txBody>
            <a:bodyPr wrap="none" lIns="86371" tIns="43187" rIns="86371" bIns="43187" rtlCol="0">
              <a:spAutoFit/>
            </a:bodyPr>
            <a:lstStyle>
              <a:defPPr>
                <a:defRPr lang="zh-CN"/>
              </a:defPPr>
              <a:lvl1pPr>
                <a:defRPr i="1">
                  <a:solidFill>
                    <a:srgbClr val="646464"/>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89CB0"/>
                  </a:solidFill>
                  <a:effectLst/>
                  <a:uLnTx/>
                  <a:uFillTx/>
                  <a:latin typeface="Impact" pitchFamily="34" charset="0"/>
                  <a:ea typeface="微软雅黑"/>
                  <a:cs typeface="+mn-cs"/>
                </a:rPr>
                <a:t>特异性</a:t>
              </a:r>
              <a:endParaRPr kumimoji="0" lang="zh-CN" altLang="en-US" sz="1800" b="0" i="0" u="none" strike="noStrike" kern="0" cap="none" spc="0" normalizeH="0" baseline="0" noProof="0" dirty="0">
                <a:ln>
                  <a:noFill/>
                </a:ln>
                <a:solidFill>
                  <a:srgbClr val="089CB0"/>
                </a:solidFill>
                <a:effectLst/>
                <a:uLnTx/>
                <a:uFillTx/>
                <a:latin typeface="Impact" pitchFamily="34" charset="0"/>
                <a:ea typeface="微软雅黑"/>
                <a:cs typeface="+mn-cs"/>
              </a:endParaRPr>
            </a:p>
          </p:txBody>
        </p:sp>
      </p:grpSp>
      <p:sp>
        <p:nvSpPr>
          <p:cNvPr id="38" name="Title 1"/>
          <p:cNvSpPr txBox="1">
            <a:spLocks/>
          </p:cNvSpPr>
          <p:nvPr/>
        </p:nvSpPr>
        <p:spPr>
          <a:xfrm>
            <a:off x="1089410" y="245162"/>
            <a:ext cx="4319871"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1.2 </a:t>
            </a:r>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因子库设计目标与基本结构</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215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 presetClass="entr" presetSubtype="8" decel="6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decel="6000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0-#ppt_w/2"/>
                                          </p:val>
                                        </p:tav>
                                        <p:tav tm="100000">
                                          <p:val>
                                            <p:strVal val="#ppt_x"/>
                                          </p:val>
                                        </p:tav>
                                      </p:tavLst>
                                    </p:anim>
                                    <p:anim calcmode="lin" valueType="num">
                                      <p:cBhvr additive="base">
                                        <p:cTn id="17" dur="500" fill="hold"/>
                                        <p:tgtEl>
                                          <p:spTgt spid="15"/>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decel="6000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decel="6000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0-#ppt_w/2"/>
                                          </p:val>
                                        </p:tav>
                                        <p:tav tm="100000">
                                          <p:val>
                                            <p:strVal val="#ppt_x"/>
                                          </p:val>
                                        </p:tav>
                                      </p:tavLst>
                                    </p:anim>
                                    <p:anim calcmode="lin" valueType="num">
                                      <p:cBhvr additive="base">
                                        <p:cTn id="27" dur="500" fill="hold"/>
                                        <p:tgtEl>
                                          <p:spTgt spid="3"/>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decel="6000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8" decel="6000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0-#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2" presetClass="entr" presetSubtype="4"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childTnLst>
                          </p:cTn>
                        </p:par>
                        <p:par>
                          <p:cTn id="46" fill="hold">
                            <p:stCondLst>
                              <p:cond delay="5000"/>
                            </p:stCondLst>
                            <p:childTnLst>
                              <p:par>
                                <p:cTn id="47" presetID="22" presetClass="entr" presetSubtype="1"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up)">
                                      <p:cBhvr>
                                        <p:cTn id="49" dur="500"/>
                                        <p:tgtEl>
                                          <p:spTgt spid="7"/>
                                        </p:tgtEl>
                                      </p:cBhvr>
                                    </p:animEffect>
                                  </p:childTnLst>
                                </p:cTn>
                              </p:par>
                            </p:childTnLst>
                          </p:cTn>
                        </p:par>
                        <p:par>
                          <p:cTn id="50" fill="hold">
                            <p:stCondLst>
                              <p:cond delay="5500"/>
                            </p:stCondLst>
                            <p:childTnLst>
                              <p:par>
                                <p:cTn id="51" presetID="22" presetClass="entr" presetSubtype="2"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right)">
                                      <p:cBhvr>
                                        <p:cTn id="53" dur="500"/>
                                        <p:tgtEl>
                                          <p:spTgt spid="8"/>
                                        </p:tgtEl>
                                      </p:cBhvr>
                                    </p:animEffect>
                                  </p:childTnLst>
                                </p:cTn>
                              </p:par>
                            </p:childTnLst>
                          </p:cTn>
                        </p:par>
                        <p:par>
                          <p:cTn id="54" fill="hold">
                            <p:stCondLst>
                              <p:cond delay="6000"/>
                            </p:stCondLst>
                            <p:childTnLst>
                              <p:par>
                                <p:cTn id="55" presetID="22" presetClass="entr" presetSubtype="4"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500"/>
                                        <p:tgtEl>
                                          <p:spTgt spid="10"/>
                                        </p:tgtEl>
                                      </p:cBhvr>
                                    </p:animEffect>
                                  </p:childTnLst>
                                </p:cTn>
                              </p:par>
                            </p:childTnLst>
                          </p:cTn>
                        </p:par>
                        <p:par>
                          <p:cTn id="62" fill="hold">
                            <p:stCondLst>
                              <p:cond delay="7000"/>
                            </p:stCondLst>
                            <p:childTnLst>
                              <p:par>
                                <p:cTn id="63" presetID="22" presetClass="entr" presetSubtype="1" fill="hold" nodeType="after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up)">
                                      <p:cBhvr>
                                        <p:cTn id="65" dur="500"/>
                                        <p:tgtEl>
                                          <p:spTgt spid="11"/>
                                        </p:tgtEl>
                                      </p:cBhvr>
                                    </p:animEffect>
                                  </p:childTnLst>
                                </p:cTn>
                              </p:par>
                            </p:childTnLst>
                          </p:cTn>
                        </p:par>
                        <p:par>
                          <p:cTn id="66" fill="hold">
                            <p:stCondLst>
                              <p:cond delay="7500"/>
                            </p:stCondLst>
                            <p:childTnLst>
                              <p:par>
                                <p:cTn id="67" presetID="22" presetClass="entr" presetSubtype="2"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right)">
                                      <p:cBhvr>
                                        <p:cTn id="69" dur="500"/>
                                        <p:tgtEl>
                                          <p:spTgt spid="12"/>
                                        </p:tgtEl>
                                      </p:cBhvr>
                                    </p:animEffect>
                                  </p:childTnLst>
                                </p:cTn>
                              </p:par>
                            </p:childTnLst>
                          </p:cTn>
                        </p:par>
                        <p:par>
                          <p:cTn id="70" fill="hold">
                            <p:stCondLst>
                              <p:cond delay="8000"/>
                            </p:stCondLst>
                            <p:childTnLst>
                              <p:par>
                                <p:cTn id="71" presetID="22" presetClass="entr" presetSubtype="4" fill="hold"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down)">
                                      <p:cBhvr>
                                        <p:cTn id="73" dur="500"/>
                                        <p:tgtEl>
                                          <p:spTgt spid="13"/>
                                        </p:tgtEl>
                                      </p:cBhvr>
                                    </p:animEffect>
                                  </p:childTnLst>
                                </p:cTn>
                              </p:par>
                            </p:childTnLst>
                          </p:cTn>
                        </p:par>
                        <p:par>
                          <p:cTn id="74" fill="hold">
                            <p:stCondLst>
                              <p:cond delay="8500"/>
                            </p:stCondLst>
                            <p:childTnLst>
                              <p:par>
                                <p:cTn id="75" presetID="22" presetClass="entr" presetSubtype="8" fill="hold" grpId="0" nodeType="after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left)">
                                      <p:cBhvr>
                                        <p:cTn id="77" dur="500"/>
                                        <p:tgtEl>
                                          <p:spTgt spid="14"/>
                                        </p:tgtEl>
                                      </p:cBhvr>
                                    </p:animEffect>
                                  </p:childTnLst>
                                </p:cTn>
                              </p:par>
                            </p:childTnLst>
                          </p:cTn>
                        </p:par>
                        <p:par>
                          <p:cTn id="78" fill="hold">
                            <p:stCondLst>
                              <p:cond delay="9000"/>
                            </p:stCondLst>
                            <p:childTnLst>
                              <p:par>
                                <p:cTn id="79" presetID="22" presetClass="entr" presetSubtype="1" fill="hold" nodeType="after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wipe(up)">
                                      <p:cBhvr>
                                        <p:cTn id="81" dur="500"/>
                                        <p:tgtEl>
                                          <p:spTgt spid="21"/>
                                        </p:tgtEl>
                                      </p:cBhvr>
                                    </p:animEffect>
                                  </p:childTnLst>
                                </p:cTn>
                              </p:par>
                            </p:childTnLst>
                          </p:cTn>
                        </p:par>
                        <p:par>
                          <p:cTn id="82" fill="hold">
                            <p:stCondLst>
                              <p:cond delay="9500"/>
                            </p:stCondLst>
                            <p:childTnLst>
                              <p:par>
                                <p:cTn id="83" presetID="22" presetClass="entr" presetSubtype="2" fill="hold" grpId="0" nodeType="after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wipe(right)">
                                      <p:cBhvr>
                                        <p:cTn id="85" dur="500"/>
                                        <p:tgtEl>
                                          <p:spTgt spid="22"/>
                                        </p:tgtEl>
                                      </p:cBhvr>
                                    </p:animEffect>
                                  </p:childTnLst>
                                </p:cTn>
                              </p:par>
                            </p:childTnLst>
                          </p:cTn>
                        </p:par>
                        <p:par>
                          <p:cTn id="86" fill="hold">
                            <p:stCondLst>
                              <p:cond delay="10000"/>
                            </p:stCondLst>
                            <p:childTnLst>
                              <p:par>
                                <p:cTn id="87" presetID="2" presetClass="entr" presetSubtype="8" decel="60000" fill="hold" nodeType="after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0-#ppt_w/2"/>
                                          </p:val>
                                        </p:tav>
                                        <p:tav tm="100000">
                                          <p:val>
                                            <p:strVal val="#ppt_x"/>
                                          </p:val>
                                        </p:tav>
                                      </p:tavLst>
                                    </p:anim>
                                    <p:anim calcmode="lin" valueType="num">
                                      <p:cBhvr additive="base">
                                        <p:cTn id="90" dur="500" fill="hold"/>
                                        <p:tgtEl>
                                          <p:spTgt spid="23"/>
                                        </p:tgtEl>
                                        <p:attrNameLst>
                                          <p:attrName>ppt_y</p:attrName>
                                        </p:attrNameLst>
                                      </p:cBhvr>
                                      <p:tavLst>
                                        <p:tav tm="0">
                                          <p:val>
                                            <p:strVal val="#ppt_y"/>
                                          </p:val>
                                        </p:tav>
                                        <p:tav tm="100000">
                                          <p:val>
                                            <p:strVal val="#ppt_y"/>
                                          </p:val>
                                        </p:tav>
                                      </p:tavLst>
                                    </p:anim>
                                  </p:childTnLst>
                                </p:cTn>
                              </p:par>
                            </p:childTnLst>
                          </p:cTn>
                        </p:par>
                        <p:par>
                          <p:cTn id="91" fill="hold">
                            <p:stCondLst>
                              <p:cond delay="10500"/>
                            </p:stCondLst>
                            <p:childTnLst>
                              <p:par>
                                <p:cTn id="92" presetID="2" presetClass="entr" presetSubtype="8" decel="60000" fill="hold" nodeType="after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0-#ppt_w/2"/>
                                          </p:val>
                                        </p:tav>
                                        <p:tav tm="100000">
                                          <p:val>
                                            <p:strVal val="#ppt_x"/>
                                          </p:val>
                                        </p:tav>
                                      </p:tavLst>
                                    </p:anim>
                                    <p:anim calcmode="lin" valueType="num">
                                      <p:cBhvr additive="base">
                                        <p:cTn id="95" dur="500" fill="hold"/>
                                        <p:tgtEl>
                                          <p:spTgt spid="26"/>
                                        </p:tgtEl>
                                        <p:attrNameLst>
                                          <p:attrName>ppt_y</p:attrName>
                                        </p:attrNameLst>
                                      </p:cBhvr>
                                      <p:tavLst>
                                        <p:tav tm="0">
                                          <p:val>
                                            <p:strVal val="#ppt_y"/>
                                          </p:val>
                                        </p:tav>
                                        <p:tav tm="100000">
                                          <p:val>
                                            <p:strVal val="#ppt_y"/>
                                          </p:val>
                                        </p:tav>
                                      </p:tavLst>
                                    </p:anim>
                                  </p:childTnLst>
                                </p:cTn>
                              </p:par>
                            </p:childTnLst>
                          </p:cTn>
                        </p:par>
                        <p:par>
                          <p:cTn id="96" fill="hold">
                            <p:stCondLst>
                              <p:cond delay="11000"/>
                            </p:stCondLst>
                            <p:childTnLst>
                              <p:par>
                                <p:cTn id="97" presetID="2" presetClass="entr" presetSubtype="8" decel="60000" fill="hold" nodeType="after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500" fill="hold"/>
                                        <p:tgtEl>
                                          <p:spTgt spid="29"/>
                                        </p:tgtEl>
                                        <p:attrNameLst>
                                          <p:attrName>ppt_x</p:attrName>
                                        </p:attrNameLst>
                                      </p:cBhvr>
                                      <p:tavLst>
                                        <p:tav tm="0">
                                          <p:val>
                                            <p:strVal val="0-#ppt_w/2"/>
                                          </p:val>
                                        </p:tav>
                                        <p:tav tm="100000">
                                          <p:val>
                                            <p:strVal val="#ppt_x"/>
                                          </p:val>
                                        </p:tav>
                                      </p:tavLst>
                                    </p:anim>
                                    <p:anim calcmode="lin" valueType="num">
                                      <p:cBhvr additive="base">
                                        <p:cTn id="100" dur="500" fill="hold"/>
                                        <p:tgtEl>
                                          <p:spTgt spid="29"/>
                                        </p:tgtEl>
                                        <p:attrNameLst>
                                          <p:attrName>ppt_y</p:attrName>
                                        </p:attrNameLst>
                                      </p:cBhvr>
                                      <p:tavLst>
                                        <p:tav tm="0">
                                          <p:val>
                                            <p:strVal val="#ppt_y"/>
                                          </p:val>
                                        </p:tav>
                                        <p:tav tm="100000">
                                          <p:val>
                                            <p:strVal val="#ppt_y"/>
                                          </p:val>
                                        </p:tav>
                                      </p:tavLst>
                                    </p:anim>
                                  </p:childTnLst>
                                </p:cTn>
                              </p:par>
                            </p:childTnLst>
                          </p:cTn>
                        </p:par>
                        <p:par>
                          <p:cTn id="101" fill="hold">
                            <p:stCondLst>
                              <p:cond delay="11500"/>
                            </p:stCondLst>
                            <p:childTnLst>
                              <p:par>
                                <p:cTn id="102" presetID="2" presetClass="entr" presetSubtype="8" decel="60000" fill="hold" nodeType="afterEffect">
                                  <p:stCondLst>
                                    <p:cond delay="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0-#ppt_w/2"/>
                                          </p:val>
                                        </p:tav>
                                        <p:tav tm="100000">
                                          <p:val>
                                            <p:strVal val="#ppt_x"/>
                                          </p:val>
                                        </p:tav>
                                      </p:tavLst>
                                    </p:anim>
                                    <p:anim calcmode="lin" valueType="num">
                                      <p:cBhvr additive="base">
                                        <p:cTn id="105" dur="500" fill="hold"/>
                                        <p:tgtEl>
                                          <p:spTgt spid="32"/>
                                        </p:tgtEl>
                                        <p:attrNameLst>
                                          <p:attrName>ppt_y</p:attrName>
                                        </p:attrNameLst>
                                      </p:cBhvr>
                                      <p:tavLst>
                                        <p:tav tm="0">
                                          <p:val>
                                            <p:strVal val="#ppt_y"/>
                                          </p:val>
                                        </p:tav>
                                        <p:tav tm="100000">
                                          <p:val>
                                            <p:strVal val="#ppt_y"/>
                                          </p:val>
                                        </p:tav>
                                      </p:tavLst>
                                    </p:anim>
                                  </p:childTnLst>
                                </p:cTn>
                              </p:par>
                            </p:childTnLst>
                          </p:cTn>
                        </p:par>
                        <p:par>
                          <p:cTn id="106" fill="hold">
                            <p:stCondLst>
                              <p:cond delay="12000"/>
                            </p:stCondLst>
                            <p:childTnLst>
                              <p:par>
                                <p:cTn id="107" presetID="2" presetClass="entr" presetSubtype="8" decel="60000" fill="hold" nodeType="after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additive="base">
                                        <p:cTn id="109" dur="500" fill="hold"/>
                                        <p:tgtEl>
                                          <p:spTgt spid="35"/>
                                        </p:tgtEl>
                                        <p:attrNameLst>
                                          <p:attrName>ppt_x</p:attrName>
                                        </p:attrNameLst>
                                      </p:cBhvr>
                                      <p:tavLst>
                                        <p:tav tm="0">
                                          <p:val>
                                            <p:strVal val="0-#ppt_w/2"/>
                                          </p:val>
                                        </p:tav>
                                        <p:tav tm="100000">
                                          <p:val>
                                            <p:strVal val="#ppt_x"/>
                                          </p:val>
                                        </p:tav>
                                      </p:tavLst>
                                    </p:anim>
                                    <p:anim calcmode="lin" valueType="num">
                                      <p:cBhvr additive="base">
                                        <p:cTn id="110"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0"/>
      <p:bldP spid="10" grpId="0"/>
      <p:bldP spid="12" grpId="0"/>
      <p:bldP spid="14" grpId="0"/>
      <p:bldP spid="18" grpId="0" animBg="1"/>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2202440"/>
            <a:ext cx="12192000" cy="2419703"/>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rgbClr val="01359A"/>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650907" y="284178"/>
              <a:ext cx="569115" cy="559693"/>
            </a:xfrm>
            <a:prstGeom prst="rect">
              <a:avLst/>
            </a:prstGeom>
            <a:noFill/>
          </p:spPr>
          <p:txBody>
            <a:bodyPr wrap="square" lIns="91440" tIns="45720" rIns="91440" bIns="45720" rtlCol="0">
              <a:spAutoFit/>
            </a:bodyPr>
            <a:lstStyle/>
            <a:p>
              <a:r>
                <a:rPr lang="en-US" altLang="zh-CN" sz="10666" dirty="0" smtClean="0">
                  <a:solidFill>
                    <a:prstClr val="white">
                      <a:lumMod val="95000"/>
                    </a:prstClr>
                  </a:solidFill>
                  <a:latin typeface="Impact" panose="020B0806030902050204" pitchFamily="34" charset="0"/>
                </a:rPr>
                <a:t>02</a:t>
              </a:r>
              <a:endParaRPr lang="zh-CN" altLang="en-US" sz="10666" dirty="0">
                <a:solidFill>
                  <a:prstClr val="white">
                    <a:lumMod val="95000"/>
                  </a:prstClr>
                </a:solidFill>
                <a:latin typeface="Impact" panose="020B0806030902050204" pitchFamily="34" charset="0"/>
              </a:endParaRPr>
            </a:p>
          </p:txBody>
        </p:sp>
      </p:grpSp>
      <p:sp>
        <p:nvSpPr>
          <p:cNvPr id="49" name="TextBox 48"/>
          <p:cNvSpPr txBox="1"/>
          <p:nvPr/>
        </p:nvSpPr>
        <p:spPr>
          <a:xfrm>
            <a:off x="3970635" y="3044958"/>
            <a:ext cx="7117920" cy="830999"/>
          </a:xfrm>
          <a:prstGeom prst="rect">
            <a:avLst/>
          </a:prstGeom>
          <a:noFill/>
        </p:spPr>
        <p:txBody>
          <a:bodyPr wrap="square" lIns="91445" tIns="45721" rIns="91445" bIns="45721" rtlCol="0">
            <a:spAutoFit/>
          </a:bodyPr>
          <a:lstStyle/>
          <a:p>
            <a:r>
              <a:rPr lang="zh-CN" altLang="en-US" sz="4800" b="1" dirty="0" smtClean="0">
                <a:solidFill>
                  <a:prstClr val="black">
                    <a:lumMod val="75000"/>
                    <a:lumOff val="25000"/>
                  </a:prstClr>
                </a:solidFill>
                <a:latin typeface="微软雅黑" panose="020B0503020204020204" pitchFamily="34" charset="-122"/>
                <a:ea typeface="微软雅黑" panose="020B0503020204020204" pitchFamily="34" charset="-122"/>
              </a:rPr>
              <a:t>技术规范与标准</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001920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26834" y="870932"/>
            <a:ext cx="11865166" cy="1754326"/>
            <a:chOff x="326834" y="2166247"/>
            <a:chExt cx="11865166" cy="1754326"/>
          </a:xfrm>
        </p:grpSpPr>
        <p:sp>
          <p:nvSpPr>
            <p:cNvPr id="2" name="矩形 1"/>
            <p:cNvSpPr/>
            <p:nvPr/>
          </p:nvSpPr>
          <p:spPr>
            <a:xfrm>
              <a:off x="326834" y="2166247"/>
              <a:ext cx="6096000" cy="1754326"/>
            </a:xfrm>
            <a:prstGeom prst="rect">
              <a:avLst/>
            </a:prstGeom>
          </p:spPr>
          <p:txBody>
            <a:bodyPr>
              <a:spAutoFit/>
            </a:bodyPr>
            <a:lstStyle/>
            <a:p>
              <a:r>
                <a:rPr lang="en-US" altLang="zh-CN" dirty="0" smtClean="0"/>
                <a:t>Basicfactor</a:t>
              </a:r>
              <a:r>
                <a:rPr lang="zh-CN" altLang="en-US" dirty="0" smtClean="0"/>
                <a:t>s/</a:t>
              </a:r>
            </a:p>
            <a:p>
              <a:r>
                <a:rPr lang="zh-CN" altLang="en-US" dirty="0" smtClean="0"/>
                <a:t>|-- </a:t>
              </a:r>
              <a:r>
                <a:rPr lang="en-US" altLang="zh-CN" dirty="0" smtClean="0"/>
                <a:t>DailyFre</a:t>
              </a:r>
              <a:r>
                <a:rPr lang="zh-CN" altLang="en-US" dirty="0" smtClean="0"/>
                <a:t>/ </a:t>
              </a:r>
            </a:p>
            <a:p>
              <a:r>
                <a:rPr lang="zh-CN" altLang="en-US" dirty="0" smtClean="0"/>
                <a:t>|   |-- </a:t>
              </a:r>
              <a:r>
                <a:rPr lang="en-US" altLang="zh-CN" dirty="0" smtClean="0"/>
                <a:t>Value</a:t>
              </a:r>
              <a:r>
                <a:rPr lang="zh-CN" altLang="en-US" dirty="0" smtClean="0"/>
                <a:t>/</a:t>
              </a:r>
            </a:p>
            <a:p>
              <a:r>
                <a:rPr lang="zh-CN" altLang="en-US" dirty="0" smtClean="0"/>
                <a:t>|   |-- </a:t>
              </a:r>
              <a:r>
                <a:rPr lang="en-US" altLang="zh-CN" dirty="0" smtClean="0"/>
                <a:t>Growth</a:t>
              </a:r>
              <a:r>
                <a:rPr lang="zh-CN" altLang="en-US" dirty="0" smtClean="0"/>
                <a:t>.py</a:t>
              </a:r>
            </a:p>
            <a:p>
              <a:r>
                <a:rPr lang="zh-CN" altLang="en-US" dirty="0" smtClean="0"/>
                <a:t>|   |-- </a:t>
              </a:r>
              <a:r>
                <a:rPr lang="en-US" altLang="zh-CN" dirty="0" smtClean="0"/>
                <a:t>Momentum</a:t>
              </a:r>
              <a:r>
                <a:rPr lang="zh-CN" altLang="en-US" dirty="0" smtClean="0"/>
                <a:t>.py</a:t>
              </a:r>
            </a:p>
            <a:p>
              <a:r>
                <a:rPr lang="zh-CN" altLang="en-US" dirty="0" smtClean="0"/>
                <a:t>|   |-- </a:t>
              </a:r>
              <a:r>
                <a:rPr lang="en-US" altLang="zh-CN" dirty="0" smtClean="0"/>
                <a:t>Volatility</a:t>
              </a:r>
              <a:r>
                <a:rPr lang="zh-CN" altLang="en-US" dirty="0" smtClean="0"/>
                <a:t>.py</a:t>
              </a:r>
              <a:endParaRPr lang="zh-CN" altLang="en-US" dirty="0"/>
            </a:p>
          </p:txBody>
        </p:sp>
        <p:sp>
          <p:nvSpPr>
            <p:cNvPr id="6" name="矩形 5"/>
            <p:cNvSpPr/>
            <p:nvPr/>
          </p:nvSpPr>
          <p:spPr>
            <a:xfrm>
              <a:off x="4483457" y="2443245"/>
              <a:ext cx="3878754" cy="1477328"/>
            </a:xfrm>
            <a:prstGeom prst="rect">
              <a:avLst/>
            </a:prstGeom>
          </p:spPr>
          <p:txBody>
            <a:bodyPr wrap="square">
              <a:spAutoFit/>
            </a:bodyPr>
            <a:lstStyle/>
            <a:p>
              <a:r>
                <a:rPr lang="zh-CN" altLang="en-US" dirty="0" smtClean="0"/>
                <a:t>|-- </a:t>
              </a:r>
              <a:r>
                <a:rPr lang="en-US" altLang="zh-CN" dirty="0" smtClean="0"/>
                <a:t>Week</a:t>
              </a:r>
              <a:r>
                <a:rPr lang="en-US" altLang="zh-CN" dirty="0" smtClean="0"/>
                <a:t>lyFre</a:t>
              </a:r>
              <a:r>
                <a:rPr lang="zh-CN" altLang="en-US" dirty="0" smtClean="0"/>
                <a:t>/</a:t>
              </a:r>
            </a:p>
            <a:p>
              <a:r>
                <a:rPr lang="zh-CN" altLang="en-US" dirty="0" smtClean="0"/>
                <a:t>|   |-- </a:t>
              </a:r>
              <a:r>
                <a:rPr lang="en-US" altLang="zh-CN" dirty="0" smtClean="0"/>
                <a:t>Value</a:t>
              </a:r>
              <a:endParaRPr lang="zh-CN" altLang="en-US" dirty="0" smtClean="0"/>
            </a:p>
            <a:p>
              <a:r>
                <a:rPr lang="zh-CN" altLang="en-US" dirty="0" smtClean="0"/>
                <a:t>|   |-- </a:t>
              </a:r>
              <a:r>
                <a:rPr lang="en-US" altLang="zh-CN" dirty="0" smtClean="0"/>
                <a:t>Growth</a:t>
              </a:r>
              <a:r>
                <a:rPr lang="zh-CN" altLang="en-US" dirty="0" smtClean="0"/>
                <a:t>.py</a:t>
              </a:r>
            </a:p>
            <a:p>
              <a:r>
                <a:rPr lang="zh-CN" altLang="en-US" dirty="0" smtClean="0"/>
                <a:t>|   |-- </a:t>
              </a:r>
              <a:r>
                <a:rPr lang="en-US" altLang="zh-CN" dirty="0" smtClean="0"/>
                <a:t>Momentum</a:t>
              </a:r>
              <a:r>
                <a:rPr lang="zh-CN" altLang="en-US" dirty="0" smtClean="0"/>
                <a:t>.py</a:t>
              </a:r>
            </a:p>
            <a:p>
              <a:r>
                <a:rPr lang="zh-CN" altLang="en-US" dirty="0" smtClean="0"/>
                <a:t>|   |-- </a:t>
              </a:r>
              <a:r>
                <a:rPr lang="en-US" altLang="zh-CN" dirty="0" smtClean="0"/>
                <a:t>Volatility</a:t>
              </a:r>
              <a:r>
                <a:rPr lang="zh-CN" altLang="en-US" dirty="0" smtClean="0"/>
                <a:t>.py</a:t>
              </a:r>
              <a:endParaRPr lang="zh-CN" altLang="en-US" dirty="0"/>
            </a:p>
          </p:txBody>
        </p:sp>
        <p:sp>
          <p:nvSpPr>
            <p:cNvPr id="7" name="矩形 6"/>
            <p:cNvSpPr/>
            <p:nvPr/>
          </p:nvSpPr>
          <p:spPr>
            <a:xfrm>
              <a:off x="8754737" y="2443245"/>
              <a:ext cx="3437263" cy="1477328"/>
            </a:xfrm>
            <a:prstGeom prst="rect">
              <a:avLst/>
            </a:prstGeom>
          </p:spPr>
          <p:txBody>
            <a:bodyPr wrap="square">
              <a:spAutoFit/>
            </a:bodyPr>
            <a:lstStyle/>
            <a:p>
              <a:r>
                <a:rPr lang="zh-CN" altLang="en-US" dirty="0" smtClean="0"/>
                <a:t>|-- </a:t>
              </a:r>
              <a:r>
                <a:rPr lang="en-US" altLang="zh-CN" dirty="0" smtClean="0"/>
                <a:t>MonthlyFre</a:t>
              </a:r>
              <a:r>
                <a:rPr lang="zh-CN" altLang="en-US" dirty="0" smtClean="0"/>
                <a:t>/ </a:t>
              </a:r>
            </a:p>
            <a:p>
              <a:r>
                <a:rPr lang="zh-CN" altLang="en-US" dirty="0" smtClean="0"/>
                <a:t>|   |-- </a:t>
              </a:r>
              <a:r>
                <a:rPr lang="en-US" altLang="zh-CN" dirty="0" smtClean="0"/>
                <a:t>Value</a:t>
              </a:r>
              <a:r>
                <a:rPr lang="zh-CN" altLang="en-US" dirty="0" smtClean="0"/>
                <a:t>/</a:t>
              </a:r>
            </a:p>
            <a:p>
              <a:r>
                <a:rPr lang="zh-CN" altLang="en-US" dirty="0" smtClean="0"/>
                <a:t>|   |-- </a:t>
              </a:r>
              <a:r>
                <a:rPr lang="en-US" altLang="zh-CN" dirty="0" smtClean="0"/>
                <a:t>Growth</a:t>
              </a:r>
              <a:r>
                <a:rPr lang="zh-CN" altLang="en-US" dirty="0" smtClean="0"/>
                <a:t>.py</a:t>
              </a:r>
            </a:p>
            <a:p>
              <a:r>
                <a:rPr lang="zh-CN" altLang="en-US" dirty="0" smtClean="0"/>
                <a:t>|   |-- </a:t>
              </a:r>
              <a:r>
                <a:rPr lang="en-US" altLang="zh-CN" dirty="0" smtClean="0"/>
                <a:t>Momentum</a:t>
              </a:r>
              <a:r>
                <a:rPr lang="zh-CN" altLang="en-US" dirty="0" smtClean="0"/>
                <a:t>.py</a:t>
              </a:r>
            </a:p>
            <a:p>
              <a:r>
                <a:rPr lang="zh-CN" altLang="en-US" dirty="0" smtClean="0"/>
                <a:t>|   |-- </a:t>
              </a:r>
              <a:r>
                <a:rPr lang="en-US" altLang="zh-CN" dirty="0" smtClean="0"/>
                <a:t>Volatility</a:t>
              </a:r>
              <a:r>
                <a:rPr lang="zh-CN" altLang="en-US" dirty="0" smtClean="0"/>
                <a:t>.py</a:t>
              </a:r>
              <a:endParaRPr lang="zh-CN" altLang="en-US" dirty="0"/>
            </a:p>
          </p:txBody>
        </p:sp>
      </p:grpSp>
      <p:grpSp>
        <p:nvGrpSpPr>
          <p:cNvPr id="9" name="组合 8"/>
          <p:cNvGrpSpPr/>
          <p:nvPr/>
        </p:nvGrpSpPr>
        <p:grpSpPr>
          <a:xfrm>
            <a:off x="326834" y="2853720"/>
            <a:ext cx="11865166" cy="1754326"/>
            <a:chOff x="326834" y="2166247"/>
            <a:chExt cx="11865166" cy="1754326"/>
          </a:xfrm>
        </p:grpSpPr>
        <p:sp>
          <p:nvSpPr>
            <p:cNvPr id="10" name="矩形 9"/>
            <p:cNvSpPr/>
            <p:nvPr/>
          </p:nvSpPr>
          <p:spPr>
            <a:xfrm>
              <a:off x="326834" y="2166247"/>
              <a:ext cx="6096000" cy="1754326"/>
            </a:xfrm>
            <a:prstGeom prst="rect">
              <a:avLst/>
            </a:prstGeom>
          </p:spPr>
          <p:txBody>
            <a:bodyPr>
              <a:spAutoFit/>
            </a:bodyPr>
            <a:lstStyle/>
            <a:p>
              <a:r>
                <a:rPr lang="en-US" altLang="zh-CN" dirty="0" smtClean="0"/>
                <a:t>Combinatorialfactor</a:t>
              </a:r>
              <a:r>
                <a:rPr lang="zh-CN" altLang="en-US" dirty="0" smtClean="0"/>
                <a:t>s/</a:t>
              </a:r>
            </a:p>
            <a:p>
              <a:r>
                <a:rPr lang="zh-CN" altLang="en-US" dirty="0" smtClean="0"/>
                <a:t>|-- </a:t>
              </a:r>
              <a:r>
                <a:rPr lang="en-US" altLang="zh-CN" dirty="0" smtClean="0"/>
                <a:t>DailyFre</a:t>
              </a:r>
              <a:r>
                <a:rPr lang="zh-CN" altLang="en-US" dirty="0" smtClean="0"/>
                <a:t>/ </a:t>
              </a:r>
            </a:p>
            <a:p>
              <a:r>
                <a:rPr lang="zh-CN" altLang="en-US" dirty="0" smtClean="0"/>
                <a:t>|   |-- </a:t>
              </a:r>
              <a:r>
                <a:rPr lang="en-US" altLang="zh-CN" dirty="0" smtClean="0"/>
                <a:t>Value</a:t>
              </a:r>
              <a:r>
                <a:rPr lang="zh-CN" altLang="en-US" dirty="0" smtClean="0"/>
                <a:t>/</a:t>
              </a:r>
            </a:p>
            <a:p>
              <a:r>
                <a:rPr lang="zh-CN" altLang="en-US" dirty="0" smtClean="0"/>
                <a:t>|   |-- </a:t>
              </a:r>
              <a:r>
                <a:rPr lang="en-US" altLang="zh-CN" dirty="0" smtClean="0"/>
                <a:t>Growth</a:t>
              </a:r>
              <a:r>
                <a:rPr lang="zh-CN" altLang="en-US" dirty="0" smtClean="0"/>
                <a:t>.py</a:t>
              </a:r>
            </a:p>
            <a:p>
              <a:r>
                <a:rPr lang="zh-CN" altLang="en-US" dirty="0" smtClean="0"/>
                <a:t>|   |-- </a:t>
              </a:r>
              <a:r>
                <a:rPr lang="en-US" altLang="zh-CN" dirty="0" smtClean="0"/>
                <a:t>Momentum</a:t>
              </a:r>
              <a:r>
                <a:rPr lang="zh-CN" altLang="en-US" dirty="0" smtClean="0"/>
                <a:t>.py</a:t>
              </a:r>
            </a:p>
            <a:p>
              <a:r>
                <a:rPr lang="zh-CN" altLang="en-US" dirty="0" smtClean="0"/>
                <a:t>|   |-- </a:t>
              </a:r>
              <a:r>
                <a:rPr lang="en-US" altLang="zh-CN" dirty="0" smtClean="0"/>
                <a:t>Volatility</a:t>
              </a:r>
              <a:r>
                <a:rPr lang="zh-CN" altLang="en-US" dirty="0" smtClean="0"/>
                <a:t>.py</a:t>
              </a:r>
              <a:endParaRPr lang="zh-CN" altLang="en-US" dirty="0"/>
            </a:p>
          </p:txBody>
        </p:sp>
        <p:sp>
          <p:nvSpPr>
            <p:cNvPr id="11" name="矩形 10"/>
            <p:cNvSpPr/>
            <p:nvPr/>
          </p:nvSpPr>
          <p:spPr>
            <a:xfrm>
              <a:off x="4483457" y="2443245"/>
              <a:ext cx="3878754" cy="1477328"/>
            </a:xfrm>
            <a:prstGeom prst="rect">
              <a:avLst/>
            </a:prstGeom>
          </p:spPr>
          <p:txBody>
            <a:bodyPr wrap="square">
              <a:spAutoFit/>
            </a:bodyPr>
            <a:lstStyle/>
            <a:p>
              <a:r>
                <a:rPr lang="zh-CN" altLang="en-US" dirty="0" smtClean="0"/>
                <a:t>|-- </a:t>
              </a:r>
              <a:r>
                <a:rPr lang="en-US" altLang="zh-CN" dirty="0" smtClean="0"/>
                <a:t>WeeklyFre</a:t>
              </a:r>
              <a:r>
                <a:rPr lang="zh-CN" altLang="en-US" dirty="0" smtClean="0"/>
                <a:t>/</a:t>
              </a:r>
            </a:p>
            <a:p>
              <a:r>
                <a:rPr lang="zh-CN" altLang="en-US" dirty="0" smtClean="0"/>
                <a:t>|   |-- </a:t>
              </a:r>
              <a:r>
                <a:rPr lang="en-US" altLang="zh-CN" dirty="0" smtClean="0"/>
                <a:t>Value</a:t>
              </a:r>
              <a:endParaRPr lang="zh-CN" altLang="en-US" dirty="0" smtClean="0"/>
            </a:p>
            <a:p>
              <a:r>
                <a:rPr lang="zh-CN" altLang="en-US" dirty="0" smtClean="0"/>
                <a:t>|   |-- </a:t>
              </a:r>
              <a:r>
                <a:rPr lang="en-US" altLang="zh-CN" dirty="0" smtClean="0"/>
                <a:t>Growth</a:t>
              </a:r>
              <a:r>
                <a:rPr lang="zh-CN" altLang="en-US" dirty="0" smtClean="0"/>
                <a:t>.py</a:t>
              </a:r>
            </a:p>
            <a:p>
              <a:r>
                <a:rPr lang="zh-CN" altLang="en-US" dirty="0" smtClean="0"/>
                <a:t>|   |-- </a:t>
              </a:r>
              <a:r>
                <a:rPr lang="en-US" altLang="zh-CN" dirty="0" smtClean="0"/>
                <a:t>Momentum</a:t>
              </a:r>
              <a:r>
                <a:rPr lang="zh-CN" altLang="en-US" dirty="0" smtClean="0"/>
                <a:t>.py</a:t>
              </a:r>
            </a:p>
            <a:p>
              <a:r>
                <a:rPr lang="zh-CN" altLang="en-US" dirty="0" smtClean="0"/>
                <a:t>|   |-- </a:t>
              </a:r>
              <a:r>
                <a:rPr lang="en-US" altLang="zh-CN" dirty="0" smtClean="0"/>
                <a:t>Volatility</a:t>
              </a:r>
              <a:r>
                <a:rPr lang="zh-CN" altLang="en-US" dirty="0" smtClean="0"/>
                <a:t>.py</a:t>
              </a:r>
              <a:endParaRPr lang="zh-CN" altLang="en-US" dirty="0"/>
            </a:p>
          </p:txBody>
        </p:sp>
        <p:sp>
          <p:nvSpPr>
            <p:cNvPr id="12" name="矩形 11"/>
            <p:cNvSpPr/>
            <p:nvPr/>
          </p:nvSpPr>
          <p:spPr>
            <a:xfrm>
              <a:off x="8754737" y="2443245"/>
              <a:ext cx="3437263" cy="1477328"/>
            </a:xfrm>
            <a:prstGeom prst="rect">
              <a:avLst/>
            </a:prstGeom>
          </p:spPr>
          <p:txBody>
            <a:bodyPr wrap="square">
              <a:spAutoFit/>
            </a:bodyPr>
            <a:lstStyle/>
            <a:p>
              <a:r>
                <a:rPr lang="zh-CN" altLang="en-US" dirty="0" smtClean="0"/>
                <a:t>|-- </a:t>
              </a:r>
              <a:r>
                <a:rPr lang="en-US" altLang="zh-CN" dirty="0" smtClean="0"/>
                <a:t>MonthlyFre</a:t>
              </a:r>
              <a:r>
                <a:rPr lang="zh-CN" altLang="en-US" dirty="0" smtClean="0"/>
                <a:t>/ </a:t>
              </a:r>
            </a:p>
            <a:p>
              <a:r>
                <a:rPr lang="zh-CN" altLang="en-US" dirty="0" smtClean="0"/>
                <a:t>|   |-- </a:t>
              </a:r>
              <a:r>
                <a:rPr lang="en-US" altLang="zh-CN" dirty="0" smtClean="0"/>
                <a:t>Value</a:t>
              </a:r>
              <a:r>
                <a:rPr lang="zh-CN" altLang="en-US" dirty="0" smtClean="0"/>
                <a:t>/</a:t>
              </a:r>
            </a:p>
            <a:p>
              <a:r>
                <a:rPr lang="zh-CN" altLang="en-US" dirty="0" smtClean="0"/>
                <a:t>|   |-- </a:t>
              </a:r>
              <a:r>
                <a:rPr lang="en-US" altLang="zh-CN" dirty="0" smtClean="0"/>
                <a:t>Growth</a:t>
              </a:r>
              <a:r>
                <a:rPr lang="zh-CN" altLang="en-US" dirty="0" smtClean="0"/>
                <a:t>.py</a:t>
              </a:r>
            </a:p>
            <a:p>
              <a:r>
                <a:rPr lang="zh-CN" altLang="en-US" dirty="0" smtClean="0"/>
                <a:t>|   |-- </a:t>
              </a:r>
              <a:r>
                <a:rPr lang="en-US" altLang="zh-CN" dirty="0" smtClean="0"/>
                <a:t>Momentum</a:t>
              </a:r>
              <a:r>
                <a:rPr lang="zh-CN" altLang="en-US" dirty="0" smtClean="0"/>
                <a:t>.py</a:t>
              </a:r>
            </a:p>
            <a:p>
              <a:r>
                <a:rPr lang="zh-CN" altLang="en-US" dirty="0" smtClean="0"/>
                <a:t>|   |-- </a:t>
              </a:r>
              <a:r>
                <a:rPr lang="en-US" altLang="zh-CN" dirty="0" smtClean="0"/>
                <a:t>Volatility</a:t>
              </a:r>
              <a:r>
                <a:rPr lang="zh-CN" altLang="en-US" dirty="0" smtClean="0"/>
                <a:t>.py</a:t>
              </a:r>
              <a:endParaRPr lang="zh-CN" altLang="en-US" dirty="0"/>
            </a:p>
          </p:txBody>
        </p:sp>
      </p:grpSp>
      <p:grpSp>
        <p:nvGrpSpPr>
          <p:cNvPr id="13" name="组合 12"/>
          <p:cNvGrpSpPr/>
          <p:nvPr/>
        </p:nvGrpSpPr>
        <p:grpSpPr>
          <a:xfrm>
            <a:off x="326834" y="4836508"/>
            <a:ext cx="11865166" cy="1754326"/>
            <a:chOff x="326834" y="2166247"/>
            <a:chExt cx="11865166" cy="1754326"/>
          </a:xfrm>
        </p:grpSpPr>
        <p:sp>
          <p:nvSpPr>
            <p:cNvPr id="14" name="矩形 13"/>
            <p:cNvSpPr/>
            <p:nvPr/>
          </p:nvSpPr>
          <p:spPr>
            <a:xfrm>
              <a:off x="326834" y="2166247"/>
              <a:ext cx="6096000" cy="1754326"/>
            </a:xfrm>
            <a:prstGeom prst="rect">
              <a:avLst/>
            </a:prstGeom>
          </p:spPr>
          <p:txBody>
            <a:bodyPr>
              <a:spAutoFit/>
            </a:bodyPr>
            <a:lstStyle/>
            <a:p>
              <a:r>
                <a:rPr lang="en-US" altLang="zh-CN" dirty="0" smtClean="0"/>
                <a:t>Modelfactor</a:t>
              </a:r>
              <a:r>
                <a:rPr lang="zh-CN" altLang="en-US" dirty="0" smtClean="0"/>
                <a:t>s/</a:t>
              </a:r>
            </a:p>
            <a:p>
              <a:r>
                <a:rPr lang="zh-CN" altLang="en-US" dirty="0" smtClean="0"/>
                <a:t>|-- </a:t>
              </a:r>
              <a:r>
                <a:rPr lang="en-US" altLang="zh-CN" dirty="0" smtClean="0"/>
                <a:t>DailyFre</a:t>
              </a:r>
              <a:r>
                <a:rPr lang="zh-CN" altLang="en-US" dirty="0" smtClean="0"/>
                <a:t>/ </a:t>
              </a:r>
            </a:p>
            <a:p>
              <a:r>
                <a:rPr lang="zh-CN" altLang="en-US" dirty="0" smtClean="0"/>
                <a:t>|   |-- </a:t>
              </a:r>
              <a:r>
                <a:rPr lang="en-US" altLang="zh-CN" dirty="0" smtClean="0"/>
                <a:t>Value</a:t>
              </a:r>
              <a:r>
                <a:rPr lang="zh-CN" altLang="en-US" dirty="0" smtClean="0"/>
                <a:t>/</a:t>
              </a:r>
            </a:p>
            <a:p>
              <a:r>
                <a:rPr lang="zh-CN" altLang="en-US" dirty="0" smtClean="0"/>
                <a:t>|   |-- </a:t>
              </a:r>
              <a:r>
                <a:rPr lang="en-US" altLang="zh-CN" dirty="0" smtClean="0"/>
                <a:t>Growth</a:t>
              </a:r>
              <a:r>
                <a:rPr lang="zh-CN" altLang="en-US" dirty="0" smtClean="0"/>
                <a:t>.py</a:t>
              </a:r>
            </a:p>
            <a:p>
              <a:r>
                <a:rPr lang="zh-CN" altLang="en-US" dirty="0" smtClean="0"/>
                <a:t>|   |-- </a:t>
              </a:r>
              <a:r>
                <a:rPr lang="en-US" altLang="zh-CN" dirty="0" smtClean="0"/>
                <a:t>Momentum</a:t>
              </a:r>
              <a:r>
                <a:rPr lang="zh-CN" altLang="en-US" dirty="0" smtClean="0"/>
                <a:t>.py</a:t>
              </a:r>
            </a:p>
            <a:p>
              <a:r>
                <a:rPr lang="zh-CN" altLang="en-US" dirty="0" smtClean="0"/>
                <a:t>|   |-- </a:t>
              </a:r>
              <a:r>
                <a:rPr lang="en-US" altLang="zh-CN" dirty="0" smtClean="0"/>
                <a:t>Volatility</a:t>
              </a:r>
              <a:r>
                <a:rPr lang="zh-CN" altLang="en-US" dirty="0" smtClean="0"/>
                <a:t>.py</a:t>
              </a:r>
              <a:endParaRPr lang="zh-CN" altLang="en-US" dirty="0"/>
            </a:p>
          </p:txBody>
        </p:sp>
        <p:sp>
          <p:nvSpPr>
            <p:cNvPr id="15" name="矩形 14"/>
            <p:cNvSpPr/>
            <p:nvPr/>
          </p:nvSpPr>
          <p:spPr>
            <a:xfrm>
              <a:off x="4483457" y="2443245"/>
              <a:ext cx="3878754" cy="1477328"/>
            </a:xfrm>
            <a:prstGeom prst="rect">
              <a:avLst/>
            </a:prstGeom>
          </p:spPr>
          <p:txBody>
            <a:bodyPr wrap="square">
              <a:spAutoFit/>
            </a:bodyPr>
            <a:lstStyle/>
            <a:p>
              <a:r>
                <a:rPr lang="zh-CN" altLang="en-US" dirty="0" smtClean="0"/>
                <a:t>|-- </a:t>
              </a:r>
              <a:r>
                <a:rPr lang="en-US" altLang="zh-CN" dirty="0" smtClean="0"/>
                <a:t>WeeklyFre</a:t>
              </a:r>
              <a:r>
                <a:rPr lang="zh-CN" altLang="en-US" dirty="0" smtClean="0"/>
                <a:t>/</a:t>
              </a:r>
            </a:p>
            <a:p>
              <a:r>
                <a:rPr lang="zh-CN" altLang="en-US" dirty="0" smtClean="0"/>
                <a:t>|   |-- </a:t>
              </a:r>
              <a:r>
                <a:rPr lang="en-US" altLang="zh-CN" dirty="0" smtClean="0"/>
                <a:t>Value</a:t>
              </a:r>
              <a:endParaRPr lang="zh-CN" altLang="en-US" dirty="0" smtClean="0"/>
            </a:p>
            <a:p>
              <a:r>
                <a:rPr lang="zh-CN" altLang="en-US" dirty="0" smtClean="0"/>
                <a:t>|   |-- </a:t>
              </a:r>
              <a:r>
                <a:rPr lang="en-US" altLang="zh-CN" dirty="0" smtClean="0"/>
                <a:t>Growth</a:t>
              </a:r>
              <a:r>
                <a:rPr lang="zh-CN" altLang="en-US" dirty="0" smtClean="0"/>
                <a:t>.py</a:t>
              </a:r>
            </a:p>
            <a:p>
              <a:r>
                <a:rPr lang="zh-CN" altLang="en-US" dirty="0" smtClean="0"/>
                <a:t>|   |-- </a:t>
              </a:r>
              <a:r>
                <a:rPr lang="en-US" altLang="zh-CN" dirty="0" smtClean="0"/>
                <a:t>Momentum</a:t>
              </a:r>
              <a:r>
                <a:rPr lang="zh-CN" altLang="en-US" dirty="0" smtClean="0"/>
                <a:t>.py</a:t>
              </a:r>
            </a:p>
            <a:p>
              <a:r>
                <a:rPr lang="zh-CN" altLang="en-US" dirty="0" smtClean="0"/>
                <a:t>|   |-- </a:t>
              </a:r>
              <a:r>
                <a:rPr lang="en-US" altLang="zh-CN" dirty="0" smtClean="0"/>
                <a:t>Volatility</a:t>
              </a:r>
              <a:r>
                <a:rPr lang="zh-CN" altLang="en-US" dirty="0" smtClean="0"/>
                <a:t>.py</a:t>
              </a:r>
              <a:endParaRPr lang="zh-CN" altLang="en-US" dirty="0"/>
            </a:p>
          </p:txBody>
        </p:sp>
        <p:sp>
          <p:nvSpPr>
            <p:cNvPr id="16" name="矩形 15"/>
            <p:cNvSpPr/>
            <p:nvPr/>
          </p:nvSpPr>
          <p:spPr>
            <a:xfrm>
              <a:off x="8754737" y="2443245"/>
              <a:ext cx="3437263" cy="1477328"/>
            </a:xfrm>
            <a:prstGeom prst="rect">
              <a:avLst/>
            </a:prstGeom>
          </p:spPr>
          <p:txBody>
            <a:bodyPr wrap="square">
              <a:spAutoFit/>
            </a:bodyPr>
            <a:lstStyle/>
            <a:p>
              <a:r>
                <a:rPr lang="zh-CN" altLang="en-US" dirty="0" smtClean="0"/>
                <a:t>|-- </a:t>
              </a:r>
              <a:r>
                <a:rPr lang="en-US" altLang="zh-CN" dirty="0" smtClean="0"/>
                <a:t>MonthlyFre</a:t>
              </a:r>
              <a:r>
                <a:rPr lang="zh-CN" altLang="en-US" dirty="0" smtClean="0"/>
                <a:t>/ </a:t>
              </a:r>
            </a:p>
            <a:p>
              <a:r>
                <a:rPr lang="zh-CN" altLang="en-US" dirty="0" smtClean="0"/>
                <a:t>|   |-- </a:t>
              </a:r>
              <a:r>
                <a:rPr lang="en-US" altLang="zh-CN" dirty="0" smtClean="0"/>
                <a:t>Value</a:t>
              </a:r>
              <a:r>
                <a:rPr lang="zh-CN" altLang="en-US" dirty="0" smtClean="0"/>
                <a:t>/</a:t>
              </a:r>
            </a:p>
            <a:p>
              <a:r>
                <a:rPr lang="zh-CN" altLang="en-US" dirty="0" smtClean="0"/>
                <a:t>|   |-- </a:t>
              </a:r>
              <a:r>
                <a:rPr lang="en-US" altLang="zh-CN" dirty="0" smtClean="0"/>
                <a:t>Growth</a:t>
              </a:r>
              <a:r>
                <a:rPr lang="zh-CN" altLang="en-US" dirty="0" smtClean="0"/>
                <a:t>.py</a:t>
              </a:r>
            </a:p>
            <a:p>
              <a:r>
                <a:rPr lang="zh-CN" altLang="en-US" dirty="0" smtClean="0"/>
                <a:t>|   |-- </a:t>
              </a:r>
              <a:r>
                <a:rPr lang="en-US" altLang="zh-CN" dirty="0" smtClean="0"/>
                <a:t>Momentum</a:t>
              </a:r>
              <a:r>
                <a:rPr lang="zh-CN" altLang="en-US" dirty="0" smtClean="0"/>
                <a:t>.py</a:t>
              </a:r>
            </a:p>
            <a:p>
              <a:r>
                <a:rPr lang="zh-CN" altLang="en-US" dirty="0" smtClean="0"/>
                <a:t>|   |-- </a:t>
              </a:r>
              <a:r>
                <a:rPr lang="en-US" altLang="zh-CN" dirty="0" smtClean="0"/>
                <a:t>Volatility</a:t>
              </a:r>
              <a:r>
                <a:rPr lang="zh-CN" altLang="en-US" dirty="0" smtClean="0"/>
                <a:t>.py</a:t>
              </a:r>
              <a:endParaRPr lang="zh-CN" altLang="en-US" dirty="0"/>
            </a:p>
          </p:txBody>
        </p:sp>
      </p:grpSp>
      <p:sp>
        <p:nvSpPr>
          <p:cNvPr id="17" name="Title 1"/>
          <p:cNvSpPr txBox="1">
            <a:spLocks/>
          </p:cNvSpPr>
          <p:nvPr/>
        </p:nvSpPr>
        <p:spPr>
          <a:xfrm>
            <a:off x="1089410" y="245162"/>
            <a:ext cx="4319871"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prstClr val="black">
                    <a:lumMod val="75000"/>
                    <a:lumOff val="25000"/>
                  </a:prstClr>
                </a:solidFill>
                <a:latin typeface="微软雅黑" panose="020B0503020204020204" pitchFamily="34" charset="-122"/>
                <a:ea typeface="微软雅黑" panose="020B0503020204020204" pitchFamily="34" charset="-122"/>
              </a:rPr>
              <a:t>2.1 </a:t>
            </a:r>
            <a:r>
              <a:rPr lang="zh-CN" altLang="en-US" sz="2400" b="1" dirty="0" smtClean="0">
                <a:solidFill>
                  <a:prstClr val="black">
                    <a:lumMod val="75000"/>
                    <a:lumOff val="25000"/>
                  </a:prstClr>
                </a:solidFill>
                <a:latin typeface="微软雅黑" panose="020B0503020204020204" pitchFamily="34" charset="-122"/>
                <a:ea typeface="微软雅黑" panose="020B0503020204020204" pitchFamily="34" charset="-122"/>
              </a:rPr>
              <a:t>因子分类目录结构</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8120257"/>
      </p:ext>
    </p:extLst>
  </p:cSld>
  <p:clrMapOvr>
    <a:masterClrMapping/>
  </p:clrMapOvr>
</p:sld>
</file>

<file path=ppt/theme/theme1.xml><?xml version="1.0" encoding="utf-8"?>
<a:theme xmlns:a="http://schemas.openxmlformats.org/drawingml/2006/main" name="1_Office 主题">
  <a:themeElements>
    <a:clrScheme name="自定义 222">
      <a:dk1>
        <a:sysClr val="windowText" lastClr="000000"/>
      </a:dk1>
      <a:lt1>
        <a:sysClr val="window" lastClr="FFFFFF"/>
      </a:lt1>
      <a:dk2>
        <a:srgbClr val="1F497D"/>
      </a:dk2>
      <a:lt2>
        <a:srgbClr val="EEECE1"/>
      </a:lt2>
      <a:accent1>
        <a:srgbClr val="FFA500"/>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1559</TotalTime>
  <Words>1371</Words>
  <Application>Microsoft Office PowerPoint</Application>
  <PresentationFormat>宽屏</PresentationFormat>
  <Paragraphs>236</Paragraphs>
  <Slides>13</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Avenir Roman</vt:lpstr>
      <vt:lpstr>MS PGothic</vt:lpstr>
      <vt:lpstr>MS PGothic</vt:lpstr>
      <vt:lpstr>Open Sans Light</vt:lpstr>
      <vt:lpstr>宋体</vt:lpstr>
      <vt:lpstr>微软雅黑</vt:lpstr>
      <vt:lpstr>Arial</vt:lpstr>
      <vt:lpstr>Calibri</vt:lpstr>
      <vt:lpstr>Impact</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 Xiaokang</dc:creator>
  <cp:lastModifiedBy>Wei Xiaokang</cp:lastModifiedBy>
  <cp:revision>29</cp:revision>
  <dcterms:created xsi:type="dcterms:W3CDTF">2019-04-08T00:31:52Z</dcterms:created>
  <dcterms:modified xsi:type="dcterms:W3CDTF">2019-04-09T02:31:52Z</dcterms:modified>
</cp:coreProperties>
</file>