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9028" y="195942"/>
            <a:ext cx="9601200" cy="64080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Cross-People Mobile-Phone Based Activity Recognition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TransEMDT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研究目标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利用手机数据，识别人一天中不同的活动状态（如静止</a:t>
            </a:r>
            <a:r>
              <a:rPr lang="zh-CN" altLang="en-US" dirty="0"/>
              <a:t>、</a:t>
            </a:r>
            <a:r>
              <a:rPr lang="zh-CN" altLang="en-US" dirty="0" smtClean="0"/>
              <a:t>行走等），并统计各种活动持续的时间。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研究内容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19594"/>
              </p:ext>
            </p:extLst>
          </p:nvPr>
        </p:nvGraphicFramePr>
        <p:xfrm>
          <a:off x="1400627" y="3651552"/>
          <a:ext cx="10392229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366"/>
                <a:gridCol w="28578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识别</a:t>
                      </a:r>
                      <a:r>
                        <a:rPr lang="en-US" altLang="zh-CN" dirty="0" smtClean="0"/>
                        <a:t>Person</a:t>
                      </a:r>
                      <a:r>
                        <a:rPr lang="en-US" altLang="zh-CN" baseline="0" dirty="0" smtClean="0"/>
                        <a:t> A</a:t>
                      </a:r>
                      <a:r>
                        <a:rPr lang="zh-CN" altLang="en-US" dirty="0" smtClean="0"/>
                        <a:t>的活动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Decision Tree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 smtClean="0"/>
                        <a:t>将在</a:t>
                      </a:r>
                      <a:r>
                        <a:rPr lang="en-US" altLang="zh-CN" dirty="0" smtClean="0"/>
                        <a:t>Person A</a:t>
                      </a:r>
                      <a:r>
                        <a:rPr lang="zh-CN" altLang="en-US" dirty="0" smtClean="0"/>
                        <a:t>的数据上建立的识别模型，迁移到</a:t>
                      </a:r>
                      <a:r>
                        <a:rPr lang="en-US" altLang="zh-CN" dirty="0" smtClean="0"/>
                        <a:t>Person B</a:t>
                      </a:r>
                      <a:r>
                        <a:rPr lang="zh-CN" altLang="en-US" dirty="0" smtClean="0"/>
                        <a:t>的数据上（二者来源于不同的统计分布，且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的数据未标记）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TransEMDT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Transfer Learning</a:t>
                      </a:r>
                      <a:r>
                        <a:rPr lang="en-US" altLang="zh-CN" baseline="0" dirty="0" smtClean="0"/>
                        <a:t> Embedded Decision Tree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123864" y="1191953"/>
            <a:ext cx="3062514" cy="3882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Generate DT for person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23866" y="3343694"/>
            <a:ext cx="3062514" cy="3664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K-means Algorithm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23866" y="3851694"/>
            <a:ext cx="3062514" cy="3955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Update the parameters of DT</a:t>
            </a:r>
          </a:p>
        </p:txBody>
      </p:sp>
      <p:sp>
        <p:nvSpPr>
          <p:cNvPr id="34" name="矩形 33"/>
          <p:cNvSpPr/>
          <p:nvPr/>
        </p:nvSpPr>
        <p:spPr>
          <a:xfrm>
            <a:off x="3022264" y="5791160"/>
            <a:ext cx="3265715" cy="3864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 personalized DT for person B</a:t>
            </a:r>
          </a:p>
        </p:txBody>
      </p:sp>
      <p:sp>
        <p:nvSpPr>
          <p:cNvPr id="35" name="流程图: 决策 34"/>
          <p:cNvSpPr/>
          <p:nvPr/>
        </p:nvSpPr>
        <p:spPr>
          <a:xfrm>
            <a:off x="3073065" y="4524791"/>
            <a:ext cx="3164114" cy="729343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Converged?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2"/>
            <a:endCxn id="33" idx="0"/>
          </p:cNvCxnSpPr>
          <p:nvPr/>
        </p:nvCxnSpPr>
        <p:spPr>
          <a:xfrm>
            <a:off x="4655123" y="3710180"/>
            <a:ext cx="0" cy="14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2"/>
            <a:endCxn id="35" idx="0"/>
          </p:cNvCxnSpPr>
          <p:nvPr/>
        </p:nvCxnSpPr>
        <p:spPr>
          <a:xfrm flipH="1">
            <a:off x="4655122" y="4247209"/>
            <a:ext cx="1" cy="27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123864" y="1826373"/>
            <a:ext cx="3062514" cy="1273628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流程图: 联系 38"/>
          <p:cNvSpPr/>
          <p:nvPr/>
        </p:nvSpPr>
        <p:spPr>
          <a:xfrm>
            <a:off x="4408379" y="1910408"/>
            <a:ext cx="246743" cy="254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4655122" y="2276894"/>
            <a:ext cx="246743" cy="254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131700" y="2276894"/>
            <a:ext cx="246743" cy="254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流程图: 联系 41"/>
          <p:cNvSpPr/>
          <p:nvPr/>
        </p:nvSpPr>
        <p:spPr>
          <a:xfrm>
            <a:off x="4378443" y="2662427"/>
            <a:ext cx="246743" cy="254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3914893" y="2643379"/>
            <a:ext cx="246743" cy="254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38" idx="2"/>
            <a:endCxn id="32" idx="0"/>
          </p:cNvCxnSpPr>
          <p:nvPr/>
        </p:nvCxnSpPr>
        <p:spPr>
          <a:xfrm>
            <a:off x="4655121" y="3100001"/>
            <a:ext cx="2" cy="24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5" idx="2"/>
            <a:endCxn id="34" idx="0"/>
          </p:cNvCxnSpPr>
          <p:nvPr/>
        </p:nvCxnSpPr>
        <p:spPr>
          <a:xfrm>
            <a:off x="4655122" y="5254134"/>
            <a:ext cx="0" cy="5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5" idx="1"/>
            <a:endCxn id="38" idx="1"/>
          </p:cNvCxnSpPr>
          <p:nvPr/>
        </p:nvCxnSpPr>
        <p:spPr>
          <a:xfrm rot="10800000" flipH="1">
            <a:off x="3073064" y="2463187"/>
            <a:ext cx="50799" cy="2426276"/>
          </a:xfrm>
          <a:prstGeom prst="bentConnector3">
            <a:avLst>
              <a:gd name="adj1" fmla="val -450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3"/>
            <a:endCxn id="41" idx="7"/>
          </p:cNvCxnSpPr>
          <p:nvPr/>
        </p:nvCxnSpPr>
        <p:spPr>
          <a:xfrm flipH="1">
            <a:off x="4342308" y="2127211"/>
            <a:ext cx="102206" cy="18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40" idx="0"/>
          </p:cNvCxnSpPr>
          <p:nvPr/>
        </p:nvCxnSpPr>
        <p:spPr>
          <a:xfrm>
            <a:off x="4625186" y="2131752"/>
            <a:ext cx="153308" cy="1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3"/>
            <a:endCxn id="43" idx="0"/>
          </p:cNvCxnSpPr>
          <p:nvPr/>
        </p:nvCxnSpPr>
        <p:spPr>
          <a:xfrm flipH="1">
            <a:off x="4038265" y="2493697"/>
            <a:ext cx="129570" cy="14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5"/>
            <a:endCxn id="42" idx="0"/>
          </p:cNvCxnSpPr>
          <p:nvPr/>
        </p:nvCxnSpPr>
        <p:spPr>
          <a:xfrm>
            <a:off x="4342308" y="2493697"/>
            <a:ext cx="159507" cy="16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1" idx="2"/>
            <a:endCxn id="38" idx="0"/>
          </p:cNvCxnSpPr>
          <p:nvPr/>
        </p:nvCxnSpPr>
        <p:spPr>
          <a:xfrm>
            <a:off x="4655121" y="1580210"/>
            <a:ext cx="0" cy="24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213541" y="190325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710786" y="283416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Class 1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4584367" y="247393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Class 3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4295891" y="284760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Class 2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4398629" y="5258849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793663" y="492388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</a:p>
        </p:txBody>
      </p:sp>
      <p:sp>
        <p:nvSpPr>
          <p:cNvPr id="60" name="流程图: 数据 59"/>
          <p:cNvSpPr/>
          <p:nvPr/>
        </p:nvSpPr>
        <p:spPr>
          <a:xfrm>
            <a:off x="2797344" y="366174"/>
            <a:ext cx="3715553" cy="606668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Labeled Sample </a:t>
            </a:r>
            <a:r>
              <a:rPr lang="en-US" altLang="zh-CN" dirty="0" err="1">
                <a:solidFill>
                  <a:schemeClr val="tx1"/>
                </a:solidFill>
              </a:rPr>
              <a:t>D</a:t>
            </a:r>
            <a:r>
              <a:rPr lang="en-US" altLang="zh-CN" baseline="-25000" dirty="0" err="1">
                <a:solidFill>
                  <a:schemeClr val="tx1"/>
                </a:solidFill>
              </a:rPr>
              <a:t>src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from Per</a:t>
            </a:r>
            <a:r>
              <a:rPr lang="en-US" altLang="zh-CN" dirty="0">
                <a:solidFill>
                  <a:schemeClr val="tx1"/>
                </a:solidFill>
              </a:rPr>
              <a:t>son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4"/>
            <a:endCxn id="31" idx="0"/>
          </p:cNvCxnSpPr>
          <p:nvPr/>
        </p:nvCxnSpPr>
        <p:spPr>
          <a:xfrm>
            <a:off x="4655121" y="972842"/>
            <a:ext cx="0" cy="21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287979" y="2881134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DT Layer</a:t>
            </a:r>
            <a:endParaRPr lang="zh-CN" altLang="en-US" sz="14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287979" y="3409165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K-means Layer</a:t>
            </a:r>
            <a:endParaRPr lang="zh-CN" altLang="en-US" sz="1400" dirty="0"/>
          </a:p>
        </p:txBody>
      </p:sp>
      <p:sp>
        <p:nvSpPr>
          <p:cNvPr id="66" name="文本框 65"/>
          <p:cNvSpPr txBox="1"/>
          <p:nvPr/>
        </p:nvSpPr>
        <p:spPr>
          <a:xfrm>
            <a:off x="6287979" y="3953735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</a:t>
            </a:r>
            <a:r>
              <a:rPr lang="en-US" altLang="zh-CN" sz="1400" dirty="0" smtClean="0"/>
              <a:t> Layer</a:t>
            </a:r>
            <a:endParaRPr lang="zh-CN" altLang="en-US" sz="1400" dirty="0"/>
          </a:p>
        </p:txBody>
      </p:sp>
      <p:sp>
        <p:nvSpPr>
          <p:cNvPr id="67" name="文本框 66"/>
          <p:cNvSpPr txBox="1"/>
          <p:nvPr/>
        </p:nvSpPr>
        <p:spPr>
          <a:xfrm>
            <a:off x="6287978" y="5877226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</a:t>
            </a:r>
            <a:r>
              <a:rPr lang="en-US" altLang="zh-CN" sz="1400" dirty="0" smtClean="0"/>
              <a:t> Layer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2285997" y="197723"/>
            <a:ext cx="5465618" cy="6570107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511628" y="6418040"/>
            <a:ext cx="30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TransEMDT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Algorithm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内容占位符 2"/>
          <p:cNvSpPr>
            <a:spLocks noGrp="1"/>
          </p:cNvSpPr>
          <p:nvPr>
            <p:ph idx="1"/>
          </p:nvPr>
        </p:nvSpPr>
        <p:spPr>
          <a:xfrm>
            <a:off x="7968422" y="2551812"/>
            <a:ext cx="4745421" cy="15733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#unlabeled samples  added each time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smtClean="0"/>
              <a:t>iterations</a:t>
            </a:r>
          </a:p>
          <a:p>
            <a:pPr marL="0" indent="0">
              <a:buNone/>
            </a:pPr>
            <a:r>
              <a:rPr lang="zh-CN" altLang="en-US" dirty="0"/>
              <a:t>作者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17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38939" y="160662"/>
                <a:ext cx="9601200" cy="640805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Cross-People Mobile-Phone Based Activity </a:t>
                </a:r>
                <a:r>
                  <a:rPr lang="en-US" altLang="zh-CN" dirty="0" smtClean="0"/>
                  <a:t>Recognition (</a:t>
                </a:r>
                <a:r>
                  <a:rPr lang="en-US" altLang="zh-CN" dirty="0" err="1" smtClean="0"/>
                  <a:t>TransEMDT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模型架构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如上页图，</a:t>
                </a:r>
                <a:r>
                  <a:rPr lang="en-US" altLang="zh-CN" dirty="0" smtClean="0"/>
                  <a:t>DT</a:t>
                </a:r>
                <a:r>
                  <a:rPr lang="zh-CN" altLang="en-US" dirty="0" smtClean="0"/>
                  <a:t>代表</a:t>
                </a:r>
                <a:r>
                  <a:rPr lang="en-US" altLang="zh-CN" dirty="0" smtClean="0"/>
                  <a:t>Decision Tree</a:t>
                </a:r>
              </a:p>
              <a:p>
                <a:pPr marL="457200" indent="-457200">
                  <a:buAutoNum type="arabicPeriod"/>
                </a:pP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的数据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zh-CN" baseline="-25000" dirty="0" err="1" smtClean="0">
                    <a:solidFill>
                      <a:schemeClr val="tx1"/>
                    </a:solidFill>
                  </a:rPr>
                  <a:t>src</a:t>
                </a:r>
                <a:r>
                  <a:rPr lang="zh-CN" altLang="en-US" dirty="0" smtClean="0"/>
                  <a:t>训练生成</a:t>
                </a:r>
                <a:r>
                  <a:rPr lang="en-US" altLang="zh-CN" dirty="0" smtClean="0"/>
                  <a:t>DT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DT</a:t>
                </a:r>
                <a:r>
                  <a:rPr lang="zh-CN" altLang="en-US" dirty="0" smtClean="0"/>
                  <a:t>就是需要迁移到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的数据上的模型。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因为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DT</a:t>
                </a:r>
                <a:r>
                  <a:rPr lang="zh-CN" altLang="en-US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中每个叶子节点都有独特的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attributes set</a:t>
                </a:r>
                <a:r>
                  <a:rPr lang="zh-CN" altLang="en-US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，每个叶子节点代表一种类别，据此可以找到每种类别的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cluster center</a:t>
                </a:r>
                <a:r>
                  <a:rPr lang="zh-CN" altLang="en-US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，用于初始化下一层的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k-means</a:t>
                </a:r>
                <a:r>
                  <a:rPr lang="zh-CN" altLang="en-US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分类。具体过程为：</a:t>
                </a:r>
                <a:endParaRPr lang="en-US" altLang="zh-CN" sz="1400" b="1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lvl="0" indent="0">
                  <a:buNone/>
                </a:pPr>
                <a:r>
                  <a:rPr lang="zh-CN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对于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 sample x = {x</a:t>
                </a:r>
                <a:r>
                  <a:rPr lang="en-US" altLang="zh-CN" sz="1400" b="1" baseline="-2500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1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, x</a:t>
                </a:r>
                <a:r>
                  <a:rPr lang="en-US" altLang="zh-CN" sz="1400" b="1" baseline="-2500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2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, …}, </a:t>
                </a:r>
                <a:r>
                  <a:rPr lang="en-US" altLang="zh-CN" sz="1400" b="1" dirty="0" err="1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A</a:t>
                </a:r>
                <a:r>
                  <a:rPr lang="en-US" altLang="zh-CN" sz="1400" b="1" baseline="-25000" dirty="0" err="1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j</a:t>
                </a:r>
                <a:r>
                  <a:rPr lang="zh-CN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是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</a:t>
                </a:r>
                <a:r>
                  <a:rPr lang="zh-CN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的第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j</a:t>
                </a:r>
                <a:r>
                  <a:rPr lang="zh-CN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个特征，</a:t>
                </a:r>
                <a:r>
                  <a:rPr lang="en-US" altLang="zh-CN" sz="1400" b="1" dirty="0" err="1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</a:t>
                </a:r>
                <a:r>
                  <a:rPr lang="en-US" altLang="zh-CN" sz="1400" b="1" baseline="-25000" dirty="0" err="1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j</a:t>
                </a:r>
                <a:r>
                  <a:rPr lang="zh-CN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是特征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j</a:t>
                </a:r>
                <a:r>
                  <a:rPr lang="zh-CN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的值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;</a:t>
                </a:r>
              </a:p>
              <a:p>
                <a:pPr marL="0" indent="0">
                  <a:buNone/>
                </a:pPr>
                <a:r>
                  <a:rPr lang="zh-CN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对于</a:t>
                </a:r>
                <a:r>
                  <a:rPr lang="zh-CN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第</a:t>
                </a:r>
                <a:r>
                  <a:rPr lang="en-US" altLang="zh-CN" sz="1400" b="1" dirty="0" err="1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i</a:t>
                </a:r>
                <a:r>
                  <a:rPr lang="zh-CN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个叶子节点，向量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0"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lang="en-US" altLang="zh-CN" sz="1400" b="1" i="0">
                            <a:latin typeface="Cambria Math" panose="02040503050406030204" pitchFamily="18" charset="0"/>
                          </a:rPr>
                          <m:t>𝐢𝐣</m:t>
                        </m:r>
                      </m:sub>
                    </m:sSub>
                    <m:r>
                      <a:rPr lang="en-US" altLang="zh-CN" sz="1400" b="1" i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4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4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zh-CN" sz="1400" b="1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sz="1400" b="1" i="0">
                                <a:latin typeface="Cambria Math" panose="02040503050406030204" pitchFamily="18" charset="0"/>
                              </a:rPr>
                              <m:t>𝐀</m:t>
                            </m:r>
                            <m:r>
                              <a:rPr lang="en-US" altLang="zh-CN" sz="1400" b="1" i="0" baseline="-25000">
                                <a:latin typeface="Cambria Math" panose="02040503050406030204" pitchFamily="18" charset="0"/>
                              </a:rPr>
                              <m:t>𝐣</m:t>
                            </m:r>
                            <m:r>
                              <a:rPr lang="en-US" altLang="zh-CN" sz="1400" b="1" i="0" baseline="-2500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altLang="zh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altLang="zh-CN" sz="1400" b="1" i="0" baseline="-25000"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zh-CN" sz="1400" b="1" i="0" baseline="-25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1400" b="1" i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zh-CN" sz="1400" b="1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sz="1400" b="1" i="0">
                                <a:latin typeface="Cambria Math" panose="02040503050406030204" pitchFamily="18" charset="0"/>
                              </a:rPr>
                              <m:t>𝐀</m:t>
                            </m:r>
                            <m:r>
                              <a:rPr lang="en-US" altLang="zh-CN" sz="1400" b="1" i="0" baseline="-25000">
                                <a:latin typeface="Cambria Math" panose="02040503050406030204" pitchFamily="18" charset="0"/>
                              </a:rPr>
                              <m:t>𝐣</m:t>
                            </m:r>
                            <m:r>
                              <a:rPr lang="en-US" altLang="zh-CN" sz="1400" b="1" i="0">
                                <a:latin typeface="Cambria Math" panose="02040503050406030204" pitchFamily="18" charset="0"/>
                              </a:rPr>
                              <m:t> ∉ </m:t>
                            </m:r>
                            <m:r>
                              <a:rPr lang="en-US" altLang="zh-CN" sz="1400" b="1" i="0">
                                <a:latin typeface="Cambria Math" panose="02040503050406030204" pitchFamily="18" charset="0"/>
                              </a:rPr>
                              <m:t>𝐏𝐢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, </a:t>
                </a:r>
                <a:r>
                  <a:rPr lang="zh-CN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400" b="1" i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1400" b="1" i="0" baseline="-2500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zh-CN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是第</a:t>
                </a:r>
                <a:r>
                  <a:rPr lang="en-US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j</a:t>
                </a:r>
                <a:r>
                  <a:rPr lang="zh-CN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个叶子节点到根节点的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path</a:t>
                </a:r>
                <a:r>
                  <a:rPr lang="zh-CN" altLang="en-US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0"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lang="en-US" altLang="zh-CN" sz="1400" b="1" i="0">
                            <a:latin typeface="Cambria Math" panose="02040503050406030204" pitchFamily="18" charset="0"/>
                          </a:rPr>
                          <m:t>𝐢𝐣</m:t>
                        </m:r>
                      </m:sub>
                    </m:sSub>
                  </m:oMath>
                </a14:m>
                <a:r>
                  <a:rPr lang="zh-CN" altLang="en-US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表示每个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attributes</a:t>
                </a:r>
                <a:r>
                  <a:rPr lang="zh-CN" altLang="en-US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的重要程度。</a:t>
                </a:r>
                <a:endParaRPr lang="en-US" altLang="zh-CN" sz="1400" b="1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对于每个</a:t>
                </a:r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</a:t>
                </a:r>
                <a:r>
                  <a:rPr lang="zh-CN" altLang="en-US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</a:t>
                </a:r>
                <a:r>
                  <a:rPr lang="zh-CN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定义</a:t>
                </a:r>
                <a:r>
                  <a:rPr lang="en-US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D</a:t>
                </a:r>
                <a:r>
                  <a:rPr lang="zh-CN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为</a:t>
                </a:r>
                <a:r>
                  <a:rPr lang="en-US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</a:t>
                </a:r>
                <a:r>
                  <a:rPr lang="en-US" altLang="zh-CN" sz="1400" b="1" baseline="-250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i</a:t>
                </a:r>
                <a:r>
                  <a:rPr lang="zh-CN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到</a:t>
                </a:r>
                <a:r>
                  <a:rPr lang="en-US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cluster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1400" b="1" i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的</a:t>
                </a:r>
                <a:r>
                  <a:rPr lang="zh-CN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距离</a:t>
                </a:r>
                <a:r>
                  <a:rPr lang="zh-CN" altLang="en-US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。</a:t>
                </a:r>
                <a:endParaRPr lang="en-US" altLang="zh-CN" sz="1400" b="1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综上，第</a:t>
                </a:r>
                <a:r>
                  <a:rPr lang="en-US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j</a:t>
                </a:r>
                <a:r>
                  <a:rPr lang="zh-CN" altLang="en-US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个叶子节点中</a:t>
                </a:r>
                <a:r>
                  <a:rPr lang="en-US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samples</a:t>
                </a:r>
                <a:r>
                  <a:rPr lang="zh-CN" altLang="en-US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的标签为</a:t>
                </a:r>
                <a:r>
                  <a:rPr lang="en-US" altLang="zh-CN" sz="1400" b="1" dirty="0" err="1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Labelj</a:t>
                </a:r>
                <a:r>
                  <a:rPr lang="en-US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, j = </a:t>
                </a:r>
                <a:r>
                  <a:rPr lang="en-US" altLang="zh-CN" sz="1400" b="1" dirty="0" err="1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argminD</a:t>
                </a:r>
                <a:r>
                  <a:rPr lang="en-US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(x,</a:t>
                </a:r>
                <a:r>
                  <a:rPr lang="zh-CN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b="1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b="1" i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𝛍</m:t>
                        </m:r>
                      </m:e>
                      <m:sub>
                        <m:r>
                          <a:rPr lang="en-US" altLang="zh-CN" sz="1400" b="1" i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b="1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b="1" i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𝛚</m:t>
                        </m:r>
                      </m:e>
                      <m:sub>
                        <m:r>
                          <a:rPr lang="en-US" altLang="zh-CN" sz="1400" b="1" i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设置</a:t>
                </a:r>
                <a:r>
                  <a:rPr lang="en-US" altLang="zh-CN" dirty="0" smtClean="0"/>
                  <a:t>average(sum(D))</a:t>
                </a:r>
                <a:r>
                  <a:rPr lang="zh-CN" altLang="en-US" dirty="0" smtClean="0"/>
                  <a:t>的</a:t>
                </a:r>
                <a:r>
                  <a:rPr lang="en-US" altLang="zh-CN" dirty="0" err="1" smtClean="0"/>
                  <a:t>threshhold</a:t>
                </a:r>
                <a:r>
                  <a:rPr lang="zh-CN" altLang="en-US" dirty="0" smtClean="0"/>
                  <a:t>或者迭代</a:t>
                </a:r>
                <a:r>
                  <a:rPr lang="zh-CN" altLang="en-US" dirty="0" smtClean="0"/>
                  <a:t>次数。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3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将目标</a:t>
                </a:r>
                <a:r>
                  <a:rPr lang="en-US" altLang="zh-CN" dirty="0" smtClean="0"/>
                  <a:t>person B</a:t>
                </a:r>
                <a:r>
                  <a:rPr lang="zh-CN" altLang="en-US" dirty="0" smtClean="0"/>
                  <a:t>的数据</a:t>
                </a:r>
                <a:r>
                  <a:rPr lang="en-US" altLang="zh-CN" dirty="0" err="1" smtClean="0"/>
                  <a:t>D</a:t>
                </a:r>
                <a:r>
                  <a:rPr lang="en-US" altLang="zh-CN" baseline="-25000" dirty="0" err="1" smtClean="0"/>
                  <a:t>tar</a:t>
                </a:r>
                <a:r>
                  <a:rPr lang="zh-CN" altLang="en-US" dirty="0"/>
                  <a:t>放</a:t>
                </a:r>
                <a:r>
                  <a:rPr lang="zh-CN" altLang="en-US" dirty="0" smtClean="0"/>
                  <a:t>入</a:t>
                </a:r>
                <a:r>
                  <a:rPr lang="en-US" altLang="zh-CN" dirty="0" smtClean="0"/>
                  <a:t>DT</a:t>
                </a:r>
                <a:r>
                  <a:rPr lang="zh-CN" altLang="en-US" dirty="0" smtClean="0"/>
                  <a:t>模型中，得到分类结果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tar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4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计算</a:t>
                </a:r>
                <a:r>
                  <a:rPr lang="en-US" altLang="zh-CN" dirty="0"/>
                  <a:t>cluster </a:t>
                </a:r>
                <a:r>
                  <a:rPr lang="en-US" altLang="zh-CN" dirty="0" smtClean="0"/>
                  <a:t>center</a:t>
                </a:r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 </a:t>
                </a:r>
                <a:r>
                  <a:rPr lang="zh-CN" altLang="en-US" dirty="0" smtClean="0"/>
                  <a:t>用于初始化</a:t>
                </a:r>
                <a:r>
                  <a:rPr lang="zh-CN" altLang="en-US" dirty="0" smtClean="0"/>
                  <a:t>下一步的</a:t>
                </a:r>
                <a:r>
                  <a:rPr lang="en-US" altLang="zh-CN" dirty="0" smtClean="0"/>
                  <a:t>k-means</a:t>
                </a:r>
                <a:r>
                  <a:rPr lang="zh-CN" altLang="en-US" dirty="0" smtClean="0"/>
                  <a:t>分类。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5. </a:t>
                </a:r>
                <a:r>
                  <a:rPr lang="zh-CN" altLang="en-US" dirty="0"/>
                  <a:t>对于每一</a:t>
                </a:r>
                <a:r>
                  <a:rPr lang="zh-CN" altLang="en-US" dirty="0" smtClean="0"/>
                  <a:t>个</a:t>
                </a:r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x</a:t>
                </a:r>
                <a:r>
                  <a:rPr lang="en-US" altLang="zh-CN" baseline="-250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i 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找到距离它最近的，即</a:t>
                </a:r>
                <a:r>
                  <a:rPr lang="en-US" altLang="zh-CN" dirty="0"/>
                  <a:t>D(x,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最小的叶子</a:t>
                </a:r>
                <a:r>
                  <a:rPr lang="zh-CN" altLang="en-US" dirty="0" smtClean="0"/>
                  <a:t>节点，然后将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重新分类</a:t>
                </a:r>
                <a:r>
                  <a:rPr lang="zh-CN" altLang="zh-CN" dirty="0" smtClean="0"/>
                  <a:t>到</a:t>
                </a:r>
                <a:r>
                  <a:rPr lang="zh-CN" altLang="en-US" dirty="0" smtClean="0"/>
                  <a:t>这个叶子节点。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6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对于每一个叶子节点，选择离叶子节点最近的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sample</a:t>
                </a:r>
                <a:r>
                  <a:rPr lang="zh-CN" altLang="en-US" dirty="0" smtClean="0"/>
                  <a:t>，调整</a:t>
                </a:r>
                <a:r>
                  <a:rPr lang="en-US" altLang="zh-CN" dirty="0"/>
                  <a:t>threshold</a:t>
                </a:r>
                <a:r>
                  <a:rPr lang="zh-CN" altLang="en-US" dirty="0" smtClean="0"/>
                  <a:t>。对于</a:t>
                </a:r>
                <a:r>
                  <a:rPr lang="en-US" altLang="zh-CN" dirty="0" smtClean="0"/>
                  <a:t>DT</a:t>
                </a:r>
                <a:r>
                  <a:rPr lang="zh-CN" altLang="en-US" dirty="0" smtClean="0"/>
                  <a:t>中每一个非叶子节点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LSamples</a:t>
                </a:r>
                <a:r>
                  <a:rPr lang="zh-CN" altLang="en-US" dirty="0" smtClean="0"/>
                  <a:t>表示左树中的</a:t>
                </a:r>
                <a:r>
                  <a:rPr lang="en-US" altLang="zh-CN" dirty="0" smtClean="0"/>
                  <a:t>sample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:r>
                  <a:rPr lang="en-US" altLang="zh-CN" dirty="0" err="1" smtClean="0"/>
                  <a:t>RSamples</a:t>
                </a:r>
                <a:r>
                  <a:rPr lang="zh-CN" altLang="en-US" dirty="0" smtClean="0"/>
                  <a:t>表示右树</a:t>
                </a:r>
                <a:r>
                  <a:rPr lang="zh-CN" altLang="en-US" dirty="0"/>
                  <a:t>中的</a:t>
                </a:r>
                <a:r>
                  <a:rPr lang="en-US" altLang="zh-CN" dirty="0" smtClean="0"/>
                  <a:t>sample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7. </a:t>
                </a:r>
                <a:r>
                  <a:rPr lang="zh-CN" altLang="en-US" dirty="0" smtClean="0"/>
                  <a:t>重复</a:t>
                </a:r>
                <a:r>
                  <a:rPr lang="en-US" altLang="zh-CN" dirty="0" smtClean="0"/>
                  <a:t>3-7</a:t>
                </a:r>
                <a:r>
                  <a:rPr lang="zh-CN" altLang="en-US" dirty="0" smtClean="0"/>
                  <a:t>，直到结果</a:t>
                </a:r>
                <a:r>
                  <a:rPr lang="zh-CN" altLang="en-US" dirty="0" smtClean="0"/>
                  <a:t>收敛，输出模型</a:t>
                </a:r>
                <a:r>
                  <a:rPr lang="en-US" altLang="zh-CN" dirty="0" smtClean="0"/>
                  <a:t>DT</a:t>
                </a:r>
                <a:r>
                  <a:rPr lang="zh-CN" altLang="en-US" dirty="0" smtClean="0"/>
                  <a:t>。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8939" y="160662"/>
                <a:ext cx="9601200" cy="6408057"/>
              </a:xfrm>
              <a:blipFill rotWithShape="0">
                <a:blip r:embed="rId2"/>
                <a:stretch>
                  <a:fillRect l="-635" t="-1236" r="-444" b="-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图片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22" y="2924977"/>
            <a:ext cx="2238687" cy="533474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03" y="4112922"/>
            <a:ext cx="2953162" cy="276264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41" y="4389186"/>
            <a:ext cx="1505160" cy="514422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38" y="6128144"/>
            <a:ext cx="5022871" cy="3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9028" y="195942"/>
            <a:ext cx="9601200" cy="6408057"/>
          </a:xfrm>
        </p:spPr>
        <p:txBody>
          <a:bodyPr>
            <a:normAutofit/>
          </a:bodyPr>
          <a:lstStyle/>
          <a:p>
            <a:r>
              <a:rPr lang="en-US" altLang="zh-CN" dirty="0"/>
              <a:t>Cross-People Mobile-Phone Based Activity </a:t>
            </a:r>
            <a:r>
              <a:rPr lang="en-US" altLang="zh-CN" dirty="0" smtClean="0"/>
              <a:t>Recognition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创新点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29999"/>
              </p:ext>
            </p:extLst>
          </p:nvPr>
        </p:nvGraphicFramePr>
        <p:xfrm>
          <a:off x="1418220" y="1022446"/>
          <a:ext cx="1032279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653"/>
                <a:gridCol w="3291453"/>
                <a:gridCol w="405868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解决方案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直接用</a:t>
                      </a:r>
                      <a:r>
                        <a:rPr lang="en-US" altLang="zh-CN" dirty="0" smtClean="0"/>
                        <a:t>DT</a:t>
                      </a:r>
                      <a:r>
                        <a:rPr lang="zh-CN" altLang="en-US" dirty="0" smtClean="0"/>
                        <a:t>表现不好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数据分布改变后，每个节点的</a:t>
                      </a:r>
                      <a:r>
                        <a:rPr lang="en-US" altLang="zh-CN" dirty="0" smtClean="0"/>
                        <a:t>threshold</a:t>
                      </a:r>
                      <a:r>
                        <a:rPr lang="zh-CN" altLang="en-US" dirty="0" smtClean="0"/>
                        <a:t>也应改变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利用</a:t>
                      </a:r>
                      <a:r>
                        <a:rPr lang="en-US" altLang="zh-CN" dirty="0" smtClean="0"/>
                        <a:t>k-means</a:t>
                      </a:r>
                      <a:r>
                        <a:rPr lang="zh-CN" altLang="en-US" dirty="0" smtClean="0"/>
                        <a:t>的分类情况，更新每个节点的</a:t>
                      </a:r>
                      <a:r>
                        <a:rPr lang="en-US" altLang="zh-CN" dirty="0" smtClean="0"/>
                        <a:t>threshold</a:t>
                      </a:r>
                      <a:endParaRPr lang="zh-CN" alt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直接用</a:t>
                      </a:r>
                      <a:r>
                        <a:rPr lang="en-US" altLang="zh-CN" dirty="0" smtClean="0"/>
                        <a:t>k-means</a:t>
                      </a:r>
                      <a:r>
                        <a:rPr lang="zh-CN" altLang="en-US" baseline="0" dirty="0" smtClean="0"/>
                        <a:t>表现不好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模型初始化时用到的</a:t>
                      </a:r>
                      <a:r>
                        <a:rPr lang="en-US" altLang="zh-CN" dirty="0" smtClean="0"/>
                        <a:t>cluster</a:t>
                      </a:r>
                      <a:r>
                        <a:rPr lang="en-US" altLang="zh-CN" baseline="0" dirty="0" smtClean="0"/>
                        <a:t> center</a:t>
                      </a:r>
                      <a:r>
                        <a:rPr lang="zh-CN" altLang="en-US" baseline="0" dirty="0" smtClean="0"/>
                        <a:t>对于模型的影响很大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利用在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数据集上的训练结果</a:t>
                      </a:r>
                      <a:r>
                        <a:rPr lang="en-US" altLang="zh-CN" dirty="0" smtClean="0"/>
                        <a:t>DT</a:t>
                      </a:r>
                      <a:r>
                        <a:rPr lang="zh-CN" altLang="en-US" dirty="0" smtClean="0"/>
                        <a:t>分类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数据集，用分类的结果生成初始</a:t>
                      </a:r>
                      <a:r>
                        <a:rPr lang="en-US" altLang="zh-CN" dirty="0" smtClean="0"/>
                        <a:t>cluster</a:t>
                      </a:r>
                      <a:r>
                        <a:rPr lang="en-US" altLang="zh-CN" baseline="0" dirty="0" smtClean="0"/>
                        <a:t> center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99028" y="2922932"/>
            <a:ext cx="21467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四</a:t>
            </a:r>
            <a:r>
              <a:rPr lang="en-US" altLang="zh-CN" dirty="0"/>
              <a:t>. </a:t>
            </a:r>
            <a:r>
              <a:rPr lang="zh-CN" altLang="en-US" dirty="0" smtClean="0"/>
              <a:t>测试结果与讨论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28" y="3304732"/>
            <a:ext cx="4420217" cy="2191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77" y="5495788"/>
            <a:ext cx="4010585" cy="12098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45" y="3394588"/>
            <a:ext cx="4467849" cy="9716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11" y="4366274"/>
            <a:ext cx="3456896" cy="22276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51" y="5064858"/>
            <a:ext cx="3070701" cy="19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193</TotalTime>
  <Words>358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华文楷体</vt:lpstr>
      <vt:lpstr>华文宋体</vt:lpstr>
      <vt:lpstr>Cambria Math</vt:lpstr>
      <vt:lpstr>Franklin Gothic Book</vt:lpstr>
      <vt:lpstr>Crop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Kww</dc:creator>
  <cp:lastModifiedBy>Kww</cp:lastModifiedBy>
  <cp:revision>59</cp:revision>
  <dcterms:created xsi:type="dcterms:W3CDTF">2019-03-11T05:17:50Z</dcterms:created>
  <dcterms:modified xsi:type="dcterms:W3CDTF">2019-03-11T08:34:07Z</dcterms:modified>
</cp:coreProperties>
</file>