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4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2" autoAdjust="0"/>
    <p:restoredTop sz="94660"/>
  </p:normalViewPr>
  <p:slideViewPr>
    <p:cSldViewPr snapToGrid="0">
      <p:cViewPr>
        <p:scale>
          <a:sx n="90" d="100"/>
          <a:sy n="90" d="100"/>
        </p:scale>
        <p:origin x="54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2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8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4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6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4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4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7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2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93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4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65" r:id="rId5"/>
    <p:sldLayoutId id="2147483771" r:id="rId6"/>
    <p:sldLayoutId id="2147483772" r:id="rId7"/>
    <p:sldLayoutId id="2147483762" r:id="rId8"/>
    <p:sldLayoutId id="2147483763" r:id="rId9"/>
    <p:sldLayoutId id="2147483764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E4E8B0-CEDF-4064-9E63-0839252C3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1" b="8040"/>
          <a:stretch/>
        </p:blipFill>
        <p:spPr>
          <a:xfrm>
            <a:off x="-78727" y="0"/>
            <a:ext cx="12191979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CAE42-5189-4C61-BCB4-16BD47DA4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190360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Real Estate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E4014-A389-4CCF-AE1C-736494860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773713"/>
            <a:ext cx="4775075" cy="10692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Melissa Djohan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Limei Hou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Indira </a:t>
            </a:r>
            <a:r>
              <a:rPr lang="en-US" dirty="0" err="1">
                <a:solidFill>
                  <a:schemeClr val="tx1"/>
                </a:solidFill>
              </a:rPr>
              <a:t>Poovambur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1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BF64-0D74-427A-BB32-B166B8800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642593"/>
            <a:ext cx="9804400" cy="898340"/>
          </a:xfrm>
        </p:spPr>
        <p:txBody>
          <a:bodyPr>
            <a:normAutofit fontScale="90000"/>
          </a:bodyPr>
          <a:lstStyle/>
          <a:p>
            <a:r>
              <a:rPr lang="en-US" dirty="0"/>
              <a:t>So… When it comes to house sales what sells more? Going by the three factors - Room Count, Bedroom count and  bathroom count here are our findings: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Cupertino : 8 rooms, 3 bedrooms, 2 baths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What sold the most?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Syracuse:6 rooms, 2 bedrooms, 2 baths.</a:t>
            </a:r>
            <a:br>
              <a:rPr lang="en-US" dirty="0"/>
            </a:br>
            <a:r>
              <a:rPr lang="en-US" dirty="0"/>
              <a:t>Note: In Syracuse they have three-quarter bath!! </a:t>
            </a:r>
            <a:br>
              <a:rPr lang="en-US" dirty="0"/>
            </a:br>
            <a:r>
              <a:rPr lang="en-US" dirty="0"/>
              <a:t>A three-quarter bathroom, sometimes simply called a three-quarter or 3/4 bath, is generally one with a toilet, sink and shower, but not a tub.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28A9-E151-4F58-9A74-6C19F30B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84867"/>
            <a:ext cx="10210800" cy="4326466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Cupertino</a:t>
            </a:r>
            <a:r>
              <a:rPr lang="en-US" sz="4000" dirty="0"/>
              <a:t>:  8 rooms, 3 bedrooms,2 baths.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3688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3CA1-57EE-465D-A6A5-25419419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4665133" cy="885639"/>
          </a:xfrm>
        </p:spPr>
        <p:txBody>
          <a:bodyPr/>
          <a:lstStyle/>
          <a:p>
            <a:r>
              <a:rPr lang="en-US" dirty="0"/>
              <a:t>Cupertino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0B33D8-A9D3-43CC-955C-7BA46EF02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3" y="1616605"/>
            <a:ext cx="7699374" cy="3849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BC817F-2176-4826-83C8-1C175D3D3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21" y="481330"/>
            <a:ext cx="6362912" cy="2782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CEDD7E-843A-48ED-8B80-E7C72B430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12" y="3429000"/>
            <a:ext cx="5979689" cy="298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8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3A84-6807-4567-9C15-C0C8749F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Syracuse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9FA6B-674D-4AB3-9AAE-493C2ACDC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4" y="1658938"/>
            <a:ext cx="5327120" cy="29299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4B2075-2502-47C8-A528-264416EEF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680" y="461434"/>
            <a:ext cx="5516254" cy="2893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A4A4ED-8241-44C4-A619-49F6FF0DC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680" y="3429000"/>
            <a:ext cx="6067611" cy="303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5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11B8-15B0-4A16-B14D-880A7899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859306"/>
          </a:xfrm>
        </p:spPr>
        <p:txBody>
          <a:bodyPr>
            <a:normAutofit fontScale="90000"/>
          </a:bodyPr>
          <a:lstStyle/>
          <a:p>
            <a:pPr marL="274320" marR="0" lvl="1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>
                  <a:lumMod val="85000"/>
                  <a:lumOff val="15000"/>
                </a:srgbClr>
              </a:buClr>
              <a:buSzTx/>
              <a:tabLst/>
              <a:defRPr/>
            </a:pPr>
            <a:r>
              <a:rPr lang="en-US" sz="2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Garamond" panose="02020404030301010803"/>
                <a:ea typeface="+mn-ea"/>
                <a:cs typeface="+mn-cs"/>
              </a:rPr>
              <a:t>Summary:</a:t>
            </a:r>
            <a:br>
              <a:rPr lang="en-US" sz="2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Garamond" panose="02020404030301010803"/>
                <a:ea typeface="+mn-ea"/>
                <a:cs typeface="+mn-cs"/>
              </a:rPr>
            </a:br>
            <a:r>
              <a:rPr lang="en-US" sz="2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Garamond" panose="02020404030301010803"/>
                <a:ea typeface="+mn-ea"/>
                <a:cs typeface="+mn-cs"/>
              </a:rPr>
              <a:t>Syracuse is the top market.</a:t>
            </a:r>
            <a:br>
              <a:rPr lang="en-US" sz="2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Garamond" panose="02020404030301010803"/>
                <a:ea typeface="+mn-ea"/>
                <a:cs typeface="+mn-cs"/>
              </a:rPr>
            </a:br>
            <a:r>
              <a:rPr lang="en-US" sz="2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Garamond" panose="02020404030301010803"/>
                <a:ea typeface="+mn-ea"/>
                <a:cs typeface="+mn-cs"/>
              </a:rPr>
              <a:t>Mid size homes with 6-8 rooms, 2 baths and 3 bedrooms are the top performers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factors like Parking and Lot size do not have a major impact on the sale.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So..America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fairly ready for live work and play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8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20CC3-4BD8-48C6-B324-F88ECDF7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2800"/>
              <a:t>Core Message/Hypothesis: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ECFE4B7-B615-4BD3-BA65-99D551CB5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Times are changing — and at a much faster pace than ever have before.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PyConstruction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Inc., a burgeoning construction company based out of New York is specializing in building "live work and play" communities. In their most recent efforts,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they've started tackling first part of the paradigm "live" by compiling real estate data from cities to find out what Americans like the most when it comes to living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how much are they willing to pay.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objective is to analyze the data and assist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PyConstruction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Inc. in coming up with a good plan.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wanted to find out if our randomly picked three cities would have any sort of correlation.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main question we wanted to answer is:</a:t>
            </a:r>
          </a:p>
          <a:p>
            <a:pPr lvl="1"/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there a significant difference in average yearly market value between the three cities, using significance level α = 0.05?</a:t>
            </a:r>
          </a:p>
        </p:txBody>
      </p:sp>
    </p:spTree>
    <p:extLst>
      <p:ext uri="{BB962C8B-B14F-4D97-AF65-F5344CB8AC3E}">
        <p14:creationId xmlns:p14="http://schemas.microsoft.com/office/powerpoint/2010/main" val="417099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59BA-1EDF-4726-9A25-EF32B9DA6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8552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E8BC-0137-4E19-B0DB-785E194E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questions we wanted to answer in the 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F219-5124-42E5-A5C0-D88D083B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other factors that go into the market value of a home?</a:t>
            </a:r>
          </a:p>
          <a:p>
            <a:pPr lvl="1"/>
            <a:r>
              <a:rPr lang="en-US" dirty="0"/>
              <a:t>Room count?</a:t>
            </a:r>
          </a:p>
          <a:p>
            <a:pPr lvl="1"/>
            <a:r>
              <a:rPr lang="en-US" dirty="0"/>
              <a:t>Bedroom count?</a:t>
            </a:r>
          </a:p>
          <a:p>
            <a:pPr lvl="1"/>
            <a:r>
              <a:rPr lang="en-US" dirty="0"/>
              <a:t>Bathroom count?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2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FA144-681F-42C2-BEBA-3BBA268966C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442"/>
          <a:stretch/>
        </p:blipFill>
        <p:spPr>
          <a:xfrm>
            <a:off x="109673" y="61690"/>
            <a:ext cx="11972654" cy="673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7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A7A1-B228-4A87-921E-B1D6BB5F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Clean-up 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ED4E2-EC4C-41B6-ABD8-5948F9A9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Dropped the data frame from 124 to 12 columns</a:t>
            </a:r>
          </a:p>
          <a:p>
            <a:r>
              <a:rPr lang="en-US" dirty="0"/>
              <a:t>Renamed columns to more meaningful names</a:t>
            </a:r>
          </a:p>
          <a:p>
            <a:r>
              <a:rPr lang="en-US" dirty="0"/>
              <a:t>In some cases sorted the columns</a:t>
            </a:r>
          </a:p>
          <a:p>
            <a:r>
              <a:rPr lang="en-US" dirty="0"/>
              <a:t>In some cases converted the data type to facilitate sorting of the column</a:t>
            </a:r>
          </a:p>
        </p:txBody>
      </p:sp>
    </p:spTree>
    <p:extLst>
      <p:ext uri="{BB962C8B-B14F-4D97-AF65-F5344CB8AC3E}">
        <p14:creationId xmlns:p14="http://schemas.microsoft.com/office/powerpoint/2010/main" val="263443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3D06-D323-45AE-988C-E96BDCB0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houses selling?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3AA8-658C-4AC2-972F-4F5B0CD30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Cupertino</a:t>
            </a:r>
          </a:p>
          <a:p>
            <a:pPr marL="0" indent="0">
              <a:buNone/>
            </a:pPr>
            <a:r>
              <a:rPr lang="en-US" dirty="0"/>
              <a:t> Avg price between 1 to 2 M, drop from their  3 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3430C-C3CF-4091-9DE7-DF7BB5D7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32" y="3056467"/>
            <a:ext cx="9615501" cy="322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9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94C1-3529-4100-91B2-578DEAF89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75733"/>
            <a:ext cx="10058400" cy="537701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Syracuse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The market looks good here, the average price has gone up and is at a all time high.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07611-A4AE-4E8F-93C6-EA040546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1" y="1609005"/>
            <a:ext cx="993139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3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8B32-3A11-4D70-84C8-832481F0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470E-59CF-46A6-A66D-F98B1BC2E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a bad housing market, so no further analysis conducted.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AAD1E-29C1-4D5E-9E4C-8B00132BD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2" y="2542117"/>
            <a:ext cx="8665631" cy="341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6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C41"/>
      </a:dk2>
      <a:lt2>
        <a:srgbClr val="E8E6E2"/>
      </a:lt2>
      <a:accent1>
        <a:srgbClr val="90A5C3"/>
      </a:accent1>
      <a:accent2>
        <a:srgbClr val="7BA9B4"/>
      </a:accent2>
      <a:accent3>
        <a:srgbClr val="80AAA0"/>
      </a:accent3>
      <a:accent4>
        <a:srgbClr val="77AF8A"/>
      </a:accent4>
      <a:accent5>
        <a:srgbClr val="85AB82"/>
      </a:accent5>
      <a:accent6>
        <a:srgbClr val="8EAA74"/>
      </a:accent6>
      <a:hlink>
        <a:srgbClr val="977F5B"/>
      </a:hlink>
      <a:folHlink>
        <a:srgbClr val="828282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345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Garamond</vt:lpstr>
      <vt:lpstr>SavonVTI</vt:lpstr>
      <vt:lpstr>Real Estate Data Analysis</vt:lpstr>
      <vt:lpstr>Core Message/Hypothesis:</vt:lpstr>
      <vt:lpstr>Ho: HA:</vt:lpstr>
      <vt:lpstr>Other questions we wanted to answer in the process:</vt:lpstr>
      <vt:lpstr>PowerPoint Presentation</vt:lpstr>
      <vt:lpstr>Data Exploration and Clean-up Process:</vt:lpstr>
      <vt:lpstr>Are the houses selling?</vt:lpstr>
      <vt:lpstr>PowerPoint Presentation</vt:lpstr>
      <vt:lpstr>Chicago</vt:lpstr>
      <vt:lpstr>So… When it comes to house sales what sells more? Going by the three factors - Room Count, Bedroom count and  bathroom count here are our findings:  Cupertino : 8 rooms, 3 bedrooms, 2 baths    What sold the most?     Syracuse:6 rooms, 2 bedrooms, 2 baths. Note: In Syracuse they have three-quarter bath!!  A three-quarter bathroom, sometimes simply called a three-quarter or 3/4 bath, is generally one with a toilet, sink and shower, but not a tub.  </vt:lpstr>
      <vt:lpstr>Cupertino</vt:lpstr>
      <vt:lpstr>Syracuse</vt:lpstr>
      <vt:lpstr>Summary: Syracuse is the top market. Mid size homes with 6-8 rooms, 2 baths and 3 bedrooms are the top performers Other factors like Parking and Lot size do not have a major impact on the sale.  So..America is fairly ready for live work and play community.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Data Analysis</dc:title>
  <dc:creator>Melissa Djohan</dc:creator>
  <cp:lastModifiedBy>indira venkatraman</cp:lastModifiedBy>
  <cp:revision>21</cp:revision>
  <dcterms:created xsi:type="dcterms:W3CDTF">2019-09-14T15:52:21Z</dcterms:created>
  <dcterms:modified xsi:type="dcterms:W3CDTF">2019-09-17T05:43:14Z</dcterms:modified>
</cp:coreProperties>
</file>