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4"/>
  </p:sldMasterIdLst>
  <p:notesMasterIdLst>
    <p:notesMasterId r:id="rId7"/>
  </p:notesMasterIdLst>
  <p:sldIdLst>
    <p:sldId id="257" r:id="rId5"/>
    <p:sldId id="258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ASSAUD, Alisa" initials="GA" lastIdx="30" clrIdx="0">
    <p:extLst>
      <p:ext uri="{19B8F6BF-5375-455C-9EA6-DF929625EA0E}">
        <p15:presenceInfo xmlns:p15="http://schemas.microsoft.com/office/powerpoint/2012/main" userId="S::alisa.grassaud@eduserv.fr::91f59f43-5ec9-455c-b982-284f2ca24c28" providerId="AD"/>
      </p:ext>
    </p:extLst>
  </p:cmAuthor>
  <p:cmAuthor id="2" name="OUAHMED, Anaïs" initials="OA" lastIdx="3" clrIdx="1">
    <p:extLst>
      <p:ext uri="{19B8F6BF-5375-455C-9EA6-DF929625EA0E}">
        <p15:presenceInfo xmlns:p15="http://schemas.microsoft.com/office/powerpoint/2012/main" userId="S::anais.ouahmed@eduserv.fr::bb21ed43-51a4-4eb3-ba60-c730b92ffeb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CB7C5"/>
    <a:srgbClr val="EE4D9B"/>
    <a:srgbClr val="92D8DE"/>
    <a:srgbClr val="ED7D31"/>
    <a:srgbClr val="5191C8"/>
    <a:srgbClr val="FF8A22"/>
    <a:srgbClr val="F68B1F"/>
    <a:srgbClr val="A7CBEB"/>
    <a:srgbClr val="F5AB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3937C6-48F4-45D0-9733-0E9781E6A0E4}" v="2" dt="2022-10-02T16:33:03.2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14C1F0-7FE6-481B-924A-FC5603CE9526}" type="datetimeFigureOut">
              <a:rPr lang="fr-FR" smtClean="0"/>
              <a:t>08/11/2023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B444F-4D12-43D6-B970-2891EB2365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3383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 printable prototype 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 23">
            <a:extLst>
              <a:ext uri="{FF2B5EF4-FFF2-40B4-BE49-F238E27FC236}">
                <a16:creationId xmlns:a16="http://schemas.microsoft.com/office/drawing/2014/main" id="{FEDF7353-0878-3F6C-0DB5-FB14E38B68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9" b="8439"/>
          <a:stretch/>
        </p:blipFill>
        <p:spPr>
          <a:xfrm>
            <a:off x="1191302" y="0"/>
            <a:ext cx="11000698" cy="6858000"/>
          </a:xfrm>
          <a:prstGeom prst="rect">
            <a:avLst/>
          </a:prstGeom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id="{2A659CED-7929-11C1-8AE0-58BC6A0D5821}"/>
              </a:ext>
            </a:extLst>
          </p:cNvPr>
          <p:cNvGrpSpPr/>
          <p:nvPr userDrawn="1"/>
        </p:nvGrpSpPr>
        <p:grpSpPr>
          <a:xfrm>
            <a:off x="0" y="0"/>
            <a:ext cx="6907122" cy="6858000"/>
            <a:chOff x="128213" y="-2726069"/>
            <a:chExt cx="6907122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5C81603-63A4-E3CE-76ED-BAA9F0F0261A}"/>
                </a:ext>
              </a:extLst>
            </p:cNvPr>
            <p:cNvSpPr/>
            <p:nvPr/>
          </p:nvSpPr>
          <p:spPr>
            <a:xfrm>
              <a:off x="128213" y="-2726069"/>
              <a:ext cx="1191302" cy="6858000"/>
            </a:xfrm>
            <a:prstGeom prst="rect">
              <a:avLst/>
            </a:prstGeom>
            <a:solidFill>
              <a:srgbClr val="2CB7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90B5ACDC-18EE-0757-C662-C54980BB0F1E}"/>
                </a:ext>
              </a:extLst>
            </p:cNvPr>
            <p:cNvSpPr txBox="1"/>
            <p:nvPr/>
          </p:nvSpPr>
          <p:spPr>
            <a:xfrm>
              <a:off x="746724" y="-112678"/>
              <a:ext cx="2082621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0" b="1" dirty="0">
                  <a:solidFill>
                    <a:srgbClr val="EE4D9B"/>
                  </a:solidFill>
                  <a:latin typeface="+mj-lt"/>
                  <a:ea typeface="DIN 2014 Extra Bold" panose="020B0804020202020204" pitchFamily="34" charset="77"/>
                </a:rPr>
                <a:t>03.</a:t>
              </a: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ACA4B04D-EA6E-B6BC-1A21-5FFE655DC757}"/>
                </a:ext>
              </a:extLst>
            </p:cNvPr>
            <p:cNvSpPr txBox="1"/>
            <p:nvPr/>
          </p:nvSpPr>
          <p:spPr>
            <a:xfrm>
              <a:off x="723864" y="1281690"/>
              <a:ext cx="6311471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6000" b="1" dirty="0" err="1">
                  <a:solidFill>
                    <a:schemeClr val="bg1"/>
                  </a:solidFill>
                  <a:latin typeface="Calibri" panose="020F0502020204030204" pitchFamily="34" charset="0"/>
                  <a:ea typeface="DIN 2014 Extra Bold" panose="020B0804020202020204" pitchFamily="34" charset="77"/>
                  <a:cs typeface="Calibri" panose="020F0502020204030204" pitchFamily="34" charset="0"/>
                </a:rPr>
                <a:t>Printable</a:t>
              </a:r>
              <a:r>
                <a:rPr lang="fr-FR" sz="6000" b="1" dirty="0">
                  <a:solidFill>
                    <a:schemeClr val="bg1"/>
                  </a:solidFill>
                  <a:latin typeface="Calibri" panose="020F0502020204030204" pitchFamily="34" charset="0"/>
                  <a:ea typeface="DIN 2014 Extra Bold" panose="020B0804020202020204" pitchFamily="34" charset="77"/>
                  <a:cs typeface="Calibri" panose="020F0502020204030204" pitchFamily="34" charset="0"/>
                </a:rPr>
                <a:t> </a:t>
              </a:r>
            </a:p>
            <a:p>
              <a:r>
                <a:rPr lang="fr-FR" sz="6000" b="1" dirty="0">
                  <a:solidFill>
                    <a:schemeClr val="bg1"/>
                  </a:solidFill>
                  <a:latin typeface="Calibri" panose="020F0502020204030204" pitchFamily="34" charset="0"/>
                  <a:ea typeface="DIN 2014 Extra Bold" panose="020B0804020202020204" pitchFamily="34" charset="77"/>
                  <a:cs typeface="Calibri" panose="020F0502020204030204" pitchFamily="34" charset="0"/>
                </a:rPr>
                <a:t>prototype checklist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352752D8-2A34-AA50-8AA2-BAFA226767F4}"/>
                </a:ext>
              </a:extLst>
            </p:cNvPr>
            <p:cNvSpPr txBox="1"/>
            <p:nvPr/>
          </p:nvSpPr>
          <p:spPr>
            <a:xfrm>
              <a:off x="832231" y="1281690"/>
              <a:ext cx="18473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fr-FR" sz="11500" b="1">
                <a:solidFill>
                  <a:schemeClr val="bg1"/>
                </a:solidFill>
                <a:latin typeface="DINOT-Medium" panose="020B0604020101020102" pitchFamily="34" charset="0"/>
              </a:endParaRPr>
            </a:p>
          </p:txBody>
        </p:sp>
      </p:grpSp>
      <p:pic>
        <p:nvPicPr>
          <p:cNvPr id="13" name="Image 12" descr="Une image contenant texte, gants, clôture&#10;&#10;Description générée automatiquement">
            <a:extLst>
              <a:ext uri="{FF2B5EF4-FFF2-40B4-BE49-F238E27FC236}">
                <a16:creationId xmlns:a16="http://schemas.microsoft.com/office/drawing/2014/main" id="{D6720C04-603C-71D2-B7B8-92C0DDCDB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2138">
            <a:off x="10796610" y="221184"/>
            <a:ext cx="1114380" cy="1145335"/>
          </a:xfrm>
          <a:prstGeom prst="rect">
            <a:avLst/>
          </a:prstGeom>
        </p:spPr>
      </p:pic>
      <p:grpSp>
        <p:nvGrpSpPr>
          <p:cNvPr id="14" name="Groupe 13">
            <a:extLst>
              <a:ext uri="{FF2B5EF4-FFF2-40B4-BE49-F238E27FC236}">
                <a16:creationId xmlns:a16="http://schemas.microsoft.com/office/drawing/2014/main" id="{E154B96E-2EDC-6E97-CFA5-A1F7DE65F46B}"/>
              </a:ext>
            </a:extLst>
          </p:cNvPr>
          <p:cNvGrpSpPr/>
          <p:nvPr userDrawn="1"/>
        </p:nvGrpSpPr>
        <p:grpSpPr>
          <a:xfrm rot="5400000" flipV="1">
            <a:off x="-3394274" y="3394275"/>
            <a:ext cx="6858001" cy="69452"/>
            <a:chOff x="486137" y="-833377"/>
            <a:chExt cx="9317620" cy="61345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6BB5E1B-5798-0651-4CA5-79B2CF51010C}"/>
                </a:ext>
              </a:extLst>
            </p:cNvPr>
            <p:cNvSpPr/>
            <p:nvPr/>
          </p:nvSpPr>
          <p:spPr>
            <a:xfrm>
              <a:off x="486137" y="-833377"/>
              <a:ext cx="1863524" cy="613458"/>
            </a:xfrm>
            <a:prstGeom prst="rect">
              <a:avLst/>
            </a:prstGeom>
            <a:solidFill>
              <a:srgbClr val="FFBD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 Narrow" panose="020B060602020203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FF49DB4-AD12-30B3-94D6-E4AE7D1109EC}"/>
                </a:ext>
              </a:extLst>
            </p:cNvPr>
            <p:cNvSpPr/>
            <p:nvPr/>
          </p:nvSpPr>
          <p:spPr>
            <a:xfrm>
              <a:off x="2349661" y="-833377"/>
              <a:ext cx="1863524" cy="613458"/>
            </a:xfrm>
            <a:prstGeom prst="rect">
              <a:avLst/>
            </a:prstGeom>
            <a:solidFill>
              <a:srgbClr val="FF8A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 Narrow" panose="020B060602020203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7AB587A-3D72-877B-8BA8-1AD1365D664B}"/>
                </a:ext>
              </a:extLst>
            </p:cNvPr>
            <p:cNvSpPr/>
            <p:nvPr/>
          </p:nvSpPr>
          <p:spPr>
            <a:xfrm>
              <a:off x="4213185" y="-833377"/>
              <a:ext cx="1863524" cy="613458"/>
            </a:xfrm>
            <a:prstGeom prst="rect">
              <a:avLst/>
            </a:prstGeom>
            <a:solidFill>
              <a:srgbClr val="2EC7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 Narrow" panose="020B060602020203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1583566-B09E-9411-2318-60EBD8AE1B00}"/>
                </a:ext>
              </a:extLst>
            </p:cNvPr>
            <p:cNvSpPr/>
            <p:nvPr/>
          </p:nvSpPr>
          <p:spPr>
            <a:xfrm>
              <a:off x="6076709" y="-833377"/>
              <a:ext cx="1863524" cy="613458"/>
            </a:xfrm>
            <a:prstGeom prst="rect">
              <a:avLst/>
            </a:prstGeom>
            <a:solidFill>
              <a:srgbClr val="45A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 Narrow" panose="020B060602020203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AB211E8-25B1-711C-2AE9-A2AB945366D3}"/>
                </a:ext>
              </a:extLst>
            </p:cNvPr>
            <p:cNvSpPr/>
            <p:nvPr/>
          </p:nvSpPr>
          <p:spPr>
            <a:xfrm>
              <a:off x="7940233" y="-833377"/>
              <a:ext cx="1863524" cy="613458"/>
            </a:xfrm>
            <a:prstGeom prst="rect">
              <a:avLst/>
            </a:prstGeom>
            <a:solidFill>
              <a:srgbClr val="F74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 Narrow" panose="020B06060202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0456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ck-list">
    <p:bg>
      <p:bgPr>
        <a:gradFill>
          <a:gsLst>
            <a:gs pos="0">
              <a:srgbClr val="F7FAFA"/>
            </a:gs>
            <a:gs pos="100000">
              <a:srgbClr val="F1F5F6"/>
            </a:gs>
          </a:gsLst>
          <a:lin ang="1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7DFB7B4F-E5A1-9FC3-61F7-21FE617ECE43}"/>
              </a:ext>
            </a:extLst>
          </p:cNvPr>
          <p:cNvSpPr/>
          <p:nvPr userDrawn="1"/>
        </p:nvSpPr>
        <p:spPr>
          <a:xfrm flipV="1">
            <a:off x="442243" y="1423152"/>
            <a:ext cx="11169962" cy="49029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srgbClr val="E5E4EA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0" name="Titre 2">
            <a:extLst>
              <a:ext uri="{FF2B5EF4-FFF2-40B4-BE49-F238E27FC236}">
                <a16:creationId xmlns:a16="http://schemas.microsoft.com/office/drawing/2014/main" id="{81802686-8F72-AB33-227A-301F529039CC}"/>
              </a:ext>
            </a:extLst>
          </p:cNvPr>
          <p:cNvSpPr txBox="1">
            <a:spLocks/>
          </p:cNvSpPr>
          <p:nvPr userDrawn="1"/>
        </p:nvSpPr>
        <p:spPr>
          <a:xfrm>
            <a:off x="543481" y="421003"/>
            <a:ext cx="6982221" cy="5909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0" dirty="0">
                <a:latin typeface="Avenir Next LT Pro Demi" panose="020B0704020202020204" pitchFamily="34" charset="0"/>
              </a:rPr>
              <a:t>CHECK-</a:t>
            </a:r>
            <a:r>
              <a:rPr lang="fr-FR" sz="3600" b="0" dirty="0">
                <a:solidFill>
                  <a:schemeClr val="tx1"/>
                </a:solidFill>
                <a:latin typeface="Avenir Next LT Pro Demi" panose="020B0704020202020204" pitchFamily="34" charset="0"/>
              </a:rPr>
              <a:t>LIST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3A5014B-E6C9-57E3-64F8-13C76855F5FB}"/>
              </a:ext>
            </a:extLst>
          </p:cNvPr>
          <p:cNvSpPr/>
          <p:nvPr userDrawn="1"/>
        </p:nvSpPr>
        <p:spPr>
          <a:xfrm>
            <a:off x="822720" y="1659645"/>
            <a:ext cx="3030724" cy="390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venir Next LT Pro Demi" panose="020B0704020202020204" pitchFamily="34" charset="0"/>
                <a:ea typeface="+mn-ea"/>
                <a:cs typeface="+mn-cs"/>
              </a:rPr>
              <a:t>PROTOTYPE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srgbClr val="3C3C3B"/>
              </a:solidFill>
              <a:effectLst/>
              <a:uLnTx/>
              <a:uFillTx/>
              <a:latin typeface="Avenir Next LT Pro Demi" panose="020B0704020202020204" pitchFamily="34" charset="0"/>
              <a:ea typeface="+mn-ea"/>
              <a:cs typeface="+mn-cs"/>
            </a:endParaRPr>
          </a:p>
        </p:txBody>
      </p:sp>
      <p:pic>
        <p:nvPicPr>
          <p:cNvPr id="5" name="Graphique 4" descr="Case cochée avec un remplissage uni">
            <a:extLst>
              <a:ext uri="{FF2B5EF4-FFF2-40B4-BE49-F238E27FC236}">
                <a16:creationId xmlns:a16="http://schemas.microsoft.com/office/drawing/2014/main" id="{6E541A8C-5B50-45D7-65F3-2996B4967D7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3439" y="2156071"/>
            <a:ext cx="344750" cy="3447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3C48671-9193-B6CF-150D-65FC3F4F1344}"/>
              </a:ext>
            </a:extLst>
          </p:cNvPr>
          <p:cNvSpPr/>
          <p:nvPr userDrawn="1"/>
        </p:nvSpPr>
        <p:spPr>
          <a:xfrm>
            <a:off x="1147102" y="2183433"/>
            <a:ext cx="2735555" cy="536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 your paper prototype fit for A4 (smallest possible) or A3 (biggest   possible) printing?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872E6819-A676-5D78-7919-639CF24C4B76}"/>
              </a:ext>
            </a:extLst>
          </p:cNvPr>
          <p:cNvCxnSpPr>
            <a:cxnSpLocks/>
          </p:cNvCxnSpPr>
          <p:nvPr userDrawn="1"/>
        </p:nvCxnSpPr>
        <p:spPr>
          <a:xfrm flipV="1">
            <a:off x="4034591" y="1659645"/>
            <a:ext cx="0" cy="4429971"/>
          </a:xfrm>
          <a:prstGeom prst="line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Graphique 77" descr="Case cochée avec un remplissage uni">
            <a:extLst>
              <a:ext uri="{FF2B5EF4-FFF2-40B4-BE49-F238E27FC236}">
                <a16:creationId xmlns:a16="http://schemas.microsoft.com/office/drawing/2014/main" id="{D13DF140-3F9B-44E6-C693-0219BA52394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7662" y="2796262"/>
            <a:ext cx="344750" cy="344750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B6A1BD22-8297-2851-80DD-F19E7BD7A5BF}"/>
              </a:ext>
            </a:extLst>
          </p:cNvPr>
          <p:cNvSpPr/>
          <p:nvPr userDrawn="1"/>
        </p:nvSpPr>
        <p:spPr>
          <a:xfrm>
            <a:off x="1147102" y="2796262"/>
            <a:ext cx="2735555" cy="536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Have you checked that the edges of the game pieces will also be printed?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0" name="Graphique 79" descr="Case cochée avec un remplissage uni">
            <a:extLst>
              <a:ext uri="{FF2B5EF4-FFF2-40B4-BE49-F238E27FC236}">
                <a16:creationId xmlns:a16="http://schemas.microsoft.com/office/drawing/2014/main" id="{27F5681D-C21F-78DF-A310-10928F2A10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7044" y="3423539"/>
            <a:ext cx="344750" cy="34475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F3EF8E92-3A6B-A801-4552-F4135B42445A}"/>
              </a:ext>
            </a:extLst>
          </p:cNvPr>
          <p:cNvSpPr/>
          <p:nvPr userDrawn="1"/>
        </p:nvSpPr>
        <p:spPr>
          <a:xfrm>
            <a:off x="1147102" y="3423539"/>
            <a:ext cx="2735555" cy="388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Does the prototype need both sides to be printed?</a:t>
            </a:r>
          </a:p>
        </p:txBody>
      </p:sp>
      <p:pic>
        <p:nvPicPr>
          <p:cNvPr id="82" name="Graphique 81" descr="Case cochée avec un remplissage uni">
            <a:extLst>
              <a:ext uri="{FF2B5EF4-FFF2-40B4-BE49-F238E27FC236}">
                <a16:creationId xmlns:a16="http://schemas.microsoft.com/office/drawing/2014/main" id="{D2A1DC54-9AA2-0A26-6431-684057FB80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7662" y="4059961"/>
            <a:ext cx="344750" cy="344750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CA5AD0D3-0487-DA86-09F5-D5461FDA444D}"/>
              </a:ext>
            </a:extLst>
          </p:cNvPr>
          <p:cNvSpPr/>
          <p:nvPr userDrawn="1"/>
        </p:nvSpPr>
        <p:spPr>
          <a:xfrm>
            <a:off x="1147102" y="4059961"/>
            <a:ext cx="2735555" cy="388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Does the game need to be printed in black and white or in color?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4" name="Graphique 83" descr="Case cochée avec un remplissage uni">
            <a:extLst>
              <a:ext uri="{FF2B5EF4-FFF2-40B4-BE49-F238E27FC236}">
                <a16:creationId xmlns:a16="http://schemas.microsoft.com/office/drawing/2014/main" id="{144CB8D6-8FF2-E3D0-CA3A-E4BA3E56F0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3439" y="4695939"/>
            <a:ext cx="344750" cy="344750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C5556F3A-D2DE-4998-10F3-91E0D7293247}"/>
              </a:ext>
            </a:extLst>
          </p:cNvPr>
          <p:cNvSpPr/>
          <p:nvPr userDrawn="1"/>
        </p:nvSpPr>
        <p:spPr>
          <a:xfrm>
            <a:off x="1147102" y="4695939"/>
            <a:ext cx="2735555" cy="388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Will you need to print the rules also? If so, in what format?</a:t>
            </a:r>
            <a:endParaRPr kumimoji="0" lang="fr-FR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0" name="Graphique 89" descr="Case cochée avec un remplissage uni">
            <a:extLst>
              <a:ext uri="{FF2B5EF4-FFF2-40B4-BE49-F238E27FC236}">
                <a16:creationId xmlns:a16="http://schemas.microsoft.com/office/drawing/2014/main" id="{87FE26A0-5F07-A37F-FB2D-264F002FFB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3439" y="5365452"/>
            <a:ext cx="344750" cy="344750"/>
          </a:xfrm>
          <a:prstGeom prst="rect">
            <a:avLst/>
          </a:prstGeom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83770A35-567C-B7AE-BC72-AC569D1C9675}"/>
              </a:ext>
            </a:extLst>
          </p:cNvPr>
          <p:cNvSpPr/>
          <p:nvPr userDrawn="1"/>
        </p:nvSpPr>
        <p:spPr>
          <a:xfrm>
            <a:off x="1147102" y="5365452"/>
            <a:ext cx="2735555" cy="388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Have you checked what format is printable (Doc? Pdf?)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2" name="Graphique 91" descr="Case cochée avec un remplissage uni">
            <a:extLst>
              <a:ext uri="{FF2B5EF4-FFF2-40B4-BE49-F238E27FC236}">
                <a16:creationId xmlns:a16="http://schemas.microsoft.com/office/drawing/2014/main" id="{AFC44776-5286-A220-DBE7-B73BC154DDD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3882" y="2156071"/>
            <a:ext cx="344750" cy="344750"/>
          </a:xfrm>
          <a:prstGeom prst="rect">
            <a:avLst/>
          </a:prstGeom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49E6D5A3-5CFB-32B8-E693-05228A4B572E}"/>
              </a:ext>
            </a:extLst>
          </p:cNvPr>
          <p:cNvSpPr/>
          <p:nvPr userDrawn="1"/>
        </p:nvSpPr>
        <p:spPr>
          <a:xfrm>
            <a:off x="4710908" y="2156071"/>
            <a:ext cx="2964909" cy="536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Will you need scissors or glue or other equipment to assemble the game? If so, where will you get the equipment from?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4" name="Graphique 93" descr="Case cochée avec un remplissage uni">
            <a:extLst>
              <a:ext uri="{FF2B5EF4-FFF2-40B4-BE49-F238E27FC236}">
                <a16:creationId xmlns:a16="http://schemas.microsoft.com/office/drawing/2014/main" id="{20D49710-8D47-EA6E-84C1-69AB9707F8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6570" y="2796262"/>
            <a:ext cx="344750" cy="344750"/>
          </a:xfrm>
          <a:prstGeom prst="rect">
            <a:avLst/>
          </a:prstGeom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06156FEC-7DFC-D24A-445D-5B338E475C31}"/>
              </a:ext>
            </a:extLst>
          </p:cNvPr>
          <p:cNvSpPr/>
          <p:nvPr userDrawn="1"/>
        </p:nvSpPr>
        <p:spPr>
          <a:xfrm>
            <a:off x="4710908" y="5365452"/>
            <a:ext cx="2797480" cy="684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Have you anticipated many students will want to print at the same time? If so, what actions have you taken to facilitate the process?</a:t>
            </a:r>
            <a:endParaRPr kumimoji="0" lang="fr-FR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4501D9F-2E88-2336-A68F-F1A9737AC0D7}"/>
              </a:ext>
            </a:extLst>
          </p:cNvPr>
          <p:cNvSpPr/>
          <p:nvPr userDrawn="1"/>
        </p:nvSpPr>
        <p:spPr>
          <a:xfrm>
            <a:off x="4710908" y="4059961"/>
            <a:ext cx="2797476" cy="388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Have you checked if you have access to the printer (password?)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7" name="Graphique 96" descr="Case cochée avec un remplissage uni">
            <a:extLst>
              <a:ext uri="{FF2B5EF4-FFF2-40B4-BE49-F238E27FC236}">
                <a16:creationId xmlns:a16="http://schemas.microsoft.com/office/drawing/2014/main" id="{CBFB9906-060A-2533-D96E-F51C3A71E2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6570" y="3423539"/>
            <a:ext cx="344750" cy="344750"/>
          </a:xfrm>
          <a:prstGeom prst="rect">
            <a:avLst/>
          </a:prstGeom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90E42AEF-166C-CC1C-6EBE-3C392F62D01F}"/>
              </a:ext>
            </a:extLst>
          </p:cNvPr>
          <p:cNvSpPr/>
          <p:nvPr userDrawn="1"/>
        </p:nvSpPr>
        <p:spPr>
          <a:xfrm>
            <a:off x="8611004" y="2796262"/>
            <a:ext cx="2797479" cy="684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Who is going to be in charge of the printing process, has he or she read this check-list? Has he or she inquired about the process?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9" name="Graphique 98" descr="Case cochée avec un remplissage uni">
            <a:extLst>
              <a:ext uri="{FF2B5EF4-FFF2-40B4-BE49-F238E27FC236}">
                <a16:creationId xmlns:a16="http://schemas.microsoft.com/office/drawing/2014/main" id="{2C11415D-4857-BB47-7589-DB4DD9CB6B8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6570" y="4059961"/>
            <a:ext cx="344750" cy="344750"/>
          </a:xfrm>
          <a:prstGeom prst="rect">
            <a:avLst/>
          </a:prstGeom>
        </p:spPr>
      </p:pic>
      <p:sp>
        <p:nvSpPr>
          <p:cNvPr id="100" name="Rectangle 99">
            <a:extLst>
              <a:ext uri="{FF2B5EF4-FFF2-40B4-BE49-F238E27FC236}">
                <a16:creationId xmlns:a16="http://schemas.microsoft.com/office/drawing/2014/main" id="{11B5D92D-7791-CC05-958D-0D0600B5E3CB}"/>
              </a:ext>
            </a:extLst>
          </p:cNvPr>
          <p:cNvSpPr/>
          <p:nvPr userDrawn="1"/>
        </p:nvSpPr>
        <p:spPr>
          <a:xfrm>
            <a:off x="4710908" y="4695939"/>
            <a:ext cx="2797476" cy="536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How many groups are going to be playing with your game? So how many prototype kits do you need?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1" name="Graphique 100" descr="Case cochée avec un remplissage uni">
            <a:extLst>
              <a:ext uri="{FF2B5EF4-FFF2-40B4-BE49-F238E27FC236}">
                <a16:creationId xmlns:a16="http://schemas.microsoft.com/office/drawing/2014/main" id="{B0CF07E6-250B-3811-1BBF-90574D6F244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3882" y="4695939"/>
            <a:ext cx="344750" cy="344750"/>
          </a:xfrm>
          <a:prstGeom prst="rect">
            <a:avLst/>
          </a:prstGeom>
        </p:spPr>
      </p:pic>
      <p:sp>
        <p:nvSpPr>
          <p:cNvPr id="102" name="Rectangle 101">
            <a:extLst>
              <a:ext uri="{FF2B5EF4-FFF2-40B4-BE49-F238E27FC236}">
                <a16:creationId xmlns:a16="http://schemas.microsoft.com/office/drawing/2014/main" id="{8FFBDE00-9288-215B-C0A8-B8C8D154BE24}"/>
              </a:ext>
            </a:extLst>
          </p:cNvPr>
          <p:cNvSpPr/>
          <p:nvPr userDrawn="1"/>
        </p:nvSpPr>
        <p:spPr>
          <a:xfrm>
            <a:off x="4710908" y="2796262"/>
            <a:ext cx="2964908" cy="388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Where will you keep your equipment in order to not lose pieces?</a:t>
            </a:r>
            <a:endParaRPr kumimoji="0" lang="fr-FR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3" name="Graphique 102" descr="Case cochée avec un remplissage uni">
            <a:extLst>
              <a:ext uri="{FF2B5EF4-FFF2-40B4-BE49-F238E27FC236}">
                <a16:creationId xmlns:a16="http://schemas.microsoft.com/office/drawing/2014/main" id="{FCF64F31-CE04-3D9E-FEA9-393C923F74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55747" y="5365452"/>
            <a:ext cx="344750" cy="344750"/>
          </a:xfrm>
          <a:prstGeom prst="rect">
            <a:avLst/>
          </a:prstGeom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CB81DA47-651E-F2BD-627B-5938251C0575}"/>
              </a:ext>
            </a:extLst>
          </p:cNvPr>
          <p:cNvSpPr/>
          <p:nvPr userDrawn="1"/>
        </p:nvSpPr>
        <p:spPr>
          <a:xfrm>
            <a:off x="4710908" y="3423539"/>
            <a:ext cx="2735555" cy="536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 players write on any part of the game kit? If, so do you have enough prints?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5" name="Graphique 104" descr="Case cochée avec un remplissage uni">
            <a:extLst>
              <a:ext uri="{FF2B5EF4-FFF2-40B4-BE49-F238E27FC236}">
                <a16:creationId xmlns:a16="http://schemas.microsoft.com/office/drawing/2014/main" id="{90BFFE7C-8A13-2353-BA24-36A4EBE7383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28178" y="2156071"/>
            <a:ext cx="344750" cy="344750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9F4E513B-6D6C-60C7-D1AF-B830EF4E9A8B}"/>
              </a:ext>
            </a:extLst>
          </p:cNvPr>
          <p:cNvSpPr/>
          <p:nvPr userDrawn="1"/>
        </p:nvSpPr>
        <p:spPr>
          <a:xfrm>
            <a:off x="8611004" y="2156071"/>
            <a:ext cx="2735555" cy="536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Have you identified who is going to test the game? If, so have you organized where they would play?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4550A46-B280-480B-6E57-DB0F56C9C1F8}"/>
              </a:ext>
            </a:extLst>
          </p:cNvPr>
          <p:cNvSpPr/>
          <p:nvPr userDrawn="1"/>
        </p:nvSpPr>
        <p:spPr>
          <a:xfrm>
            <a:off x="4336195" y="1659645"/>
            <a:ext cx="3030724" cy="390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venir Next LT Pro Demi" panose="020B0704020202020204" pitchFamily="34" charset="0"/>
                <a:ea typeface="+mn-ea"/>
                <a:cs typeface="+mn-cs"/>
              </a:rPr>
              <a:t>ORGANIZATION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srgbClr val="3C3C3B"/>
              </a:solidFill>
              <a:effectLst/>
              <a:uLnTx/>
              <a:uFillTx/>
              <a:latin typeface="Avenir Next LT Pro Demi" panose="020B0704020202020204" pitchFamily="34" charset="0"/>
              <a:ea typeface="+mn-ea"/>
              <a:cs typeface="+mn-cs"/>
            </a:endParaRPr>
          </a:p>
        </p:txBody>
      </p:sp>
      <p:pic>
        <p:nvPicPr>
          <p:cNvPr id="4" name="Graphique 3" descr="Case cochée avec un remplissage uni">
            <a:extLst>
              <a:ext uri="{FF2B5EF4-FFF2-40B4-BE49-F238E27FC236}">
                <a16:creationId xmlns:a16="http://schemas.microsoft.com/office/drawing/2014/main" id="{E1737A48-89D2-D073-EE5D-797B950FA33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28178" y="2796262"/>
            <a:ext cx="344750" cy="344750"/>
          </a:xfrm>
          <a:prstGeom prst="rect">
            <a:avLst/>
          </a:prstGeom>
        </p:spPr>
      </p:pic>
      <p:pic>
        <p:nvPicPr>
          <p:cNvPr id="9" name="Graphique 8" descr="Avis des clients contour">
            <a:extLst>
              <a:ext uri="{FF2B5EF4-FFF2-40B4-BE49-F238E27FC236}">
                <a16:creationId xmlns:a16="http://schemas.microsoft.com/office/drawing/2014/main" id="{CFAF578E-AB0E-75BF-01ED-9A51C56146E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70163" y="1508812"/>
            <a:ext cx="561600" cy="561600"/>
          </a:xfrm>
          <a:prstGeom prst="rect">
            <a:avLst/>
          </a:prstGeom>
        </p:spPr>
      </p:pic>
      <p:pic>
        <p:nvPicPr>
          <p:cNvPr id="3" name="Graphique 2" descr="Plan contour">
            <a:extLst>
              <a:ext uri="{FF2B5EF4-FFF2-40B4-BE49-F238E27FC236}">
                <a16:creationId xmlns:a16="http://schemas.microsoft.com/office/drawing/2014/main" id="{D4336198-394D-3117-8BF4-D375DD87C77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79777" y="1508812"/>
            <a:ext cx="561600" cy="56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941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1F5F6"/>
            </a:gs>
            <a:gs pos="100000">
              <a:srgbClr val="EEF1F1"/>
            </a:gs>
          </a:gsLst>
          <a:lin ang="1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A0E6D97-1748-47F6-B1CA-2BB8A9280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481" y="476403"/>
            <a:ext cx="9701981" cy="5909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43F3B8-91AC-439C-8AAB-36A06D364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3481" y="1464407"/>
            <a:ext cx="11133952" cy="4902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pic>
        <p:nvPicPr>
          <p:cNvPr id="7" name="Graphique 6">
            <a:extLst>
              <a:ext uri="{FF2B5EF4-FFF2-40B4-BE49-F238E27FC236}">
                <a16:creationId xmlns:a16="http://schemas.microsoft.com/office/drawing/2014/main" id="{022A7A52-F3A6-458A-AC3C-78E1700750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2382" t="37551" r="32366" b="44466"/>
          <a:stretch/>
        </p:blipFill>
        <p:spPr>
          <a:xfrm>
            <a:off x="10544537" y="490637"/>
            <a:ext cx="1132896" cy="408402"/>
          </a:xfrm>
          <a:prstGeom prst="rect">
            <a:avLst/>
          </a:prstGeom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id="{2F11ED6E-A54F-4CB1-AB41-9501D521C89D}"/>
              </a:ext>
            </a:extLst>
          </p:cNvPr>
          <p:cNvGrpSpPr/>
          <p:nvPr userDrawn="1"/>
        </p:nvGrpSpPr>
        <p:grpSpPr>
          <a:xfrm rot="5400000" flipV="1">
            <a:off x="-3394274" y="3394275"/>
            <a:ext cx="6858001" cy="69452"/>
            <a:chOff x="486137" y="-833377"/>
            <a:chExt cx="9317620" cy="61345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0CB4638-9017-45B4-8F8D-4DA6EB86E2C2}"/>
                </a:ext>
              </a:extLst>
            </p:cNvPr>
            <p:cNvSpPr/>
            <p:nvPr/>
          </p:nvSpPr>
          <p:spPr>
            <a:xfrm>
              <a:off x="486137" y="-833377"/>
              <a:ext cx="1863524" cy="613458"/>
            </a:xfrm>
            <a:prstGeom prst="rect">
              <a:avLst/>
            </a:prstGeom>
            <a:solidFill>
              <a:srgbClr val="FFBD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 Narrow" panose="020B060602020203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1C09E21-14CA-4F8A-95F0-D76E433D0EFB}"/>
                </a:ext>
              </a:extLst>
            </p:cNvPr>
            <p:cNvSpPr/>
            <p:nvPr/>
          </p:nvSpPr>
          <p:spPr>
            <a:xfrm>
              <a:off x="2349661" y="-833377"/>
              <a:ext cx="1863524" cy="613458"/>
            </a:xfrm>
            <a:prstGeom prst="rect">
              <a:avLst/>
            </a:prstGeom>
            <a:solidFill>
              <a:srgbClr val="FF8A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 Narrow" panose="020B060602020203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6661E0-231D-478E-BA4B-8F0F0F9E7826}"/>
                </a:ext>
              </a:extLst>
            </p:cNvPr>
            <p:cNvSpPr/>
            <p:nvPr/>
          </p:nvSpPr>
          <p:spPr>
            <a:xfrm>
              <a:off x="4213185" y="-833377"/>
              <a:ext cx="1863524" cy="613458"/>
            </a:xfrm>
            <a:prstGeom prst="rect">
              <a:avLst/>
            </a:prstGeom>
            <a:solidFill>
              <a:srgbClr val="2EC7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 Narrow" panose="020B060602020203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7D2923-8F9D-4395-B209-75AA4EC3461A}"/>
                </a:ext>
              </a:extLst>
            </p:cNvPr>
            <p:cNvSpPr/>
            <p:nvPr/>
          </p:nvSpPr>
          <p:spPr>
            <a:xfrm>
              <a:off x="6076709" y="-833377"/>
              <a:ext cx="1863524" cy="613458"/>
            </a:xfrm>
            <a:prstGeom prst="rect">
              <a:avLst/>
            </a:prstGeom>
            <a:solidFill>
              <a:srgbClr val="45A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 Narrow" panose="020B060602020203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B8E859F-B386-40B0-BFBB-A9EBB68E7A2C}"/>
                </a:ext>
              </a:extLst>
            </p:cNvPr>
            <p:cNvSpPr/>
            <p:nvPr/>
          </p:nvSpPr>
          <p:spPr>
            <a:xfrm>
              <a:off x="7940233" y="-833377"/>
              <a:ext cx="1863524" cy="613458"/>
            </a:xfrm>
            <a:prstGeom prst="rect">
              <a:avLst/>
            </a:prstGeom>
            <a:solidFill>
              <a:srgbClr val="F74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 Narrow" panose="020B06060202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750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6873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0855882"/>
      </p:ext>
    </p:extLst>
  </p:cSld>
  <p:clrMapOvr>
    <a:masterClrMapping/>
  </p:clrMapOvr>
</p:sld>
</file>

<file path=ppt/theme/theme1.xml><?xml version="1.0" encoding="utf-8"?>
<a:theme xmlns:a="http://schemas.openxmlformats.org/drawingml/2006/main" name="English Game">
  <a:themeElements>
    <a:clrScheme name="MyDigitalSchool">
      <a:dk1>
        <a:srgbClr val="3C3C3B"/>
      </a:dk1>
      <a:lt1>
        <a:srgbClr val="FFFFFF"/>
      </a:lt1>
      <a:dk2>
        <a:srgbClr val="5A5A59"/>
      </a:dk2>
      <a:lt2>
        <a:srgbClr val="E6E6E3"/>
      </a:lt2>
      <a:accent1>
        <a:srgbClr val="2EC7D3"/>
      </a:accent1>
      <a:accent2>
        <a:srgbClr val="FFBD1D"/>
      </a:accent2>
      <a:accent3>
        <a:srgbClr val="FF8A22"/>
      </a:accent3>
      <a:accent4>
        <a:srgbClr val="17E5F5"/>
      </a:accent4>
      <a:accent5>
        <a:srgbClr val="45A1FF"/>
      </a:accent5>
      <a:accent6>
        <a:srgbClr val="F74D9D"/>
      </a:accent6>
      <a:hlink>
        <a:srgbClr val="2EC7D3"/>
      </a:hlink>
      <a:folHlink>
        <a:srgbClr val="2EC7D3"/>
      </a:folHlink>
    </a:clrScheme>
    <a:fontScheme name="English Game">
      <a:majorFont>
        <a:latin typeface="Avenir Next LT Pro Dem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EC7D3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2B52E0D74D054DB52001EBA8C83748" ma:contentTypeVersion="15" ma:contentTypeDescription="Crée un document." ma:contentTypeScope="" ma:versionID="71627367d9bed0a2ccc5b55b8b7241e6">
  <xsd:schema xmlns:xsd="http://www.w3.org/2001/XMLSchema" xmlns:xs="http://www.w3.org/2001/XMLSchema" xmlns:p="http://schemas.microsoft.com/office/2006/metadata/properties" xmlns:ns2="cc327264-651e-4706-9d40-8baac5ac06d3" xmlns:ns3="53861995-ff14-4ffe-aa71-db71abc87b70" targetNamespace="http://schemas.microsoft.com/office/2006/metadata/properties" ma:root="true" ma:fieldsID="256520b4aecb2f16e9eb73be63bf076a" ns2:_="" ns3:_="">
    <xsd:import namespace="cc327264-651e-4706-9d40-8baac5ac06d3"/>
    <xsd:import namespace="53861995-ff14-4ffe-aa71-db71abc87b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327264-651e-4706-9d40-8baac5ac06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Balises d’images" ma:readOnly="false" ma:fieldId="{5cf76f15-5ced-4ddc-b409-7134ff3c332f}" ma:taxonomyMulti="true" ma:sspId="2a615af2-9360-4f91-bf01-993a0f0e51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861995-ff14-4ffe-aa71-db71abc87b7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01564580-ba95-4f3d-a2e4-d0e3174b84d0}" ma:internalName="TaxCatchAll" ma:showField="CatchAllData" ma:web="53861995-ff14-4ffe-aa71-db71abc87b7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c327264-651e-4706-9d40-8baac5ac06d3">
      <Terms xmlns="http://schemas.microsoft.com/office/infopath/2007/PartnerControls"/>
    </lcf76f155ced4ddcb4097134ff3c332f>
    <TaxCatchAll xmlns="53861995-ff14-4ffe-aa71-db71abc87b70" xsi:nil="true"/>
    <SharedWithUsers xmlns="53861995-ff14-4ffe-aa71-db71abc87b70">
      <UserInfo>
        <DisplayName/>
        <AccountId xsi:nil="true"/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AB99D3-BBED-4D6C-8350-E5DB15D5EF8D}"/>
</file>

<file path=customXml/itemProps2.xml><?xml version="1.0" encoding="utf-8"?>
<ds:datastoreItem xmlns:ds="http://schemas.openxmlformats.org/officeDocument/2006/customXml" ds:itemID="{75F52DCD-8120-4BA0-B263-73180C565386}">
  <ds:schemaRefs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purl.org/dc/terms/"/>
    <ds:schemaRef ds:uri="babf408c-4f69-4307-8353-f59d2e1e3c05"/>
    <ds:schemaRef ds:uri="http://www.w3.org/XML/1998/namespace"/>
    <ds:schemaRef ds:uri="http://purl.org/dc/elements/1.1/"/>
    <ds:schemaRef ds:uri="http://purl.org/dc/dcmitype/"/>
    <ds:schemaRef ds:uri="db996507-129a-4772-8145-efea75579cf0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DE6B2C21-504A-47A0-BCAB-B1DEB034094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4377</TotalTime>
  <Words>0</Words>
  <Application>Microsoft Office PowerPoint</Application>
  <PresentationFormat>Grand écran</PresentationFormat>
  <Paragraphs>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9" baseType="lpstr">
      <vt:lpstr>Arial</vt:lpstr>
      <vt:lpstr>Arial Narrow</vt:lpstr>
      <vt:lpstr>Avenir Next LT Pro</vt:lpstr>
      <vt:lpstr>Avenir Next LT Pro Demi</vt:lpstr>
      <vt:lpstr>Calibri</vt:lpstr>
      <vt:lpstr>DINOT-Medium</vt:lpstr>
      <vt:lpstr>English Game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GRASSAUD, Alisa</dc:creator>
  <cp:lastModifiedBy>HÉRAULT, Jade</cp:lastModifiedBy>
  <cp:revision>19</cp:revision>
  <dcterms:created xsi:type="dcterms:W3CDTF">2021-10-04T10:46:26Z</dcterms:created>
  <dcterms:modified xsi:type="dcterms:W3CDTF">2023-11-08T09:38:05Z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0x010100092B52E0D74D054DB52001EBA8C83748</vt:lpwstr>
  </property>
  <property fmtid="{D5CDD505-2E9C-101B-9397-08002B2CF9AE}" pid="3" name="Order">
    <vt:lpwstr>1392000.00000000</vt:lpwstr>
  </property>
  <property fmtid="{D5CDD505-2E9C-101B-9397-08002B2CF9AE}" pid="4" name="MediaServiceImageTags">
    <vt:lpwstr/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ExtendedDescription">
    <vt:lpwstr/>
  </property>
  <property fmtid="{D5CDD505-2E9C-101B-9397-08002B2CF9AE}" pid="11" name="TriggerFlowInfo">
    <vt:lpwstr/>
  </property>
  <property fmtid="{D5CDD505-2E9C-101B-9397-08002B2CF9AE}" pid="12" name="xd_Signature">
    <vt:bool>false</vt:bool>
  </property>
</Properties>
</file>