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62149" y="1580606"/>
            <a:ext cx="10398034" cy="4558937"/>
          </a:xfrm>
        </p:spPr>
        <p:txBody>
          <a:bodyPr>
            <a:normAutofit/>
          </a:bodyPr>
          <a:lstStyle/>
          <a:p>
            <a:pPr algn="ctr"/>
            <a:r>
              <a:rPr lang="es-ES" sz="9600" dirty="0">
                <a:solidFill>
                  <a:schemeClr val="accent6">
                    <a:lumMod val="60000"/>
                    <a:lumOff val="40000"/>
                  </a:schemeClr>
                </a:solidFill>
              </a:rPr>
              <a:t>PROYECTO FINAL DE Base de datos</a:t>
            </a:r>
          </a:p>
        </p:txBody>
      </p:sp>
      <p:sp>
        <p:nvSpPr>
          <p:cNvPr id="4" name="Nube 3"/>
          <p:cNvSpPr/>
          <p:nvPr/>
        </p:nvSpPr>
        <p:spPr>
          <a:xfrm>
            <a:off x="1619794" y="666206"/>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Nube 4"/>
          <p:cNvSpPr/>
          <p:nvPr/>
        </p:nvSpPr>
        <p:spPr>
          <a:xfrm>
            <a:off x="10136777" y="666206"/>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Nube 5"/>
          <p:cNvSpPr/>
          <p:nvPr/>
        </p:nvSpPr>
        <p:spPr>
          <a:xfrm>
            <a:off x="1162594" y="5362303"/>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Nube 6"/>
          <p:cNvSpPr/>
          <p:nvPr/>
        </p:nvSpPr>
        <p:spPr>
          <a:xfrm>
            <a:off x="10711543" y="5499463"/>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ircular 7"/>
          <p:cNvSpPr/>
          <p:nvPr/>
        </p:nvSpPr>
        <p:spPr>
          <a:xfrm>
            <a:off x="5421085" y="666206"/>
            <a:ext cx="914400" cy="914400"/>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ircular 8"/>
          <p:cNvSpPr/>
          <p:nvPr/>
        </p:nvSpPr>
        <p:spPr>
          <a:xfrm>
            <a:off x="5937068" y="5225143"/>
            <a:ext cx="914400" cy="914400"/>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86065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5505993" cy="1336766"/>
          </a:xfrm>
        </p:spPr>
        <p:txBody>
          <a:bodyPr/>
          <a:lstStyle/>
          <a:p>
            <a:r>
              <a:rPr lang="es-ES" dirty="0"/>
              <a:t>Ventas y Beneficios</a:t>
            </a:r>
          </a:p>
        </p:txBody>
      </p:sp>
      <p:sp>
        <p:nvSpPr>
          <p:cNvPr id="3" name="Marcador de contenido 2"/>
          <p:cNvSpPr>
            <a:spLocks noGrp="1"/>
          </p:cNvSpPr>
          <p:nvPr>
            <p:ph idx="1"/>
          </p:nvPr>
        </p:nvSpPr>
        <p:spPr>
          <a:xfrm>
            <a:off x="685801" y="2142067"/>
            <a:ext cx="4800599" cy="4324047"/>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Nuestro enfoque en la calidad y la satisfacción del cliente ha resultado en un crecimiento constante de las ventas a lo largo de los años. A través de estrategias de precios competitivos y promociones estratégicas, esperamos continuar aumentando nuestros beneficios mientras mantenemos una sólida base de clientes leales.</a:t>
            </a:r>
          </a:p>
        </p:txBody>
      </p:sp>
      <p:pic>
        <p:nvPicPr>
          <p:cNvPr id="5" name="Imagen 4"/>
          <p:cNvPicPr>
            <a:picLocks noChangeAspect="1"/>
          </p:cNvPicPr>
          <p:nvPr/>
        </p:nvPicPr>
        <p:blipFill>
          <a:blip r:embed="rId2"/>
          <a:stretch>
            <a:fillRect/>
          </a:stretch>
        </p:blipFill>
        <p:spPr>
          <a:xfrm>
            <a:off x="6090693" y="2364377"/>
            <a:ext cx="5579017" cy="3304903"/>
          </a:xfrm>
          <a:prstGeom prst="rect">
            <a:avLst/>
          </a:prstGeom>
        </p:spPr>
      </p:pic>
    </p:spTree>
    <p:extLst>
      <p:ext uri="{BB962C8B-B14F-4D97-AF65-F5344CB8AC3E}">
        <p14:creationId xmlns:p14="http://schemas.microsoft.com/office/powerpoint/2010/main" val="218724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Estrategia de Mercado</a:t>
            </a:r>
          </a:p>
        </p:txBody>
      </p:sp>
      <p:sp>
        <p:nvSpPr>
          <p:cNvPr id="3" name="Marcador de contenido 2"/>
          <p:cNvSpPr>
            <a:spLocks noGrp="1"/>
          </p:cNvSpPr>
          <p:nvPr>
            <p:ph idx="1"/>
          </p:nvPr>
        </p:nvSpPr>
        <p:spPr>
          <a:xfrm>
            <a:off x="685802" y="2142067"/>
            <a:ext cx="6890656" cy="4376299"/>
          </a:xfrm>
        </p:spPr>
        <p:txBody>
          <a:bodyPr>
            <a:normAutofit/>
          </a:bodyPr>
          <a:lstStyle/>
          <a:p>
            <a:pPr algn="just"/>
            <a:r>
              <a:rPr lang="es-ES" sz="1600" dirty="0">
                <a:latin typeface="Arial" panose="020B0604020202020204" pitchFamily="34" charset="0"/>
                <a:cs typeface="Arial" panose="020B0604020202020204" pitchFamily="34" charset="0"/>
              </a:rPr>
              <a:t>1. *Segmentación:* Identificaremos segmentos de mercado clave, como empresas de logística, manufactura y distribución, para adaptar nuestras soluciones a sus necesidades únicas.</a:t>
            </a:r>
          </a:p>
          <a:p>
            <a:pPr algn="just"/>
            <a:r>
              <a:rPr lang="es-ES" sz="1600" dirty="0">
                <a:latin typeface="Arial" panose="020B0604020202020204" pitchFamily="34" charset="0"/>
                <a:cs typeface="Arial" panose="020B0604020202020204" pitchFamily="34" charset="0"/>
              </a:rPr>
              <a:t>2. *Marketing Digital:* Implementaremos estrategias de marketing en línea, incluidas campañas de redes sociales y contenido educativo, para generar conciencia y atraer a clientes potenciales.</a:t>
            </a:r>
          </a:p>
          <a:p>
            <a:pPr algn="just"/>
            <a:r>
              <a:rPr lang="es-ES" sz="1600" dirty="0">
                <a:latin typeface="Arial" panose="020B0604020202020204" pitchFamily="34" charset="0"/>
                <a:cs typeface="Arial" panose="020B0604020202020204" pitchFamily="34" charset="0"/>
              </a:rPr>
              <a:t>3. *Asociaciones Estratégicas:* Buscaremos asociaciones con proveedores de logística y distribución para demostrar el valor de nuestras soluciones en entornos del mundo real.</a:t>
            </a:r>
          </a:p>
          <a:p>
            <a:pPr algn="just"/>
            <a:r>
              <a:rPr lang="es-ES" sz="1600" dirty="0">
                <a:latin typeface="Arial" panose="020B0604020202020204" pitchFamily="34" charset="0"/>
                <a:cs typeface="Arial" panose="020B0604020202020204" pitchFamily="34" charset="0"/>
              </a:rPr>
              <a:t>4. *Atención al Cliente:* Estableceremos un equipo de atención al cliente altamente capacitado para brindar soporte técnico y asesoramiento a nuestros clientes.</a:t>
            </a:r>
          </a:p>
        </p:txBody>
      </p:sp>
      <p:pic>
        <p:nvPicPr>
          <p:cNvPr id="7" name="Imagen 6"/>
          <p:cNvPicPr>
            <a:picLocks noChangeAspect="1"/>
          </p:cNvPicPr>
          <p:nvPr/>
        </p:nvPicPr>
        <p:blipFill>
          <a:blip r:embed="rId2"/>
          <a:stretch>
            <a:fillRect/>
          </a:stretch>
        </p:blipFill>
        <p:spPr>
          <a:xfrm>
            <a:off x="7981406" y="2270946"/>
            <a:ext cx="3971108" cy="2775805"/>
          </a:xfrm>
          <a:prstGeom prst="rect">
            <a:avLst/>
          </a:prstGeom>
        </p:spPr>
      </p:pic>
    </p:spTree>
    <p:extLst>
      <p:ext uri="{BB962C8B-B14F-4D97-AF65-F5344CB8AC3E}">
        <p14:creationId xmlns:p14="http://schemas.microsoft.com/office/powerpoint/2010/main" val="21273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9676" y="308912"/>
            <a:ext cx="5270862" cy="1323703"/>
          </a:xfrm>
        </p:spPr>
        <p:txBody>
          <a:bodyPr/>
          <a:lstStyle/>
          <a:p>
            <a:r>
              <a:rPr lang="es-ES" dirty="0"/>
              <a:t>Plan de Marketing</a:t>
            </a:r>
          </a:p>
        </p:txBody>
      </p:sp>
      <p:sp>
        <p:nvSpPr>
          <p:cNvPr id="3" name="Marcador de contenido 2"/>
          <p:cNvSpPr>
            <a:spLocks noGrp="1"/>
          </p:cNvSpPr>
          <p:nvPr>
            <p:ph idx="1"/>
          </p:nvPr>
        </p:nvSpPr>
        <p:spPr>
          <a:xfrm>
            <a:off x="202476" y="1515050"/>
            <a:ext cx="8131627" cy="506863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1. *Identidad de Marca:* Crearemos una marca sólida que refleje nuestra innovación y compromiso con la calidad.</a:t>
            </a:r>
          </a:p>
          <a:p>
            <a:pPr marL="0" indent="0" algn="just">
              <a:lnSpc>
                <a:spcPct val="150000"/>
              </a:lnSpc>
              <a:buNone/>
            </a:pPr>
            <a:r>
              <a:rPr lang="es-ES" sz="1600" dirty="0">
                <a:latin typeface="Arial" panose="020B0604020202020204" pitchFamily="34" charset="0"/>
                <a:cs typeface="Arial" panose="020B0604020202020204" pitchFamily="34" charset="0"/>
              </a:rPr>
              <a:t>2. *Sitio Web y Redes Sociales:* Desarrollaremos un sitio web informativo y mantendremos una presencia activa en redes sociales para interactuar con clientes y compartir contenido relevante.</a:t>
            </a:r>
          </a:p>
          <a:p>
            <a:pPr marL="0" indent="0" algn="just">
              <a:lnSpc>
                <a:spcPct val="150000"/>
              </a:lnSpc>
              <a:buNone/>
            </a:pPr>
            <a:r>
              <a:rPr lang="es-ES" sz="1600" dirty="0">
                <a:latin typeface="Arial" panose="020B0604020202020204" pitchFamily="34" charset="0"/>
                <a:cs typeface="Arial" panose="020B0604020202020204" pitchFamily="34" charset="0"/>
              </a:rPr>
              <a:t>3. *Demostraciones en Vivo:* Organizaremos demostraciones en vivo para clientes potenciales, permitiéndoles experimentar la eficacia de nuestro software.</a:t>
            </a:r>
          </a:p>
          <a:p>
            <a:pPr marL="0" indent="0" algn="just">
              <a:lnSpc>
                <a:spcPct val="150000"/>
              </a:lnSpc>
              <a:buNone/>
            </a:pPr>
            <a:r>
              <a:rPr lang="es-ES" sz="1600" dirty="0">
                <a:latin typeface="Arial" panose="020B0604020202020204" pitchFamily="34" charset="0"/>
                <a:cs typeface="Arial" panose="020B0604020202020204" pitchFamily="34" charset="0"/>
              </a:rPr>
              <a:t>4. *Colaboraciones Industriales:* Nos asociaremos con empresas logísticas y de distribución para demostrar el impacto positivo de nuestras soluciones en el mundo real.</a:t>
            </a:r>
          </a:p>
          <a:p>
            <a:pPr marL="0" indent="0" algn="just">
              <a:lnSpc>
                <a:spcPct val="150000"/>
              </a:lnSpc>
              <a:buNone/>
            </a:pPr>
            <a:r>
              <a:rPr lang="es-ES" sz="1600" dirty="0">
                <a:latin typeface="Arial" panose="020B0604020202020204" pitchFamily="34" charset="0"/>
                <a:cs typeface="Arial" panose="020B0604020202020204" pitchFamily="34" charset="0"/>
              </a:rPr>
              <a:t>5. *Marketing de Contenido:* Crearemos contenido educativo, como blogs y guías, para establecernos como autoridades en la gestión de almacenes y la tecnología.</a:t>
            </a:r>
          </a:p>
        </p:txBody>
      </p:sp>
      <p:pic>
        <p:nvPicPr>
          <p:cNvPr id="5122" name="Picture 2" descr="Ejemplo de un Plan de Marketing de un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544" y="1815374"/>
            <a:ext cx="3648890" cy="34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t>
            </a:r>
            <a:r>
              <a:rPr lang="es-419" dirty="0"/>
              <a:t>Por que adquirís nuestros productos?</a:t>
            </a:r>
            <a:endParaRPr lang="es-ES" dirty="0"/>
          </a:p>
        </p:txBody>
      </p:sp>
      <p:sp>
        <p:nvSpPr>
          <p:cNvPr id="3" name="Marcador de contenido 2"/>
          <p:cNvSpPr>
            <a:spLocks noGrp="1"/>
          </p:cNvSpPr>
          <p:nvPr>
            <p:ph idx="1"/>
          </p:nvPr>
        </p:nvSpPr>
        <p:spPr>
          <a:xfrm>
            <a:off x="424543" y="2065867"/>
            <a:ext cx="10131425" cy="3683967"/>
          </a:xfrm>
        </p:spPr>
        <p:txBody>
          <a:bodyPr>
            <a:normAutofit/>
          </a:bodyPr>
          <a:lstStyle/>
          <a:p>
            <a:pPr marL="0" indent="0" algn="just">
              <a:buNone/>
            </a:pPr>
            <a:r>
              <a:rPr lang="es-ES" sz="1600" dirty="0">
                <a:latin typeface="Arial" panose="020B0604020202020204" pitchFamily="34" charset="0"/>
                <a:cs typeface="Arial" panose="020B0604020202020204" pitchFamily="34" charset="0"/>
              </a:rPr>
              <a:t>Al adquirir los servicios de </a:t>
            </a:r>
            <a:r>
              <a:rPr lang="es-ES" sz="1600" dirty="0" err="1">
                <a:latin typeface="Arial" panose="020B0604020202020204" pitchFamily="34" charset="0"/>
                <a:cs typeface="Arial" panose="020B0604020202020204" pitchFamily="34" charset="0"/>
              </a:rPr>
              <a:t>TechWarehouse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Solutions</a:t>
            </a:r>
            <a:r>
              <a:rPr lang="es-ES" sz="1600" dirty="0">
                <a:latin typeface="Arial" panose="020B0604020202020204" pitchFamily="34" charset="0"/>
                <a:cs typeface="Arial" panose="020B0604020202020204" pitchFamily="34" charset="0"/>
              </a:rPr>
              <a:t>, están eligiendo una solución integral y avanzada para optimizar sus operaciones de gestión de almacenes. La elección de </a:t>
            </a:r>
            <a:r>
              <a:rPr lang="es-ES" sz="1600" dirty="0" err="1">
                <a:latin typeface="Arial" panose="020B0604020202020204" pitchFamily="34" charset="0"/>
                <a:cs typeface="Arial" panose="020B0604020202020204" pitchFamily="34" charset="0"/>
              </a:rPr>
              <a:t>TechWarehouse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Solutions</a:t>
            </a:r>
            <a:r>
              <a:rPr lang="es-ES" sz="1600" dirty="0">
                <a:latin typeface="Arial" panose="020B0604020202020204" pitchFamily="34" charset="0"/>
                <a:cs typeface="Arial" panose="020B0604020202020204" pitchFamily="34" charset="0"/>
              </a:rPr>
              <a:t> se basa en su sólida reputación en el mercado y su enfoque en la innovación, la calidad y el compromiso con el cliente.</a:t>
            </a:r>
          </a:p>
          <a:p>
            <a:pPr marL="0" indent="0" algn="just">
              <a:buNone/>
            </a:pPr>
            <a:r>
              <a:rPr lang="es-ES" sz="1600" dirty="0">
                <a:latin typeface="Arial" panose="020B0604020202020204" pitchFamily="34" charset="0"/>
                <a:cs typeface="Arial" panose="020B0604020202020204" pitchFamily="34" charset="0"/>
              </a:rPr>
              <a:t>La implementación de las soluciones de software de </a:t>
            </a:r>
            <a:r>
              <a:rPr lang="es-ES" sz="1600" dirty="0" err="1">
                <a:latin typeface="Arial" panose="020B0604020202020204" pitchFamily="34" charset="0"/>
                <a:cs typeface="Arial" panose="020B0604020202020204" pitchFamily="34" charset="0"/>
              </a:rPr>
              <a:t>TechWarehouse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Solutions</a:t>
            </a:r>
            <a:r>
              <a:rPr lang="es-ES" sz="1600" dirty="0">
                <a:latin typeface="Arial" panose="020B0604020202020204" pitchFamily="34" charset="0"/>
                <a:cs typeface="Arial" panose="020B0604020202020204" pitchFamily="34" charset="0"/>
              </a:rPr>
              <a:t> les permitirá simplificar la administración de inventario, mejorar la visibilidad de sus operaciones y aumentar la eficiencia en toda su cadena de suministro. Con un software altamente personalizable, pueden adaptar las herramientas según sus necesidades específicas, lo que garantiza una solución a medida para sus desafíos y requisitos únicos.</a:t>
            </a:r>
          </a:p>
        </p:txBody>
      </p:sp>
    </p:spTree>
    <p:extLst>
      <p:ext uri="{BB962C8B-B14F-4D97-AF65-F5344CB8AC3E}">
        <p14:creationId xmlns:p14="http://schemas.microsoft.com/office/powerpoint/2010/main" val="418028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88276" y="2948352"/>
            <a:ext cx="5969726" cy="769441"/>
          </a:xfrm>
          <a:prstGeom prst="rect">
            <a:avLst/>
          </a:prstGeom>
        </p:spPr>
        <p:txBody>
          <a:bodyPr wrap="square">
            <a:spAutoFit/>
          </a:bodyPr>
          <a:lstStyle/>
          <a:p>
            <a:r>
              <a:rPr lang="es-ES" sz="4400" dirty="0">
                <a:solidFill>
                  <a:schemeClr val="accent6">
                    <a:lumMod val="60000"/>
                    <a:lumOff val="40000"/>
                  </a:schemeClr>
                </a:solidFill>
              </a:rPr>
              <a:t>DEMO DEL PRODUCTO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636" y="1029065"/>
            <a:ext cx="4761905" cy="4761905"/>
          </a:xfrm>
          <a:prstGeom prst="rect">
            <a:avLst/>
          </a:prstGeom>
        </p:spPr>
      </p:pic>
    </p:spTree>
    <p:extLst>
      <p:ext uri="{BB962C8B-B14F-4D97-AF65-F5344CB8AC3E}">
        <p14:creationId xmlns:p14="http://schemas.microsoft.com/office/powerpoint/2010/main" val="420127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3161212" y="0"/>
            <a:ext cx="5460274" cy="3642002"/>
          </a:xfrm>
          <a:prstGeom prst="rect">
            <a:avLst/>
          </a:prstGeom>
        </p:spPr>
      </p:pic>
      <p:sp>
        <p:nvSpPr>
          <p:cNvPr id="6" name="CuadroTexto 5"/>
          <p:cNvSpPr txBox="1"/>
          <p:nvPr/>
        </p:nvSpPr>
        <p:spPr>
          <a:xfrm>
            <a:off x="953591" y="2717075"/>
            <a:ext cx="10554788" cy="3416320"/>
          </a:xfrm>
          <a:prstGeom prst="rect">
            <a:avLst/>
          </a:prstGeom>
          <a:noFill/>
        </p:spPr>
        <p:txBody>
          <a:bodyPr wrap="square" rtlCol="0">
            <a:spAutoFit/>
          </a:bodyPr>
          <a:lstStyle/>
          <a:p>
            <a:pPr algn="ctr"/>
            <a:r>
              <a:rPr lang="es-ES" dirty="0">
                <a:latin typeface="Arial Rounded MT Bold" panose="020F0704030504030204" pitchFamily="34" charset="0"/>
              </a:rPr>
              <a:t>Nombre: </a:t>
            </a:r>
            <a:r>
              <a:rPr lang="es-ES" dirty="0">
                <a:solidFill>
                  <a:schemeClr val="accent6">
                    <a:lumMod val="60000"/>
                    <a:lumOff val="40000"/>
                  </a:schemeClr>
                </a:solidFill>
                <a:latin typeface="Arial Rounded MT Bold" panose="020F0704030504030204" pitchFamily="34" charset="0"/>
              </a:rPr>
              <a:t>Melissa Gomez Peralta</a:t>
            </a:r>
          </a:p>
          <a:p>
            <a:pPr algn="ctr"/>
            <a:endParaRPr lang="es-ES" dirty="0">
              <a:latin typeface="Arial Rounded MT Bold" panose="020F0704030504030204" pitchFamily="34" charset="0"/>
            </a:endParaRPr>
          </a:p>
          <a:p>
            <a:pPr algn="ctr"/>
            <a:r>
              <a:rPr lang="es-ES" dirty="0">
                <a:latin typeface="Arial Rounded MT Bold" panose="020F0704030504030204" pitchFamily="34" charset="0"/>
              </a:rPr>
              <a:t>Matricula: </a:t>
            </a:r>
            <a:r>
              <a:rPr lang="es-ES" dirty="0">
                <a:solidFill>
                  <a:schemeClr val="accent6">
                    <a:lumMod val="60000"/>
                    <a:lumOff val="40000"/>
                  </a:schemeClr>
                </a:solidFill>
                <a:latin typeface="Arial Rounded MT Bold" panose="020F0704030504030204" pitchFamily="34" charset="0"/>
              </a:rPr>
              <a:t>22-EIIT-1-014</a:t>
            </a:r>
          </a:p>
          <a:p>
            <a:pPr algn="ctr"/>
            <a:endParaRPr lang="es-ES" dirty="0">
              <a:latin typeface="Arial Rounded MT Bold" panose="020F0704030504030204" pitchFamily="34" charset="0"/>
            </a:endParaRPr>
          </a:p>
          <a:p>
            <a:pPr algn="ctr"/>
            <a:endParaRPr lang="es-ES" dirty="0">
              <a:latin typeface="Arial Rounded MT Bold" panose="020F0704030504030204" pitchFamily="34" charset="0"/>
            </a:endParaRPr>
          </a:p>
          <a:p>
            <a:pPr algn="ctr"/>
            <a:r>
              <a:rPr lang="es-ES" dirty="0">
                <a:latin typeface="Arial Rounded MT Bold" panose="020F0704030504030204" pitchFamily="34" charset="0"/>
              </a:rPr>
              <a:t>Asignatura: </a:t>
            </a:r>
            <a:r>
              <a:rPr lang="es-ES" dirty="0">
                <a:solidFill>
                  <a:schemeClr val="accent6">
                    <a:lumMod val="60000"/>
                    <a:lumOff val="40000"/>
                  </a:schemeClr>
                </a:solidFill>
                <a:latin typeface="Arial Rounded MT Bold" panose="020F0704030504030204" pitchFamily="34" charset="0"/>
              </a:rPr>
              <a:t>Base de datos</a:t>
            </a:r>
          </a:p>
          <a:p>
            <a:pPr algn="ctr"/>
            <a:endParaRPr lang="es-ES" dirty="0">
              <a:latin typeface="Arial Rounded MT Bold" panose="020F0704030504030204" pitchFamily="34" charset="0"/>
            </a:endParaRPr>
          </a:p>
          <a:p>
            <a:pPr algn="ctr"/>
            <a:endParaRPr lang="es-ES" dirty="0">
              <a:latin typeface="Arial Rounded MT Bold" panose="020F0704030504030204" pitchFamily="34" charset="0"/>
            </a:endParaRPr>
          </a:p>
          <a:p>
            <a:pPr algn="ctr"/>
            <a:r>
              <a:rPr lang="es-ES" dirty="0">
                <a:latin typeface="Arial Rounded MT Bold" panose="020F0704030504030204" pitchFamily="34" charset="0"/>
              </a:rPr>
              <a:t>Sección:</a:t>
            </a:r>
            <a:r>
              <a:rPr lang="es-ES" dirty="0">
                <a:solidFill>
                  <a:schemeClr val="accent6">
                    <a:lumMod val="60000"/>
                    <a:lumOff val="40000"/>
                  </a:schemeClr>
                </a:solidFill>
                <a:latin typeface="Arial Rounded MT Bold" panose="020F0704030504030204" pitchFamily="34" charset="0"/>
              </a:rPr>
              <a:t>0541</a:t>
            </a:r>
          </a:p>
          <a:p>
            <a:pPr algn="ctr"/>
            <a:endParaRPr lang="es-ES" dirty="0">
              <a:latin typeface="Arial Rounded MT Bold" panose="020F0704030504030204" pitchFamily="34" charset="0"/>
            </a:endParaRPr>
          </a:p>
          <a:p>
            <a:pPr algn="ctr"/>
            <a:endParaRPr lang="es-ES" dirty="0">
              <a:latin typeface="Arial Rounded MT Bold" panose="020F0704030504030204" pitchFamily="34" charset="0"/>
            </a:endParaRPr>
          </a:p>
          <a:p>
            <a:pPr algn="ctr"/>
            <a:r>
              <a:rPr lang="es-ES" dirty="0">
                <a:latin typeface="Arial Rounded MT Bold" panose="020F0704030504030204" pitchFamily="34" charset="0"/>
              </a:rPr>
              <a:t>Maestro: </a:t>
            </a:r>
            <a:r>
              <a:rPr lang="es-ES" dirty="0" err="1">
                <a:solidFill>
                  <a:schemeClr val="accent6">
                    <a:lumMod val="60000"/>
                    <a:lumOff val="40000"/>
                  </a:schemeClr>
                </a:solidFill>
                <a:latin typeface="Arial Rounded MT Bold" panose="020F0704030504030204" pitchFamily="34" charset="0"/>
              </a:rPr>
              <a:t>Starling</a:t>
            </a:r>
            <a:r>
              <a:rPr lang="es-ES" dirty="0">
                <a:solidFill>
                  <a:schemeClr val="accent6">
                    <a:lumMod val="60000"/>
                    <a:lumOff val="40000"/>
                  </a:schemeClr>
                </a:solidFill>
                <a:latin typeface="Arial Rounded MT Bold" panose="020F0704030504030204" pitchFamily="34" charset="0"/>
              </a:rPr>
              <a:t> </a:t>
            </a:r>
            <a:r>
              <a:rPr lang="es-ES" dirty="0" err="1">
                <a:solidFill>
                  <a:schemeClr val="accent6">
                    <a:lumMod val="60000"/>
                    <a:lumOff val="40000"/>
                  </a:schemeClr>
                </a:solidFill>
                <a:latin typeface="Arial Rounded MT Bold" panose="020F0704030504030204" pitchFamily="34" charset="0"/>
              </a:rPr>
              <a:t>Germosen</a:t>
            </a:r>
            <a:endParaRPr lang="es-ES" dirty="0">
              <a:solidFill>
                <a:schemeClr val="accent6">
                  <a:lumMod val="60000"/>
                  <a:lumOff val="40000"/>
                </a:schemeClr>
              </a:solidFill>
            </a:endParaRPr>
          </a:p>
        </p:txBody>
      </p:sp>
    </p:spTree>
    <p:extLst>
      <p:ext uri="{BB962C8B-B14F-4D97-AF65-F5344CB8AC3E}">
        <p14:creationId xmlns:p14="http://schemas.microsoft.com/office/powerpoint/2010/main" val="125795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4778" y="381000"/>
            <a:ext cx="10131425" cy="1456267"/>
          </a:xfrm>
        </p:spPr>
        <p:txBody>
          <a:bodyPr/>
          <a:lstStyle/>
          <a:p>
            <a:r>
              <a:rPr lang="es-419" dirty="0"/>
              <a:t>PLAN DE EMPRESA </a:t>
            </a:r>
            <a:endParaRPr lang="es-ES" dirty="0"/>
          </a:p>
        </p:txBody>
      </p:sp>
      <p:sp>
        <p:nvSpPr>
          <p:cNvPr id="3" name="Marcador de contenido 2"/>
          <p:cNvSpPr>
            <a:spLocks noGrp="1"/>
          </p:cNvSpPr>
          <p:nvPr>
            <p:ph idx="1"/>
          </p:nvPr>
        </p:nvSpPr>
        <p:spPr>
          <a:xfrm>
            <a:off x="685802" y="2142067"/>
            <a:ext cx="5061856" cy="4219544"/>
          </a:xfrm>
        </p:spPr>
        <p:txBody>
          <a:bodyPr>
            <a:normAutofit/>
          </a:bodyPr>
          <a:lstStyle/>
          <a:p>
            <a:pPr marL="0" indent="0" algn="just">
              <a:lnSpc>
                <a:spcPct val="150000"/>
              </a:lnSpc>
              <a:buNone/>
            </a:pPr>
            <a:r>
              <a:rPr lang="es-ES" sz="1600" dirty="0" err="1">
                <a:latin typeface="Arial" panose="020B0604020202020204" pitchFamily="34" charset="0"/>
                <a:cs typeface="Arial" panose="020B0604020202020204" pitchFamily="34" charset="0"/>
              </a:rPr>
              <a:t>TechWarehouse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Solutions</a:t>
            </a:r>
            <a:r>
              <a:rPr lang="es-ES" sz="1600" dirty="0">
                <a:latin typeface="Arial" panose="020B0604020202020204" pitchFamily="34" charset="0"/>
                <a:cs typeface="Arial" panose="020B0604020202020204" pitchFamily="34" charset="0"/>
              </a:rPr>
              <a:t> es una empresa innovadora especializada en el desarrollo de software avanzado para la gestión eficiente de almacenes. Nuestro objetivo es transformar la forma en que las empresas gestionan sus operaciones de almacenamiento y distribución, mejorando la eficiencia, la visibilidad y la rentabilidad. Con un equipo de expertos en logística y tecnología, estamos comprometidos en ofrecer soluciones personalizadas que se adapten a las necesidades únicas de cada cliente.</a:t>
            </a:r>
          </a:p>
        </p:txBody>
      </p:sp>
      <p:sp>
        <p:nvSpPr>
          <p:cNvPr id="4" name="CuadroTexto 3"/>
          <p:cNvSpPr txBox="1"/>
          <p:nvPr/>
        </p:nvSpPr>
        <p:spPr>
          <a:xfrm>
            <a:off x="871635" y="1652601"/>
            <a:ext cx="3377635" cy="369332"/>
          </a:xfrm>
          <a:prstGeom prst="rect">
            <a:avLst/>
          </a:prstGeom>
          <a:noFill/>
        </p:spPr>
        <p:txBody>
          <a:bodyPr wrap="square" rtlCol="0">
            <a:spAutoFit/>
          </a:bodyPr>
          <a:lstStyle/>
          <a:p>
            <a:r>
              <a:rPr lang="es-ES" b="1" i="1" dirty="0" err="1">
                <a:latin typeface="Arial" panose="020B0604020202020204" pitchFamily="34" charset="0"/>
                <a:cs typeface="Arial" panose="020B0604020202020204" pitchFamily="34" charset="0"/>
              </a:rPr>
              <a:t>TechWarehouse</a:t>
            </a:r>
            <a:r>
              <a:rPr lang="es-ES" b="1" i="1" dirty="0">
                <a:latin typeface="Arial" panose="020B0604020202020204" pitchFamily="34" charset="0"/>
                <a:cs typeface="Arial" panose="020B0604020202020204" pitchFamily="34" charset="0"/>
              </a:rPr>
              <a:t> </a:t>
            </a:r>
            <a:r>
              <a:rPr lang="es-ES" b="1" i="1" dirty="0" err="1">
                <a:latin typeface="Arial" panose="020B0604020202020204" pitchFamily="34" charset="0"/>
                <a:cs typeface="Arial" panose="020B0604020202020204" pitchFamily="34" charset="0"/>
              </a:rPr>
              <a:t>Solutions</a:t>
            </a:r>
            <a:endParaRPr lang="es-ES" b="1" i="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172" y="1270116"/>
            <a:ext cx="4761905" cy="4761905"/>
          </a:xfrm>
          <a:prstGeom prst="rect">
            <a:avLst/>
          </a:prstGeom>
        </p:spPr>
      </p:pic>
    </p:spTree>
    <p:extLst>
      <p:ext uri="{BB962C8B-B14F-4D97-AF65-F5344CB8AC3E}">
        <p14:creationId xmlns:p14="http://schemas.microsoft.com/office/powerpoint/2010/main" val="69649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609600"/>
            <a:ext cx="5937068" cy="1362891"/>
          </a:xfrm>
        </p:spPr>
        <p:txBody>
          <a:bodyPr/>
          <a:lstStyle/>
          <a:p>
            <a:pPr algn="ctr"/>
            <a:r>
              <a:rPr lang="es-419" dirty="0"/>
              <a:t>HISTORIA </a:t>
            </a:r>
            <a:endParaRPr lang="es-ES" dirty="0"/>
          </a:p>
        </p:txBody>
      </p:sp>
      <p:sp>
        <p:nvSpPr>
          <p:cNvPr id="3" name="Marcador de contenido 2"/>
          <p:cNvSpPr>
            <a:spLocks noGrp="1"/>
          </p:cNvSpPr>
          <p:nvPr>
            <p:ph idx="1"/>
          </p:nvPr>
        </p:nvSpPr>
        <p:spPr>
          <a:xfrm>
            <a:off x="627019" y="2259632"/>
            <a:ext cx="6368142" cy="4180356"/>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TechWarehouse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Solutions</a:t>
            </a:r>
            <a:r>
              <a:rPr lang="es-ES" sz="1600" dirty="0">
                <a:latin typeface="Arial" panose="020B0604020202020204" pitchFamily="34" charset="0"/>
                <a:cs typeface="Arial" panose="020B0604020202020204" pitchFamily="34" charset="0"/>
              </a:rPr>
              <a:t>", nació 15 de mayo en 2023 con la visión de transformar la gestión de almacenes a través de la tecnología. Esa fue Fundada por una estudiante de Ingeniería Industrial llamada Melissa Gomez Peralta, la compañía se propuso revolucionar la forma en que las empresas gestionan sus operaciones de almacenamiento y distribución.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893" y="1452996"/>
            <a:ext cx="4761905" cy="4761905"/>
          </a:xfrm>
          <a:prstGeom prst="rect">
            <a:avLst/>
          </a:prstGeom>
        </p:spPr>
      </p:pic>
    </p:spTree>
    <p:extLst>
      <p:ext uri="{BB962C8B-B14F-4D97-AF65-F5344CB8AC3E}">
        <p14:creationId xmlns:p14="http://schemas.microsoft.com/office/powerpoint/2010/main" val="182417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6178" y="0"/>
            <a:ext cx="5701936" cy="2146663"/>
          </a:xfrm>
        </p:spPr>
        <p:txBody>
          <a:bodyPr/>
          <a:lstStyle/>
          <a:p>
            <a:pPr algn="ctr"/>
            <a:r>
              <a:rPr lang="es-419" dirty="0"/>
              <a:t>OBJETIVO </a:t>
            </a:r>
            <a:endParaRPr lang="es-ES" dirty="0"/>
          </a:p>
        </p:txBody>
      </p:sp>
      <p:sp>
        <p:nvSpPr>
          <p:cNvPr id="3" name="Marcador de contenido 2"/>
          <p:cNvSpPr>
            <a:spLocks noGrp="1"/>
          </p:cNvSpPr>
          <p:nvPr>
            <p:ph idx="1"/>
          </p:nvPr>
        </p:nvSpPr>
        <p:spPr>
          <a:xfrm>
            <a:off x="551909" y="1819338"/>
            <a:ext cx="5848891" cy="4460439"/>
          </a:xfrm>
        </p:spPr>
        <p:txBody>
          <a:bodyPr>
            <a:noAutofit/>
          </a:bodyPr>
          <a:lstStyle/>
          <a:p>
            <a:pPr algn="just">
              <a:lnSpc>
                <a:spcPct val="150000"/>
              </a:lnSpc>
            </a:pPr>
            <a:r>
              <a:rPr lang="es-ES" sz="1600" dirty="0">
                <a:latin typeface="Arial" panose="020B0604020202020204" pitchFamily="34" charset="0"/>
                <a:cs typeface="Arial" panose="020B0604020202020204" pitchFamily="34" charset="0"/>
              </a:rPr>
              <a:t>1. Desarrollar un software de gestión de almacenes altamente personalizable que se adapte a las necesidades únicas de cada cliente.</a:t>
            </a:r>
          </a:p>
          <a:p>
            <a:pPr algn="just">
              <a:lnSpc>
                <a:spcPct val="150000"/>
              </a:lnSpc>
            </a:pPr>
            <a:r>
              <a:rPr lang="es-ES" sz="1600" dirty="0">
                <a:latin typeface="Arial" panose="020B0604020202020204" pitchFamily="34" charset="0"/>
                <a:cs typeface="Arial" panose="020B0604020202020204" pitchFamily="34" charset="0"/>
              </a:rPr>
              <a:t>2. Expandir nuestra presencia en el mercado global al establecer asociaciones estratégicas y sucursales en diferentes regiones.</a:t>
            </a:r>
          </a:p>
          <a:p>
            <a:pPr algn="just">
              <a:lnSpc>
                <a:spcPct val="150000"/>
              </a:lnSpc>
            </a:pPr>
            <a:r>
              <a:rPr lang="es-ES" sz="1600" dirty="0">
                <a:latin typeface="Arial" panose="020B0604020202020204" pitchFamily="34" charset="0"/>
                <a:cs typeface="Arial" panose="020B0604020202020204" pitchFamily="34" charset="0"/>
              </a:rPr>
              <a:t>3. Incrementar la satisfacción del cliente a través de un soporte técnico excepcional y actualizaciones regulares del software..</a:t>
            </a:r>
          </a:p>
        </p:txBody>
      </p:sp>
      <p:pic>
        <p:nvPicPr>
          <p:cNvPr id="1026" name="Picture 2" descr="Objetivo (qué es, significado, concepto, defini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940" y="2353250"/>
            <a:ext cx="4922011" cy="370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0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609600"/>
            <a:ext cx="5453742" cy="1911531"/>
          </a:xfrm>
        </p:spPr>
        <p:txBody>
          <a:bodyPr/>
          <a:lstStyle/>
          <a:p>
            <a:pPr algn="ctr"/>
            <a:r>
              <a:rPr lang="es-419" dirty="0"/>
              <a:t>MISION </a:t>
            </a:r>
            <a:endParaRPr lang="es-ES" dirty="0"/>
          </a:p>
        </p:txBody>
      </p:sp>
      <p:sp>
        <p:nvSpPr>
          <p:cNvPr id="3" name="Marcador de contenido 2"/>
          <p:cNvSpPr>
            <a:spLocks noGrp="1"/>
          </p:cNvSpPr>
          <p:nvPr>
            <p:ph idx="1"/>
          </p:nvPr>
        </p:nvSpPr>
        <p:spPr>
          <a:xfrm>
            <a:off x="685802" y="2142067"/>
            <a:ext cx="6616336" cy="406279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Nuestra misión es empoderar a las empresas a través de soluciones tecnológicas inteligentes y personalizadas que simplifiquen la gestión de almacenes. Nuestro compromiso es ofrecer software de alta calidad, servicio excepcional y asesoramiento experto para ayudar a nuestros clientes a lograr sus objetivos de manera efectiva.</a:t>
            </a:r>
          </a:p>
        </p:txBody>
      </p:sp>
      <p:pic>
        <p:nvPicPr>
          <p:cNvPr id="4" name="Imagen 3"/>
          <p:cNvPicPr>
            <a:picLocks noChangeAspect="1"/>
          </p:cNvPicPr>
          <p:nvPr/>
        </p:nvPicPr>
        <p:blipFill>
          <a:blip r:embed="rId2"/>
          <a:stretch>
            <a:fillRect/>
          </a:stretch>
        </p:blipFill>
        <p:spPr>
          <a:xfrm>
            <a:off x="7406641" y="1254034"/>
            <a:ext cx="4517824" cy="5068389"/>
          </a:xfrm>
          <a:prstGeom prst="rect">
            <a:avLst/>
          </a:prstGeom>
        </p:spPr>
      </p:pic>
    </p:spTree>
    <p:extLst>
      <p:ext uri="{BB962C8B-B14F-4D97-AF65-F5344CB8AC3E}">
        <p14:creationId xmlns:p14="http://schemas.microsoft.com/office/powerpoint/2010/main" val="353952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5283925" cy="1532467"/>
          </a:xfrm>
        </p:spPr>
        <p:txBody>
          <a:bodyPr/>
          <a:lstStyle/>
          <a:p>
            <a:pPr algn="ctr"/>
            <a:r>
              <a:rPr lang="es-419" dirty="0"/>
              <a:t>VISION </a:t>
            </a:r>
            <a:endParaRPr lang="es-ES" dirty="0"/>
          </a:p>
        </p:txBody>
      </p:sp>
      <p:sp>
        <p:nvSpPr>
          <p:cNvPr id="3" name="Marcador de contenido 2"/>
          <p:cNvSpPr>
            <a:spLocks noGrp="1"/>
          </p:cNvSpPr>
          <p:nvPr>
            <p:ph idx="1"/>
          </p:nvPr>
        </p:nvSpPr>
        <p:spPr>
          <a:xfrm>
            <a:off x="476796" y="1828559"/>
            <a:ext cx="5283925" cy="4493864"/>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Nuestra visión es convertirnos en líderes globales en el desarrollo de software para la gestión de almacenes, siendo reconocidos por nuestra capacidad para simplificar procesos, reducir costos y mejorar la experiencia del cliente. Aspiramos a ser un socio confiable y estratégico para empresas de todos los tamaños y sectores.</a:t>
            </a:r>
          </a:p>
        </p:txBody>
      </p:sp>
      <p:pic>
        <p:nvPicPr>
          <p:cNvPr id="2050" name="Picture 2" descr="VISION png images | PNG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152" y="475387"/>
            <a:ext cx="4281740" cy="559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4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0308" y="300318"/>
            <a:ext cx="6224450" cy="1428206"/>
          </a:xfrm>
        </p:spPr>
        <p:txBody>
          <a:bodyPr/>
          <a:lstStyle/>
          <a:p>
            <a:pPr algn="ctr"/>
            <a:r>
              <a:rPr lang="es-419" dirty="0"/>
              <a:t>VALORES </a:t>
            </a:r>
            <a:endParaRPr lang="es-ES" dirty="0"/>
          </a:p>
        </p:txBody>
      </p:sp>
      <p:sp>
        <p:nvSpPr>
          <p:cNvPr id="3" name="Marcador de contenido 2"/>
          <p:cNvSpPr>
            <a:spLocks noGrp="1"/>
          </p:cNvSpPr>
          <p:nvPr>
            <p:ph idx="1"/>
          </p:nvPr>
        </p:nvSpPr>
        <p:spPr>
          <a:xfrm>
            <a:off x="699248" y="1997466"/>
            <a:ext cx="7032811" cy="4324046"/>
          </a:xfrm>
        </p:spPr>
        <p:txBody>
          <a:bodyPr>
            <a:noAutofit/>
          </a:bodyPr>
          <a:lstStyle/>
          <a:p>
            <a:pPr algn="just">
              <a:lnSpc>
                <a:spcPct val="160000"/>
              </a:lnSpc>
            </a:pPr>
            <a:r>
              <a:rPr lang="es-ES" sz="1600" dirty="0">
                <a:latin typeface="Arial" panose="020B0604020202020204" pitchFamily="34" charset="0"/>
                <a:cs typeface="Arial" panose="020B0604020202020204" pitchFamily="34" charset="0"/>
              </a:rPr>
              <a:t>1. *Innovación:* Abrazamos la innovación tecnológica y buscamos constantemente formas creativas de mejorar las operaciones de nuestros clientes.</a:t>
            </a:r>
          </a:p>
          <a:p>
            <a:pPr algn="just">
              <a:lnSpc>
                <a:spcPct val="160000"/>
              </a:lnSpc>
            </a:pPr>
            <a:r>
              <a:rPr lang="es-ES" sz="1600" dirty="0">
                <a:latin typeface="Arial" panose="020B0604020202020204" pitchFamily="34" charset="0"/>
                <a:cs typeface="Arial" panose="020B0604020202020204" pitchFamily="34" charset="0"/>
              </a:rPr>
              <a:t>2. *Compromiso:* Estamos comprometidos con el éxito de nuestros clientes y trabajamos en estrecha colaboración para cumplir sus objetivos</a:t>
            </a:r>
          </a:p>
          <a:p>
            <a:pPr algn="just">
              <a:lnSpc>
                <a:spcPct val="160000"/>
              </a:lnSpc>
            </a:pPr>
            <a:r>
              <a:rPr lang="es-ES" sz="1600" dirty="0">
                <a:latin typeface="Arial" panose="020B0604020202020204" pitchFamily="34" charset="0"/>
                <a:cs typeface="Arial" panose="020B0604020202020204" pitchFamily="34" charset="0"/>
              </a:rPr>
              <a:t>.3. *Calidad:* Nos esforzamos por ofrecer soluciones de software de la más alta calidad que superen las expectativas de nuestros clientes.</a:t>
            </a:r>
          </a:p>
          <a:p>
            <a:pPr algn="just">
              <a:lnSpc>
                <a:spcPct val="160000"/>
              </a:lnSpc>
            </a:pPr>
            <a:r>
              <a:rPr lang="es-ES" sz="1600" dirty="0">
                <a:latin typeface="Arial" panose="020B0604020202020204" pitchFamily="34" charset="0"/>
                <a:cs typeface="Arial" panose="020B0604020202020204" pitchFamily="34" charset="0"/>
              </a:rPr>
              <a:t>4. *Colaboración:* Valoramos la colaboración interna y externa, creando un ambiente donde las ideas y el conocimiento fluyen libremente.</a:t>
            </a:r>
          </a:p>
          <a:p>
            <a:pPr algn="just">
              <a:lnSpc>
                <a:spcPct val="160000"/>
              </a:lnSpc>
            </a:pPr>
            <a:r>
              <a:rPr lang="es-ES" sz="1600" dirty="0">
                <a:latin typeface="Arial" panose="020B0604020202020204" pitchFamily="34" charset="0"/>
                <a:cs typeface="Arial" panose="020B0604020202020204" pitchFamily="34" charset="0"/>
              </a:rPr>
              <a:t>5. *Integridad:* Operamos con honestidad y transparencia en todas nuestras relaciones y acciones.</a:t>
            </a:r>
          </a:p>
        </p:txBody>
      </p:sp>
      <p:pic>
        <p:nvPicPr>
          <p:cNvPr id="4" name="Imagen 3"/>
          <p:cNvPicPr>
            <a:picLocks noChangeAspect="1"/>
          </p:cNvPicPr>
          <p:nvPr/>
        </p:nvPicPr>
        <p:blipFill>
          <a:blip r:embed="rId2"/>
          <a:stretch>
            <a:fillRect/>
          </a:stretch>
        </p:blipFill>
        <p:spPr>
          <a:xfrm>
            <a:off x="8016466" y="1511962"/>
            <a:ext cx="3880308" cy="3880308"/>
          </a:xfrm>
          <a:prstGeom prst="rect">
            <a:avLst/>
          </a:prstGeom>
        </p:spPr>
      </p:pic>
    </p:spTree>
    <p:extLst>
      <p:ext uri="{BB962C8B-B14F-4D97-AF65-F5344CB8AC3E}">
        <p14:creationId xmlns:p14="http://schemas.microsoft.com/office/powerpoint/2010/main" val="209088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609600"/>
            <a:ext cx="6851468" cy="1532467"/>
          </a:xfrm>
        </p:spPr>
        <p:txBody>
          <a:bodyPr/>
          <a:lstStyle/>
          <a:p>
            <a:pPr algn="ctr"/>
            <a:r>
              <a:rPr lang="es-ES" dirty="0"/>
              <a:t>Análisis de Costos de Productos</a:t>
            </a:r>
          </a:p>
        </p:txBody>
      </p:sp>
      <p:sp>
        <p:nvSpPr>
          <p:cNvPr id="3" name="Marcador de contenido 2"/>
          <p:cNvSpPr>
            <a:spLocks noGrp="1"/>
          </p:cNvSpPr>
          <p:nvPr>
            <p:ph idx="1"/>
          </p:nvPr>
        </p:nvSpPr>
        <p:spPr>
          <a:xfrm>
            <a:off x="685801" y="2142067"/>
            <a:ext cx="6420393" cy="4402423"/>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Realizamos un análisis exhaustivo de los costos involucrados en el desarrollo y mantenimiento de nuestras soluciones de software, considerando gastos de investigación y desarrollo, recursos humanos, infraestructura y soporte técnico. Donde se ha hecho una inversión de 250,000 pesos. </a:t>
            </a:r>
            <a:endParaRPr lang="es-419" sz="1600" dirty="0">
              <a:latin typeface="Arial" panose="020B0604020202020204" pitchFamily="34" charset="0"/>
              <a:cs typeface="Arial" panose="020B0604020202020204" pitchFamily="34" charset="0"/>
            </a:endParaRPr>
          </a:p>
          <a:p>
            <a:pPr marL="0" indent="0" algn="just">
              <a:lnSpc>
                <a:spcPct val="150000"/>
              </a:lnSpc>
              <a:buNone/>
            </a:pPr>
            <a:r>
              <a:rPr lang="es-419" sz="1600" dirty="0">
                <a:latin typeface="Arial" panose="020B0604020202020204" pitchFamily="34" charset="0"/>
                <a:cs typeface="Arial" panose="020B0604020202020204" pitchFamily="34" charset="0"/>
              </a:rPr>
              <a:t>La adquisición de nuestro producto costara 50,000 pesos RD, donde al adquirir nuestro producto, el cliente recibe el software, el usuario, la instalación, actualizaciones y mantenimiento de este.</a:t>
            </a:r>
            <a:endParaRPr lang="es-ES" sz="16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537270" y="1979023"/>
            <a:ext cx="4493623" cy="4082143"/>
          </a:xfrm>
          <a:prstGeom prst="rect">
            <a:avLst/>
          </a:prstGeom>
        </p:spPr>
      </p:pic>
    </p:spTree>
    <p:extLst>
      <p:ext uri="{BB962C8B-B14F-4D97-AF65-F5344CB8AC3E}">
        <p14:creationId xmlns:p14="http://schemas.microsoft.com/office/powerpoint/2010/main" val="2079851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263</TotalTime>
  <Words>958</Words>
  <Application>Microsoft Office PowerPoint</Application>
  <PresentationFormat>Panorámica</PresentationFormat>
  <Paragraphs>52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Rounded MT Bold</vt:lpstr>
      <vt:lpstr>Calibri</vt:lpstr>
      <vt:lpstr>Calibri Light</vt:lpstr>
      <vt:lpstr>Celestial</vt:lpstr>
      <vt:lpstr>Presentación de PowerPoint</vt:lpstr>
      <vt:lpstr>Presentación de PowerPoint</vt:lpstr>
      <vt:lpstr>PLAN DE EMPRESA </vt:lpstr>
      <vt:lpstr>HISTORIA </vt:lpstr>
      <vt:lpstr>OBJETIVO </vt:lpstr>
      <vt:lpstr>MISION </vt:lpstr>
      <vt:lpstr>VISION </vt:lpstr>
      <vt:lpstr>VALORES </vt:lpstr>
      <vt:lpstr>Análisis de Costos de Productos</vt:lpstr>
      <vt:lpstr>Ventas y Beneficios</vt:lpstr>
      <vt:lpstr>Estrategia de Mercado</vt:lpstr>
      <vt:lpstr>Plan de Marketing</vt:lpstr>
      <vt:lpstr>¿Por que adquirís nuestros productos?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MELISSA GOMEZ PERALTA</dc:creator>
  <cp:lastModifiedBy>vine</cp:lastModifiedBy>
  <cp:revision>22</cp:revision>
  <dcterms:created xsi:type="dcterms:W3CDTF">2023-08-23T23:54:53Z</dcterms:created>
  <dcterms:modified xsi:type="dcterms:W3CDTF">2023-08-26T01:41:14Z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2023-08-26T01:40:46Z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146b7fa2-799f-4955-a38a-355d45b9d882</vt:lpwstr>
  </property>
  <property fmtid="{D5CDD505-2E9C-101B-9397-08002B2CF9AE}" pid="7" name="MSIP_Label_defa4170-0d19-0005-0004-bc88714345d2_ActionId">
    <vt:lpwstr>23f81481-f068-4480-9dad-56699b36b780</vt:lpwstr>
  </property>
  <property fmtid="{D5CDD505-2E9C-101B-9397-08002B2CF9AE}" pid="8" name="MSIP_Label_defa4170-0d19-0005-0004-bc88714345d2_ContentBits">
    <vt:lpwstr>0</vt:lpwstr>
  </property>
</Properties>
</file>