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9"/>
  </p:notesMasterIdLst>
  <p:sldIdLst>
    <p:sldId id="256" r:id="rId2"/>
    <p:sldId id="257" r:id="rId3"/>
    <p:sldId id="264" r:id="rId4"/>
    <p:sldId id="258" r:id="rId5"/>
    <p:sldId id="269" r:id="rId6"/>
    <p:sldId id="268" r:id="rId7"/>
    <p:sldId id="261" r:id="rId8"/>
    <p:sldId id="267" r:id="rId9"/>
    <p:sldId id="260" r:id="rId10"/>
    <p:sldId id="272" r:id="rId11"/>
    <p:sldId id="270" r:id="rId12"/>
    <p:sldId id="262" r:id="rId13"/>
    <p:sldId id="265" r:id="rId14"/>
    <p:sldId id="266" r:id="rId15"/>
    <p:sldId id="274" r:id="rId16"/>
    <p:sldId id="263" r:id="rId17"/>
    <p:sldId id="271" r:id="rId18"/>
    <p:sldId id="287" r:id="rId19"/>
    <p:sldId id="275" r:id="rId20"/>
    <p:sldId id="282" r:id="rId21"/>
    <p:sldId id="283" r:id="rId22"/>
    <p:sldId id="284" r:id="rId23"/>
    <p:sldId id="273" r:id="rId24"/>
    <p:sldId id="276" r:id="rId25"/>
    <p:sldId id="277" r:id="rId26"/>
    <p:sldId id="279" r:id="rId27"/>
    <p:sldId id="2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74CF"/>
    <a:srgbClr val="101626"/>
    <a:srgbClr val="F0F3F3"/>
    <a:srgbClr val="F5F6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308" autoAdjust="0"/>
  </p:normalViewPr>
  <p:slideViewPr>
    <p:cSldViewPr snapToGrid="0">
      <p:cViewPr varScale="1">
        <p:scale>
          <a:sx n="41" d="100"/>
          <a:sy n="41" d="100"/>
        </p:scale>
        <p:origin x="160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F5628-3EB5-47EF-A729-8352BEDD867D}"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368485-93C2-4E20-972D-18562C02D651}" type="slidenum">
              <a:rPr lang="en-US" smtClean="0"/>
              <a:t>‹#›</a:t>
            </a:fld>
            <a:endParaRPr lang="en-US"/>
          </a:p>
        </p:txBody>
      </p:sp>
    </p:spTree>
    <p:extLst>
      <p:ext uri="{BB962C8B-B14F-4D97-AF65-F5344CB8AC3E}">
        <p14:creationId xmlns:p14="http://schemas.microsoft.com/office/powerpoint/2010/main" val="289624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368485-93C2-4E20-972D-18562C02D651}" type="slidenum">
              <a:rPr lang="en-US" smtClean="0"/>
              <a:t>1</a:t>
            </a:fld>
            <a:endParaRPr lang="en-US"/>
          </a:p>
        </p:txBody>
      </p:sp>
    </p:spTree>
    <p:extLst>
      <p:ext uri="{BB962C8B-B14F-4D97-AF65-F5344CB8AC3E}">
        <p14:creationId xmlns:p14="http://schemas.microsoft.com/office/powerpoint/2010/main" val="566051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368485-93C2-4E20-972D-18562C02D651}" type="slidenum">
              <a:rPr lang="en-US" smtClean="0"/>
              <a:t>12</a:t>
            </a:fld>
            <a:endParaRPr lang="en-US"/>
          </a:p>
        </p:txBody>
      </p:sp>
    </p:spTree>
    <p:extLst>
      <p:ext uri="{BB962C8B-B14F-4D97-AF65-F5344CB8AC3E}">
        <p14:creationId xmlns:p14="http://schemas.microsoft.com/office/powerpoint/2010/main" val="3134605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368485-93C2-4E20-972D-18562C02D651}" type="slidenum">
              <a:rPr lang="en-US" smtClean="0"/>
              <a:t>13</a:t>
            </a:fld>
            <a:endParaRPr lang="en-US"/>
          </a:p>
        </p:txBody>
      </p:sp>
    </p:spTree>
    <p:extLst>
      <p:ext uri="{BB962C8B-B14F-4D97-AF65-F5344CB8AC3E}">
        <p14:creationId xmlns:p14="http://schemas.microsoft.com/office/powerpoint/2010/main" val="2449788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368485-93C2-4E20-972D-18562C02D651}" type="slidenum">
              <a:rPr lang="en-US" smtClean="0"/>
              <a:t>14</a:t>
            </a:fld>
            <a:endParaRPr lang="en-US"/>
          </a:p>
        </p:txBody>
      </p:sp>
    </p:spTree>
    <p:extLst>
      <p:ext uri="{BB962C8B-B14F-4D97-AF65-F5344CB8AC3E}">
        <p14:creationId xmlns:p14="http://schemas.microsoft.com/office/powerpoint/2010/main" val="2080680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main components of the data are calculated using the eigenvectors. The ways in which the data vary most are represented by the eigenvectors of the data's covariance matrix. The new coordinate system in which the data is represented is then defined using these coordinates.</a:t>
            </a:r>
          </a:p>
          <a:p>
            <a:endParaRPr lang="tr-TR" dirty="0"/>
          </a:p>
          <a:p>
            <a:endParaRPr lang="en-US" dirty="0"/>
          </a:p>
        </p:txBody>
      </p:sp>
      <p:sp>
        <p:nvSpPr>
          <p:cNvPr id="4" name="Slide Number Placeholder 3"/>
          <p:cNvSpPr>
            <a:spLocks noGrp="1"/>
          </p:cNvSpPr>
          <p:nvPr>
            <p:ph type="sldNum" sz="quarter" idx="5"/>
          </p:nvPr>
        </p:nvSpPr>
        <p:spPr/>
        <p:txBody>
          <a:bodyPr/>
          <a:lstStyle/>
          <a:p>
            <a:fld id="{E7368485-93C2-4E20-972D-18562C02D651}" type="slidenum">
              <a:rPr lang="en-US" smtClean="0"/>
              <a:t>15</a:t>
            </a:fld>
            <a:endParaRPr lang="en-US"/>
          </a:p>
        </p:txBody>
      </p:sp>
    </p:spTree>
    <p:extLst>
      <p:ext uri="{BB962C8B-B14F-4D97-AF65-F5344CB8AC3E}">
        <p14:creationId xmlns:p14="http://schemas.microsoft.com/office/powerpoint/2010/main" val="1672182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368485-93C2-4E20-972D-18562C02D651}" type="slidenum">
              <a:rPr lang="en-US" smtClean="0"/>
              <a:t>16</a:t>
            </a:fld>
            <a:endParaRPr lang="en-US"/>
          </a:p>
        </p:txBody>
      </p:sp>
    </p:spTree>
    <p:extLst>
      <p:ext uri="{BB962C8B-B14F-4D97-AF65-F5344CB8AC3E}">
        <p14:creationId xmlns:p14="http://schemas.microsoft.com/office/powerpoint/2010/main" val="4291744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92929"/>
                </a:solidFill>
                <a:effectLst/>
                <a:latin typeface="source-serif-pro"/>
              </a:rPr>
              <a:t>Column standardize your data.</a:t>
            </a:r>
          </a:p>
          <a:p>
            <a:pPr algn="l">
              <a:buFont typeface="+mj-lt"/>
              <a:buAutoNum type="arabicPeriod"/>
            </a:pPr>
            <a:r>
              <a:rPr lang="en-US" b="0" i="0" dirty="0">
                <a:solidFill>
                  <a:srgbClr val="292929"/>
                </a:solidFill>
                <a:effectLst/>
                <a:latin typeface="source-serif-pro"/>
              </a:rPr>
              <a:t>Find the covariance matrix.</a:t>
            </a:r>
          </a:p>
          <a:p>
            <a:pPr algn="l">
              <a:buFont typeface="+mj-lt"/>
              <a:buAutoNum type="arabicPeriod"/>
            </a:pPr>
            <a:r>
              <a:rPr lang="en-US" b="0" i="0" dirty="0">
                <a:solidFill>
                  <a:srgbClr val="292929"/>
                </a:solidFill>
                <a:effectLst/>
                <a:latin typeface="source-serif-pro"/>
              </a:rPr>
              <a:t>Find all eigenvalues and eigenvectors of the covariance matrix.</a:t>
            </a:r>
          </a:p>
          <a:p>
            <a:pPr algn="l">
              <a:buFont typeface="+mj-lt"/>
              <a:buAutoNum type="arabicPeriod"/>
            </a:pPr>
            <a:r>
              <a:rPr lang="en-US" b="0" i="0" dirty="0">
                <a:solidFill>
                  <a:srgbClr val="292929"/>
                </a:solidFill>
                <a:effectLst/>
                <a:latin typeface="source-serif-pro"/>
              </a:rPr>
              <a:t>Then v1 corresponding to largest eigenvalue lambda1 is the direction with maximum variance, v2 corresponding to lambda 2 is the direction with second maximum variance and so on.</a:t>
            </a:r>
          </a:p>
          <a:p>
            <a:pPr algn="l">
              <a:buFont typeface="+mj-lt"/>
              <a:buAutoNum type="arabicPeriod"/>
            </a:pPr>
            <a:r>
              <a:rPr lang="en-US" b="0" i="0" dirty="0">
                <a:solidFill>
                  <a:srgbClr val="292929"/>
                </a:solidFill>
                <a:effectLst/>
                <a:latin typeface="source-serif-pro"/>
              </a:rPr>
              <a:t>To get k features, multiply the original data matrix with the matrix of eigenvectors corresponding to top k largest eigenvalues.</a:t>
            </a:r>
          </a:p>
          <a:p>
            <a:endParaRPr lang="en-US" dirty="0"/>
          </a:p>
        </p:txBody>
      </p:sp>
      <p:sp>
        <p:nvSpPr>
          <p:cNvPr id="4" name="Slide Number Placeholder 3"/>
          <p:cNvSpPr>
            <a:spLocks noGrp="1"/>
          </p:cNvSpPr>
          <p:nvPr>
            <p:ph type="sldNum" sz="quarter" idx="5"/>
          </p:nvPr>
        </p:nvSpPr>
        <p:spPr/>
        <p:txBody>
          <a:bodyPr/>
          <a:lstStyle/>
          <a:p>
            <a:fld id="{E7368485-93C2-4E20-972D-18562C02D651}" type="slidenum">
              <a:rPr lang="en-US" smtClean="0"/>
              <a:t>18</a:t>
            </a:fld>
            <a:endParaRPr lang="en-US"/>
          </a:p>
        </p:txBody>
      </p:sp>
    </p:spTree>
    <p:extLst>
      <p:ext uri="{BB962C8B-B14F-4D97-AF65-F5344CB8AC3E}">
        <p14:creationId xmlns:p14="http://schemas.microsoft.com/office/powerpoint/2010/main" val="212857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a:t>
            </a:r>
            <a:r>
              <a:rPr lang="en-US" dirty="0"/>
              <a:t>he reason why it is critical to perform standardization prior to PCA, is that the latter is quite sensitive regarding the variances of the initial variables. That is, if there are large differences between the ranges of initial variables, those variables with larger ranges will dominate over those with small ranges (for example, a variable that ranges between 0 and 100 will dominate over a variable that ranges between 0 and 1), which will lead to biased results. So, transforming the data to comparable scales can prevent this problem.</a:t>
            </a:r>
          </a:p>
        </p:txBody>
      </p:sp>
      <p:sp>
        <p:nvSpPr>
          <p:cNvPr id="4" name="Slide Number Placeholder 3"/>
          <p:cNvSpPr>
            <a:spLocks noGrp="1"/>
          </p:cNvSpPr>
          <p:nvPr>
            <p:ph type="sldNum" sz="quarter" idx="5"/>
          </p:nvPr>
        </p:nvSpPr>
        <p:spPr/>
        <p:txBody>
          <a:bodyPr/>
          <a:lstStyle/>
          <a:p>
            <a:fld id="{E7368485-93C2-4E20-972D-18562C02D651}" type="slidenum">
              <a:rPr lang="en-US" smtClean="0"/>
              <a:t>19</a:t>
            </a:fld>
            <a:endParaRPr lang="en-US"/>
          </a:p>
        </p:txBody>
      </p:sp>
    </p:spTree>
    <p:extLst>
      <p:ext uri="{BB962C8B-B14F-4D97-AF65-F5344CB8AC3E}">
        <p14:creationId xmlns:p14="http://schemas.microsoft.com/office/powerpoint/2010/main" val="1839839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368485-93C2-4E20-972D-18562C02D651}" type="slidenum">
              <a:rPr lang="en-US" smtClean="0"/>
              <a:t>20</a:t>
            </a:fld>
            <a:endParaRPr lang="en-US"/>
          </a:p>
        </p:txBody>
      </p:sp>
    </p:spTree>
    <p:extLst>
      <p:ext uri="{BB962C8B-B14F-4D97-AF65-F5344CB8AC3E}">
        <p14:creationId xmlns:p14="http://schemas.microsoft.com/office/powerpoint/2010/main" val="1770240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solidFill>
                  <a:srgbClr val="3A3B41"/>
                </a:solidFill>
                <a:effectLst/>
                <a:latin typeface="Georgia" panose="02040502050405020303" pitchFamily="18" charset="0"/>
              </a:rPr>
              <a:t>Organizing information in principal components this way, will allow you to reduce dimensionality without losing much information, and this by discarding the components with low information and considering the remaining components as your new variables.</a:t>
            </a:r>
          </a:p>
          <a:p>
            <a:pPr algn="l"/>
            <a:r>
              <a:rPr lang="en-US" b="0" dirty="0">
                <a:solidFill>
                  <a:srgbClr val="3A3B41"/>
                </a:solidFill>
                <a:effectLst/>
                <a:latin typeface="Georgia" panose="02040502050405020303" pitchFamily="18" charset="0"/>
              </a:rPr>
              <a:t>An important thing to realize here is that the principal components are less interpretable and don’t have any real meaning since they are constructed as linear combinations of the initial variables.</a:t>
            </a:r>
          </a:p>
          <a:p>
            <a:pPr algn="l"/>
            <a:r>
              <a:rPr lang="en-US" b="0" dirty="0">
                <a:solidFill>
                  <a:srgbClr val="3A3B41"/>
                </a:solidFill>
                <a:effectLst/>
                <a:latin typeface="Georgia" panose="02040502050405020303" pitchFamily="18" charset="0"/>
              </a:rPr>
              <a:t>Geometrically speaking, principal components represent the directions of the data that explain a </a:t>
            </a:r>
            <a:r>
              <a:rPr lang="en-US" b="1" dirty="0">
                <a:solidFill>
                  <a:srgbClr val="3A3B41"/>
                </a:solidFill>
                <a:effectLst/>
                <a:latin typeface="Georgia" panose="02040502050405020303" pitchFamily="18" charset="0"/>
              </a:rPr>
              <a:t>maximal amount of variance</a:t>
            </a:r>
            <a:r>
              <a:rPr lang="en-US" b="0" dirty="0">
                <a:solidFill>
                  <a:srgbClr val="3A3B41"/>
                </a:solidFill>
                <a:effectLst/>
                <a:latin typeface="Georgia" panose="02040502050405020303" pitchFamily="18" charset="0"/>
              </a:rPr>
              <a:t> the lines that capture most information of the data. The relationship between variance and information here, is that the larger the variance carried by a line, the larger the dispersion of the data points along it, and the larger the dispersion along a line, the more information it has.</a:t>
            </a:r>
            <a:endParaRPr lang="tr-TR" b="0" dirty="0">
              <a:solidFill>
                <a:srgbClr val="3A3B41"/>
              </a:solidFill>
              <a:effectLst/>
              <a:latin typeface="Georgia" panose="02040502050405020303" pitchFamily="18" charset="0"/>
            </a:endParaRPr>
          </a:p>
          <a:p>
            <a:pPr algn="l"/>
            <a:endParaRPr lang="tr-TR" b="0" dirty="0">
              <a:solidFill>
                <a:srgbClr val="3A3B41"/>
              </a:solidFill>
              <a:effectLst/>
              <a:latin typeface="Georgia" panose="02040502050405020303" pitchFamily="18" charset="0"/>
            </a:endParaRPr>
          </a:p>
          <a:p>
            <a:pPr algn="l"/>
            <a:r>
              <a:rPr lang="en-US" b="0" dirty="0">
                <a:solidFill>
                  <a:srgbClr val="3A3B41"/>
                </a:solidFill>
                <a:effectLst/>
                <a:latin typeface="Georgia" panose="02040502050405020303" pitchFamily="18" charset="0"/>
              </a:rPr>
              <a:t>To put all this simply, just think of principal components as new axes that provide the best angle to see and evaluate the data, so that the differences between the observations are better visible.</a:t>
            </a:r>
          </a:p>
          <a:p>
            <a:endParaRPr lang="en-US" dirty="0"/>
          </a:p>
        </p:txBody>
      </p:sp>
      <p:sp>
        <p:nvSpPr>
          <p:cNvPr id="4" name="Slide Number Placeholder 3"/>
          <p:cNvSpPr>
            <a:spLocks noGrp="1"/>
          </p:cNvSpPr>
          <p:nvPr>
            <p:ph type="sldNum" sz="quarter" idx="5"/>
          </p:nvPr>
        </p:nvSpPr>
        <p:spPr/>
        <p:txBody>
          <a:bodyPr/>
          <a:lstStyle/>
          <a:p>
            <a:fld id="{E7368485-93C2-4E20-972D-18562C02D651}" type="slidenum">
              <a:rPr lang="en-US" smtClean="0"/>
              <a:t>21</a:t>
            </a:fld>
            <a:endParaRPr lang="en-US"/>
          </a:p>
        </p:txBody>
      </p:sp>
    </p:spTree>
    <p:extLst>
      <p:ext uri="{BB962C8B-B14F-4D97-AF65-F5344CB8AC3E}">
        <p14:creationId xmlns:p14="http://schemas.microsoft.com/office/powerpoint/2010/main" val="2979701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7368485-93C2-4E20-972D-18562C02D651}" type="slidenum">
              <a:rPr lang="en-US" smtClean="0"/>
              <a:t>22</a:t>
            </a:fld>
            <a:endParaRPr lang="en-US"/>
          </a:p>
        </p:txBody>
      </p:sp>
    </p:spTree>
    <p:extLst>
      <p:ext uri="{BB962C8B-B14F-4D97-AF65-F5344CB8AC3E}">
        <p14:creationId xmlns:p14="http://schemas.microsoft.com/office/powerpoint/2010/main" val="4197604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Principal components analysis (PCA) is one of a family of techniques for taking high-dimensional data and using the dependencies between the variables to represent it in a more tractable, lower-dimensional form, without losing too much information.</a:t>
            </a:r>
          </a:p>
        </p:txBody>
      </p:sp>
      <p:sp>
        <p:nvSpPr>
          <p:cNvPr id="4" name="Slide Number Placeholder 3"/>
          <p:cNvSpPr>
            <a:spLocks noGrp="1"/>
          </p:cNvSpPr>
          <p:nvPr>
            <p:ph type="sldNum" sz="quarter" idx="5"/>
          </p:nvPr>
        </p:nvSpPr>
        <p:spPr/>
        <p:txBody>
          <a:bodyPr/>
          <a:lstStyle/>
          <a:p>
            <a:fld id="{E7368485-93C2-4E20-972D-18562C02D651}" type="slidenum">
              <a:rPr lang="en-US" smtClean="0"/>
              <a:t>2</a:t>
            </a:fld>
            <a:endParaRPr lang="en-US"/>
          </a:p>
        </p:txBody>
      </p:sp>
    </p:spTree>
    <p:extLst>
      <p:ext uri="{BB962C8B-B14F-4D97-AF65-F5344CB8AC3E}">
        <p14:creationId xmlns:p14="http://schemas.microsoft.com/office/powerpoint/2010/main" val="983721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Specifically, the code creates a scatter plot of the sepal length and width and petal length and width of the flowers in the iris dataset using the first 100 examples.</a:t>
            </a:r>
          </a:p>
          <a:p>
            <a:pPr algn="l"/>
            <a:r>
              <a:rPr lang="en-US" b="0" i="0" dirty="0">
                <a:solidFill>
                  <a:srgbClr val="374151"/>
                </a:solidFill>
                <a:effectLst/>
                <a:latin typeface="Söhne"/>
              </a:rPr>
              <a:t>Here's how the code works:</a:t>
            </a:r>
          </a:p>
          <a:p>
            <a:pPr algn="l">
              <a:buFont typeface="+mj-lt"/>
              <a:buAutoNum type="arabicPeriod"/>
            </a:pPr>
            <a:r>
              <a:rPr lang="en-US" b="0" i="0" dirty="0">
                <a:solidFill>
                  <a:srgbClr val="374151"/>
                </a:solidFill>
                <a:effectLst/>
                <a:latin typeface="Söhne"/>
              </a:rPr>
              <a:t>First, the iris dataset is loaded using the "pandas" library.</a:t>
            </a:r>
          </a:p>
          <a:p>
            <a:pPr algn="l">
              <a:buFont typeface="+mj-lt"/>
              <a:buAutoNum type="arabicPeriod"/>
            </a:pPr>
            <a:r>
              <a:rPr lang="en-US" b="0" i="0" dirty="0">
                <a:solidFill>
                  <a:srgbClr val="374151"/>
                </a:solidFill>
                <a:effectLst/>
                <a:latin typeface="Söhne"/>
              </a:rPr>
              <a:t>Then, the first 100 examples are selected and stored in a new </a:t>
            </a:r>
            <a:r>
              <a:rPr lang="en-US" b="0" i="0" dirty="0" err="1">
                <a:solidFill>
                  <a:srgbClr val="374151"/>
                </a:solidFill>
                <a:effectLst/>
                <a:latin typeface="Söhne"/>
              </a:rPr>
              <a:t>DataFrame</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The "</a:t>
            </a:r>
            <a:r>
              <a:rPr lang="en-US" b="0" i="0" dirty="0" err="1">
                <a:solidFill>
                  <a:srgbClr val="374151"/>
                </a:solidFill>
                <a:effectLst/>
                <a:latin typeface="Söhne"/>
              </a:rPr>
              <a:t>matplotlib.pyplot</a:t>
            </a:r>
            <a:r>
              <a:rPr lang="en-US" b="0" i="0" dirty="0">
                <a:solidFill>
                  <a:srgbClr val="374151"/>
                </a:solidFill>
                <a:effectLst/>
                <a:latin typeface="Söhne"/>
              </a:rPr>
              <a:t>" library is used to create a new figure and set its size.</a:t>
            </a:r>
          </a:p>
          <a:p>
            <a:pPr algn="l">
              <a:buFont typeface="+mj-lt"/>
              <a:buAutoNum type="arabicPeriod"/>
            </a:pPr>
            <a:r>
              <a:rPr lang="en-US" b="0" i="0" dirty="0">
                <a:solidFill>
                  <a:srgbClr val="374151"/>
                </a:solidFill>
                <a:effectLst/>
                <a:latin typeface="Söhne"/>
              </a:rPr>
              <a:t>A scatter plot is created using the sepal length and width and petal length and width as the x and y axes, respectively, and the flower species as the color of each point.</a:t>
            </a:r>
          </a:p>
          <a:p>
            <a:pPr algn="l">
              <a:buFont typeface="+mj-lt"/>
              <a:buAutoNum type="arabicPeriod"/>
            </a:pPr>
            <a:r>
              <a:rPr lang="en-US" b="0" i="0" dirty="0">
                <a:solidFill>
                  <a:srgbClr val="374151"/>
                </a:solidFill>
                <a:effectLst/>
                <a:latin typeface="Söhne"/>
              </a:rPr>
              <a:t>Labels are added to the x and y axes and a title is added to the plot.</a:t>
            </a:r>
          </a:p>
          <a:p>
            <a:pPr algn="l">
              <a:buFont typeface="+mj-lt"/>
              <a:buAutoNum type="arabicPeriod"/>
            </a:pPr>
            <a:r>
              <a:rPr lang="en-US" b="0" i="0" dirty="0">
                <a:solidFill>
                  <a:srgbClr val="374151"/>
                </a:solidFill>
                <a:effectLst/>
                <a:latin typeface="Söhne"/>
              </a:rPr>
              <a:t>The plot is displayed using the "show" function from the "</a:t>
            </a:r>
            <a:r>
              <a:rPr lang="en-US" b="0" i="0" dirty="0" err="1">
                <a:solidFill>
                  <a:srgbClr val="374151"/>
                </a:solidFill>
                <a:effectLst/>
                <a:latin typeface="Söhne"/>
              </a:rPr>
              <a:t>matplotlib.pyplot</a:t>
            </a:r>
            <a:r>
              <a:rPr lang="en-US" b="0" i="0" dirty="0">
                <a:solidFill>
                  <a:srgbClr val="374151"/>
                </a:solidFill>
                <a:effectLst/>
                <a:latin typeface="Söhne"/>
              </a:rPr>
              <a:t>" library.</a:t>
            </a:r>
          </a:p>
          <a:p>
            <a:endParaRPr lang="en-US" dirty="0"/>
          </a:p>
        </p:txBody>
      </p:sp>
      <p:sp>
        <p:nvSpPr>
          <p:cNvPr id="4" name="Slide Number Placeholder 3"/>
          <p:cNvSpPr>
            <a:spLocks noGrp="1"/>
          </p:cNvSpPr>
          <p:nvPr>
            <p:ph type="sldNum" sz="quarter" idx="5"/>
          </p:nvPr>
        </p:nvSpPr>
        <p:spPr/>
        <p:txBody>
          <a:bodyPr/>
          <a:lstStyle/>
          <a:p>
            <a:fld id="{E7368485-93C2-4E20-972D-18562C02D651}" type="slidenum">
              <a:rPr lang="en-US" smtClean="0"/>
              <a:t>26</a:t>
            </a:fld>
            <a:endParaRPr lang="en-US"/>
          </a:p>
        </p:txBody>
      </p:sp>
    </p:spTree>
    <p:extLst>
      <p:ext uri="{BB962C8B-B14F-4D97-AF65-F5344CB8AC3E}">
        <p14:creationId xmlns:p14="http://schemas.microsoft.com/office/powerpoint/2010/main" val="26886625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368485-93C2-4E20-972D-18562C02D651}" type="slidenum">
              <a:rPr lang="en-US" smtClean="0"/>
              <a:t>27</a:t>
            </a:fld>
            <a:endParaRPr lang="en-US"/>
          </a:p>
        </p:txBody>
      </p:sp>
    </p:spTree>
    <p:extLst>
      <p:ext uri="{BB962C8B-B14F-4D97-AF65-F5344CB8AC3E}">
        <p14:creationId xmlns:p14="http://schemas.microsoft.com/office/powerpoint/2010/main" val="2991391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5192D"/>
                </a:solidFill>
                <a:effectLst/>
                <a:latin typeface="Studio-Feixen-Sans"/>
              </a:rPr>
              <a:t>One important thing to note about PCA is that it is an </a:t>
            </a:r>
            <a:r>
              <a:rPr lang="en-US" b="1" i="0" dirty="0">
                <a:solidFill>
                  <a:srgbClr val="05192D"/>
                </a:solidFill>
                <a:effectLst/>
                <a:latin typeface="Studio-Feixen-Sans"/>
              </a:rPr>
              <a:t>Unsupervised</a:t>
            </a:r>
            <a:r>
              <a:rPr lang="en-US" b="0" i="0" dirty="0">
                <a:solidFill>
                  <a:srgbClr val="05192D"/>
                </a:solidFill>
                <a:effectLst/>
                <a:latin typeface="Studio-Feixen-Sans"/>
              </a:rPr>
              <a:t> dimensionality reduction technique, you can cluster the similar data points based on the feature correlation between them without any supervision (or labels)</a:t>
            </a:r>
            <a:endParaRPr lang="en-US" dirty="0"/>
          </a:p>
        </p:txBody>
      </p:sp>
      <p:sp>
        <p:nvSpPr>
          <p:cNvPr id="4" name="Slide Number Placeholder 3"/>
          <p:cNvSpPr>
            <a:spLocks noGrp="1"/>
          </p:cNvSpPr>
          <p:nvPr>
            <p:ph type="sldNum" sz="quarter" idx="5"/>
          </p:nvPr>
        </p:nvSpPr>
        <p:spPr/>
        <p:txBody>
          <a:bodyPr/>
          <a:lstStyle/>
          <a:p>
            <a:fld id="{E7368485-93C2-4E20-972D-18562C02D651}" type="slidenum">
              <a:rPr lang="en-US" smtClean="0"/>
              <a:t>3</a:t>
            </a:fld>
            <a:endParaRPr lang="en-US"/>
          </a:p>
        </p:txBody>
      </p:sp>
    </p:spTree>
    <p:extLst>
      <p:ext uri="{BB962C8B-B14F-4D97-AF65-F5344CB8AC3E}">
        <p14:creationId xmlns:p14="http://schemas.microsoft.com/office/powerpoint/2010/main" val="69868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E7368485-93C2-4E20-972D-18562C02D651}" type="slidenum">
              <a:rPr lang="en-US" smtClean="0"/>
              <a:t>4</a:t>
            </a:fld>
            <a:endParaRPr lang="en-US"/>
          </a:p>
        </p:txBody>
      </p:sp>
    </p:spTree>
    <p:extLst>
      <p:ext uri="{BB962C8B-B14F-4D97-AF65-F5344CB8AC3E}">
        <p14:creationId xmlns:p14="http://schemas.microsoft.com/office/powerpoint/2010/main" val="1997517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368485-93C2-4E20-972D-18562C02D651}" type="slidenum">
              <a:rPr lang="en-US" smtClean="0"/>
              <a:t>6</a:t>
            </a:fld>
            <a:endParaRPr lang="en-US"/>
          </a:p>
        </p:txBody>
      </p:sp>
    </p:spTree>
    <p:extLst>
      <p:ext uri="{BB962C8B-B14F-4D97-AF65-F5344CB8AC3E}">
        <p14:creationId xmlns:p14="http://schemas.microsoft.com/office/powerpoint/2010/main" val="3687442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368485-93C2-4E20-972D-18562C02D651}" type="slidenum">
              <a:rPr lang="en-US" smtClean="0"/>
              <a:t>7</a:t>
            </a:fld>
            <a:endParaRPr lang="en-US"/>
          </a:p>
        </p:txBody>
      </p:sp>
    </p:spTree>
    <p:extLst>
      <p:ext uri="{BB962C8B-B14F-4D97-AF65-F5344CB8AC3E}">
        <p14:creationId xmlns:p14="http://schemas.microsoft.com/office/powerpoint/2010/main" val="1153955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368485-93C2-4E20-972D-18562C02D651}" type="slidenum">
              <a:rPr lang="en-US" smtClean="0"/>
              <a:t>8</a:t>
            </a:fld>
            <a:endParaRPr lang="en-US"/>
          </a:p>
        </p:txBody>
      </p:sp>
    </p:spTree>
    <p:extLst>
      <p:ext uri="{BB962C8B-B14F-4D97-AF65-F5344CB8AC3E}">
        <p14:creationId xmlns:p14="http://schemas.microsoft.com/office/powerpoint/2010/main" val="1183550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368485-93C2-4E20-972D-18562C02D651}" type="slidenum">
              <a:rPr lang="en-US" smtClean="0"/>
              <a:t>9</a:t>
            </a:fld>
            <a:endParaRPr lang="en-US"/>
          </a:p>
        </p:txBody>
      </p:sp>
    </p:spTree>
    <p:extLst>
      <p:ext uri="{BB962C8B-B14F-4D97-AF65-F5344CB8AC3E}">
        <p14:creationId xmlns:p14="http://schemas.microsoft.com/office/powerpoint/2010/main" val="4059321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368485-93C2-4E20-972D-18562C02D651}" type="slidenum">
              <a:rPr lang="en-US" smtClean="0"/>
              <a:t>10</a:t>
            </a:fld>
            <a:endParaRPr lang="en-US"/>
          </a:p>
        </p:txBody>
      </p:sp>
    </p:spTree>
    <p:extLst>
      <p:ext uri="{BB962C8B-B14F-4D97-AF65-F5344CB8AC3E}">
        <p14:creationId xmlns:p14="http://schemas.microsoft.com/office/powerpoint/2010/main" val="3010069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5/2/2023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282170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5/2/2023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91158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5/2/2023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30060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5/2/2023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47394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5/2/2023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08502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5/2/2023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06884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5/2/2023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50947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5/2/2023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5380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5/2/2023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89345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5/2/2023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4207675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5/2/2023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367673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5/2/2023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27180907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3.wdp"/></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8" Type="http://schemas.openxmlformats.org/officeDocument/2006/relationships/hyperlink" Target="https://builtin.com/data-science/step-step-explanation-principal-component-analysis" TargetMode="External"/><Relationship Id="rId13" Type="http://schemas.openxmlformats.org/officeDocument/2006/relationships/hyperlink" Target="https://sebastianraschka.com/Articles/2015_pca_in_3_steps.html" TargetMode="External"/><Relationship Id="rId18" Type="http://schemas.openxmlformats.org/officeDocument/2006/relationships/hyperlink" Target="https://pubs.acs.org/doi/full/10.1021/ac800110w" TargetMode="External"/><Relationship Id="rId3" Type="http://schemas.openxmlformats.org/officeDocument/2006/relationships/hyperlink" Target="https://www.kaggle.com/code/shrutimechlearn/step-by-step-pca-with-iris-dataset" TargetMode="External"/><Relationship Id="rId7" Type="http://schemas.openxmlformats.org/officeDocument/2006/relationships/hyperlink" Target="https://www.simplilearn.com/tutorials/machine-learning-tutorial/principal-component-analysis" TargetMode="External"/><Relationship Id="rId12" Type="http://schemas.openxmlformats.org/officeDocument/2006/relationships/hyperlink" Target="https://dataaspirant.com/principal-component-analysis-pca/#t-1609906201495" TargetMode="External"/><Relationship Id="rId17" Type="http://schemas.openxmlformats.org/officeDocument/2006/relationships/hyperlink" Target="https://ieeexplore.ieee.org/document/5522134" TargetMode="External"/><Relationship Id="rId2" Type="http://schemas.openxmlformats.org/officeDocument/2006/relationships/notesSlide" Target="../notesSlides/notesSlide21.xml"/><Relationship Id="rId16" Type="http://schemas.openxmlformats.org/officeDocument/2006/relationships/hyperlink" Target="https://stats.stackexchange.com/questions/2691/making-sense-of-principal-component-analysis-eigenvectors-eigenvalues" TargetMode="External"/><Relationship Id="rId1" Type="http://schemas.openxmlformats.org/officeDocument/2006/relationships/slideLayout" Target="../slideLayouts/slideLayout2.xml"/><Relationship Id="rId6" Type="http://schemas.openxmlformats.org/officeDocument/2006/relationships/hyperlink" Target="https://www.researchgate.net/figure/Principal-component-analysis-PCA-the-covariance-matrix-of-procrustes-coordinates_fig2_263295966" TargetMode="External"/><Relationship Id="rId11" Type="http://schemas.openxmlformats.org/officeDocument/2006/relationships/hyperlink" Target="https://www.turing.com/kb/guide-to-principal-component-analysis" TargetMode="External"/><Relationship Id="rId5" Type="http://schemas.openxmlformats.org/officeDocument/2006/relationships/hyperlink" Target="https://medium.com/analytics-vidhya/mathematics-behind-principal-component-analysis-pca-1cdff0a808a9" TargetMode="External"/><Relationship Id="rId15" Type="http://schemas.openxmlformats.org/officeDocument/2006/relationships/hyperlink" Target="https://www.quora.com/What-are-the-disadvantages-of-a-PCA" TargetMode="External"/><Relationship Id="rId10" Type="http://schemas.openxmlformats.org/officeDocument/2006/relationships/hyperlink" Target="https://www.geeksforgeeks.org/mathematical-approach-to-pca/" TargetMode="External"/><Relationship Id="rId19" Type="http://schemas.openxmlformats.org/officeDocument/2006/relationships/hyperlink" Target="https://statisticsglobe.com/advantages-disadvantages-pca" TargetMode="External"/><Relationship Id="rId4" Type="http://schemas.openxmlformats.org/officeDocument/2006/relationships/hyperlink" Target="https://www.analyticsvidhya.com/blog/2021/09/pca-and-its-underlying-mathematical-principles/" TargetMode="External"/><Relationship Id="rId9" Type="http://schemas.openxmlformats.org/officeDocument/2006/relationships/hyperlink" Target="https://medium.com/analytics-vidhya/understanding-principle-component-analysis-pca-step-by-step-e7a4bb4031d9" TargetMode="External"/><Relationship Id="rId14" Type="http://schemas.openxmlformats.org/officeDocument/2006/relationships/hyperlink" Target="https://blog.devgenius.io/the-role-of-eigenvalues-in-pca-c177718c2cc"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58" name="Rectangle 49">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3" descr="Blue and pink marble-like design">
            <a:extLst>
              <a:ext uri="{FF2B5EF4-FFF2-40B4-BE49-F238E27FC236}">
                <a16:creationId xmlns:a16="http://schemas.microsoft.com/office/drawing/2014/main" id="{E77F25E5-81A5-6A95-43FA-0AA3A57F2F4B}"/>
              </a:ext>
            </a:extLst>
          </p:cNvPr>
          <p:cNvPicPr>
            <a:picLocks noChangeAspect="1"/>
          </p:cNvPicPr>
          <p:nvPr/>
        </p:nvPicPr>
        <p:blipFill rotWithShape="1">
          <a:blip r:embed="rId3"/>
          <a:srcRect t="7980" b="11663"/>
          <a:stretch/>
        </p:blipFill>
        <p:spPr>
          <a:xfrm>
            <a:off x="1" y="10"/>
            <a:ext cx="12191999" cy="6857990"/>
          </a:xfrm>
          <a:prstGeom prst="rect">
            <a:avLst/>
          </a:prstGeom>
        </p:spPr>
      </p:pic>
      <p:sp>
        <p:nvSpPr>
          <p:cNvPr id="59" name="Rectangle 51">
            <a:extLst>
              <a:ext uri="{FF2B5EF4-FFF2-40B4-BE49-F238E27FC236}">
                <a16:creationId xmlns:a16="http://schemas.microsoft.com/office/drawing/2014/main" id="{50828E5B-9EDE-4D1D-8C59-333EDC952C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1840754"/>
            <a:ext cx="12188952" cy="501724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66ACE0-7883-B650-8691-A5E59F1EEF0F}"/>
              </a:ext>
            </a:extLst>
          </p:cNvPr>
          <p:cNvSpPr>
            <a:spLocks noGrp="1"/>
          </p:cNvSpPr>
          <p:nvPr>
            <p:ph type="ctrTitle"/>
          </p:nvPr>
        </p:nvSpPr>
        <p:spPr>
          <a:xfrm>
            <a:off x="1078992" y="1104405"/>
            <a:ext cx="10178816" cy="3742815"/>
          </a:xfrm>
        </p:spPr>
        <p:txBody>
          <a:bodyPr anchor="b">
            <a:noAutofit/>
          </a:bodyPr>
          <a:lstStyle/>
          <a:p>
            <a:pPr algn="ctr"/>
            <a:r>
              <a:rPr lang="en-US" sz="8800" b="1" i="0" dirty="0">
                <a:solidFill>
                  <a:schemeClr val="tx2"/>
                </a:solidFill>
                <a:effectLst/>
                <a:latin typeface="sohne"/>
              </a:rPr>
              <a:t>Principal Component Analysis</a:t>
            </a:r>
            <a:endParaRPr lang="en-US" sz="8800" dirty="0">
              <a:solidFill>
                <a:schemeClr val="tx2"/>
              </a:solidFill>
            </a:endParaRPr>
          </a:p>
        </p:txBody>
      </p:sp>
      <p:cxnSp>
        <p:nvCxnSpPr>
          <p:cNvPr id="60" name="Straight Connector 53">
            <a:extLst>
              <a:ext uri="{FF2B5EF4-FFF2-40B4-BE49-F238E27FC236}">
                <a16:creationId xmlns:a16="http://schemas.microsoft.com/office/drawing/2014/main" id="{C56E7048-86CF-445D-8846-414F144FD8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75209" y="5016207"/>
            <a:ext cx="8618129"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61"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TextBox 2">
            <a:extLst>
              <a:ext uri="{FF2B5EF4-FFF2-40B4-BE49-F238E27FC236}">
                <a16:creationId xmlns:a16="http://schemas.microsoft.com/office/drawing/2014/main" id="{98460DC1-0064-5D3A-1FBB-59C888F01114}"/>
              </a:ext>
            </a:extLst>
          </p:cNvPr>
          <p:cNvSpPr txBox="1"/>
          <p:nvPr/>
        </p:nvSpPr>
        <p:spPr>
          <a:xfrm>
            <a:off x="8902700" y="6053305"/>
            <a:ext cx="3283945" cy="369324"/>
          </a:xfrm>
          <a:prstGeom prst="rect">
            <a:avLst/>
          </a:prstGeom>
          <a:noFill/>
        </p:spPr>
        <p:txBody>
          <a:bodyPr wrap="square" rtlCol="0">
            <a:spAutoFit/>
          </a:bodyPr>
          <a:lstStyle/>
          <a:p>
            <a:r>
              <a:rPr lang="tr-TR" dirty="0"/>
              <a:t>Berivan Melissa Gürpınar</a:t>
            </a:r>
          </a:p>
        </p:txBody>
      </p:sp>
    </p:spTree>
    <p:extLst>
      <p:ext uri="{BB962C8B-B14F-4D97-AF65-F5344CB8AC3E}">
        <p14:creationId xmlns:p14="http://schemas.microsoft.com/office/powerpoint/2010/main" val="2465121"/>
      </p:ext>
    </p:extLst>
  </p:cSld>
  <p:clrMapOvr>
    <a:masterClrMapping/>
  </p:clrMapOvr>
  <mc:AlternateContent xmlns:mc="http://schemas.openxmlformats.org/markup-compatibility/2006" xmlns:p14="http://schemas.microsoft.com/office/powerpoint/2010/main">
    <mc:Choice Requires="p14">
      <p:transition spd="slow" p14:dur="2000" advTm="128"/>
    </mc:Choice>
    <mc:Fallback xmlns="">
      <p:transition spd="slow" advTm="12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6BA0F0-E643-5C6B-E93B-CEFEDF2C379A}"/>
              </a:ext>
            </a:extLst>
          </p:cNvPr>
          <p:cNvSpPr>
            <a:spLocks noGrp="1"/>
          </p:cNvSpPr>
          <p:nvPr>
            <p:ph idx="1"/>
          </p:nvPr>
        </p:nvSpPr>
        <p:spPr>
          <a:xfrm>
            <a:off x="927104" y="1663699"/>
            <a:ext cx="10856888" cy="5139067"/>
          </a:xfrm>
        </p:spPr>
        <p:txBody>
          <a:bodyPr>
            <a:normAutofit/>
          </a:bodyPr>
          <a:lstStyle/>
          <a:p>
            <a:pPr marL="457200" indent="-457200" algn="l">
              <a:buFont typeface="+mj-lt"/>
              <a:buAutoNum type="arabicParenR"/>
            </a:pPr>
            <a:r>
              <a:rPr lang="en-US" sz="2400" b="1" i="0" dirty="0">
                <a:solidFill>
                  <a:schemeClr val="tx1">
                    <a:lumMod val="65000"/>
                    <a:lumOff val="35000"/>
                  </a:schemeClr>
                </a:solidFill>
                <a:effectLst/>
              </a:rPr>
              <a:t>Linearity Assumption</a:t>
            </a:r>
            <a:endParaRPr lang="tr-TR" sz="2400" b="1" i="0" dirty="0">
              <a:solidFill>
                <a:schemeClr val="tx1">
                  <a:lumMod val="65000"/>
                  <a:lumOff val="35000"/>
                </a:schemeClr>
              </a:solidFill>
              <a:effectLst/>
            </a:endParaRPr>
          </a:p>
          <a:p>
            <a:pPr marL="457200" indent="-457200" algn="l">
              <a:buFont typeface="+mj-lt"/>
              <a:buAutoNum type="arabicParenR"/>
            </a:pPr>
            <a:r>
              <a:rPr lang="en-US" sz="2400" b="1" i="0" dirty="0">
                <a:solidFill>
                  <a:schemeClr val="tx1">
                    <a:lumMod val="65000"/>
                    <a:lumOff val="35000"/>
                  </a:schemeClr>
                </a:solidFill>
                <a:effectLst/>
              </a:rPr>
              <a:t>Sensitivity to Outliers</a:t>
            </a:r>
            <a:endParaRPr lang="tr-TR" sz="2400" b="1" i="0" dirty="0">
              <a:solidFill>
                <a:schemeClr val="tx1">
                  <a:lumMod val="65000"/>
                  <a:lumOff val="35000"/>
                </a:schemeClr>
              </a:solidFill>
              <a:effectLst/>
            </a:endParaRPr>
          </a:p>
          <a:p>
            <a:pPr marL="457200" indent="-457200" algn="l">
              <a:buFont typeface="+mj-lt"/>
              <a:buAutoNum type="arabicParenR"/>
            </a:pPr>
            <a:r>
              <a:rPr lang="en-US" sz="2400" b="1" i="0" dirty="0">
                <a:solidFill>
                  <a:schemeClr val="tx1">
                    <a:lumMod val="65000"/>
                    <a:lumOff val="35000"/>
                  </a:schemeClr>
                </a:solidFill>
                <a:effectLst/>
              </a:rPr>
              <a:t>Dependence on Data Scaling</a:t>
            </a:r>
            <a:endParaRPr lang="tr-TR" sz="2400" b="1" i="0" dirty="0">
              <a:solidFill>
                <a:schemeClr val="tx1">
                  <a:lumMod val="65000"/>
                  <a:lumOff val="35000"/>
                </a:schemeClr>
              </a:solidFill>
              <a:effectLst/>
            </a:endParaRPr>
          </a:p>
          <a:p>
            <a:pPr marL="457200" indent="-457200" algn="l">
              <a:buFont typeface="+mj-lt"/>
              <a:buAutoNum type="arabicParenR"/>
            </a:pPr>
            <a:r>
              <a:rPr lang="en-US" sz="2400" b="1" i="0" dirty="0">
                <a:solidFill>
                  <a:schemeClr val="tx1">
                    <a:lumMod val="65000"/>
                    <a:lumOff val="35000"/>
                  </a:schemeClr>
                </a:solidFill>
                <a:effectLst/>
              </a:rPr>
              <a:t>Information Loss</a:t>
            </a:r>
            <a:endParaRPr lang="tr-TR" sz="2400" b="1" i="0" dirty="0">
              <a:solidFill>
                <a:schemeClr val="tx1">
                  <a:lumMod val="65000"/>
                  <a:lumOff val="35000"/>
                </a:schemeClr>
              </a:solidFill>
              <a:effectLst/>
            </a:endParaRPr>
          </a:p>
          <a:p>
            <a:pPr marL="457200" indent="-457200" algn="l">
              <a:buFont typeface="+mj-lt"/>
              <a:buAutoNum type="arabicParenR"/>
            </a:pPr>
            <a:r>
              <a:rPr lang="en-US" sz="2400" b="1" dirty="0">
                <a:solidFill>
                  <a:schemeClr val="tx1">
                    <a:lumMod val="65000"/>
                    <a:lumOff val="35000"/>
                  </a:schemeClr>
                </a:solidFill>
              </a:rPr>
              <a:t>Interpretability</a:t>
            </a:r>
            <a:endParaRPr lang="tr-TR" sz="2400" b="1" dirty="0">
              <a:solidFill>
                <a:schemeClr val="tx1">
                  <a:lumMod val="65000"/>
                  <a:lumOff val="35000"/>
                </a:schemeClr>
              </a:solidFill>
            </a:endParaRPr>
          </a:p>
          <a:p>
            <a:pPr marL="457200" indent="-457200" algn="l">
              <a:buFont typeface="+mj-lt"/>
              <a:buAutoNum type="arabicParenR"/>
            </a:pPr>
            <a:r>
              <a:rPr lang="en-US" sz="2400" b="1" dirty="0">
                <a:solidFill>
                  <a:schemeClr val="tx1">
                    <a:lumMod val="65000"/>
                    <a:lumOff val="35000"/>
                  </a:schemeClr>
                </a:solidFill>
              </a:rPr>
              <a:t>Correlation Structure</a:t>
            </a:r>
            <a:endParaRPr lang="tr-TR" sz="2400" b="1" dirty="0">
              <a:solidFill>
                <a:schemeClr val="tx1">
                  <a:lumMod val="65000"/>
                  <a:lumOff val="35000"/>
                </a:schemeClr>
              </a:solidFill>
            </a:endParaRPr>
          </a:p>
          <a:p>
            <a:pPr marL="457200" indent="-457200" algn="l">
              <a:buFont typeface="+mj-lt"/>
              <a:buAutoNum type="arabicParenR"/>
            </a:pPr>
            <a:r>
              <a:rPr lang="en-US" sz="2400" b="1" dirty="0">
                <a:solidFill>
                  <a:schemeClr val="tx1">
                    <a:lumMod val="65000"/>
                    <a:lumOff val="35000"/>
                  </a:schemeClr>
                </a:solidFill>
              </a:rPr>
              <a:t>Sample Size</a:t>
            </a:r>
            <a:endParaRPr lang="en-US" b="0" i="0" dirty="0">
              <a:solidFill>
                <a:schemeClr val="tx1">
                  <a:lumMod val="65000"/>
                  <a:lumOff val="35000"/>
                </a:schemeClr>
              </a:solidFill>
              <a:effectLst/>
            </a:endParaRPr>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9" name="Rectangle 8">
            <a:extLst>
              <a:ext uri="{FF2B5EF4-FFF2-40B4-BE49-F238E27FC236}">
                <a16:creationId xmlns:a16="http://schemas.microsoft.com/office/drawing/2014/main" id="{7A621912-35DA-B8E9-C76C-E250BAAD1825}"/>
              </a:ext>
            </a:extLst>
          </p:cNvPr>
          <p:cNvSpPr/>
          <p:nvPr/>
        </p:nvSpPr>
        <p:spPr>
          <a:xfrm>
            <a:off x="0" y="0"/>
            <a:ext cx="12192000" cy="1511300"/>
          </a:xfrm>
          <a:prstGeom prst="rect">
            <a:avLst/>
          </a:prstGeom>
          <a:solidFill>
            <a:srgbClr val="101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3EF53F6-6478-A55C-0878-89D67660CE6E}"/>
              </a:ext>
            </a:extLst>
          </p:cNvPr>
          <p:cNvPicPr>
            <a:picLocks noChangeAspect="1"/>
          </p:cNvPicPr>
          <p:nvPr/>
        </p:nvPicPr>
        <p:blipFill rotWithShape="1">
          <a:blip r:embed="rId3"/>
          <a:srcRect t="49444" b="8833"/>
          <a:stretch/>
        </p:blipFill>
        <p:spPr>
          <a:xfrm>
            <a:off x="2588048" y="55233"/>
            <a:ext cx="7015904" cy="1456067"/>
          </a:xfrm>
          <a:prstGeom prst="rect">
            <a:avLst/>
          </a:prstGeom>
        </p:spPr>
      </p:pic>
    </p:spTree>
    <p:extLst>
      <p:ext uri="{BB962C8B-B14F-4D97-AF65-F5344CB8AC3E}">
        <p14:creationId xmlns:p14="http://schemas.microsoft.com/office/powerpoint/2010/main" val="292914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22" name="Rectangle 21">
            <a:extLst>
              <a:ext uri="{FF2B5EF4-FFF2-40B4-BE49-F238E27FC236}">
                <a16:creationId xmlns:a16="http://schemas.microsoft.com/office/drawing/2014/main" id="{5FCC6E86-7C37-4FD2-AF0B-C9BDDBC2B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56E0423-1CB3-7280-8122-42E235A4348F}"/>
              </a:ext>
            </a:extLst>
          </p:cNvPr>
          <p:cNvPicPr>
            <a:picLocks noGrp="1" noChangeAspect="1"/>
          </p:cNvPicPr>
          <p:nvPr>
            <p:ph idx="1"/>
          </p:nvPr>
        </p:nvPicPr>
        <p:blipFill rotWithShape="1">
          <a:blip r:embed="rId2"/>
          <a:srcRect b="13532"/>
          <a:stretch/>
        </p:blipFill>
        <p:spPr>
          <a:xfrm>
            <a:off x="651902" y="604559"/>
            <a:ext cx="10888196" cy="5648882"/>
          </a:xfrm>
          <a:prstGeom prst="rect">
            <a:avLst/>
          </a:prstGeom>
        </p:spPr>
      </p:pic>
      <p:sp>
        <p:nvSpPr>
          <p:cNvPr id="24" name="Freeform 6">
            <a:extLst>
              <a:ext uri="{FF2B5EF4-FFF2-40B4-BE49-F238E27FC236}">
                <a16:creationId xmlns:a16="http://schemas.microsoft.com/office/drawing/2014/main" id="{38C2FC07-A260-43C5-ABA2-A9DD5D5A8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291631741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531324-08E8-D2D5-2677-D5973737271D}"/>
              </a:ext>
            </a:extLst>
          </p:cNvPr>
          <p:cNvSpPr>
            <a:spLocks noGrp="1"/>
          </p:cNvSpPr>
          <p:nvPr>
            <p:ph type="title"/>
          </p:nvPr>
        </p:nvSpPr>
        <p:spPr>
          <a:xfrm>
            <a:off x="7885743" y="222585"/>
            <a:ext cx="3541205" cy="1706649"/>
          </a:xfrm>
        </p:spPr>
        <p:txBody>
          <a:bodyPr vert="horz" lIns="91440" tIns="45720" rIns="91440" bIns="45720" rtlCol="0" anchor="ctr">
            <a:normAutofit/>
          </a:bodyPr>
          <a:lstStyle/>
          <a:p>
            <a:r>
              <a:rPr lang="en-US" sz="4800" b="0" i="0" dirty="0">
                <a:effectLst/>
                <a:latin typeface="Söhne"/>
              </a:rPr>
              <a:t>Correlation</a:t>
            </a:r>
            <a:br>
              <a:rPr lang="en-US" sz="4800" b="0" i="0" dirty="0">
                <a:effectLst/>
                <a:latin typeface="Söhne"/>
              </a:rPr>
            </a:br>
            <a:endParaRPr lang="en-US" sz="4800" dirty="0">
              <a:latin typeface="Söhne"/>
            </a:endParaRPr>
          </a:p>
        </p:txBody>
      </p:sp>
      <p:pic>
        <p:nvPicPr>
          <p:cNvPr id="2050" name="Picture 2" descr="Correlation Definitions, Examples &amp; Interpretation">
            <a:extLst>
              <a:ext uri="{FF2B5EF4-FFF2-40B4-BE49-F238E27FC236}">
                <a16:creationId xmlns:a16="http://schemas.microsoft.com/office/drawing/2014/main" id="{453DDB0D-2978-A628-9E2F-7615DB451B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81" t="12663" r="4527" b="10937"/>
          <a:stretch/>
        </p:blipFill>
        <p:spPr bwMode="auto">
          <a:xfrm>
            <a:off x="758953" y="1838793"/>
            <a:ext cx="6301805" cy="2793183"/>
          </a:xfrm>
          <a:prstGeom prst="rect">
            <a:avLst/>
          </a:prstGeom>
          <a:noFill/>
          <a:extLst>
            <a:ext uri="{909E8E84-426E-40DD-AFC4-6F175D3DCCD1}">
              <a14:hiddenFill xmlns:a14="http://schemas.microsoft.com/office/drawing/2010/main">
                <a:solidFill>
                  <a:srgbClr val="FFFFFF"/>
                </a:solidFill>
              </a14:hiddenFill>
            </a:ext>
          </a:extLst>
        </p:spPr>
      </p:pic>
      <p:cxnSp>
        <p:nvCxnSpPr>
          <p:cNvPr id="2057" name="Straight Connector 2056">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9AB6FE-14AA-DBA8-0F0A-2FAB17BF1AE5}"/>
              </a:ext>
            </a:extLst>
          </p:cNvPr>
          <p:cNvSpPr>
            <a:spLocks noGrp="1"/>
          </p:cNvSpPr>
          <p:nvPr>
            <p:ph idx="1"/>
          </p:nvPr>
        </p:nvSpPr>
        <p:spPr>
          <a:xfrm>
            <a:off x="7819712" y="1198605"/>
            <a:ext cx="3964298" cy="5313406"/>
          </a:xfrm>
        </p:spPr>
        <p:txBody>
          <a:bodyPr>
            <a:normAutofit lnSpcReduction="10000"/>
          </a:bodyPr>
          <a:lstStyle/>
          <a:p>
            <a:pPr marL="0" indent="0">
              <a:lnSpc>
                <a:spcPct val="100000"/>
              </a:lnSpc>
              <a:buNone/>
            </a:pPr>
            <a:r>
              <a:rPr lang="en-US" dirty="0"/>
              <a:t>A statistical measure known as correlation expresses the direction and strength of the linear connection between two variables. The covariance matrix, a square matrix that displays the pairwise correlations between all pairs of variables in the dataset, is calculated in the setting of PCA using correlation. The covariance matrix's diagonal elements stand for each variable's variance, while the off-diagonal elements indicate the covariances between different pairs of variables. </a:t>
            </a:r>
          </a:p>
          <a:p>
            <a:pPr>
              <a:lnSpc>
                <a:spcPct val="100000"/>
              </a:lnSpc>
            </a:pPr>
            <a:endParaRPr lang="en-US" sz="1400" dirty="0"/>
          </a:p>
        </p:txBody>
      </p:sp>
      <p:sp>
        <p:nvSpPr>
          <p:cNvPr id="2059"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91011899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AE0F7E-9980-8C65-E05B-E1E78365C364}"/>
              </a:ext>
            </a:extLst>
          </p:cNvPr>
          <p:cNvSpPr>
            <a:spLocks noGrp="1"/>
          </p:cNvSpPr>
          <p:nvPr>
            <p:ph type="title"/>
          </p:nvPr>
        </p:nvSpPr>
        <p:spPr>
          <a:xfrm>
            <a:off x="758952" y="420625"/>
            <a:ext cx="10667998" cy="1326814"/>
          </a:xfrm>
        </p:spPr>
        <p:txBody>
          <a:bodyPr anchor="ctr">
            <a:normAutofit/>
          </a:bodyPr>
          <a:lstStyle/>
          <a:p>
            <a:r>
              <a:rPr lang="en-US" sz="4800" b="0" i="0" dirty="0">
                <a:solidFill>
                  <a:schemeClr val="bg1"/>
                </a:solidFill>
                <a:effectLst/>
                <a:latin typeface="sohne"/>
              </a:rPr>
              <a:t>Orthogonal</a:t>
            </a:r>
            <a:endParaRPr lang="en-US" sz="4800" dirty="0">
              <a:solidFill>
                <a:schemeClr val="bg1"/>
              </a:solidFill>
              <a:latin typeface="sohne"/>
            </a:endParaRPr>
          </a:p>
        </p:txBody>
      </p:sp>
      <p:sp>
        <p:nvSpPr>
          <p:cNvPr id="3" name="Content Placeholder 2">
            <a:extLst>
              <a:ext uri="{FF2B5EF4-FFF2-40B4-BE49-F238E27FC236}">
                <a16:creationId xmlns:a16="http://schemas.microsoft.com/office/drawing/2014/main" id="{E12A7705-CAF9-9F8B-58D5-A2092F65B45E}"/>
              </a:ext>
            </a:extLst>
          </p:cNvPr>
          <p:cNvSpPr>
            <a:spLocks noGrp="1"/>
          </p:cNvSpPr>
          <p:nvPr>
            <p:ph idx="1"/>
          </p:nvPr>
        </p:nvSpPr>
        <p:spPr>
          <a:xfrm>
            <a:off x="758951" y="2413168"/>
            <a:ext cx="7297654" cy="4024207"/>
          </a:xfrm>
        </p:spPr>
        <p:txBody>
          <a:bodyPr anchor="ctr">
            <a:normAutofit fontScale="92500"/>
          </a:bodyPr>
          <a:lstStyle/>
          <a:p>
            <a:pPr marL="0" indent="0">
              <a:lnSpc>
                <a:spcPct val="100000"/>
              </a:lnSpc>
              <a:buNone/>
            </a:pPr>
            <a:r>
              <a:rPr lang="en-US" b="0" i="0" dirty="0">
                <a:effectLst/>
              </a:rPr>
              <a:t>The term "orthogonality" alludes to the principal components' construction as being orthogonal to one another in the context of the PCA algorithm. This indicates that there is no redundant information among the main components and that they are not correlated with one another.</a:t>
            </a:r>
          </a:p>
          <a:p>
            <a:pPr marL="0" indent="0">
              <a:lnSpc>
                <a:spcPct val="100000"/>
              </a:lnSpc>
              <a:buNone/>
            </a:pPr>
            <a:r>
              <a:rPr lang="en-US" b="0" i="0" dirty="0">
                <a:effectLst/>
              </a:rPr>
              <a:t>Orthogonality in PCA is mathematically expressed as follows: each principal component is built to maximize the variance explained by it while adhering to the requirement that it be orthogonal to all other principal components. The principal components are computed as linear combinations of the original variables. Thus, each principal component is guaranteed to capture a unique and non-redundant part of the variation in the data.</a:t>
            </a:r>
          </a:p>
          <a:p>
            <a:pPr marL="0" indent="0">
              <a:lnSpc>
                <a:spcPct val="100000"/>
              </a:lnSpc>
              <a:buNone/>
            </a:pPr>
            <a:endParaRPr lang="en-US" sz="1400" dirty="0"/>
          </a:p>
        </p:txBody>
      </p:sp>
      <p:sp>
        <p:nvSpPr>
          <p:cNvPr id="308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3076" name="Picture 4" descr="Principal Component Analysis using R | R-bloggers">
            <a:extLst>
              <a:ext uri="{FF2B5EF4-FFF2-40B4-BE49-F238E27FC236}">
                <a16:creationId xmlns:a16="http://schemas.microsoft.com/office/drawing/2014/main" id="{092D69F3-948C-761B-7D64-236C8A7C1C0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56605" y="2413168"/>
            <a:ext cx="4135395" cy="3931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66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531324-08E8-D2D5-2677-D5973737271D}"/>
              </a:ext>
            </a:extLst>
          </p:cNvPr>
          <p:cNvSpPr>
            <a:spLocks noGrp="1"/>
          </p:cNvSpPr>
          <p:nvPr>
            <p:ph type="title"/>
          </p:nvPr>
        </p:nvSpPr>
        <p:spPr>
          <a:xfrm>
            <a:off x="758952" y="3928374"/>
            <a:ext cx="3888994" cy="2033652"/>
          </a:xfrm>
        </p:spPr>
        <p:txBody>
          <a:bodyPr vert="horz" lIns="91440" tIns="45720" rIns="91440" bIns="45720" rtlCol="0">
            <a:normAutofit fontScale="90000"/>
          </a:bodyPr>
          <a:lstStyle/>
          <a:p>
            <a:br>
              <a:rPr lang="tr-TR" sz="5100" b="0" i="0" dirty="0">
                <a:effectLst/>
                <a:latin typeface="sohne"/>
              </a:rPr>
            </a:br>
            <a:r>
              <a:rPr lang="en-US" sz="5100" b="0" i="0" dirty="0">
                <a:effectLst/>
                <a:latin typeface="sohne"/>
              </a:rPr>
              <a:t>Eigen Vectors</a:t>
            </a:r>
            <a:br>
              <a:rPr lang="en-US" sz="5100" b="0" i="0" dirty="0">
                <a:effectLst/>
                <a:latin typeface="sohne"/>
              </a:rPr>
            </a:br>
            <a:endParaRPr lang="en-US" sz="5100" dirty="0">
              <a:latin typeface="sohne"/>
            </a:endParaRPr>
          </a:p>
        </p:txBody>
      </p:sp>
      <p:sp>
        <p:nvSpPr>
          <p:cNvPr id="4105" name="Rectangle 4104">
            <a:extLst>
              <a:ext uri="{FF2B5EF4-FFF2-40B4-BE49-F238E27FC236}">
                <a16:creationId xmlns:a16="http://schemas.microsoft.com/office/drawing/2014/main" id="{5EF13EA1-F66C-4347-AEBF-A5438DF27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
            <a:ext cx="12191999" cy="3474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D3F9811-FE20-E264-870A-A5D5983A74DA}"/>
              </a:ext>
            </a:extLst>
          </p:cNvPr>
          <p:cNvPicPr>
            <a:picLocks noChangeAspect="1"/>
          </p:cNvPicPr>
          <p:nvPr/>
        </p:nvPicPr>
        <p:blipFill>
          <a:blip r:embed="rId3"/>
          <a:stretch>
            <a:fillRect/>
          </a:stretch>
        </p:blipFill>
        <p:spPr>
          <a:xfrm>
            <a:off x="758951" y="712125"/>
            <a:ext cx="5173133" cy="2050441"/>
          </a:xfrm>
          <a:prstGeom prst="rect">
            <a:avLst/>
          </a:prstGeom>
        </p:spPr>
      </p:pic>
      <p:pic>
        <p:nvPicPr>
          <p:cNvPr id="4098" name="Picture 2" descr="Finding Eigenvalues and Eigenvectors - YouTube">
            <a:extLst>
              <a:ext uri="{FF2B5EF4-FFF2-40B4-BE49-F238E27FC236}">
                <a16:creationId xmlns:a16="http://schemas.microsoft.com/office/drawing/2014/main" id="{CE655A66-8B8D-CD10-5FA5-55ACC7D35B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4792" b="5442"/>
          <a:stretch/>
        </p:blipFill>
        <p:spPr bwMode="auto">
          <a:xfrm>
            <a:off x="6263406" y="578262"/>
            <a:ext cx="5166594" cy="2318166"/>
          </a:xfrm>
          <a:prstGeom prst="rect">
            <a:avLst/>
          </a:prstGeom>
          <a:noFill/>
          <a:extLst>
            <a:ext uri="{909E8E84-426E-40DD-AFC4-6F175D3DCCD1}">
              <a14:hiddenFill xmlns:a14="http://schemas.microsoft.com/office/drawing/2010/main">
                <a:solidFill>
                  <a:srgbClr val="FFFFFF"/>
                </a:solidFill>
              </a14:hiddenFill>
            </a:ext>
          </a:extLst>
        </p:spPr>
      </p:pic>
      <p:sp>
        <p:nvSpPr>
          <p:cNvPr id="410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132777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sp>
        <p:nvSpPr>
          <p:cNvPr id="3" name="Content Placeholder 2">
            <a:extLst>
              <a:ext uri="{FF2B5EF4-FFF2-40B4-BE49-F238E27FC236}">
                <a16:creationId xmlns:a16="http://schemas.microsoft.com/office/drawing/2014/main" id="{55FF20E7-AC9E-E2F4-E5F4-4A568B449287}"/>
              </a:ext>
            </a:extLst>
          </p:cNvPr>
          <p:cNvSpPr>
            <a:spLocks noGrp="1"/>
          </p:cNvSpPr>
          <p:nvPr>
            <p:ph idx="1"/>
          </p:nvPr>
        </p:nvSpPr>
        <p:spPr>
          <a:xfrm>
            <a:off x="4647946" y="3746500"/>
            <a:ext cx="7136066" cy="2895600"/>
          </a:xfrm>
        </p:spPr>
        <p:txBody>
          <a:bodyPr>
            <a:normAutofit lnSpcReduction="10000"/>
          </a:bodyPr>
          <a:lstStyle/>
          <a:p>
            <a:pPr marL="0" indent="0">
              <a:lnSpc>
                <a:spcPct val="100000"/>
              </a:lnSpc>
              <a:buNone/>
            </a:pPr>
            <a:r>
              <a:rPr lang="en-US" dirty="0"/>
              <a:t>Eigenvector is a non-zero vector that only changes the magnitude not direction when subjected to a linear transformation.</a:t>
            </a:r>
          </a:p>
          <a:p>
            <a:pPr marL="0" indent="0">
              <a:lnSpc>
                <a:spcPct val="100000"/>
              </a:lnSpc>
              <a:buNone/>
            </a:pPr>
            <a:r>
              <a:rPr lang="en-US" dirty="0"/>
              <a:t>It means that if we multiply a non-zero vector with the above covariance matrix then the result would be a scaled version of the initial vector and that scaled value is the eigenvalue.</a:t>
            </a:r>
          </a:p>
          <a:p>
            <a:pPr marL="0" indent="0">
              <a:lnSpc>
                <a:spcPct val="100000"/>
              </a:lnSpc>
              <a:buNone/>
            </a:pPr>
            <a:r>
              <a:rPr lang="en-US" dirty="0"/>
              <a:t>Mathematically, when an eigenvector is multiplied with a vector will give the product of the eigenvector and a scalar value.</a:t>
            </a:r>
          </a:p>
          <a:p>
            <a:pPr marL="0" indent="0">
              <a:lnSpc>
                <a:spcPct val="100000"/>
              </a:lnSpc>
              <a:buNone/>
            </a:pPr>
            <a:endParaRPr lang="en-US" sz="1400" dirty="0"/>
          </a:p>
        </p:txBody>
      </p:sp>
    </p:spTree>
    <p:extLst>
      <p:ext uri="{BB962C8B-B14F-4D97-AF65-F5344CB8AC3E}">
        <p14:creationId xmlns:p14="http://schemas.microsoft.com/office/powerpoint/2010/main" val="403503746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7175"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7177" name="Rectangle 7176">
            <a:extLst>
              <a:ext uri="{FF2B5EF4-FFF2-40B4-BE49-F238E27FC236}">
                <a16:creationId xmlns:a16="http://schemas.microsoft.com/office/drawing/2014/main" id="{5FCC6E86-7C37-4FD2-AF0B-C9BDDBC2B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dataset - I have n dimensional data and I want to check integrity, can I  downgrade to 2 dimensional feature space via PCA and do so? - Data Science  Stack Exchange">
            <a:extLst>
              <a:ext uri="{FF2B5EF4-FFF2-40B4-BE49-F238E27FC236}">
                <a16:creationId xmlns:a16="http://schemas.microsoft.com/office/drawing/2014/main" id="{1BE98912-F1FE-8A81-6BB5-E0CC8F3CB35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141502" y="764275"/>
            <a:ext cx="5908995" cy="5019289"/>
          </a:xfrm>
          <a:prstGeom prst="rect">
            <a:avLst/>
          </a:prstGeom>
          <a:noFill/>
          <a:extLst>
            <a:ext uri="{909E8E84-426E-40DD-AFC4-6F175D3DCCD1}">
              <a14:hiddenFill xmlns:a14="http://schemas.microsoft.com/office/drawing/2010/main">
                <a:solidFill>
                  <a:srgbClr val="FFFFFF"/>
                </a:solidFill>
              </a14:hiddenFill>
            </a:ext>
          </a:extLst>
        </p:spPr>
      </p:pic>
      <p:sp>
        <p:nvSpPr>
          <p:cNvPr id="7179" name="Freeform 6">
            <a:extLst>
              <a:ext uri="{FF2B5EF4-FFF2-40B4-BE49-F238E27FC236}">
                <a16:creationId xmlns:a16="http://schemas.microsoft.com/office/drawing/2014/main" id="{38C2FC07-A260-43C5-ABA2-A9DD5D5A8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43799849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8F8174-1458-2CBA-6CC2-33F8874FCC88}"/>
              </a:ext>
            </a:extLst>
          </p:cNvPr>
          <p:cNvSpPr>
            <a:spLocks noGrp="1"/>
          </p:cNvSpPr>
          <p:nvPr>
            <p:ph type="title"/>
          </p:nvPr>
        </p:nvSpPr>
        <p:spPr>
          <a:xfrm>
            <a:off x="918298" y="373240"/>
            <a:ext cx="10355403" cy="922160"/>
          </a:xfrm>
        </p:spPr>
        <p:txBody>
          <a:bodyPr>
            <a:normAutofit fontScale="90000"/>
          </a:bodyPr>
          <a:lstStyle/>
          <a:p>
            <a:r>
              <a:rPr lang="en-US" b="0" i="0" dirty="0">
                <a:solidFill>
                  <a:srgbClr val="272C37"/>
                </a:solidFill>
                <a:effectLst/>
                <a:latin typeface="Roboto" panose="02000000000000000000" pitchFamily="2" charset="0"/>
              </a:rPr>
              <a:t>Covariance Matrix</a:t>
            </a:r>
            <a:br>
              <a:rPr lang="en-US" b="0" i="0" dirty="0">
                <a:solidFill>
                  <a:srgbClr val="272C37"/>
                </a:solidFill>
                <a:effectLst/>
                <a:latin typeface="Roboto" panose="02000000000000000000" pitchFamily="2" charset="0"/>
              </a:rPr>
            </a:br>
            <a:endParaRPr lang="en-US" dirty="0"/>
          </a:p>
        </p:txBody>
      </p:sp>
      <p:cxnSp>
        <p:nvCxnSpPr>
          <p:cNvPr id="15"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FB40C2-C381-7AC0-DBBC-DFF2E0AF5F6E}"/>
              </a:ext>
            </a:extLst>
          </p:cNvPr>
          <p:cNvSpPr>
            <a:spLocks noGrp="1"/>
          </p:cNvSpPr>
          <p:nvPr>
            <p:ph idx="1"/>
          </p:nvPr>
        </p:nvSpPr>
        <p:spPr>
          <a:xfrm>
            <a:off x="918298" y="1401940"/>
            <a:ext cx="10766311" cy="2332006"/>
          </a:xfrm>
        </p:spPr>
        <p:txBody>
          <a:bodyPr>
            <a:normAutofit/>
          </a:bodyPr>
          <a:lstStyle/>
          <a:p>
            <a:pPr marL="0" indent="0">
              <a:buNone/>
            </a:pPr>
            <a:r>
              <a:rPr lang="en-US" dirty="0">
                <a:solidFill>
                  <a:schemeClr val="tx1">
                    <a:lumMod val="65000"/>
                    <a:lumOff val="35000"/>
                  </a:schemeClr>
                </a:solidFill>
              </a:rPr>
              <a:t>The covariance matrix is a p × p symmetric matrix (where p is the number of dimensions) that has as entries the covariances associated with all possible pairs of the initial variables. For example, for a 3-dimensional data set with 3 variables x, y, and z, the covariance matrix is a 3×3 data matrix of this from:</a:t>
            </a:r>
          </a:p>
        </p:txBody>
      </p:sp>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122" name="Picture 2" descr="Covariance Matrix for 3-Dimensional Data">
            <a:extLst>
              <a:ext uri="{FF2B5EF4-FFF2-40B4-BE49-F238E27FC236}">
                <a16:creationId xmlns:a16="http://schemas.microsoft.com/office/drawing/2014/main" id="{AD29C370-582A-1D16-E613-5E5AFFB55E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4566" y="2937198"/>
            <a:ext cx="7802866" cy="180657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6E4E583E-2975-8F6F-1BBB-962D46FCE67D}"/>
              </a:ext>
            </a:extLst>
          </p:cNvPr>
          <p:cNvSpPr txBox="1">
            <a:spLocks/>
          </p:cNvSpPr>
          <p:nvPr/>
        </p:nvSpPr>
        <p:spPr>
          <a:xfrm>
            <a:off x="1092323" y="4926314"/>
            <a:ext cx="10766307" cy="1659238"/>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65000"/>
                    <a:lumOff val="35000"/>
                  </a:schemeClr>
                </a:solidFill>
              </a:rPr>
              <a:t>Since the covariance of a variable with itself is its variance (</a:t>
            </a:r>
            <a:r>
              <a:rPr lang="en-US" dirty="0" err="1">
                <a:solidFill>
                  <a:schemeClr val="tx1">
                    <a:lumMod val="65000"/>
                    <a:lumOff val="35000"/>
                  </a:schemeClr>
                </a:solidFill>
              </a:rPr>
              <a:t>Cov</a:t>
            </a:r>
            <a:r>
              <a:rPr lang="en-US" dirty="0">
                <a:solidFill>
                  <a:schemeClr val="tx1">
                    <a:lumMod val="65000"/>
                    <a:lumOff val="35000"/>
                  </a:schemeClr>
                </a:solidFill>
              </a:rPr>
              <a:t>(</a:t>
            </a:r>
            <a:r>
              <a:rPr lang="en-US" dirty="0" err="1">
                <a:solidFill>
                  <a:schemeClr val="tx1">
                    <a:lumMod val="65000"/>
                    <a:lumOff val="35000"/>
                  </a:schemeClr>
                </a:solidFill>
              </a:rPr>
              <a:t>a,a</a:t>
            </a:r>
            <a:r>
              <a:rPr lang="en-US" dirty="0">
                <a:solidFill>
                  <a:schemeClr val="tx1">
                    <a:lumMod val="65000"/>
                    <a:lumOff val="35000"/>
                  </a:schemeClr>
                </a:solidFill>
              </a:rPr>
              <a:t>)=Var(a)), in the main diagonal (Top left to bottom right) we have the variances of each initial variable. And since the covariance is commutative (</a:t>
            </a:r>
            <a:r>
              <a:rPr lang="en-US" dirty="0" err="1">
                <a:solidFill>
                  <a:schemeClr val="tx1">
                    <a:lumMod val="65000"/>
                    <a:lumOff val="35000"/>
                  </a:schemeClr>
                </a:solidFill>
              </a:rPr>
              <a:t>Cov</a:t>
            </a:r>
            <a:r>
              <a:rPr lang="en-US" dirty="0">
                <a:solidFill>
                  <a:schemeClr val="tx1">
                    <a:lumMod val="65000"/>
                    <a:lumOff val="35000"/>
                  </a:schemeClr>
                </a:solidFill>
              </a:rPr>
              <a:t>(</a:t>
            </a:r>
            <a:r>
              <a:rPr lang="en-US" dirty="0" err="1">
                <a:solidFill>
                  <a:schemeClr val="tx1">
                    <a:lumMod val="65000"/>
                    <a:lumOff val="35000"/>
                  </a:schemeClr>
                </a:solidFill>
              </a:rPr>
              <a:t>a,b</a:t>
            </a:r>
            <a:r>
              <a:rPr lang="en-US" dirty="0">
                <a:solidFill>
                  <a:schemeClr val="tx1">
                    <a:lumMod val="65000"/>
                    <a:lumOff val="35000"/>
                  </a:schemeClr>
                </a:solidFill>
              </a:rPr>
              <a:t>)=</a:t>
            </a:r>
            <a:r>
              <a:rPr lang="en-US" dirty="0" err="1">
                <a:solidFill>
                  <a:schemeClr val="tx1">
                    <a:lumMod val="65000"/>
                    <a:lumOff val="35000"/>
                  </a:schemeClr>
                </a:solidFill>
              </a:rPr>
              <a:t>Cov</a:t>
            </a:r>
            <a:r>
              <a:rPr lang="en-US" dirty="0">
                <a:solidFill>
                  <a:schemeClr val="tx1">
                    <a:lumMod val="65000"/>
                    <a:lumOff val="35000"/>
                  </a:schemeClr>
                </a:solidFill>
              </a:rPr>
              <a:t>(</a:t>
            </a:r>
            <a:r>
              <a:rPr lang="en-US" dirty="0" err="1">
                <a:solidFill>
                  <a:schemeClr val="tx1">
                    <a:lumMod val="65000"/>
                    <a:lumOff val="35000"/>
                  </a:schemeClr>
                </a:solidFill>
              </a:rPr>
              <a:t>b,a</a:t>
            </a:r>
            <a:r>
              <a:rPr lang="en-US" dirty="0">
                <a:solidFill>
                  <a:schemeClr val="tx1">
                    <a:lumMod val="65000"/>
                    <a:lumOff val="35000"/>
                  </a:schemeClr>
                </a:solidFill>
              </a:rPr>
              <a:t>)), the entries of the covariance matrix are symmetric with respect to the main diagonal, which means that the upper and the lower triangular portions are equal.</a:t>
            </a:r>
          </a:p>
        </p:txBody>
      </p:sp>
    </p:spTree>
    <p:extLst>
      <p:ext uri="{BB962C8B-B14F-4D97-AF65-F5344CB8AC3E}">
        <p14:creationId xmlns:p14="http://schemas.microsoft.com/office/powerpoint/2010/main" val="3660139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6151"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6153" name="Rectangle 6152">
            <a:extLst>
              <a:ext uri="{FF2B5EF4-FFF2-40B4-BE49-F238E27FC236}">
                <a16:creationId xmlns:a16="http://schemas.microsoft.com/office/drawing/2014/main" id="{5FCC6E86-7C37-4FD2-AF0B-C9BDDBC2B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Principal component analysis (PCA), the covariance matrix of procrustes coordinates averaged by population for the ventral region of Aceria spp. Abbreviations for populations (European black symbols; North American grey symbols) are given in the legend of Fig. 2. Shape changes, magnified three times, are presented in the form of TPS transformation grids along the first (PC1) and second (PC2) axis ">
            <a:extLst>
              <a:ext uri="{FF2B5EF4-FFF2-40B4-BE49-F238E27FC236}">
                <a16:creationId xmlns:a16="http://schemas.microsoft.com/office/drawing/2014/main" id="{26627D0F-10F7-DD56-4DE4-61824C6AD3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55800" y="1656435"/>
            <a:ext cx="8533468" cy="4999609"/>
          </a:xfrm>
          <a:prstGeom prst="rect">
            <a:avLst/>
          </a:prstGeom>
          <a:noFill/>
          <a:extLst>
            <a:ext uri="{909E8E84-426E-40DD-AFC4-6F175D3DCCD1}">
              <a14:hiddenFill xmlns:a14="http://schemas.microsoft.com/office/drawing/2010/main">
                <a:solidFill>
                  <a:srgbClr val="FFFFFF"/>
                </a:solidFill>
              </a14:hiddenFill>
            </a:ext>
          </a:extLst>
        </p:spPr>
      </p:pic>
      <p:sp>
        <p:nvSpPr>
          <p:cNvPr id="6155" name="Freeform 6">
            <a:extLst>
              <a:ext uri="{FF2B5EF4-FFF2-40B4-BE49-F238E27FC236}">
                <a16:creationId xmlns:a16="http://schemas.microsoft.com/office/drawing/2014/main" id="{38C2FC07-A260-43C5-ABA2-A9DD5D5A8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 name="Content Placeholder 2">
            <a:extLst>
              <a:ext uri="{FF2B5EF4-FFF2-40B4-BE49-F238E27FC236}">
                <a16:creationId xmlns:a16="http://schemas.microsoft.com/office/drawing/2014/main" id="{BB81ED01-9E1D-1670-1045-F869EFABDA40}"/>
              </a:ext>
            </a:extLst>
          </p:cNvPr>
          <p:cNvSpPr txBox="1">
            <a:spLocks/>
          </p:cNvSpPr>
          <p:nvPr/>
        </p:nvSpPr>
        <p:spPr>
          <a:xfrm>
            <a:off x="890524" y="300938"/>
            <a:ext cx="10690352" cy="1261162"/>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1700" b="0" i="0" dirty="0">
                <a:solidFill>
                  <a:schemeClr val="tx1"/>
                </a:solidFill>
                <a:effectLst/>
              </a:rPr>
              <a:t>Principal component analysis (PCA), the covariance matrix of Procrustes coordinates averaged by population for the ventral region of </a:t>
            </a:r>
            <a:r>
              <a:rPr lang="en-US" sz="1700" b="0" i="0" dirty="0" err="1">
                <a:solidFill>
                  <a:schemeClr val="tx1"/>
                </a:solidFill>
                <a:effectLst/>
              </a:rPr>
              <a:t>Aceria</a:t>
            </a:r>
            <a:r>
              <a:rPr lang="en-US" sz="1700" b="0" i="0" dirty="0">
                <a:solidFill>
                  <a:schemeClr val="tx1"/>
                </a:solidFill>
                <a:effectLst/>
              </a:rPr>
              <a:t> spp. Abbreviations for populations (European black symbols; North American grey symbols) are given in the legend of changes, magnified three times, are presented in the form of TPS transformation grids along the first (PC1) and second (PC2) axis </a:t>
            </a:r>
          </a:p>
        </p:txBody>
      </p:sp>
    </p:spTree>
    <p:extLst>
      <p:ext uri="{BB962C8B-B14F-4D97-AF65-F5344CB8AC3E}">
        <p14:creationId xmlns:p14="http://schemas.microsoft.com/office/powerpoint/2010/main" val="72156131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he Basics: Principal Component Analysis | by Max Miller | Towards Data  Science">
            <a:extLst>
              <a:ext uri="{FF2B5EF4-FFF2-40B4-BE49-F238E27FC236}">
                <a16:creationId xmlns:a16="http://schemas.microsoft.com/office/drawing/2014/main" id="{69B05196-B386-4570-5B34-0271F7698062}"/>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l="10700" r="12551" b="7279"/>
          <a:stretch/>
        </p:blipFill>
        <p:spPr bwMode="auto">
          <a:xfrm>
            <a:off x="0" y="-101600"/>
            <a:ext cx="12192000" cy="67691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130C280-6BD7-9FFA-14E6-7E7521F85B8D}"/>
              </a:ext>
            </a:extLst>
          </p:cNvPr>
          <p:cNvSpPr>
            <a:spLocks noGrp="1"/>
          </p:cNvSpPr>
          <p:nvPr>
            <p:ph type="title"/>
          </p:nvPr>
        </p:nvSpPr>
        <p:spPr>
          <a:xfrm>
            <a:off x="330200" y="704850"/>
            <a:ext cx="9321800" cy="5448300"/>
          </a:xfrm>
        </p:spPr>
        <p:txBody>
          <a:bodyPr>
            <a:noAutofit/>
          </a:bodyPr>
          <a:lstStyle/>
          <a:p>
            <a:r>
              <a:rPr lang="en-US" sz="12000" b="1" dirty="0">
                <a:solidFill>
                  <a:srgbClr val="04003F"/>
                </a:solidFill>
                <a:effectLst/>
                <a:latin typeface="Barlow Condensed" panose="020B0604020202020204" pitchFamily="2" charset="-94"/>
              </a:rPr>
              <a:t>Step-by-Step Explanation </a:t>
            </a:r>
            <a:br>
              <a:rPr lang="tr-TR" sz="12000" b="1" dirty="0">
                <a:solidFill>
                  <a:srgbClr val="04003F"/>
                </a:solidFill>
                <a:effectLst/>
                <a:latin typeface="Barlow Condensed" panose="020B0604020202020204" pitchFamily="2" charset="-94"/>
              </a:rPr>
            </a:br>
            <a:r>
              <a:rPr lang="en-US" sz="12000" b="1" dirty="0">
                <a:solidFill>
                  <a:srgbClr val="04003F"/>
                </a:solidFill>
                <a:effectLst/>
                <a:latin typeface="Barlow Condensed" panose="020B0604020202020204" pitchFamily="2" charset="-94"/>
              </a:rPr>
              <a:t>of PCA</a:t>
            </a:r>
            <a:br>
              <a:rPr lang="en-US" sz="12000" b="1" dirty="0">
                <a:solidFill>
                  <a:srgbClr val="04003F"/>
                </a:solidFill>
                <a:effectLst/>
                <a:latin typeface="Barlow Condensed" panose="020B0604020202020204" pitchFamily="2" charset="-94"/>
              </a:rPr>
            </a:br>
            <a:endParaRPr lang="en-US" sz="12000" b="1" dirty="0"/>
          </a:p>
        </p:txBody>
      </p:sp>
    </p:spTree>
    <p:extLst>
      <p:ext uri="{BB962C8B-B14F-4D97-AF65-F5344CB8AC3E}">
        <p14:creationId xmlns:p14="http://schemas.microsoft.com/office/powerpoint/2010/main" val="800495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4520-A956-6803-966C-7F16F21168DD}"/>
              </a:ext>
            </a:extLst>
          </p:cNvPr>
          <p:cNvSpPr>
            <a:spLocks noGrp="1"/>
          </p:cNvSpPr>
          <p:nvPr>
            <p:ph type="title"/>
          </p:nvPr>
        </p:nvSpPr>
        <p:spPr>
          <a:xfrm>
            <a:off x="379476" y="306578"/>
            <a:ext cx="11433048" cy="1082548"/>
          </a:xfrm>
        </p:spPr>
        <p:txBody>
          <a:bodyPr>
            <a:noAutofit/>
          </a:bodyPr>
          <a:lstStyle/>
          <a:p>
            <a:pPr algn="ctr"/>
            <a:r>
              <a:rPr lang="en-US" sz="3500" b="1" cap="all" dirty="0">
                <a:solidFill>
                  <a:srgbClr val="04003F"/>
                </a:solidFill>
                <a:effectLst/>
                <a:latin typeface="Montserrat" panose="020B0604020202020204" pitchFamily="2" charset="-94"/>
              </a:rPr>
              <a:t>STEP 1: STANDARDIZATION</a:t>
            </a:r>
            <a:br>
              <a:rPr lang="en-US" sz="4500" b="1" cap="all" dirty="0">
                <a:solidFill>
                  <a:srgbClr val="04003F"/>
                </a:solidFill>
                <a:effectLst/>
                <a:latin typeface="Montserrat" panose="020B0604020202020204" pitchFamily="2" charset="-94"/>
              </a:rPr>
            </a:br>
            <a:endParaRPr lang="en-US" sz="4500" dirty="0"/>
          </a:p>
        </p:txBody>
      </p:sp>
      <p:sp>
        <p:nvSpPr>
          <p:cNvPr id="3" name="Content Placeholder 2">
            <a:extLst>
              <a:ext uri="{FF2B5EF4-FFF2-40B4-BE49-F238E27FC236}">
                <a16:creationId xmlns:a16="http://schemas.microsoft.com/office/drawing/2014/main" id="{81EF23B8-09EB-4A00-4004-656C05F121EA}"/>
              </a:ext>
            </a:extLst>
          </p:cNvPr>
          <p:cNvSpPr>
            <a:spLocks noGrp="1"/>
          </p:cNvSpPr>
          <p:nvPr>
            <p:ph idx="1"/>
          </p:nvPr>
        </p:nvSpPr>
        <p:spPr>
          <a:xfrm>
            <a:off x="701548" y="1727200"/>
            <a:ext cx="4911852" cy="4610100"/>
          </a:xfrm>
        </p:spPr>
        <p:txBody>
          <a:bodyPr>
            <a:normAutofit/>
          </a:bodyPr>
          <a:lstStyle/>
          <a:p>
            <a:pPr marL="0" indent="0">
              <a:buNone/>
            </a:pPr>
            <a:r>
              <a:rPr lang="en-US" dirty="0">
                <a:solidFill>
                  <a:schemeClr val="tx1">
                    <a:lumMod val="65000"/>
                    <a:lumOff val="35000"/>
                  </a:schemeClr>
                </a:solidFill>
              </a:rPr>
              <a:t>The aim of this step is to standardize the range of the continuous initial variables so that each one of them contributes equally to the analysis.</a:t>
            </a:r>
            <a:endParaRPr lang="tr-TR" dirty="0">
              <a:solidFill>
                <a:schemeClr val="tx1">
                  <a:lumMod val="65000"/>
                  <a:lumOff val="35000"/>
                </a:schemeClr>
              </a:solidFill>
            </a:endParaRPr>
          </a:p>
          <a:p>
            <a:pPr marL="0" indent="0">
              <a:buNone/>
            </a:pPr>
            <a:r>
              <a:rPr lang="en-US" dirty="0">
                <a:solidFill>
                  <a:schemeClr val="tx1">
                    <a:lumMod val="65000"/>
                    <a:lumOff val="35000"/>
                  </a:schemeClr>
                </a:solidFill>
              </a:rPr>
              <a:t>Mathematically, this can be done by subtracting the mean and dividing by the standard deviation for each value of each variable.</a:t>
            </a:r>
            <a:endParaRPr lang="tr-TR" dirty="0">
              <a:solidFill>
                <a:schemeClr val="tx1">
                  <a:lumMod val="65000"/>
                  <a:lumOff val="35000"/>
                </a:schemeClr>
              </a:solidFill>
            </a:endParaRPr>
          </a:p>
          <a:p>
            <a:pPr marL="0" indent="0">
              <a:buNone/>
            </a:pPr>
            <a:r>
              <a:rPr lang="en-US" dirty="0">
                <a:solidFill>
                  <a:schemeClr val="tx1">
                    <a:lumMod val="65000"/>
                    <a:lumOff val="35000"/>
                  </a:schemeClr>
                </a:solidFill>
              </a:rPr>
              <a:t>Once the standardization is done, all the variables will be transformed to the same scale.</a:t>
            </a:r>
          </a:p>
        </p:txBody>
      </p:sp>
      <p:pic>
        <p:nvPicPr>
          <p:cNvPr id="9218" name="Picture 2" descr="PCAandStandization">
            <a:extLst>
              <a:ext uri="{FF2B5EF4-FFF2-40B4-BE49-F238E27FC236}">
                <a16:creationId xmlns:a16="http://schemas.microsoft.com/office/drawing/2014/main" id="{7566D7C2-38C4-B146-B366-FBC20727A2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9901" y="1389126"/>
            <a:ext cx="4433151" cy="381787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Zscore">
            <a:extLst>
              <a:ext uri="{FF2B5EF4-FFF2-40B4-BE49-F238E27FC236}">
                <a16:creationId xmlns:a16="http://schemas.microsoft.com/office/drawing/2014/main" id="{DFB0221A-EF12-C862-E283-3BDA625238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4351" y="5510358"/>
            <a:ext cx="1962149" cy="944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F366BC8-4607-A308-70EC-34E180D1212D}"/>
              </a:ext>
            </a:extLst>
          </p:cNvPr>
          <p:cNvSpPr txBox="1"/>
          <p:nvPr/>
        </p:nvSpPr>
        <p:spPr>
          <a:xfrm>
            <a:off x="701548" y="5793037"/>
            <a:ext cx="11683573" cy="1323439"/>
          </a:xfrm>
          <a:prstGeom prst="rect">
            <a:avLst/>
          </a:prstGeom>
          <a:noFill/>
        </p:spPr>
        <p:txBody>
          <a:bodyPr wrap="square" rtlCol="0">
            <a:spAutoFit/>
          </a:bodyPr>
          <a:lstStyle/>
          <a:p>
            <a:pPr algn="l"/>
            <a:r>
              <a:rPr lang="en-US" sz="2000" b="0" i="0" dirty="0">
                <a:solidFill>
                  <a:schemeClr val="tx1">
                    <a:lumMod val="65000"/>
                    <a:lumOff val="35000"/>
                  </a:schemeClr>
                </a:solidFill>
                <a:effectLst/>
              </a:rPr>
              <a:t>Standardize the data before performing PCA. </a:t>
            </a:r>
            <a:endParaRPr lang="tr-TR"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This will ensure that each feature has a mean = 0 </a:t>
            </a:r>
            <a:endParaRPr lang="tr-TR"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and variance = 1.</a:t>
            </a:r>
            <a:br>
              <a:rPr lang="en-US" sz="2000" dirty="0">
                <a:solidFill>
                  <a:schemeClr val="tx1">
                    <a:lumMod val="65000"/>
                    <a:lumOff val="35000"/>
                  </a:schemeClr>
                </a:solidFill>
              </a:rPr>
            </a:br>
            <a:endParaRPr lang="en-US" sz="2000" dirty="0">
              <a:solidFill>
                <a:schemeClr val="tx1">
                  <a:lumMod val="65000"/>
                  <a:lumOff val="35000"/>
                </a:schemeClr>
              </a:solidFill>
            </a:endParaRPr>
          </a:p>
        </p:txBody>
      </p:sp>
    </p:spTree>
    <p:extLst>
      <p:ext uri="{BB962C8B-B14F-4D97-AF65-F5344CB8AC3E}">
        <p14:creationId xmlns:p14="http://schemas.microsoft.com/office/powerpoint/2010/main" val="147632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B1B009-A29D-9FE6-2BD9-5BCA96174C04}"/>
              </a:ext>
            </a:extLst>
          </p:cNvPr>
          <p:cNvSpPr>
            <a:spLocks noGrp="1"/>
          </p:cNvSpPr>
          <p:nvPr>
            <p:ph type="title"/>
          </p:nvPr>
        </p:nvSpPr>
        <p:spPr>
          <a:xfrm>
            <a:off x="7885744" y="691762"/>
            <a:ext cx="3541205" cy="1706649"/>
          </a:xfrm>
        </p:spPr>
        <p:txBody>
          <a:bodyPr anchor="ctr">
            <a:normAutofit/>
          </a:bodyPr>
          <a:lstStyle/>
          <a:p>
            <a:r>
              <a:rPr lang="en-US" sz="4800" b="1" i="0" dirty="0">
                <a:effectLst/>
                <a:latin typeface="sohne"/>
              </a:rPr>
              <a:t>What is PCA?</a:t>
            </a:r>
            <a:endParaRPr lang="en-US" sz="4800" dirty="0"/>
          </a:p>
        </p:txBody>
      </p:sp>
      <p:pic>
        <p:nvPicPr>
          <p:cNvPr id="4" name="Picture 3" descr="Chart, scatter chart&#10;&#10;Description automatically generated">
            <a:extLst>
              <a:ext uri="{FF2B5EF4-FFF2-40B4-BE49-F238E27FC236}">
                <a16:creationId xmlns:a16="http://schemas.microsoft.com/office/drawing/2014/main" id="{DD7863D9-5A82-156C-D1B8-D64CCFE9FC45}"/>
              </a:ext>
            </a:extLst>
          </p:cNvPr>
          <p:cNvPicPr>
            <a:picLocks noChangeAspect="1"/>
          </p:cNvPicPr>
          <p:nvPr/>
        </p:nvPicPr>
        <p:blipFill>
          <a:blip r:embed="rId3"/>
          <a:stretch>
            <a:fillRect/>
          </a:stretch>
        </p:blipFill>
        <p:spPr>
          <a:xfrm>
            <a:off x="758953" y="880085"/>
            <a:ext cx="6301805" cy="4710599"/>
          </a:xfrm>
          <a:prstGeom prst="rect">
            <a:avLst/>
          </a:prstGeom>
        </p:spPr>
      </p:pic>
      <p:cxnSp>
        <p:nvCxnSpPr>
          <p:cNvPr id="11" name="Straight Connector 10">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A1B8844-6BDF-E75F-BC08-7D5A047C40A5}"/>
              </a:ext>
            </a:extLst>
          </p:cNvPr>
          <p:cNvSpPr>
            <a:spLocks noGrp="1"/>
          </p:cNvSpPr>
          <p:nvPr>
            <p:ph idx="1"/>
          </p:nvPr>
        </p:nvSpPr>
        <p:spPr>
          <a:xfrm>
            <a:off x="7888666" y="2623930"/>
            <a:ext cx="3541205" cy="3158160"/>
          </a:xfrm>
        </p:spPr>
        <p:txBody>
          <a:bodyPr>
            <a:normAutofit/>
          </a:bodyPr>
          <a:lstStyle/>
          <a:p>
            <a:pPr marL="0" indent="0">
              <a:buNone/>
            </a:pPr>
            <a:r>
              <a:rPr lang="en-US" b="0" i="0" dirty="0">
                <a:effectLst/>
              </a:rPr>
              <a:t>Principal component analysis (PCA) is a technique that transforms high-dimensions data into lower-dimensions while retaining as much information as possible.</a:t>
            </a:r>
          </a:p>
          <a:p>
            <a:endParaRPr lang="en-US" dirty="0"/>
          </a:p>
        </p:txBody>
      </p:sp>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TextBox 4">
            <a:extLst>
              <a:ext uri="{FF2B5EF4-FFF2-40B4-BE49-F238E27FC236}">
                <a16:creationId xmlns:a16="http://schemas.microsoft.com/office/drawing/2014/main" id="{22ED74D6-1D20-B197-869D-554E0BE6B197}"/>
              </a:ext>
            </a:extLst>
          </p:cNvPr>
          <p:cNvSpPr txBox="1"/>
          <p:nvPr/>
        </p:nvSpPr>
        <p:spPr>
          <a:xfrm>
            <a:off x="1891050" y="5782090"/>
            <a:ext cx="4037609" cy="369332"/>
          </a:xfrm>
          <a:prstGeom prst="rect">
            <a:avLst/>
          </a:prstGeom>
          <a:noFill/>
        </p:spPr>
        <p:txBody>
          <a:bodyPr wrap="square" rtlCol="0">
            <a:spAutoFit/>
          </a:bodyPr>
          <a:lstStyle/>
          <a:p>
            <a:r>
              <a:rPr lang="en-US" b="0" i="0" dirty="0">
                <a:solidFill>
                  <a:schemeClr val="tx2"/>
                </a:solidFill>
                <a:effectLst/>
              </a:rPr>
              <a:t>The original 3-dimensional data set</a:t>
            </a:r>
            <a:endParaRPr lang="en-US" dirty="0">
              <a:solidFill>
                <a:schemeClr val="tx2"/>
              </a:solidFill>
            </a:endParaRPr>
          </a:p>
        </p:txBody>
      </p:sp>
      <p:pic>
        <p:nvPicPr>
          <p:cNvPr id="28" name="Graphic 28">
            <a:extLst>
              <a:ext uri="{FF2B5EF4-FFF2-40B4-BE49-F238E27FC236}">
                <a16:creationId xmlns:a16="http://schemas.microsoft.com/office/drawing/2014/main" id="{1E78F782-4FB5-8A8B-B00D-156CEC53FECB}"/>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46096400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4520-A956-6803-966C-7F16F21168DD}"/>
              </a:ext>
            </a:extLst>
          </p:cNvPr>
          <p:cNvSpPr>
            <a:spLocks noGrp="1"/>
          </p:cNvSpPr>
          <p:nvPr>
            <p:ph type="title"/>
          </p:nvPr>
        </p:nvSpPr>
        <p:spPr>
          <a:xfrm>
            <a:off x="379476" y="306578"/>
            <a:ext cx="11433048" cy="1082548"/>
          </a:xfrm>
        </p:spPr>
        <p:txBody>
          <a:bodyPr>
            <a:noAutofit/>
          </a:bodyPr>
          <a:lstStyle/>
          <a:p>
            <a:pPr algn="ctr"/>
            <a:r>
              <a:rPr lang="en-US" sz="3500" b="1" cap="all" dirty="0">
                <a:solidFill>
                  <a:srgbClr val="04003F"/>
                </a:solidFill>
                <a:effectLst/>
                <a:latin typeface="Montserrat" panose="00000500000000000000" pitchFamily="2" charset="-94"/>
              </a:rPr>
              <a:t>STEP 2: COVARIANCE MATRIX COMPUTATION</a:t>
            </a:r>
          </a:p>
        </p:txBody>
      </p:sp>
      <p:sp>
        <p:nvSpPr>
          <p:cNvPr id="3" name="Content Placeholder 2">
            <a:extLst>
              <a:ext uri="{FF2B5EF4-FFF2-40B4-BE49-F238E27FC236}">
                <a16:creationId xmlns:a16="http://schemas.microsoft.com/office/drawing/2014/main" id="{81EF23B8-09EB-4A00-4004-656C05F121EA}"/>
              </a:ext>
            </a:extLst>
          </p:cNvPr>
          <p:cNvSpPr>
            <a:spLocks noGrp="1"/>
          </p:cNvSpPr>
          <p:nvPr>
            <p:ph idx="1"/>
          </p:nvPr>
        </p:nvSpPr>
        <p:spPr>
          <a:xfrm>
            <a:off x="701548" y="1536700"/>
            <a:ext cx="10715752" cy="4762500"/>
          </a:xfrm>
        </p:spPr>
        <p:txBody>
          <a:bodyPr/>
          <a:lstStyle/>
          <a:p>
            <a:pPr marL="0" indent="0">
              <a:buNone/>
            </a:pPr>
            <a:r>
              <a:rPr lang="en-US" dirty="0"/>
              <a:t>The aim of this step is to understand how the variables of the input data set are varying from the mean with respect to each other, or in other words, to see if there is any relationship between them. Because sometimes, variables are highly correlated in such a way that they contain redundant information. So, in order to identify these correlations, we compute the covariance matrix.</a:t>
            </a:r>
          </a:p>
        </p:txBody>
      </p:sp>
      <p:pic>
        <p:nvPicPr>
          <p:cNvPr id="10242" name="Picture 2" descr="machine learning - Understanding Covariance Matrix- Formula - Cross  Validated">
            <a:extLst>
              <a:ext uri="{FF2B5EF4-FFF2-40B4-BE49-F238E27FC236}">
                <a16:creationId xmlns:a16="http://schemas.microsoft.com/office/drawing/2014/main" id="{A887C42C-EF48-8792-897C-A9C9E154D85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3099400" y="3803650"/>
            <a:ext cx="5920048" cy="175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195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4520-A956-6803-966C-7F16F21168DD}"/>
              </a:ext>
            </a:extLst>
          </p:cNvPr>
          <p:cNvSpPr>
            <a:spLocks noGrp="1"/>
          </p:cNvSpPr>
          <p:nvPr>
            <p:ph type="title"/>
          </p:nvPr>
        </p:nvSpPr>
        <p:spPr>
          <a:xfrm>
            <a:off x="379476" y="230378"/>
            <a:ext cx="11433048" cy="1636522"/>
          </a:xfrm>
        </p:spPr>
        <p:txBody>
          <a:bodyPr>
            <a:noAutofit/>
          </a:bodyPr>
          <a:lstStyle/>
          <a:p>
            <a:pPr algn="ctr"/>
            <a:r>
              <a:rPr lang="en-US" sz="3500" b="1" cap="all" dirty="0">
                <a:solidFill>
                  <a:srgbClr val="04003F"/>
                </a:solidFill>
                <a:effectLst/>
                <a:latin typeface="Montserrat" panose="00000500000000000000" pitchFamily="2" charset="-94"/>
              </a:rPr>
              <a:t>STEP 3: COMPUTE THE EIGENVECTORS AND EIGENVALUES OF THE COVARIANCE MATRIX TO IDENTIFY THE PRINCIPAL COMPONENTS</a:t>
            </a:r>
          </a:p>
        </p:txBody>
      </p:sp>
      <p:sp>
        <p:nvSpPr>
          <p:cNvPr id="3" name="Content Placeholder 2">
            <a:extLst>
              <a:ext uri="{FF2B5EF4-FFF2-40B4-BE49-F238E27FC236}">
                <a16:creationId xmlns:a16="http://schemas.microsoft.com/office/drawing/2014/main" id="{81EF23B8-09EB-4A00-4004-656C05F121EA}"/>
              </a:ext>
            </a:extLst>
          </p:cNvPr>
          <p:cNvSpPr>
            <a:spLocks noGrp="1"/>
          </p:cNvSpPr>
          <p:nvPr>
            <p:ph idx="1"/>
          </p:nvPr>
        </p:nvSpPr>
        <p:spPr>
          <a:xfrm>
            <a:off x="6274537" y="2169922"/>
            <a:ext cx="5892800" cy="4457700"/>
          </a:xfrm>
        </p:spPr>
        <p:txBody>
          <a:bodyPr>
            <a:normAutofit/>
          </a:bodyPr>
          <a:lstStyle/>
          <a:p>
            <a:pPr marL="0" indent="0">
              <a:buNone/>
            </a:pPr>
            <a:r>
              <a:rPr lang="en-US" dirty="0"/>
              <a:t>Eigenvectors and eigenvalues are the linear algebra concepts that we need to compute from the covariance matrix in order to determine the principal components of the data. </a:t>
            </a:r>
          </a:p>
          <a:p>
            <a:pPr marL="0" indent="0">
              <a:buNone/>
            </a:pPr>
            <a:r>
              <a:rPr lang="en-US" dirty="0"/>
              <a:t>Principal components are new variables that are constructed as linear combinations or mixtures of the initial variables. These combinations are done in such a way that the new variables (i.e., principal components) are uncorrelated and most of the information within the initial variables is squeezed or compressed into the first components.</a:t>
            </a:r>
          </a:p>
        </p:txBody>
      </p:sp>
      <p:pic>
        <p:nvPicPr>
          <p:cNvPr id="11266" name="Picture 2" descr="Percentage of Variance (Information) for each by PC">
            <a:extLst>
              <a:ext uri="{FF2B5EF4-FFF2-40B4-BE49-F238E27FC236}">
                <a16:creationId xmlns:a16="http://schemas.microsoft.com/office/drawing/2014/main" id="{0F13A9A5-D6A1-B201-FC2C-6259D2B023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621"/>
          <a:stretch/>
        </p:blipFill>
        <p:spPr bwMode="auto">
          <a:xfrm>
            <a:off x="100864" y="2489200"/>
            <a:ext cx="6071336" cy="38699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53D550-FF2D-9746-4E12-14D1D24B4FF0}"/>
              </a:ext>
            </a:extLst>
          </p:cNvPr>
          <p:cNvSpPr txBox="1"/>
          <p:nvPr/>
        </p:nvSpPr>
        <p:spPr>
          <a:xfrm>
            <a:off x="850900" y="6487344"/>
            <a:ext cx="4279900" cy="276999"/>
          </a:xfrm>
          <a:prstGeom prst="rect">
            <a:avLst/>
          </a:prstGeom>
          <a:noFill/>
        </p:spPr>
        <p:txBody>
          <a:bodyPr wrap="square" rtlCol="0">
            <a:spAutoFit/>
          </a:bodyPr>
          <a:lstStyle/>
          <a:p>
            <a:r>
              <a:rPr lang="en-US" sz="1200" b="0" i="0" dirty="0">
                <a:solidFill>
                  <a:srgbClr val="7F8398"/>
                </a:solidFill>
                <a:effectLst/>
                <a:latin typeface="Montserrat" panose="00000500000000000000" pitchFamily="2" charset="-94"/>
              </a:rPr>
              <a:t>Percentage of Variance (Information) for each by PC.</a:t>
            </a:r>
            <a:endParaRPr lang="en-US" sz="1200" dirty="0"/>
          </a:p>
        </p:txBody>
      </p:sp>
    </p:spTree>
    <p:extLst>
      <p:ext uri="{BB962C8B-B14F-4D97-AF65-F5344CB8AC3E}">
        <p14:creationId xmlns:p14="http://schemas.microsoft.com/office/powerpoint/2010/main" val="4149573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4520-A956-6803-966C-7F16F21168DD}"/>
              </a:ext>
            </a:extLst>
          </p:cNvPr>
          <p:cNvSpPr>
            <a:spLocks noGrp="1"/>
          </p:cNvSpPr>
          <p:nvPr>
            <p:ph type="title"/>
          </p:nvPr>
        </p:nvSpPr>
        <p:spPr>
          <a:xfrm>
            <a:off x="379476" y="268478"/>
            <a:ext cx="11433048" cy="1082548"/>
          </a:xfrm>
        </p:spPr>
        <p:txBody>
          <a:bodyPr>
            <a:normAutofit fontScale="90000"/>
          </a:bodyPr>
          <a:lstStyle/>
          <a:p>
            <a:pPr algn="ctr"/>
            <a:r>
              <a:rPr lang="en-US" sz="3900" b="1" cap="all" dirty="0">
                <a:solidFill>
                  <a:srgbClr val="04003F"/>
                </a:solidFill>
                <a:effectLst/>
                <a:latin typeface="Montserrat" panose="00000500000000000000" pitchFamily="2" charset="-94"/>
              </a:rPr>
              <a:t>STEP 4: FEATURE VECTOR</a:t>
            </a:r>
            <a:br>
              <a:rPr lang="en-US" b="1" cap="all" dirty="0">
                <a:solidFill>
                  <a:srgbClr val="04003F"/>
                </a:solidFill>
                <a:effectLst/>
                <a:latin typeface="Montserrat" panose="020B0604020202020204" pitchFamily="2" charset="-94"/>
              </a:rPr>
            </a:br>
            <a:endParaRPr lang="en-US" dirty="0"/>
          </a:p>
        </p:txBody>
      </p:sp>
      <p:sp>
        <p:nvSpPr>
          <p:cNvPr id="3" name="Content Placeholder 2">
            <a:extLst>
              <a:ext uri="{FF2B5EF4-FFF2-40B4-BE49-F238E27FC236}">
                <a16:creationId xmlns:a16="http://schemas.microsoft.com/office/drawing/2014/main" id="{81EF23B8-09EB-4A00-4004-656C05F121EA}"/>
              </a:ext>
            </a:extLst>
          </p:cNvPr>
          <p:cNvSpPr>
            <a:spLocks noGrp="1"/>
          </p:cNvSpPr>
          <p:nvPr>
            <p:ph idx="1"/>
          </p:nvPr>
        </p:nvSpPr>
        <p:spPr>
          <a:xfrm>
            <a:off x="561848" y="841248"/>
            <a:ext cx="10715752" cy="2705100"/>
          </a:xfrm>
        </p:spPr>
        <p:txBody>
          <a:bodyPr/>
          <a:lstStyle/>
          <a:p>
            <a:pPr marL="0" indent="0">
              <a:buNone/>
            </a:pPr>
            <a:r>
              <a:rPr lang="en-US" dirty="0"/>
              <a:t>In this step, what we do is, to choose whether to keep all these components or discard those of lesser significance (of low eigenvalues), and form with the remaining ones a matrix of vectors that we call Feature vector.</a:t>
            </a:r>
          </a:p>
          <a:p>
            <a:pPr marL="0" indent="0">
              <a:buNone/>
            </a:pPr>
            <a:r>
              <a:rPr lang="en-US" dirty="0"/>
              <a:t>So, the feature vector is simply a matrix that has as columns the eigenvectors of the components that we decide to keep. This makes it the first step towards dimensionality reduction, because if we choose to keep only p eigenvectors (components) out of n, the final data set will have only p dimensions.</a:t>
            </a:r>
          </a:p>
        </p:txBody>
      </p:sp>
      <p:sp>
        <p:nvSpPr>
          <p:cNvPr id="4" name="Title 1">
            <a:extLst>
              <a:ext uri="{FF2B5EF4-FFF2-40B4-BE49-F238E27FC236}">
                <a16:creationId xmlns:a16="http://schemas.microsoft.com/office/drawing/2014/main" id="{3EF3FF15-0487-4EED-BB32-A880F3C1B220}"/>
              </a:ext>
            </a:extLst>
          </p:cNvPr>
          <p:cNvSpPr txBox="1">
            <a:spLocks/>
          </p:cNvSpPr>
          <p:nvPr/>
        </p:nvSpPr>
        <p:spPr>
          <a:xfrm>
            <a:off x="203200" y="3690874"/>
            <a:ext cx="11433048" cy="108254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gn="ctr"/>
            <a:r>
              <a:rPr lang="en-US" sz="3500" b="1" cap="all" dirty="0">
                <a:solidFill>
                  <a:srgbClr val="04003F"/>
                </a:solidFill>
                <a:latin typeface="Montserrat" panose="00000500000000000000" pitchFamily="2" charset="-94"/>
              </a:rPr>
              <a:t>STEP 5: RECAST THE DATA ALONG THE PRINCIPAL COMPONENTS AXES</a:t>
            </a:r>
          </a:p>
        </p:txBody>
      </p:sp>
      <p:sp>
        <p:nvSpPr>
          <p:cNvPr id="5" name="Content Placeholder 2">
            <a:extLst>
              <a:ext uri="{FF2B5EF4-FFF2-40B4-BE49-F238E27FC236}">
                <a16:creationId xmlns:a16="http://schemas.microsoft.com/office/drawing/2014/main" id="{01EFD5C3-F907-34BA-1848-48F16768B028}"/>
              </a:ext>
            </a:extLst>
          </p:cNvPr>
          <p:cNvSpPr txBox="1">
            <a:spLocks/>
          </p:cNvSpPr>
          <p:nvPr/>
        </p:nvSpPr>
        <p:spPr>
          <a:xfrm>
            <a:off x="561848" y="4917948"/>
            <a:ext cx="10721848" cy="1687322"/>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In this step, which is the last one, the aim is to use the feature vector formed using the eigenvectors of the covariance matrix, to reorient the data from the original axes to the ones represented by the principal components (hence the name Principal Components Analysis). This can be done by multiplying the transpose of the original data set by the transpose of the feature vector.</a:t>
            </a:r>
          </a:p>
        </p:txBody>
      </p:sp>
    </p:spTree>
    <p:extLst>
      <p:ext uri="{BB962C8B-B14F-4D97-AF65-F5344CB8AC3E}">
        <p14:creationId xmlns:p14="http://schemas.microsoft.com/office/powerpoint/2010/main" val="2981744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66851CF-A75F-E4C7-AA56-BA448BB5DCA6}"/>
              </a:ext>
            </a:extLst>
          </p:cNvPr>
          <p:cNvSpPr txBox="1">
            <a:spLocks/>
          </p:cNvSpPr>
          <p:nvPr/>
        </p:nvSpPr>
        <p:spPr>
          <a:xfrm>
            <a:off x="5762847" y="174162"/>
            <a:ext cx="6028660" cy="124347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0" i="0" dirty="0">
                <a:solidFill>
                  <a:schemeClr val="tx1">
                    <a:lumMod val="65000"/>
                    <a:lumOff val="35000"/>
                  </a:schemeClr>
                </a:solidFill>
                <a:effectLst/>
              </a:rPr>
              <a:t>Step 1: Import necessary libraries: </a:t>
            </a:r>
            <a:r>
              <a:rPr lang="en-US" sz="1700" b="0" i="0" dirty="0" err="1">
                <a:solidFill>
                  <a:schemeClr val="tx1">
                    <a:lumMod val="65000"/>
                    <a:lumOff val="35000"/>
                  </a:schemeClr>
                </a:solidFill>
                <a:effectLst/>
              </a:rPr>
              <a:t>numpy</a:t>
            </a:r>
            <a:r>
              <a:rPr lang="en-US" sz="1700" b="0" i="0" dirty="0">
                <a:solidFill>
                  <a:schemeClr val="tx1">
                    <a:lumMod val="65000"/>
                    <a:lumOff val="35000"/>
                  </a:schemeClr>
                </a:solidFill>
                <a:effectLst/>
              </a:rPr>
              <a:t>, pandas, matplotlib, scikit-</a:t>
            </a:r>
            <a:r>
              <a:rPr lang="en-US" sz="1700" b="0" i="0" dirty="0" err="1">
                <a:solidFill>
                  <a:schemeClr val="tx1">
                    <a:lumMod val="65000"/>
                    <a:lumOff val="35000"/>
                  </a:schemeClr>
                </a:solidFill>
                <a:effectLst/>
              </a:rPr>
              <a:t>learn's</a:t>
            </a:r>
            <a:r>
              <a:rPr lang="en-US" sz="1700" b="0" i="0" dirty="0">
                <a:solidFill>
                  <a:schemeClr val="tx1">
                    <a:lumMod val="65000"/>
                    <a:lumOff val="35000"/>
                  </a:schemeClr>
                </a:solidFill>
                <a:effectLst/>
              </a:rPr>
              <a:t> </a:t>
            </a:r>
            <a:r>
              <a:rPr lang="en-US" sz="1700" b="0" i="0" dirty="0" err="1">
                <a:solidFill>
                  <a:schemeClr val="tx1">
                    <a:lumMod val="65000"/>
                    <a:lumOff val="35000"/>
                  </a:schemeClr>
                </a:solidFill>
                <a:effectLst/>
              </a:rPr>
              <a:t>load_iris</a:t>
            </a:r>
            <a:r>
              <a:rPr lang="en-US" sz="1700" b="0" i="0" dirty="0">
                <a:solidFill>
                  <a:schemeClr val="tx1">
                    <a:lumMod val="65000"/>
                    <a:lumOff val="35000"/>
                  </a:schemeClr>
                </a:solidFill>
                <a:effectLst/>
              </a:rPr>
              <a:t>, PCA and </a:t>
            </a:r>
            <a:r>
              <a:rPr lang="en-US" sz="1700" b="0" i="0" dirty="0" err="1">
                <a:solidFill>
                  <a:schemeClr val="tx1">
                    <a:lumMod val="65000"/>
                    <a:lumOff val="35000"/>
                  </a:schemeClr>
                </a:solidFill>
                <a:effectLst/>
              </a:rPr>
              <a:t>StandardScaler</a:t>
            </a:r>
            <a:r>
              <a:rPr lang="en-US" sz="1700" b="0" i="0" dirty="0">
                <a:solidFill>
                  <a:schemeClr val="tx1">
                    <a:lumMod val="65000"/>
                    <a:lumOff val="35000"/>
                  </a:schemeClr>
                </a:solidFill>
                <a:effectLst/>
              </a:rPr>
              <a:t> classes.</a:t>
            </a:r>
            <a:endParaRPr lang="en-US" sz="1700" dirty="0">
              <a:solidFill>
                <a:schemeClr val="tx1">
                  <a:lumMod val="65000"/>
                  <a:lumOff val="35000"/>
                </a:schemeClr>
              </a:solidFill>
            </a:endParaRPr>
          </a:p>
        </p:txBody>
      </p:sp>
      <p:sp>
        <p:nvSpPr>
          <p:cNvPr id="9" name="Content Placeholder 2">
            <a:extLst>
              <a:ext uri="{FF2B5EF4-FFF2-40B4-BE49-F238E27FC236}">
                <a16:creationId xmlns:a16="http://schemas.microsoft.com/office/drawing/2014/main" id="{F2512D4F-E0AC-77B3-C056-2299F5458248}"/>
              </a:ext>
            </a:extLst>
          </p:cNvPr>
          <p:cNvSpPr txBox="1">
            <a:spLocks/>
          </p:cNvSpPr>
          <p:nvPr/>
        </p:nvSpPr>
        <p:spPr>
          <a:xfrm>
            <a:off x="5760624" y="1611575"/>
            <a:ext cx="6245352" cy="166782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dirty="0">
                <a:solidFill>
                  <a:schemeClr val="tx1">
                    <a:lumMod val="65000"/>
                    <a:lumOff val="35000"/>
                  </a:schemeClr>
                </a:solidFill>
              </a:rPr>
              <a:t>Step 2: Load the Iris dataset using </a:t>
            </a:r>
            <a:r>
              <a:rPr lang="en-US" sz="1700" dirty="0" err="1">
                <a:solidFill>
                  <a:schemeClr val="tx1">
                    <a:lumMod val="65000"/>
                    <a:lumOff val="35000"/>
                  </a:schemeClr>
                </a:solidFill>
              </a:rPr>
              <a:t>load_iris</a:t>
            </a:r>
            <a:r>
              <a:rPr lang="en-US" sz="1700" dirty="0">
                <a:solidFill>
                  <a:schemeClr val="tx1">
                    <a:lumMod val="65000"/>
                    <a:lumOff val="35000"/>
                  </a:schemeClr>
                </a:solidFill>
              </a:rPr>
              <a:t>() function from scikit-learn. The data is stored in the variable 'iris' as a dictionary.</a:t>
            </a:r>
            <a:r>
              <a:rPr lang="tr-TR" sz="1700" dirty="0">
                <a:solidFill>
                  <a:schemeClr val="tx1">
                    <a:lumMod val="65000"/>
                    <a:lumOff val="35000"/>
                  </a:schemeClr>
                </a:solidFill>
              </a:rPr>
              <a:t> </a:t>
            </a:r>
            <a:r>
              <a:rPr lang="en-US" sz="1700" b="0" i="0" dirty="0">
                <a:solidFill>
                  <a:schemeClr val="tx1">
                    <a:lumMod val="65000"/>
                    <a:lumOff val="35000"/>
                  </a:schemeClr>
                </a:solidFill>
                <a:effectLst/>
              </a:rPr>
              <a:t>Extract the features and target variables from the 'iris' dictionary and store them in the variable's 'X' and 'y' respectively.</a:t>
            </a:r>
            <a:endParaRPr lang="en-US" sz="1700" dirty="0">
              <a:solidFill>
                <a:schemeClr val="tx1">
                  <a:lumMod val="65000"/>
                  <a:lumOff val="35000"/>
                </a:schemeClr>
              </a:solidFill>
            </a:endParaRPr>
          </a:p>
        </p:txBody>
      </p:sp>
      <p:sp>
        <p:nvSpPr>
          <p:cNvPr id="12" name="Content Placeholder 2">
            <a:extLst>
              <a:ext uri="{FF2B5EF4-FFF2-40B4-BE49-F238E27FC236}">
                <a16:creationId xmlns:a16="http://schemas.microsoft.com/office/drawing/2014/main" id="{DDCC911C-FECE-6F92-4408-16591E8BDF18}"/>
              </a:ext>
            </a:extLst>
          </p:cNvPr>
          <p:cNvSpPr txBox="1">
            <a:spLocks/>
          </p:cNvSpPr>
          <p:nvPr/>
        </p:nvSpPr>
        <p:spPr>
          <a:xfrm>
            <a:off x="5749990" y="3279401"/>
            <a:ext cx="6245352" cy="117617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dirty="0">
                <a:solidFill>
                  <a:schemeClr val="tx1">
                    <a:lumMod val="65000"/>
                    <a:lumOff val="35000"/>
                  </a:schemeClr>
                </a:solidFill>
              </a:rPr>
              <a:t>Step </a:t>
            </a:r>
            <a:r>
              <a:rPr lang="tr-TR" sz="1700" dirty="0">
                <a:solidFill>
                  <a:schemeClr val="tx1">
                    <a:lumMod val="65000"/>
                    <a:lumOff val="35000"/>
                  </a:schemeClr>
                </a:solidFill>
              </a:rPr>
              <a:t>3</a:t>
            </a:r>
            <a:r>
              <a:rPr lang="en-US" sz="1700" dirty="0">
                <a:solidFill>
                  <a:schemeClr val="tx1">
                    <a:lumMod val="65000"/>
                    <a:lumOff val="35000"/>
                  </a:schemeClr>
                </a:solidFill>
              </a:rPr>
              <a:t>: Standardize the feature data using the </a:t>
            </a:r>
            <a:r>
              <a:rPr lang="en-US" sz="1700" dirty="0" err="1">
                <a:solidFill>
                  <a:schemeClr val="tx1">
                    <a:lumMod val="65000"/>
                    <a:lumOff val="35000"/>
                  </a:schemeClr>
                </a:solidFill>
              </a:rPr>
              <a:t>StandardScaler</a:t>
            </a:r>
            <a:r>
              <a:rPr lang="en-US" sz="1700" dirty="0">
                <a:solidFill>
                  <a:schemeClr val="tx1">
                    <a:lumMod val="65000"/>
                    <a:lumOff val="35000"/>
                  </a:schemeClr>
                </a:solidFill>
              </a:rPr>
              <a:t>() function from scikit-learn, which scales the data to have a mean of zero and a standard deviation of one.</a:t>
            </a:r>
          </a:p>
        </p:txBody>
      </p:sp>
      <p:pic>
        <p:nvPicPr>
          <p:cNvPr id="19" name="Picture 18" descr="Graphical user interface, text, application&#10;&#10;Description automatically generated">
            <a:extLst>
              <a:ext uri="{FF2B5EF4-FFF2-40B4-BE49-F238E27FC236}">
                <a16:creationId xmlns:a16="http://schemas.microsoft.com/office/drawing/2014/main" id="{321CDE4F-541A-B5EF-E917-2B5D8F6C1D50}"/>
              </a:ext>
            </a:extLst>
          </p:cNvPr>
          <p:cNvPicPr>
            <a:picLocks noChangeAspect="1"/>
          </p:cNvPicPr>
          <p:nvPr/>
        </p:nvPicPr>
        <p:blipFill rotWithShape="1">
          <a:blip r:embed="rId2">
            <a:extLst>
              <a:ext uri="{28A0092B-C50C-407E-A947-70E740481C1C}">
                <a14:useLocalDpi xmlns:a14="http://schemas.microsoft.com/office/drawing/2010/main" val="0"/>
              </a:ext>
            </a:extLst>
          </a:blip>
          <a:srcRect l="16657" t="29301" r="51948" b="57056"/>
          <a:stretch/>
        </p:blipFill>
        <p:spPr>
          <a:xfrm>
            <a:off x="79071" y="28810"/>
            <a:ext cx="5681553" cy="1388825"/>
          </a:xfrm>
          <a:prstGeom prst="rect">
            <a:avLst/>
          </a:prstGeom>
          <a:ln>
            <a:solidFill>
              <a:schemeClr val="tx2">
                <a:lumMod val="25000"/>
                <a:lumOff val="75000"/>
              </a:schemeClr>
            </a:solidFill>
          </a:ln>
        </p:spPr>
      </p:pic>
      <p:pic>
        <p:nvPicPr>
          <p:cNvPr id="26" name="Picture 25" descr="Graphical user interface, text, application&#10;&#10;Description automatically generated">
            <a:extLst>
              <a:ext uri="{FF2B5EF4-FFF2-40B4-BE49-F238E27FC236}">
                <a16:creationId xmlns:a16="http://schemas.microsoft.com/office/drawing/2014/main" id="{D63F9F4D-BFD2-4B96-5258-A89356FDD4EA}"/>
              </a:ext>
            </a:extLst>
          </p:cNvPr>
          <p:cNvPicPr>
            <a:picLocks noChangeAspect="1"/>
          </p:cNvPicPr>
          <p:nvPr/>
        </p:nvPicPr>
        <p:blipFill rotWithShape="1">
          <a:blip r:embed="rId2">
            <a:extLst>
              <a:ext uri="{28A0092B-C50C-407E-A947-70E740481C1C}">
                <a14:useLocalDpi xmlns:a14="http://schemas.microsoft.com/office/drawing/2010/main" val="0"/>
              </a:ext>
            </a:extLst>
          </a:blip>
          <a:srcRect l="16657" t="42636" r="52751" b="48916"/>
          <a:stretch/>
        </p:blipFill>
        <p:spPr>
          <a:xfrm>
            <a:off x="79071" y="1907267"/>
            <a:ext cx="5681553" cy="882502"/>
          </a:xfrm>
          <a:prstGeom prst="rect">
            <a:avLst/>
          </a:prstGeom>
          <a:ln>
            <a:solidFill>
              <a:schemeClr val="tx2">
                <a:lumMod val="25000"/>
                <a:lumOff val="75000"/>
              </a:schemeClr>
            </a:solidFill>
          </a:ln>
        </p:spPr>
      </p:pic>
      <p:pic>
        <p:nvPicPr>
          <p:cNvPr id="28" name="Picture 27" descr="Graphical user interface, text, application&#10;&#10;Description automatically generated">
            <a:extLst>
              <a:ext uri="{FF2B5EF4-FFF2-40B4-BE49-F238E27FC236}">
                <a16:creationId xmlns:a16="http://schemas.microsoft.com/office/drawing/2014/main" id="{68B428AC-3784-4BD0-3AC5-8C3F10436F39}"/>
              </a:ext>
            </a:extLst>
          </p:cNvPr>
          <p:cNvPicPr>
            <a:picLocks noChangeAspect="1"/>
          </p:cNvPicPr>
          <p:nvPr/>
        </p:nvPicPr>
        <p:blipFill rotWithShape="1">
          <a:blip r:embed="rId2">
            <a:extLst>
              <a:ext uri="{28A0092B-C50C-407E-A947-70E740481C1C}">
                <a14:useLocalDpi xmlns:a14="http://schemas.microsoft.com/office/drawing/2010/main" val="0"/>
              </a:ext>
            </a:extLst>
          </a:blip>
          <a:srcRect l="16657" t="72868" r="53556" b="18159"/>
          <a:stretch/>
        </p:blipFill>
        <p:spPr>
          <a:xfrm>
            <a:off x="68437" y="3279401"/>
            <a:ext cx="5681553" cy="962775"/>
          </a:xfrm>
          <a:prstGeom prst="rect">
            <a:avLst/>
          </a:prstGeom>
          <a:ln>
            <a:solidFill>
              <a:schemeClr val="tx2">
                <a:lumMod val="25000"/>
                <a:lumOff val="75000"/>
              </a:schemeClr>
            </a:solidFill>
          </a:ln>
        </p:spPr>
      </p:pic>
      <p:pic>
        <p:nvPicPr>
          <p:cNvPr id="30" name="Picture 29" descr="Graphical user interface, text, application&#10;&#10;Description automatically generated">
            <a:extLst>
              <a:ext uri="{FF2B5EF4-FFF2-40B4-BE49-F238E27FC236}">
                <a16:creationId xmlns:a16="http://schemas.microsoft.com/office/drawing/2014/main" id="{C1602178-E656-5B48-CC83-8B04038EB192}"/>
              </a:ext>
            </a:extLst>
          </p:cNvPr>
          <p:cNvPicPr>
            <a:picLocks noChangeAspect="1"/>
          </p:cNvPicPr>
          <p:nvPr/>
        </p:nvPicPr>
        <p:blipFill rotWithShape="1">
          <a:blip r:embed="rId2">
            <a:extLst>
              <a:ext uri="{28A0092B-C50C-407E-A947-70E740481C1C}">
                <a14:useLocalDpi xmlns:a14="http://schemas.microsoft.com/office/drawing/2010/main" val="0"/>
              </a:ext>
            </a:extLst>
          </a:blip>
          <a:srcRect l="16781" t="80371" r="56753" b="12891"/>
          <a:stretch/>
        </p:blipFill>
        <p:spPr>
          <a:xfrm>
            <a:off x="79070" y="4651535"/>
            <a:ext cx="5681553" cy="813780"/>
          </a:xfrm>
          <a:prstGeom prst="rect">
            <a:avLst/>
          </a:prstGeom>
          <a:ln>
            <a:solidFill>
              <a:schemeClr val="tx2">
                <a:lumMod val="25000"/>
                <a:lumOff val="75000"/>
              </a:schemeClr>
            </a:solidFill>
          </a:ln>
        </p:spPr>
      </p:pic>
      <p:sp>
        <p:nvSpPr>
          <p:cNvPr id="31" name="Content Placeholder 2">
            <a:extLst>
              <a:ext uri="{FF2B5EF4-FFF2-40B4-BE49-F238E27FC236}">
                <a16:creationId xmlns:a16="http://schemas.microsoft.com/office/drawing/2014/main" id="{45440942-5963-8105-866F-2658A803277D}"/>
              </a:ext>
            </a:extLst>
          </p:cNvPr>
          <p:cNvSpPr txBox="1">
            <a:spLocks/>
          </p:cNvSpPr>
          <p:nvPr/>
        </p:nvSpPr>
        <p:spPr>
          <a:xfrm>
            <a:off x="5867577" y="4491764"/>
            <a:ext cx="6245352" cy="117617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dirty="0">
                <a:solidFill>
                  <a:schemeClr val="tx1">
                    <a:lumMod val="65000"/>
                    <a:lumOff val="35000"/>
                  </a:schemeClr>
                </a:solidFill>
              </a:rPr>
              <a:t>Step </a:t>
            </a:r>
            <a:r>
              <a:rPr lang="tr-TR" sz="1700" dirty="0">
                <a:solidFill>
                  <a:schemeClr val="tx1">
                    <a:lumMod val="65000"/>
                    <a:lumOff val="35000"/>
                  </a:schemeClr>
                </a:solidFill>
              </a:rPr>
              <a:t>4</a:t>
            </a:r>
            <a:r>
              <a:rPr lang="en-US" sz="1700" dirty="0">
                <a:solidFill>
                  <a:schemeClr val="tx1">
                    <a:lumMod val="65000"/>
                    <a:lumOff val="35000"/>
                  </a:schemeClr>
                </a:solidFill>
              </a:rPr>
              <a:t>:</a:t>
            </a:r>
            <a:r>
              <a:rPr lang="tr-TR" sz="1700" dirty="0">
                <a:solidFill>
                  <a:schemeClr val="tx1">
                    <a:lumMod val="65000"/>
                    <a:lumOff val="35000"/>
                  </a:schemeClr>
                </a:solidFill>
              </a:rPr>
              <a:t> </a:t>
            </a:r>
            <a:r>
              <a:rPr lang="en-US" sz="1700" dirty="0">
                <a:solidFill>
                  <a:schemeClr val="tx1">
                    <a:lumMod val="65000"/>
                    <a:lumOff val="35000"/>
                  </a:schemeClr>
                </a:solidFill>
              </a:rPr>
              <a:t>Perform PCA on the standardized feature data using the PCA() function from scikit-learn. Here, we specify the number of principal components to keep as 2.</a:t>
            </a:r>
          </a:p>
        </p:txBody>
      </p:sp>
      <p:pic>
        <p:nvPicPr>
          <p:cNvPr id="40" name="Picture 39" descr="Graphical user interface, text, application&#10;&#10;Description automatically generated">
            <a:extLst>
              <a:ext uri="{FF2B5EF4-FFF2-40B4-BE49-F238E27FC236}">
                <a16:creationId xmlns:a16="http://schemas.microsoft.com/office/drawing/2014/main" id="{F8EF2B5F-CDCC-3619-A56E-F924D30D5158}"/>
              </a:ext>
            </a:extLst>
          </p:cNvPr>
          <p:cNvPicPr>
            <a:picLocks noChangeAspect="1"/>
          </p:cNvPicPr>
          <p:nvPr/>
        </p:nvPicPr>
        <p:blipFill rotWithShape="1">
          <a:blip r:embed="rId2">
            <a:extLst>
              <a:ext uri="{28A0092B-C50C-407E-A947-70E740481C1C}">
                <a14:useLocalDpi xmlns:a14="http://schemas.microsoft.com/office/drawing/2010/main" val="0"/>
              </a:ext>
            </a:extLst>
          </a:blip>
          <a:srcRect l="16668" t="84113" r="53853" b="12674"/>
          <a:stretch/>
        </p:blipFill>
        <p:spPr>
          <a:xfrm>
            <a:off x="68436" y="5949230"/>
            <a:ext cx="5681553" cy="348341"/>
          </a:xfrm>
          <a:prstGeom prst="rect">
            <a:avLst/>
          </a:prstGeom>
          <a:ln>
            <a:solidFill>
              <a:schemeClr val="tx2">
                <a:lumMod val="25000"/>
                <a:lumOff val="75000"/>
              </a:schemeClr>
            </a:solidFill>
          </a:ln>
        </p:spPr>
      </p:pic>
      <p:sp>
        <p:nvSpPr>
          <p:cNvPr id="41" name="Content Placeholder 2">
            <a:extLst>
              <a:ext uri="{FF2B5EF4-FFF2-40B4-BE49-F238E27FC236}">
                <a16:creationId xmlns:a16="http://schemas.microsoft.com/office/drawing/2014/main" id="{3EBD2F4F-8216-21DD-D7B9-28DB97DEF4B4}"/>
              </a:ext>
            </a:extLst>
          </p:cNvPr>
          <p:cNvSpPr txBox="1">
            <a:spLocks/>
          </p:cNvSpPr>
          <p:nvPr/>
        </p:nvSpPr>
        <p:spPr>
          <a:xfrm>
            <a:off x="5867577" y="5667938"/>
            <a:ext cx="6245352" cy="117617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dirty="0">
                <a:solidFill>
                  <a:schemeClr val="tx1">
                    <a:lumMod val="65000"/>
                    <a:lumOff val="35000"/>
                  </a:schemeClr>
                </a:solidFill>
              </a:rPr>
              <a:t>Step </a:t>
            </a:r>
            <a:r>
              <a:rPr lang="tr-TR" sz="1700" dirty="0">
                <a:solidFill>
                  <a:schemeClr val="tx1">
                    <a:lumMod val="65000"/>
                    <a:lumOff val="35000"/>
                  </a:schemeClr>
                </a:solidFill>
              </a:rPr>
              <a:t>5</a:t>
            </a:r>
            <a:r>
              <a:rPr lang="en-US" sz="1700" dirty="0">
                <a:solidFill>
                  <a:schemeClr val="tx1">
                    <a:lumMod val="65000"/>
                    <a:lumOff val="35000"/>
                  </a:schemeClr>
                </a:solidFill>
              </a:rPr>
              <a:t>:</a:t>
            </a:r>
            <a:r>
              <a:rPr lang="tr-TR" sz="1700" dirty="0">
                <a:solidFill>
                  <a:schemeClr val="tx1">
                    <a:lumMod val="65000"/>
                    <a:lumOff val="35000"/>
                  </a:schemeClr>
                </a:solidFill>
              </a:rPr>
              <a:t> </a:t>
            </a:r>
            <a:r>
              <a:rPr lang="en-US" sz="1700" dirty="0">
                <a:solidFill>
                  <a:schemeClr val="tx1">
                    <a:lumMod val="65000"/>
                    <a:lumOff val="35000"/>
                  </a:schemeClr>
                </a:solidFill>
              </a:rPr>
              <a:t>Transform the standardized feature data into 2 principal components using the transform() method of the PCA object created in the previous step.</a:t>
            </a:r>
          </a:p>
        </p:txBody>
      </p:sp>
    </p:spTree>
    <p:extLst>
      <p:ext uri="{BB962C8B-B14F-4D97-AF65-F5344CB8AC3E}">
        <p14:creationId xmlns:p14="http://schemas.microsoft.com/office/powerpoint/2010/main" val="491725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FB8DE-C724-31B4-8F54-8AFBBC95EBBD}"/>
              </a:ext>
            </a:extLst>
          </p:cNvPr>
          <p:cNvSpPr>
            <a:spLocks noGrp="1"/>
          </p:cNvSpPr>
          <p:nvPr>
            <p:ph idx="1"/>
          </p:nvPr>
        </p:nvSpPr>
        <p:spPr>
          <a:xfrm>
            <a:off x="828453" y="1423290"/>
            <a:ext cx="5124893" cy="1574800"/>
          </a:xfrm>
        </p:spPr>
        <p:txBody>
          <a:bodyPr>
            <a:normAutofit/>
          </a:bodyPr>
          <a:lstStyle/>
          <a:p>
            <a:pPr marL="0" indent="0">
              <a:buNone/>
            </a:pPr>
            <a:r>
              <a:rPr lang="en-US" sz="1700" dirty="0">
                <a:solidFill>
                  <a:schemeClr val="tx1">
                    <a:lumMod val="65000"/>
                    <a:lumOff val="35000"/>
                  </a:schemeClr>
                </a:solidFill>
              </a:rPr>
              <a:t>Step </a:t>
            </a:r>
            <a:r>
              <a:rPr lang="tr-TR" sz="1700" dirty="0">
                <a:solidFill>
                  <a:schemeClr val="tx1">
                    <a:lumMod val="65000"/>
                    <a:lumOff val="35000"/>
                  </a:schemeClr>
                </a:solidFill>
              </a:rPr>
              <a:t>6</a:t>
            </a:r>
            <a:r>
              <a:rPr lang="en-US" sz="1700" dirty="0">
                <a:solidFill>
                  <a:schemeClr val="tx1">
                    <a:lumMod val="65000"/>
                    <a:lumOff val="35000"/>
                  </a:schemeClr>
                </a:solidFill>
              </a:rPr>
              <a:t>:</a:t>
            </a:r>
            <a:r>
              <a:rPr lang="tr-TR" sz="1700" dirty="0">
                <a:solidFill>
                  <a:schemeClr val="tx1">
                    <a:lumMod val="65000"/>
                    <a:lumOff val="35000"/>
                  </a:schemeClr>
                </a:solidFill>
              </a:rPr>
              <a:t> </a:t>
            </a:r>
            <a:r>
              <a:rPr lang="en-US" sz="1700" b="0" i="0" dirty="0">
                <a:solidFill>
                  <a:schemeClr val="tx1">
                    <a:lumMod val="65000"/>
                    <a:lumOff val="35000"/>
                  </a:schemeClr>
                </a:solidFill>
                <a:effectLst/>
              </a:rPr>
              <a:t>Visualize the results by plotting a scatter plot with the first principal component on the x-axis and the second principal component on the y-axis. The color of the dots represents the different classes of the target variable.</a:t>
            </a:r>
            <a:endParaRPr lang="en-US" sz="1700" dirty="0">
              <a:solidFill>
                <a:schemeClr val="tx1">
                  <a:lumMod val="65000"/>
                  <a:lumOff val="35000"/>
                </a:schemeClr>
              </a:solidFill>
            </a:endParaRPr>
          </a:p>
        </p:txBody>
      </p:sp>
      <p:pic>
        <p:nvPicPr>
          <p:cNvPr id="7" name="Picture 6" descr="Graphical user interface, text, application&#10;&#10;Description automatically generated">
            <a:extLst>
              <a:ext uri="{FF2B5EF4-FFF2-40B4-BE49-F238E27FC236}">
                <a16:creationId xmlns:a16="http://schemas.microsoft.com/office/drawing/2014/main" id="{2CE3BA62-496F-A79E-EB3B-C80CD4412E92}"/>
              </a:ext>
            </a:extLst>
          </p:cNvPr>
          <p:cNvPicPr>
            <a:picLocks noChangeAspect="1"/>
          </p:cNvPicPr>
          <p:nvPr/>
        </p:nvPicPr>
        <p:blipFill rotWithShape="1">
          <a:blip r:embed="rId2">
            <a:extLst>
              <a:ext uri="{28A0092B-C50C-407E-A947-70E740481C1C}">
                <a14:useLocalDpi xmlns:a14="http://schemas.microsoft.com/office/drawing/2010/main" val="0"/>
              </a:ext>
            </a:extLst>
          </a:blip>
          <a:srcRect l="16771" t="62407" r="56570" b="27223"/>
          <a:stretch/>
        </p:blipFill>
        <p:spPr>
          <a:xfrm>
            <a:off x="0" y="79781"/>
            <a:ext cx="5919977" cy="1295400"/>
          </a:xfrm>
          <a:prstGeom prst="rect">
            <a:avLst/>
          </a:prstGeom>
          <a:ln>
            <a:solidFill>
              <a:schemeClr val="tx2">
                <a:lumMod val="25000"/>
                <a:lumOff val="75000"/>
              </a:schemeClr>
            </a:solidFill>
          </a:ln>
        </p:spPr>
      </p:pic>
      <p:pic>
        <p:nvPicPr>
          <p:cNvPr id="8" name="Picture 7">
            <a:extLst>
              <a:ext uri="{FF2B5EF4-FFF2-40B4-BE49-F238E27FC236}">
                <a16:creationId xmlns:a16="http://schemas.microsoft.com/office/drawing/2014/main" id="{B4CFE168-CC13-8FCC-7867-8BBA61BCF241}"/>
              </a:ext>
            </a:extLst>
          </p:cNvPr>
          <p:cNvPicPr>
            <a:picLocks noChangeAspect="1"/>
          </p:cNvPicPr>
          <p:nvPr/>
        </p:nvPicPr>
        <p:blipFill>
          <a:blip r:embed="rId3"/>
          <a:stretch>
            <a:fillRect/>
          </a:stretch>
        </p:blipFill>
        <p:spPr>
          <a:xfrm>
            <a:off x="471487" y="2998090"/>
            <a:ext cx="4943918" cy="3780129"/>
          </a:xfrm>
          <a:prstGeom prst="rect">
            <a:avLst/>
          </a:prstGeom>
          <a:ln>
            <a:solidFill>
              <a:schemeClr val="tx2">
                <a:lumMod val="25000"/>
                <a:lumOff val="75000"/>
              </a:schemeClr>
            </a:solidFill>
          </a:ln>
        </p:spPr>
      </p:pic>
      <p:sp>
        <p:nvSpPr>
          <p:cNvPr id="9" name="Content Placeholder 6">
            <a:extLst>
              <a:ext uri="{FF2B5EF4-FFF2-40B4-BE49-F238E27FC236}">
                <a16:creationId xmlns:a16="http://schemas.microsoft.com/office/drawing/2014/main" id="{92E5DE72-B5F7-3A44-7834-8D71D0326366}"/>
              </a:ext>
            </a:extLst>
          </p:cNvPr>
          <p:cNvSpPr txBox="1">
            <a:spLocks/>
          </p:cNvSpPr>
          <p:nvPr/>
        </p:nvSpPr>
        <p:spPr>
          <a:xfrm>
            <a:off x="6272023" y="1423290"/>
            <a:ext cx="5091524" cy="135575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700" dirty="0">
                <a:solidFill>
                  <a:schemeClr val="tx1">
                    <a:lumMod val="65000"/>
                    <a:lumOff val="35000"/>
                  </a:schemeClr>
                </a:solidFill>
              </a:rPr>
              <a:t>Step </a:t>
            </a:r>
            <a:r>
              <a:rPr lang="tr-TR" sz="1700" dirty="0">
                <a:solidFill>
                  <a:schemeClr val="tx1">
                    <a:lumMod val="65000"/>
                    <a:lumOff val="35000"/>
                  </a:schemeClr>
                </a:solidFill>
              </a:rPr>
              <a:t>7</a:t>
            </a:r>
            <a:r>
              <a:rPr lang="en-US" sz="1700" dirty="0">
                <a:solidFill>
                  <a:schemeClr val="tx1">
                    <a:lumMod val="65000"/>
                    <a:lumOff val="35000"/>
                  </a:schemeClr>
                </a:solidFill>
              </a:rPr>
              <a:t>: Compute and plot the explained variance of each principal component using the explained_variance_ratio_ attribute of the PCA object.</a:t>
            </a:r>
          </a:p>
        </p:txBody>
      </p:sp>
      <p:cxnSp>
        <p:nvCxnSpPr>
          <p:cNvPr id="11" name="Straight Connector 10">
            <a:extLst>
              <a:ext uri="{FF2B5EF4-FFF2-40B4-BE49-F238E27FC236}">
                <a16:creationId xmlns:a16="http://schemas.microsoft.com/office/drawing/2014/main" id="{CC17102F-032B-75E9-0EFB-DD27C68D20F0}"/>
              </a:ext>
            </a:extLst>
          </p:cNvPr>
          <p:cNvCxnSpPr/>
          <p:nvPr/>
        </p:nvCxnSpPr>
        <p:spPr>
          <a:xfrm>
            <a:off x="5970777" y="-50800"/>
            <a:ext cx="0" cy="6858000"/>
          </a:xfrm>
          <a:prstGeom prst="line">
            <a:avLst/>
          </a:prstGeom>
        </p:spPr>
        <p:style>
          <a:lnRef idx="1">
            <a:schemeClr val="dk1"/>
          </a:lnRef>
          <a:fillRef idx="0">
            <a:schemeClr val="dk1"/>
          </a:fillRef>
          <a:effectRef idx="0">
            <a:schemeClr val="dk1"/>
          </a:effectRef>
          <a:fontRef idx="minor">
            <a:schemeClr val="tx1"/>
          </a:fontRef>
        </p:style>
      </p:cxnSp>
      <p:pic>
        <p:nvPicPr>
          <p:cNvPr id="3074" name="Picture 2">
            <a:extLst>
              <a:ext uri="{FF2B5EF4-FFF2-40B4-BE49-F238E27FC236}">
                <a16:creationId xmlns:a16="http://schemas.microsoft.com/office/drawing/2014/main" id="{6F8942A4-7788-B1DC-7DDA-E42AAAA0FE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8276" y="2998090"/>
            <a:ext cx="4961419" cy="3780129"/>
          </a:xfrm>
          <a:prstGeom prst="rect">
            <a:avLst/>
          </a:prstGeom>
          <a:noFill/>
          <a:ln>
            <a:solidFill>
              <a:schemeClr val="tx2">
                <a:lumMod val="25000"/>
                <a:lumOff val="75000"/>
              </a:schemeClr>
            </a:solidFill>
          </a:ln>
          <a:extLst>
            <a:ext uri="{909E8E84-426E-40DD-AFC4-6F175D3DCCD1}">
              <a14:hiddenFill xmlns:a14="http://schemas.microsoft.com/office/drawing/2010/main">
                <a:solidFill>
                  <a:srgbClr val="FFFFFF"/>
                </a:solidFill>
              </a14:hiddenFill>
            </a:ext>
          </a:extLst>
        </p:spPr>
      </p:pic>
      <p:pic>
        <p:nvPicPr>
          <p:cNvPr id="25" name="Picture 24" descr="Text&#10;&#10;Description automatically generated">
            <a:extLst>
              <a:ext uri="{FF2B5EF4-FFF2-40B4-BE49-F238E27FC236}">
                <a16:creationId xmlns:a16="http://schemas.microsoft.com/office/drawing/2014/main" id="{B509E9CC-8FE7-05D3-8D24-F39CDC2E1E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6259" y="74452"/>
            <a:ext cx="6155741" cy="1300729"/>
          </a:xfrm>
          <a:prstGeom prst="rect">
            <a:avLst/>
          </a:prstGeom>
          <a:ln>
            <a:solidFill>
              <a:schemeClr val="tx2">
                <a:lumMod val="25000"/>
                <a:lumOff val="75000"/>
              </a:schemeClr>
            </a:solidFill>
          </a:ln>
        </p:spPr>
      </p:pic>
    </p:spTree>
    <p:extLst>
      <p:ext uri="{BB962C8B-B14F-4D97-AF65-F5344CB8AC3E}">
        <p14:creationId xmlns:p14="http://schemas.microsoft.com/office/powerpoint/2010/main" val="3585614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DB70E23A-F229-6126-565C-D4C3ACA1A03D}"/>
              </a:ext>
            </a:extLst>
          </p:cNvPr>
          <p:cNvSpPr>
            <a:spLocks noGrp="1"/>
          </p:cNvSpPr>
          <p:nvPr>
            <p:ph idx="1"/>
          </p:nvPr>
        </p:nvSpPr>
        <p:spPr>
          <a:xfrm>
            <a:off x="6505448" y="500169"/>
            <a:ext cx="5432552" cy="1036531"/>
          </a:xfrm>
        </p:spPr>
        <p:txBody>
          <a:bodyPr>
            <a:normAutofit/>
          </a:bodyPr>
          <a:lstStyle/>
          <a:p>
            <a:pPr marL="0" indent="0">
              <a:buNone/>
            </a:pPr>
            <a:r>
              <a:rPr lang="en-US" sz="1700" b="0" i="0" dirty="0">
                <a:solidFill>
                  <a:schemeClr val="tx1">
                    <a:lumMod val="65000"/>
                    <a:lumOff val="35000"/>
                  </a:schemeClr>
                </a:solidFill>
                <a:effectLst/>
              </a:rPr>
              <a:t>Step 9: Create a scatter plot of the first two principal components colored by the different classes of the target variable.</a:t>
            </a:r>
            <a:endParaRPr lang="en-US" sz="1700" dirty="0">
              <a:solidFill>
                <a:schemeClr val="tx1">
                  <a:lumMod val="65000"/>
                  <a:lumOff val="35000"/>
                </a:schemeClr>
              </a:solidFill>
            </a:endParaRPr>
          </a:p>
        </p:txBody>
      </p:sp>
      <p:pic>
        <p:nvPicPr>
          <p:cNvPr id="14" name="Picture 13" descr="Graphical user interface, text&#10;&#10;Description automatically generated">
            <a:extLst>
              <a:ext uri="{FF2B5EF4-FFF2-40B4-BE49-F238E27FC236}">
                <a16:creationId xmlns:a16="http://schemas.microsoft.com/office/drawing/2014/main" id="{43C789EC-FB55-B34B-86DD-5AEE98A95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9" y="179204"/>
            <a:ext cx="6245352" cy="1813378"/>
          </a:xfrm>
          <a:prstGeom prst="rect">
            <a:avLst/>
          </a:prstGeom>
          <a:ln>
            <a:solidFill>
              <a:schemeClr val="tx2">
                <a:lumMod val="25000"/>
                <a:lumOff val="75000"/>
              </a:schemeClr>
            </a:solidFill>
          </a:ln>
        </p:spPr>
      </p:pic>
      <p:pic>
        <p:nvPicPr>
          <p:cNvPr id="15" name="Picture 14">
            <a:extLst>
              <a:ext uri="{FF2B5EF4-FFF2-40B4-BE49-F238E27FC236}">
                <a16:creationId xmlns:a16="http://schemas.microsoft.com/office/drawing/2014/main" id="{1CDED4B3-0E15-B5FB-1558-A82A7DB1F25A}"/>
              </a:ext>
            </a:extLst>
          </p:cNvPr>
          <p:cNvPicPr>
            <a:picLocks noChangeAspect="1"/>
          </p:cNvPicPr>
          <p:nvPr/>
        </p:nvPicPr>
        <p:blipFill>
          <a:blip r:embed="rId3"/>
          <a:stretch>
            <a:fillRect/>
          </a:stretch>
        </p:blipFill>
        <p:spPr>
          <a:xfrm>
            <a:off x="3217165" y="2243031"/>
            <a:ext cx="5381625" cy="4114800"/>
          </a:xfrm>
          <a:prstGeom prst="rect">
            <a:avLst/>
          </a:prstGeom>
          <a:ln>
            <a:solidFill>
              <a:schemeClr val="tx2">
                <a:lumMod val="25000"/>
                <a:lumOff val="75000"/>
              </a:schemeClr>
            </a:solidFill>
          </a:ln>
        </p:spPr>
      </p:pic>
    </p:spTree>
    <p:extLst>
      <p:ext uri="{BB962C8B-B14F-4D97-AF65-F5344CB8AC3E}">
        <p14:creationId xmlns:p14="http://schemas.microsoft.com/office/powerpoint/2010/main" val="2000749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7" name="Rectangle 16">
            <a:extLst>
              <a:ext uri="{FF2B5EF4-FFF2-40B4-BE49-F238E27FC236}">
                <a16:creationId xmlns:a16="http://schemas.microsoft.com/office/drawing/2014/main" id="{5FCC6E86-7C37-4FD2-AF0B-C9BDDBC2B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38C2FC07-A260-43C5-ABA2-A9DD5D5A8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pic>
        <p:nvPicPr>
          <p:cNvPr id="3" name="Picture 2" descr="Graphical user interface, text&#10;&#10;Description automatically generated">
            <a:extLst>
              <a:ext uri="{FF2B5EF4-FFF2-40B4-BE49-F238E27FC236}">
                <a16:creationId xmlns:a16="http://schemas.microsoft.com/office/drawing/2014/main" id="{DF7447D5-6D3D-9980-608E-D04DA6E98A44}"/>
              </a:ext>
            </a:extLst>
          </p:cNvPr>
          <p:cNvPicPr>
            <a:picLocks noChangeAspect="1"/>
          </p:cNvPicPr>
          <p:nvPr/>
        </p:nvPicPr>
        <p:blipFill rotWithShape="1">
          <a:blip r:embed="rId3">
            <a:extLst>
              <a:ext uri="{28A0092B-C50C-407E-A947-70E740481C1C}">
                <a14:useLocalDpi xmlns:a14="http://schemas.microsoft.com/office/drawing/2010/main" val="0"/>
              </a:ext>
            </a:extLst>
          </a:blip>
          <a:srcRect l="15208"/>
          <a:stretch/>
        </p:blipFill>
        <p:spPr>
          <a:xfrm>
            <a:off x="215299" y="1439153"/>
            <a:ext cx="5704502" cy="1953423"/>
          </a:xfrm>
          <a:prstGeom prst="rect">
            <a:avLst/>
          </a:prstGeom>
        </p:spPr>
      </p:pic>
      <p:sp>
        <p:nvSpPr>
          <p:cNvPr id="4" name="Content Placeholder 2">
            <a:extLst>
              <a:ext uri="{FF2B5EF4-FFF2-40B4-BE49-F238E27FC236}">
                <a16:creationId xmlns:a16="http://schemas.microsoft.com/office/drawing/2014/main" id="{01E677D4-119F-CCCD-EB8D-5CD46FA58D13}"/>
              </a:ext>
            </a:extLst>
          </p:cNvPr>
          <p:cNvSpPr txBox="1">
            <a:spLocks/>
          </p:cNvSpPr>
          <p:nvPr/>
        </p:nvSpPr>
        <p:spPr>
          <a:xfrm>
            <a:off x="215299" y="3686530"/>
            <a:ext cx="5665404" cy="1084838"/>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700" dirty="0">
                <a:solidFill>
                  <a:schemeClr val="tx1">
                    <a:lumMod val="65000"/>
                    <a:lumOff val="35000"/>
                  </a:schemeClr>
                </a:solidFill>
              </a:rPr>
              <a:t>This code uses the Pandas and Matplotlib libraries in Python to visualize a portion of a dataset called the "iris" dataset. </a:t>
            </a:r>
          </a:p>
        </p:txBody>
      </p:sp>
      <p:pic>
        <p:nvPicPr>
          <p:cNvPr id="10" name="Content Placeholder 9">
            <a:extLst>
              <a:ext uri="{FF2B5EF4-FFF2-40B4-BE49-F238E27FC236}">
                <a16:creationId xmlns:a16="http://schemas.microsoft.com/office/drawing/2014/main" id="{CB6E277C-6D88-DE0A-ECC4-6E9E40C562A5}"/>
              </a:ext>
            </a:extLst>
          </p:cNvPr>
          <p:cNvPicPr>
            <a:picLocks noGrp="1" noChangeAspect="1"/>
          </p:cNvPicPr>
          <p:nvPr>
            <p:ph idx="1"/>
          </p:nvPr>
        </p:nvPicPr>
        <p:blipFill>
          <a:blip r:embed="rId4"/>
          <a:stretch>
            <a:fillRect/>
          </a:stretch>
        </p:blipFill>
        <p:spPr>
          <a:xfrm>
            <a:off x="5934791" y="361214"/>
            <a:ext cx="6096000" cy="6268381"/>
          </a:xfrm>
          <a:prstGeom prst="rect">
            <a:avLst/>
          </a:prstGeom>
          <a:ln w="152400">
            <a:solidFill>
              <a:schemeClr val="bg1">
                <a:lumMod val="85000"/>
                <a:lumOff val="15000"/>
              </a:schemeClr>
            </a:solidFill>
          </a:ln>
        </p:spPr>
      </p:pic>
    </p:spTree>
    <p:extLst>
      <p:ext uri="{BB962C8B-B14F-4D97-AF65-F5344CB8AC3E}">
        <p14:creationId xmlns:p14="http://schemas.microsoft.com/office/powerpoint/2010/main" val="2899669669"/>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0ED50-474A-308D-3061-1A6C43D9270A}"/>
              </a:ext>
            </a:extLst>
          </p:cNvPr>
          <p:cNvSpPr>
            <a:spLocks noGrp="1"/>
          </p:cNvSpPr>
          <p:nvPr>
            <p:ph idx="1"/>
          </p:nvPr>
        </p:nvSpPr>
        <p:spPr>
          <a:xfrm>
            <a:off x="744995" y="566448"/>
            <a:ext cx="6245352" cy="997948"/>
          </a:xfrm>
        </p:spPr>
        <p:txBody>
          <a:bodyPr>
            <a:normAutofit/>
          </a:bodyPr>
          <a:lstStyle/>
          <a:p>
            <a:pPr marL="0" indent="0">
              <a:buNone/>
            </a:pPr>
            <a:r>
              <a:rPr lang="tr-TR" sz="4400" dirty="0"/>
              <a:t>REFERENCES</a:t>
            </a:r>
            <a:endParaRPr lang="en-US" sz="4400" dirty="0"/>
          </a:p>
        </p:txBody>
      </p:sp>
      <p:sp>
        <p:nvSpPr>
          <p:cNvPr id="4" name="Content Placeholder 2">
            <a:extLst>
              <a:ext uri="{FF2B5EF4-FFF2-40B4-BE49-F238E27FC236}">
                <a16:creationId xmlns:a16="http://schemas.microsoft.com/office/drawing/2014/main" id="{6CB72C93-7FBB-FCDE-6AAB-0266546D8BE8}"/>
              </a:ext>
            </a:extLst>
          </p:cNvPr>
          <p:cNvSpPr txBox="1">
            <a:spLocks/>
          </p:cNvSpPr>
          <p:nvPr/>
        </p:nvSpPr>
        <p:spPr>
          <a:xfrm>
            <a:off x="744994" y="1736544"/>
            <a:ext cx="10943901" cy="4796457"/>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tx1">
                    <a:lumMod val="65000"/>
                    <a:lumOff val="35000"/>
                  </a:schemeClr>
                </a:solidFill>
                <a:hlinkClick r:id="rId3"/>
              </a:rPr>
              <a:t>https://www.kaggle.com/code/shrutimechlearn/step-by-step-pca-with-iris-dataset</a:t>
            </a:r>
            <a:endParaRPr lang="tr-TR" sz="1200" dirty="0">
              <a:solidFill>
                <a:schemeClr val="tx1">
                  <a:lumMod val="65000"/>
                  <a:lumOff val="35000"/>
                </a:schemeClr>
              </a:solidFill>
            </a:endParaRPr>
          </a:p>
          <a:p>
            <a:r>
              <a:rPr lang="tr-TR" sz="1200" dirty="0">
                <a:solidFill>
                  <a:schemeClr val="tx1">
                    <a:lumMod val="65000"/>
                    <a:lumOff val="35000"/>
                  </a:schemeClr>
                </a:solidFill>
                <a:hlinkClick r:id="rId4"/>
              </a:rPr>
              <a:t>https://www.analyticsvidhya.com/blog/2021/09/pca-and-its-underlying-mathematical-principles/</a:t>
            </a:r>
            <a:endParaRPr lang="tr-TR" sz="1200" dirty="0">
              <a:solidFill>
                <a:schemeClr val="tx1">
                  <a:lumMod val="65000"/>
                  <a:lumOff val="35000"/>
                </a:schemeClr>
              </a:solidFill>
            </a:endParaRPr>
          </a:p>
          <a:p>
            <a:r>
              <a:rPr lang="tr-TR" sz="1200" dirty="0">
                <a:solidFill>
                  <a:schemeClr val="tx1">
                    <a:lumMod val="65000"/>
                    <a:lumOff val="35000"/>
                  </a:schemeClr>
                </a:solidFill>
                <a:hlinkClick r:id="rId5"/>
              </a:rPr>
              <a:t>https://medium.com/analytics-vidhya/mathematics-behind-principal-component-analysis-pca-1cdff0a808a9</a:t>
            </a:r>
            <a:endParaRPr lang="tr-TR" sz="1200" dirty="0">
              <a:solidFill>
                <a:schemeClr val="tx1">
                  <a:lumMod val="65000"/>
                  <a:lumOff val="35000"/>
                </a:schemeClr>
              </a:solidFill>
            </a:endParaRPr>
          </a:p>
          <a:p>
            <a:r>
              <a:rPr lang="tr-TR" sz="1200" dirty="0">
                <a:solidFill>
                  <a:schemeClr val="tx1">
                    <a:lumMod val="65000"/>
                    <a:lumOff val="35000"/>
                  </a:schemeClr>
                </a:solidFill>
                <a:hlinkClick r:id="rId6"/>
              </a:rPr>
              <a:t>https://www.researchgate.net/figure/Principal-component-analysis-PCA-the-covariance-matrix-of-procrustes-coordinates_fig2_263295966</a:t>
            </a:r>
            <a:endParaRPr lang="tr-TR" sz="1200" dirty="0">
              <a:solidFill>
                <a:schemeClr val="tx1">
                  <a:lumMod val="65000"/>
                  <a:lumOff val="35000"/>
                </a:schemeClr>
              </a:solidFill>
            </a:endParaRPr>
          </a:p>
          <a:p>
            <a:r>
              <a:rPr lang="tr-TR" sz="1200" dirty="0">
                <a:solidFill>
                  <a:schemeClr val="tx1">
                    <a:lumMod val="65000"/>
                    <a:lumOff val="35000"/>
                  </a:schemeClr>
                </a:solidFill>
                <a:hlinkClick r:id="rId7"/>
              </a:rPr>
              <a:t>https://www.simplilearn.com/tutorials/machine-learning-tutorial/principal-component-analysis</a:t>
            </a:r>
            <a:endParaRPr lang="tr-TR" sz="1200" dirty="0">
              <a:solidFill>
                <a:schemeClr val="tx1">
                  <a:lumMod val="65000"/>
                  <a:lumOff val="35000"/>
                </a:schemeClr>
              </a:solidFill>
            </a:endParaRPr>
          </a:p>
          <a:p>
            <a:r>
              <a:rPr lang="tr-TR" sz="1200" dirty="0">
                <a:solidFill>
                  <a:schemeClr val="tx1">
                    <a:lumMod val="65000"/>
                    <a:lumOff val="35000"/>
                  </a:schemeClr>
                </a:solidFill>
                <a:hlinkClick r:id="rId8"/>
              </a:rPr>
              <a:t>https://builtin.com/data-science/step-step-explanation-principal-component-analysis</a:t>
            </a:r>
            <a:endParaRPr lang="tr-TR" sz="1200" dirty="0">
              <a:solidFill>
                <a:schemeClr val="tx1">
                  <a:lumMod val="65000"/>
                  <a:lumOff val="35000"/>
                </a:schemeClr>
              </a:solidFill>
            </a:endParaRPr>
          </a:p>
          <a:p>
            <a:r>
              <a:rPr lang="tr-TR" sz="1200" dirty="0">
                <a:solidFill>
                  <a:schemeClr val="tx1">
                    <a:lumMod val="65000"/>
                    <a:lumOff val="35000"/>
                  </a:schemeClr>
                </a:solidFill>
                <a:hlinkClick r:id="rId9"/>
              </a:rPr>
              <a:t>https://medium.com/analytics-vidhya/understanding-principle-component-analysis-pca-step-by-step-e7a4bb4031d9</a:t>
            </a:r>
            <a:endParaRPr lang="tr-TR" sz="1200" dirty="0">
              <a:solidFill>
                <a:schemeClr val="tx1">
                  <a:lumMod val="65000"/>
                  <a:lumOff val="35000"/>
                </a:schemeClr>
              </a:solidFill>
            </a:endParaRPr>
          </a:p>
          <a:p>
            <a:r>
              <a:rPr lang="tr-TR" sz="1200" dirty="0">
                <a:solidFill>
                  <a:schemeClr val="tx1">
                    <a:lumMod val="65000"/>
                    <a:lumOff val="35000"/>
                  </a:schemeClr>
                </a:solidFill>
                <a:hlinkClick r:id="rId10"/>
              </a:rPr>
              <a:t>https://www.geeksforgeeks.org/mathematical-approach-to-pca/</a:t>
            </a:r>
            <a:endParaRPr lang="tr-TR" sz="1200" dirty="0">
              <a:solidFill>
                <a:schemeClr val="tx1">
                  <a:lumMod val="65000"/>
                  <a:lumOff val="35000"/>
                </a:schemeClr>
              </a:solidFill>
            </a:endParaRPr>
          </a:p>
          <a:p>
            <a:r>
              <a:rPr lang="tr-TR" sz="1200" dirty="0">
                <a:solidFill>
                  <a:schemeClr val="tx1">
                    <a:lumMod val="65000"/>
                    <a:lumOff val="35000"/>
                  </a:schemeClr>
                </a:solidFill>
                <a:hlinkClick r:id="rId11"/>
              </a:rPr>
              <a:t>https://www.turing.com/kb/guide-to-principal-component-analysis</a:t>
            </a:r>
            <a:endParaRPr lang="tr-TR" sz="1200" dirty="0">
              <a:solidFill>
                <a:schemeClr val="tx1">
                  <a:lumMod val="65000"/>
                  <a:lumOff val="35000"/>
                </a:schemeClr>
              </a:solidFill>
            </a:endParaRPr>
          </a:p>
          <a:p>
            <a:r>
              <a:rPr lang="tr-TR" sz="1200" dirty="0">
                <a:solidFill>
                  <a:schemeClr val="tx1">
                    <a:lumMod val="65000"/>
                    <a:lumOff val="35000"/>
                  </a:schemeClr>
                </a:solidFill>
                <a:hlinkClick r:id="rId12"/>
              </a:rPr>
              <a:t>https://dataaspirant.com/principal-component-analysis-pca/#t-1609906201495</a:t>
            </a:r>
            <a:endParaRPr lang="tr-TR" sz="1200" dirty="0">
              <a:solidFill>
                <a:schemeClr val="tx1">
                  <a:lumMod val="65000"/>
                  <a:lumOff val="35000"/>
                </a:schemeClr>
              </a:solidFill>
            </a:endParaRPr>
          </a:p>
          <a:p>
            <a:r>
              <a:rPr lang="en-US" sz="1200" dirty="0">
                <a:solidFill>
                  <a:schemeClr val="tx1">
                    <a:lumMod val="65000"/>
                    <a:lumOff val="35000"/>
                  </a:schemeClr>
                </a:solidFill>
                <a:hlinkClick r:id="rId13"/>
              </a:rPr>
              <a:t>https://sebastianraschka.com/Articles/2015_pca_in_3_steps.html</a:t>
            </a:r>
            <a:endParaRPr lang="tr-TR" sz="1200" dirty="0">
              <a:solidFill>
                <a:schemeClr val="tx1">
                  <a:lumMod val="65000"/>
                  <a:lumOff val="35000"/>
                </a:schemeClr>
              </a:solidFill>
            </a:endParaRPr>
          </a:p>
          <a:p>
            <a:r>
              <a:rPr lang="en-US" sz="1200" dirty="0">
                <a:solidFill>
                  <a:schemeClr val="tx1">
                    <a:lumMod val="65000"/>
                    <a:lumOff val="35000"/>
                  </a:schemeClr>
                </a:solidFill>
                <a:hlinkClick r:id="rId13"/>
              </a:rPr>
              <a:t>https://sebastianraschka.com/Articles/2015_pca_in_3_steps.html</a:t>
            </a:r>
            <a:endParaRPr lang="tr-TR" sz="1200" dirty="0">
              <a:solidFill>
                <a:schemeClr val="tx1">
                  <a:lumMod val="65000"/>
                  <a:lumOff val="35000"/>
                </a:schemeClr>
              </a:solidFill>
            </a:endParaRPr>
          </a:p>
          <a:p>
            <a:r>
              <a:rPr lang="en-US" sz="1200" dirty="0">
                <a:solidFill>
                  <a:schemeClr val="tx1">
                    <a:lumMod val="65000"/>
                    <a:lumOff val="35000"/>
                  </a:schemeClr>
                </a:solidFill>
                <a:hlinkClick r:id="rId14"/>
              </a:rPr>
              <a:t>https://blog.devgenius.io/the-role-of-eigenvalues-in-pca-c177718c2cc</a:t>
            </a:r>
            <a:endParaRPr lang="tr-TR" sz="1200" dirty="0">
              <a:solidFill>
                <a:schemeClr val="tx1">
                  <a:lumMod val="65000"/>
                  <a:lumOff val="35000"/>
                </a:schemeClr>
              </a:solidFill>
            </a:endParaRPr>
          </a:p>
          <a:p>
            <a:r>
              <a:rPr lang="en-US" sz="1200" dirty="0">
                <a:solidFill>
                  <a:schemeClr val="tx1">
                    <a:lumMod val="65000"/>
                    <a:lumOff val="35000"/>
                  </a:schemeClr>
                </a:solidFill>
                <a:hlinkClick r:id="rId15"/>
              </a:rPr>
              <a:t>https://www.quora.com/What-are-the-disadvantages-of-a-PCA</a:t>
            </a:r>
            <a:endParaRPr lang="tr-TR" sz="1200" dirty="0">
              <a:solidFill>
                <a:schemeClr val="tx1">
                  <a:lumMod val="65000"/>
                  <a:lumOff val="35000"/>
                </a:schemeClr>
              </a:solidFill>
            </a:endParaRPr>
          </a:p>
          <a:p>
            <a:r>
              <a:rPr lang="en-US" sz="1200" dirty="0">
                <a:solidFill>
                  <a:schemeClr val="tx1">
                    <a:lumMod val="65000"/>
                    <a:lumOff val="35000"/>
                  </a:schemeClr>
                </a:solidFill>
                <a:hlinkClick r:id="rId16"/>
              </a:rPr>
              <a:t>https://stats.stackexchange.com/questions/2691/making-sense-of-principal-component-analysis-eigenvectors-eigenvalues</a:t>
            </a:r>
            <a:endParaRPr lang="tr-TR" sz="1200" dirty="0">
              <a:solidFill>
                <a:schemeClr val="tx1">
                  <a:lumMod val="65000"/>
                  <a:lumOff val="35000"/>
                </a:schemeClr>
              </a:solidFill>
            </a:endParaRPr>
          </a:p>
          <a:p>
            <a:r>
              <a:rPr lang="en-US" sz="1200" dirty="0">
                <a:solidFill>
                  <a:schemeClr val="tx1">
                    <a:lumMod val="65000"/>
                    <a:lumOff val="35000"/>
                  </a:schemeClr>
                </a:solidFill>
                <a:hlinkClick r:id="rId17"/>
              </a:rPr>
              <a:t>https://ieeexplore.ieee.org/document/5522134</a:t>
            </a:r>
            <a:endParaRPr lang="tr-TR" sz="1200" dirty="0">
              <a:solidFill>
                <a:schemeClr val="tx1">
                  <a:lumMod val="65000"/>
                  <a:lumOff val="35000"/>
                </a:schemeClr>
              </a:solidFill>
            </a:endParaRPr>
          </a:p>
          <a:p>
            <a:r>
              <a:rPr lang="en-US" sz="1200" dirty="0">
                <a:solidFill>
                  <a:schemeClr val="tx1">
                    <a:lumMod val="65000"/>
                    <a:lumOff val="35000"/>
                  </a:schemeClr>
                </a:solidFill>
                <a:hlinkClick r:id="rId18"/>
              </a:rPr>
              <a:t>https://pubs.acs.org/doi/full/10.1021/ac800110w</a:t>
            </a:r>
            <a:endParaRPr lang="tr-TR" sz="1200" dirty="0">
              <a:solidFill>
                <a:schemeClr val="tx1">
                  <a:lumMod val="65000"/>
                  <a:lumOff val="35000"/>
                </a:schemeClr>
              </a:solidFill>
            </a:endParaRPr>
          </a:p>
          <a:p>
            <a:r>
              <a:rPr lang="en-US" sz="1200" dirty="0">
                <a:solidFill>
                  <a:schemeClr val="tx1">
                    <a:lumMod val="65000"/>
                    <a:lumOff val="35000"/>
                  </a:schemeClr>
                </a:solidFill>
                <a:hlinkClick r:id="rId19"/>
              </a:rPr>
              <a:t>https://statisticsglobe.com/advantages-disadvantages-pca</a:t>
            </a:r>
            <a:endParaRPr lang="tr-TR" sz="1200" dirty="0">
              <a:solidFill>
                <a:schemeClr val="tx1">
                  <a:lumMod val="65000"/>
                  <a:lumOff val="35000"/>
                </a:schemeClr>
              </a:solidFill>
            </a:endParaRPr>
          </a:p>
        </p:txBody>
      </p:sp>
    </p:spTree>
    <p:extLst>
      <p:ext uri="{BB962C8B-B14F-4D97-AF65-F5344CB8AC3E}">
        <p14:creationId xmlns:p14="http://schemas.microsoft.com/office/powerpoint/2010/main" val="58299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7"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038" name="Rectangle 1032">
            <a:extLst>
              <a:ext uri="{FF2B5EF4-FFF2-40B4-BE49-F238E27FC236}">
                <a16:creationId xmlns:a16="http://schemas.microsoft.com/office/drawing/2014/main" id="{5FCC6E86-7C37-4FD2-AF0B-C9BDDBC2B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35F0EB0-8D35-7D7E-D291-4BF5FF7849C3}"/>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828" b="9172"/>
          <a:stretch/>
        </p:blipFill>
        <p:spPr bwMode="auto">
          <a:xfrm>
            <a:off x="863996" y="368135"/>
            <a:ext cx="10464007" cy="5886004"/>
          </a:xfrm>
          <a:prstGeom prst="rect">
            <a:avLst/>
          </a:prstGeom>
          <a:noFill/>
          <a:extLst>
            <a:ext uri="{909E8E84-426E-40DD-AFC4-6F175D3DCCD1}">
              <a14:hiddenFill xmlns:a14="http://schemas.microsoft.com/office/drawing/2010/main">
                <a:solidFill>
                  <a:srgbClr val="FFFFFF"/>
                </a:solidFill>
              </a14:hiddenFill>
            </a:ext>
          </a:extLst>
        </p:spPr>
      </p:pic>
      <p:sp>
        <p:nvSpPr>
          <p:cNvPr id="1039" name="Freeform 6">
            <a:extLst>
              <a:ext uri="{FF2B5EF4-FFF2-40B4-BE49-F238E27FC236}">
                <a16:creationId xmlns:a16="http://schemas.microsoft.com/office/drawing/2014/main" id="{38C2FC07-A260-43C5-ABA2-A9DD5D5A8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 name="TextBox 3">
            <a:extLst>
              <a:ext uri="{FF2B5EF4-FFF2-40B4-BE49-F238E27FC236}">
                <a16:creationId xmlns:a16="http://schemas.microsoft.com/office/drawing/2014/main" id="{3A59AE8E-EAE1-C0FD-BD12-AC6F7646FE9A}"/>
              </a:ext>
            </a:extLst>
          </p:cNvPr>
          <p:cNvSpPr txBox="1"/>
          <p:nvPr/>
        </p:nvSpPr>
        <p:spPr>
          <a:xfrm>
            <a:off x="2921989" y="6305199"/>
            <a:ext cx="6348020" cy="369332"/>
          </a:xfrm>
          <a:prstGeom prst="rect">
            <a:avLst/>
          </a:prstGeom>
          <a:noFill/>
        </p:spPr>
        <p:txBody>
          <a:bodyPr wrap="none" rtlCol="0">
            <a:spAutoFit/>
          </a:bodyPr>
          <a:lstStyle/>
          <a:p>
            <a:r>
              <a:rPr lang="en-US" b="0" i="0" dirty="0">
                <a:solidFill>
                  <a:srgbClr val="757575"/>
                </a:solidFill>
                <a:effectLst/>
                <a:latin typeface="sohne"/>
              </a:rPr>
              <a:t>Scatterplot after PCA reduced from 3-dimensions to 2-dimensions</a:t>
            </a:r>
            <a:endParaRPr lang="en-US" dirty="0"/>
          </a:p>
        </p:txBody>
      </p:sp>
      <p:pic>
        <p:nvPicPr>
          <p:cNvPr id="12" name="Graphic 12">
            <a:extLst>
              <a:ext uri="{FF2B5EF4-FFF2-40B4-BE49-F238E27FC236}">
                <a16:creationId xmlns:a16="http://schemas.microsoft.com/office/drawing/2014/main" id="{EFE3E729-2CCA-F523-0C29-168AFC190A5E}"/>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556853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072" name="Rectangle 2063">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Rectangle 2065">
            <a:extLst>
              <a:ext uri="{FF2B5EF4-FFF2-40B4-BE49-F238E27FC236}">
                <a16:creationId xmlns:a16="http://schemas.microsoft.com/office/drawing/2014/main" id="{5EF13EA1-F66C-4347-AEBF-A5438DF27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
            <a:ext cx="12191999" cy="3474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2C83E42E-E108-83C4-CEEE-42F0C3AFE3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4395" y="808380"/>
            <a:ext cx="5853357" cy="2590110"/>
          </a:xfrm>
          <a:prstGeom prst="rect">
            <a:avLst/>
          </a:prstGeom>
          <a:noFill/>
          <a:extLst>
            <a:ext uri="{909E8E84-426E-40DD-AFC4-6F175D3DCCD1}">
              <a14:hiddenFill xmlns:a14="http://schemas.microsoft.com/office/drawing/2010/main">
                <a:solidFill>
                  <a:srgbClr val="FFFFFF"/>
                </a:solidFill>
              </a14:hiddenFill>
            </a:ext>
          </a:extLst>
        </p:spPr>
      </p:pic>
      <p:sp>
        <p:nvSpPr>
          <p:cNvPr id="207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132777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sp>
        <p:nvSpPr>
          <p:cNvPr id="3" name="Content Placeholder 2">
            <a:extLst>
              <a:ext uri="{FF2B5EF4-FFF2-40B4-BE49-F238E27FC236}">
                <a16:creationId xmlns:a16="http://schemas.microsoft.com/office/drawing/2014/main" id="{6B91889B-CA54-BEB0-79B0-65988647D5B7}"/>
              </a:ext>
            </a:extLst>
          </p:cNvPr>
          <p:cNvSpPr>
            <a:spLocks noGrp="1"/>
          </p:cNvSpPr>
          <p:nvPr>
            <p:ph idx="1"/>
          </p:nvPr>
        </p:nvSpPr>
        <p:spPr>
          <a:xfrm>
            <a:off x="724395" y="4149526"/>
            <a:ext cx="10735293" cy="2033652"/>
          </a:xfrm>
        </p:spPr>
        <p:txBody>
          <a:bodyPr>
            <a:noAutofit/>
          </a:bodyPr>
          <a:lstStyle/>
          <a:p>
            <a:pPr marL="0" indent="0">
              <a:lnSpc>
                <a:spcPct val="100000"/>
              </a:lnSpc>
              <a:buNone/>
            </a:pPr>
            <a:r>
              <a:rPr lang="en-US" i="0" dirty="0">
                <a:effectLst/>
                <a:latin typeface="+mn-lt"/>
              </a:rPr>
              <a:t>In statistics, dimension reduction techniques are a set of processes for reducing the number of random variables by obtaining a set of principal variables. For example, in the context of a gene expression matrix across different patient samples, this might mean getting a set of new variables that cover the variation in sets of genes. This way samples can be represented by a couple of principal variables instead of thousands of genes. This is useful for visualization, clustering and predictive model</a:t>
            </a:r>
            <a:r>
              <a:rPr lang="tr-TR" i="0" dirty="0">
                <a:effectLst/>
                <a:latin typeface="+mn-lt"/>
              </a:rPr>
              <a:t>l</a:t>
            </a:r>
            <a:r>
              <a:rPr lang="en-US" i="0" dirty="0" err="1">
                <a:effectLst/>
                <a:latin typeface="+mn-lt"/>
              </a:rPr>
              <a:t>ing</a:t>
            </a:r>
            <a:r>
              <a:rPr lang="en-US" i="0" dirty="0">
                <a:effectLst/>
                <a:latin typeface="+mn-lt"/>
              </a:rPr>
              <a:t>.</a:t>
            </a:r>
            <a:endParaRPr lang="en-US" dirty="0"/>
          </a:p>
        </p:txBody>
      </p:sp>
      <p:sp>
        <p:nvSpPr>
          <p:cNvPr id="2" name="Title 1">
            <a:extLst>
              <a:ext uri="{FF2B5EF4-FFF2-40B4-BE49-F238E27FC236}">
                <a16:creationId xmlns:a16="http://schemas.microsoft.com/office/drawing/2014/main" id="{D377A2F3-D56B-B885-9723-E973417C73D7}"/>
              </a:ext>
            </a:extLst>
          </p:cNvPr>
          <p:cNvSpPr>
            <a:spLocks noGrp="1"/>
          </p:cNvSpPr>
          <p:nvPr>
            <p:ph type="title"/>
          </p:nvPr>
        </p:nvSpPr>
        <p:spPr>
          <a:xfrm>
            <a:off x="200945" y="200391"/>
            <a:ext cx="11787061" cy="692899"/>
          </a:xfrm>
        </p:spPr>
        <p:txBody>
          <a:bodyPr>
            <a:noAutofit/>
          </a:bodyPr>
          <a:lstStyle/>
          <a:p>
            <a:r>
              <a:rPr lang="en-US" sz="4800" b="1" i="0" dirty="0">
                <a:solidFill>
                  <a:schemeClr val="bg1"/>
                </a:solidFill>
                <a:effectLst/>
                <a:latin typeface="sohne"/>
              </a:rPr>
              <a:t>Dimensionality Reduction And Visualization</a:t>
            </a:r>
            <a:br>
              <a:rPr lang="en-US" sz="4800" b="1" i="0" dirty="0">
                <a:solidFill>
                  <a:schemeClr val="bg1"/>
                </a:solidFill>
                <a:effectLst/>
                <a:latin typeface="sohne"/>
              </a:rPr>
            </a:br>
            <a:endParaRPr lang="en-US" sz="4800" i="0" dirty="0">
              <a:solidFill>
                <a:schemeClr val="bg1"/>
              </a:solidFill>
              <a:latin typeface="+mn-lt"/>
            </a:endParaRPr>
          </a:p>
        </p:txBody>
      </p:sp>
      <p:sp>
        <p:nvSpPr>
          <p:cNvPr id="5" name="TextBox 4">
            <a:extLst>
              <a:ext uri="{FF2B5EF4-FFF2-40B4-BE49-F238E27FC236}">
                <a16:creationId xmlns:a16="http://schemas.microsoft.com/office/drawing/2014/main" id="{E7069766-164B-7451-EA76-C5AA6726BA0B}"/>
              </a:ext>
            </a:extLst>
          </p:cNvPr>
          <p:cNvSpPr txBox="1"/>
          <p:nvPr/>
        </p:nvSpPr>
        <p:spPr>
          <a:xfrm>
            <a:off x="6959191" y="1493447"/>
            <a:ext cx="4508414" cy="1200329"/>
          </a:xfrm>
          <a:prstGeom prst="rect">
            <a:avLst/>
          </a:prstGeom>
          <a:noFill/>
        </p:spPr>
        <p:txBody>
          <a:bodyPr wrap="none" rtlCol="0">
            <a:spAutoFit/>
          </a:bodyPr>
          <a:lstStyle/>
          <a:p>
            <a:r>
              <a:rPr lang="en-US" b="0" i="0" dirty="0">
                <a:solidFill>
                  <a:srgbClr val="292929"/>
                </a:solidFill>
                <a:effectLst/>
                <a:latin typeface="source-serif-pro"/>
              </a:rPr>
              <a:t>Here you can see, in the first image,</a:t>
            </a:r>
            <a:br>
              <a:rPr lang="tr-TR" b="0" i="0" dirty="0">
                <a:solidFill>
                  <a:srgbClr val="292929"/>
                </a:solidFill>
                <a:effectLst/>
                <a:latin typeface="source-serif-pro"/>
              </a:rPr>
            </a:br>
            <a:r>
              <a:rPr lang="en-US" b="0" i="0" dirty="0">
                <a:solidFill>
                  <a:srgbClr val="292929"/>
                </a:solidFill>
                <a:effectLst/>
                <a:latin typeface="source-serif-pro"/>
              </a:rPr>
              <a:t> it is three-dimensional data with </a:t>
            </a:r>
            <a:r>
              <a:rPr lang="en-US" b="1" i="0" dirty="0">
                <a:solidFill>
                  <a:srgbClr val="292929"/>
                </a:solidFill>
                <a:effectLst/>
                <a:latin typeface="source-serif-pro"/>
              </a:rPr>
              <a:t>X,Y, Z</a:t>
            </a:r>
            <a:r>
              <a:rPr lang="en-US" b="0" i="0" dirty="0">
                <a:solidFill>
                  <a:srgbClr val="292929"/>
                </a:solidFill>
                <a:effectLst/>
                <a:latin typeface="source-serif-pro"/>
              </a:rPr>
              <a:t> </a:t>
            </a:r>
            <a:r>
              <a:rPr lang="en-US" b="1" i="0" dirty="0">
                <a:solidFill>
                  <a:srgbClr val="292929"/>
                </a:solidFill>
                <a:effectLst/>
                <a:latin typeface="source-serif-pro"/>
              </a:rPr>
              <a:t>axes</a:t>
            </a:r>
            <a:r>
              <a:rPr lang="en-US" b="0" i="0" dirty="0">
                <a:solidFill>
                  <a:srgbClr val="292929"/>
                </a:solidFill>
                <a:effectLst/>
                <a:latin typeface="source-serif-pro"/>
              </a:rPr>
              <a:t>. </a:t>
            </a:r>
            <a:br>
              <a:rPr lang="tr-TR" b="0" i="0" dirty="0">
                <a:solidFill>
                  <a:srgbClr val="292929"/>
                </a:solidFill>
                <a:effectLst/>
                <a:latin typeface="source-serif-pro"/>
              </a:rPr>
            </a:br>
            <a:r>
              <a:rPr lang="en-US" b="0" i="0" dirty="0">
                <a:solidFill>
                  <a:srgbClr val="292929"/>
                </a:solidFill>
                <a:effectLst/>
                <a:latin typeface="source-serif-pro"/>
              </a:rPr>
              <a:t>The second image is a two-dimensional space </a:t>
            </a:r>
            <a:br>
              <a:rPr lang="tr-TR" b="0" i="0" dirty="0">
                <a:solidFill>
                  <a:srgbClr val="292929"/>
                </a:solidFill>
                <a:effectLst/>
                <a:latin typeface="source-serif-pro"/>
              </a:rPr>
            </a:br>
            <a:r>
              <a:rPr lang="en-US" b="0" i="0" dirty="0">
                <a:solidFill>
                  <a:srgbClr val="292929"/>
                </a:solidFill>
                <a:effectLst/>
                <a:latin typeface="source-serif-pro"/>
              </a:rPr>
              <a:t>with </a:t>
            </a:r>
            <a:r>
              <a:rPr lang="en-US" b="1" i="0" dirty="0">
                <a:solidFill>
                  <a:srgbClr val="292929"/>
                </a:solidFill>
                <a:effectLst/>
                <a:latin typeface="source-serif-pro"/>
              </a:rPr>
              <a:t>PC1, PC2 as axes.</a:t>
            </a:r>
            <a:endParaRPr lang="en-US" dirty="0"/>
          </a:p>
        </p:txBody>
      </p:sp>
      <p:pic>
        <p:nvPicPr>
          <p:cNvPr id="11" name="Graphic 11">
            <a:extLst>
              <a:ext uri="{FF2B5EF4-FFF2-40B4-BE49-F238E27FC236}">
                <a16:creationId xmlns:a16="http://schemas.microsoft.com/office/drawing/2014/main" id="{A6BF7A17-CC47-5E3C-7774-240CCF730B02}"/>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15867141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3079"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3081" name="Rectangle 3080">
            <a:extLst>
              <a:ext uri="{FF2B5EF4-FFF2-40B4-BE49-F238E27FC236}">
                <a16:creationId xmlns:a16="http://schemas.microsoft.com/office/drawing/2014/main" id="{5FCC6E86-7C37-4FD2-AF0B-C9BDDBC2B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Principal Component Analysis (PCA) in R | en.proft.me">
            <a:extLst>
              <a:ext uri="{FF2B5EF4-FFF2-40B4-BE49-F238E27FC236}">
                <a16:creationId xmlns:a16="http://schemas.microsoft.com/office/drawing/2014/main" id="{730B2540-F574-3F4D-DB35-CA739094E7FF}"/>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bwMode="auto">
          <a:xfrm>
            <a:off x="758952" y="1507611"/>
            <a:ext cx="10674096" cy="3532617"/>
          </a:xfrm>
          <a:prstGeom prst="rect">
            <a:avLst/>
          </a:prstGeom>
          <a:noFill/>
          <a:extLst>
            <a:ext uri="{909E8E84-426E-40DD-AFC4-6F175D3DCCD1}">
              <a14:hiddenFill xmlns:a14="http://schemas.microsoft.com/office/drawing/2010/main">
                <a:solidFill>
                  <a:srgbClr val="FFFFFF"/>
                </a:solidFill>
              </a14:hiddenFill>
            </a:ext>
          </a:extLst>
        </p:spPr>
      </p:pic>
      <p:sp>
        <p:nvSpPr>
          <p:cNvPr id="3083" name="Freeform 6">
            <a:extLst>
              <a:ext uri="{FF2B5EF4-FFF2-40B4-BE49-F238E27FC236}">
                <a16:creationId xmlns:a16="http://schemas.microsoft.com/office/drawing/2014/main" id="{38C2FC07-A260-43C5-ABA2-A9DD5D5A8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pic>
        <p:nvPicPr>
          <p:cNvPr id="7" name="Graphic 7">
            <a:extLst>
              <a:ext uri="{FF2B5EF4-FFF2-40B4-BE49-F238E27FC236}">
                <a16:creationId xmlns:a16="http://schemas.microsoft.com/office/drawing/2014/main" id="{199FB0A6-1835-F9FD-D26B-4178A9D712E4}"/>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59470584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3" name="Straight Connector 22">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A2D7EA1-6524-43DD-E8C0-ADAEBB8EA861}"/>
              </a:ext>
            </a:extLst>
          </p:cNvPr>
          <p:cNvPicPr>
            <a:picLocks noChangeAspect="1"/>
          </p:cNvPicPr>
          <p:nvPr/>
        </p:nvPicPr>
        <p:blipFill rotWithShape="1">
          <a:blip r:embed="rId3">
            <a:alphaModFix amt="33000"/>
          </a:blip>
          <a:srcRect t="10873" b="14127"/>
          <a:stretch/>
        </p:blipFill>
        <p:spPr>
          <a:xfrm>
            <a:off x="20" y="10"/>
            <a:ext cx="12191980" cy="6857990"/>
          </a:xfrm>
          <a:prstGeom prst="rect">
            <a:avLst/>
          </a:prstGeom>
        </p:spPr>
      </p:pic>
      <p:sp>
        <p:nvSpPr>
          <p:cNvPr id="2" name="Title 1">
            <a:extLst>
              <a:ext uri="{FF2B5EF4-FFF2-40B4-BE49-F238E27FC236}">
                <a16:creationId xmlns:a16="http://schemas.microsoft.com/office/drawing/2014/main" id="{E426FC24-0287-77A5-4363-38EC2206F37D}"/>
              </a:ext>
            </a:extLst>
          </p:cNvPr>
          <p:cNvSpPr>
            <a:spLocks noGrp="1"/>
          </p:cNvSpPr>
          <p:nvPr>
            <p:ph type="title"/>
          </p:nvPr>
        </p:nvSpPr>
        <p:spPr>
          <a:xfrm>
            <a:off x="1517884" y="4037610"/>
            <a:ext cx="9763673" cy="2618003"/>
          </a:xfrm>
        </p:spPr>
        <p:txBody>
          <a:bodyPr vert="horz" lIns="91440" tIns="45720" rIns="91440" bIns="45720" rtlCol="0" anchor="t">
            <a:normAutofit fontScale="90000"/>
          </a:bodyPr>
          <a:lstStyle/>
          <a:p>
            <a:pPr algn="ctr"/>
            <a:r>
              <a:rPr lang="en-US" sz="7200" i="0" dirty="0">
                <a:effectLst/>
                <a:latin typeface="sohne"/>
              </a:rPr>
              <a:t>Advantages of PCA</a:t>
            </a:r>
            <a:br>
              <a:rPr lang="tr-TR" sz="7200" i="0" dirty="0">
                <a:effectLst/>
                <a:latin typeface="sohne"/>
              </a:rPr>
            </a:br>
            <a:br>
              <a:rPr lang="tr-TR" sz="2400" b="0" i="0" dirty="0">
                <a:solidFill>
                  <a:schemeClr val="tx1">
                    <a:lumMod val="75000"/>
                    <a:lumOff val="25000"/>
                  </a:schemeClr>
                </a:solidFill>
                <a:effectLst/>
                <a:latin typeface="+mn-lt"/>
              </a:rPr>
            </a:br>
            <a:r>
              <a:rPr lang="tr-TR" sz="2400" b="0" i="0" dirty="0">
                <a:solidFill>
                  <a:schemeClr val="tx1">
                    <a:lumMod val="75000"/>
                    <a:lumOff val="25000"/>
                  </a:schemeClr>
                </a:solidFill>
                <a:effectLst/>
                <a:latin typeface="+mn-lt"/>
              </a:rPr>
              <a:t>P</a:t>
            </a:r>
            <a:r>
              <a:rPr lang="en-US" sz="2400" b="0" i="0" dirty="0" err="1">
                <a:solidFill>
                  <a:schemeClr val="tx1">
                    <a:lumMod val="75000"/>
                    <a:lumOff val="25000"/>
                  </a:schemeClr>
                </a:solidFill>
                <a:effectLst/>
                <a:latin typeface="+mn-lt"/>
              </a:rPr>
              <a:t>rincipal</a:t>
            </a:r>
            <a:r>
              <a:rPr lang="en-US" sz="2400" b="0" i="0" dirty="0">
                <a:solidFill>
                  <a:schemeClr val="tx1">
                    <a:lumMod val="75000"/>
                    <a:lumOff val="25000"/>
                  </a:schemeClr>
                </a:solidFill>
                <a:effectLst/>
                <a:latin typeface="+mn-lt"/>
              </a:rPr>
              <a:t> Component Analysis (PCA) is a commonly used technique in academic research, particularly in fields such as statistics, machine learning, and data analysis. Some of the advantages of using PCA</a:t>
            </a:r>
            <a:r>
              <a:rPr lang="tr-TR" sz="2400" b="0" i="0" dirty="0">
                <a:solidFill>
                  <a:schemeClr val="tx1">
                    <a:lumMod val="75000"/>
                    <a:lumOff val="25000"/>
                  </a:schemeClr>
                </a:solidFill>
                <a:effectLst/>
                <a:latin typeface="+mn-lt"/>
              </a:rPr>
              <a:t>.</a:t>
            </a:r>
            <a:br>
              <a:rPr lang="tr-TR" sz="2800" b="0" i="0" dirty="0">
                <a:solidFill>
                  <a:schemeClr val="tx1">
                    <a:lumMod val="75000"/>
                    <a:lumOff val="25000"/>
                  </a:schemeClr>
                </a:solidFill>
                <a:effectLst/>
                <a:latin typeface="Söhne"/>
              </a:rPr>
            </a:br>
            <a:endParaRPr lang="en-US" sz="7200" i="0" dirty="0">
              <a:latin typeface="sohne"/>
            </a:endParaRPr>
          </a:p>
        </p:txBody>
      </p:sp>
      <p:cxnSp>
        <p:nvCxnSpPr>
          <p:cNvPr id="27" name="Straight Connector 26">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9" name="Graphic 9">
            <a:extLst>
              <a:ext uri="{FF2B5EF4-FFF2-40B4-BE49-F238E27FC236}">
                <a16:creationId xmlns:a16="http://schemas.microsoft.com/office/drawing/2014/main" id="{85B9A6F8-E751-0FAB-F4FF-6B935D4367A3}"/>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116495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70166E-0C6E-784A-977C-478F0ECDA7E4}"/>
              </a:ext>
            </a:extLst>
          </p:cNvPr>
          <p:cNvSpPr>
            <a:spLocks noGrp="1"/>
          </p:cNvSpPr>
          <p:nvPr>
            <p:ph idx="1"/>
          </p:nvPr>
        </p:nvSpPr>
        <p:spPr>
          <a:xfrm>
            <a:off x="1004635" y="576047"/>
            <a:ext cx="10533694" cy="6192888"/>
          </a:xfrm>
        </p:spPr>
        <p:txBody>
          <a:bodyPr>
            <a:normAutofit/>
          </a:bodyPr>
          <a:lstStyle/>
          <a:p>
            <a:pPr marL="457200" indent="-457200">
              <a:buAutoNum type="arabicParenR"/>
            </a:pPr>
            <a:r>
              <a:rPr lang="en-US" b="1" i="0" dirty="0">
                <a:solidFill>
                  <a:schemeClr val="tx1">
                    <a:lumMod val="65000"/>
                    <a:lumOff val="35000"/>
                  </a:schemeClr>
                </a:solidFill>
                <a:effectLst/>
              </a:rPr>
              <a:t>Dimensionality reduction: </a:t>
            </a:r>
            <a:r>
              <a:rPr lang="en-US" b="0" i="0" dirty="0">
                <a:solidFill>
                  <a:schemeClr val="tx1">
                    <a:lumMod val="65000"/>
                    <a:lumOff val="35000"/>
                  </a:schemeClr>
                </a:solidFill>
                <a:effectLst/>
              </a:rPr>
              <a:t>One of the main advantages of PCA is its ability to reduce the dimensionality of the data while preserving most of the important information. This can be particularly useful in academic research, where datasets can be large and complex.</a:t>
            </a:r>
            <a:endParaRPr lang="tr-TR" dirty="0">
              <a:solidFill>
                <a:schemeClr val="tx1">
                  <a:lumMod val="65000"/>
                  <a:lumOff val="35000"/>
                </a:schemeClr>
              </a:solidFill>
            </a:endParaRPr>
          </a:p>
          <a:p>
            <a:pPr marL="457200" indent="-457200">
              <a:buFont typeface="Arial" panose="020B0604020202020204" pitchFamily="34" charset="0"/>
              <a:buAutoNum type="arabicParenR"/>
            </a:pPr>
            <a:r>
              <a:rPr lang="en-US" b="1" i="0" dirty="0">
                <a:solidFill>
                  <a:schemeClr val="tx1">
                    <a:lumMod val="65000"/>
                    <a:lumOff val="35000"/>
                  </a:schemeClr>
                </a:solidFill>
                <a:effectLst/>
              </a:rPr>
              <a:t>Feature extraction: </a:t>
            </a:r>
            <a:r>
              <a:rPr lang="en-US" b="0" i="0" dirty="0">
                <a:solidFill>
                  <a:schemeClr val="tx1">
                    <a:lumMod val="65000"/>
                    <a:lumOff val="35000"/>
                  </a:schemeClr>
                </a:solidFill>
                <a:effectLst/>
              </a:rPr>
              <a:t>PCA can also be used for feature extraction, where the most important features of a dataset can be identified and extracted for further analysis. This can be helpful in identifying important variables in a dataset and can also reduce the computational complexity of subsequent analyses.</a:t>
            </a:r>
            <a:endParaRPr lang="tr-TR" b="0" i="0" dirty="0">
              <a:solidFill>
                <a:schemeClr val="tx1">
                  <a:lumMod val="65000"/>
                  <a:lumOff val="35000"/>
                </a:schemeClr>
              </a:solidFill>
              <a:effectLst/>
            </a:endParaRPr>
          </a:p>
          <a:p>
            <a:pPr marL="457200" indent="-457200">
              <a:buFont typeface="Arial" panose="020B0604020202020204" pitchFamily="34" charset="0"/>
              <a:buAutoNum type="arabicParenR"/>
            </a:pPr>
            <a:r>
              <a:rPr lang="en-US" b="1" i="0" dirty="0">
                <a:solidFill>
                  <a:schemeClr val="tx1">
                    <a:lumMod val="65000"/>
                    <a:lumOff val="35000"/>
                  </a:schemeClr>
                </a:solidFill>
                <a:effectLst/>
              </a:rPr>
              <a:t>Visualization: </a:t>
            </a:r>
            <a:r>
              <a:rPr lang="en-US" b="0" i="0" dirty="0">
                <a:solidFill>
                  <a:schemeClr val="tx1">
                    <a:lumMod val="65000"/>
                    <a:lumOff val="35000"/>
                  </a:schemeClr>
                </a:solidFill>
                <a:effectLst/>
              </a:rPr>
              <a:t>PCA can also be used for data visualization, where data can be projected onto a lower-dimensional space for easier visualization and interpretation. This can be helpful in identifying patterns and relationships in data and can also aid in data exploration.</a:t>
            </a:r>
            <a:endParaRPr lang="tr-TR" b="0" i="0" dirty="0">
              <a:solidFill>
                <a:schemeClr val="tx1">
                  <a:lumMod val="65000"/>
                  <a:lumOff val="35000"/>
                </a:schemeClr>
              </a:solidFill>
              <a:effectLst/>
            </a:endParaRPr>
          </a:p>
          <a:p>
            <a:pPr marL="457200" indent="-457200">
              <a:buFont typeface="Arial" panose="020B0604020202020204" pitchFamily="34" charset="0"/>
              <a:buAutoNum type="arabicParenR"/>
            </a:pPr>
            <a:r>
              <a:rPr lang="en-US" b="1" i="0" dirty="0">
                <a:solidFill>
                  <a:schemeClr val="tx1">
                    <a:lumMod val="65000"/>
                    <a:lumOff val="35000"/>
                  </a:schemeClr>
                </a:solidFill>
                <a:effectLst/>
              </a:rPr>
              <a:t>Data preprocessing: </a:t>
            </a:r>
            <a:r>
              <a:rPr lang="en-US" b="0" i="0" dirty="0">
                <a:solidFill>
                  <a:schemeClr val="tx1">
                    <a:lumMod val="65000"/>
                    <a:lumOff val="35000"/>
                  </a:schemeClr>
                </a:solidFill>
                <a:effectLst/>
              </a:rPr>
              <a:t>PCA can also be used for data preprocessing, where data can be standardized and normalized before analysis. This can help to reduce noise and improve the accuracy of subsequent analyses.</a:t>
            </a:r>
          </a:p>
          <a:p>
            <a:pPr marL="457200" indent="-457200">
              <a:buFont typeface="Arial" panose="020B0604020202020204" pitchFamily="34" charset="0"/>
              <a:buAutoNum type="arabicParenR"/>
            </a:pPr>
            <a:endParaRPr lang="en-US" b="0" i="0" dirty="0">
              <a:solidFill>
                <a:srgbClr val="374151"/>
              </a:solidFill>
              <a:effectLst/>
              <a:latin typeface="Söhne"/>
            </a:endParaRPr>
          </a:p>
          <a:p>
            <a:pPr marL="457200" indent="-457200">
              <a:buFont typeface="Arial" panose="020B0604020202020204" pitchFamily="34" charset="0"/>
              <a:buAutoNum type="arabicParenR"/>
            </a:pPr>
            <a:endParaRPr lang="en-US" b="0" i="0" dirty="0">
              <a:solidFill>
                <a:srgbClr val="374151"/>
              </a:solidFill>
              <a:effectLst/>
              <a:latin typeface="Söhne"/>
            </a:endParaRPr>
          </a:p>
          <a:p>
            <a:pPr marL="457200" indent="-457200">
              <a:buAutoNum type="arabicParenR"/>
            </a:pPr>
            <a:endParaRPr lang="en-US" b="0" i="0" dirty="0">
              <a:solidFill>
                <a:schemeClr val="tx1">
                  <a:lumMod val="75000"/>
                  <a:lumOff val="25000"/>
                </a:schemeClr>
              </a:solidFill>
              <a:effectLst/>
              <a:latin typeface="Söhne"/>
            </a:endParaRPr>
          </a:p>
          <a:p>
            <a:pPr marL="0" indent="0">
              <a:buNone/>
            </a:pPr>
            <a:endParaRPr lang="tr-TR" dirty="0">
              <a:solidFill>
                <a:srgbClr val="374151"/>
              </a:solidFill>
              <a:latin typeface="Söhne"/>
            </a:endParaRPr>
          </a:p>
          <a:p>
            <a:pPr marL="0" indent="0">
              <a:buNone/>
            </a:pPr>
            <a:endParaRPr lang="tr-TR" dirty="0">
              <a:solidFill>
                <a:srgbClr val="374151"/>
              </a:solidFill>
              <a:latin typeface="Söhne"/>
            </a:endParaRPr>
          </a:p>
        </p:txBody>
      </p:sp>
      <p:sp>
        <p:nvSpPr>
          <p:cNvPr id="2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12" name="Graphic 12">
            <a:extLst>
              <a:ext uri="{FF2B5EF4-FFF2-40B4-BE49-F238E27FC236}">
                <a16:creationId xmlns:a16="http://schemas.microsoft.com/office/drawing/2014/main" id="{F05F9898-582B-88E1-D236-130D2D4CFD09}"/>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872791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6E8"/>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51A2EA-823E-AFB5-9660-71AF00F8DA82}"/>
              </a:ext>
            </a:extLst>
          </p:cNvPr>
          <p:cNvPicPr>
            <a:picLocks noChangeAspect="1"/>
          </p:cNvPicPr>
          <p:nvPr/>
        </p:nvPicPr>
        <p:blipFill>
          <a:blip r:embed="rId3">
            <a:alphaModFix amt="35000"/>
            <a:extLst>
              <a:ext uri="{BEBA8EAE-BF5A-486C-A8C5-ECC9F3942E4B}">
                <a14:imgProps xmlns:a14="http://schemas.microsoft.com/office/drawing/2010/main">
                  <a14:imgLayer r:embed="rId4">
                    <a14:imgEffect>
                      <a14:colorTemperature colorTemp="7200"/>
                    </a14:imgEffect>
                  </a14:imgLayer>
                </a14:imgProps>
              </a:ext>
            </a:extLst>
          </a:blip>
          <a:stretch>
            <a:fillRect/>
          </a:stretch>
        </p:blipFill>
        <p:spPr>
          <a:xfrm>
            <a:off x="0" y="0"/>
            <a:ext cx="12192000" cy="6474941"/>
          </a:xfrm>
          <a:prstGeom prst="rect">
            <a:avLst/>
          </a:prstGeom>
        </p:spPr>
      </p:pic>
      <p:sp>
        <p:nvSpPr>
          <p:cNvPr id="4" name="Title 1">
            <a:extLst>
              <a:ext uri="{FF2B5EF4-FFF2-40B4-BE49-F238E27FC236}">
                <a16:creationId xmlns:a16="http://schemas.microsoft.com/office/drawing/2014/main" id="{EDA6F930-AE3A-C5BF-05DC-633D68D3A0C4}"/>
              </a:ext>
            </a:extLst>
          </p:cNvPr>
          <p:cNvSpPr txBox="1">
            <a:spLocks/>
          </p:cNvSpPr>
          <p:nvPr/>
        </p:nvSpPr>
        <p:spPr>
          <a:xfrm>
            <a:off x="1071980" y="5955956"/>
            <a:ext cx="10048040" cy="1527559"/>
          </a:xfrm>
          <a:prstGeom prst="rect">
            <a:avLst/>
          </a:prstGeom>
        </p:spPr>
        <p:txBody>
          <a:bodyPr vert="horz" lIns="91440" tIns="45720" rIns="91440" bIns="45720" rtlCol="0" anchor="t">
            <a:normAutofit fontScale="82500" lnSpcReduction="20000"/>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gn="ctr"/>
            <a:r>
              <a:rPr lang="tr-TR" sz="7200" i="0" dirty="0">
                <a:latin typeface="sohne"/>
              </a:rPr>
              <a:t>Disa</a:t>
            </a:r>
            <a:r>
              <a:rPr lang="en-US" sz="7200" i="0" dirty="0">
                <a:latin typeface="sohne"/>
              </a:rPr>
              <a:t>dvantages of PCA</a:t>
            </a:r>
            <a:br>
              <a:rPr lang="tr-TR" sz="7200" i="0" dirty="0">
                <a:latin typeface="sohne"/>
              </a:rPr>
            </a:br>
            <a:endParaRPr lang="en-US" sz="7200" i="0" dirty="0">
              <a:latin typeface="sohne"/>
            </a:endParaRPr>
          </a:p>
        </p:txBody>
      </p:sp>
    </p:spTree>
    <p:extLst>
      <p:ext uri="{BB962C8B-B14F-4D97-AF65-F5344CB8AC3E}">
        <p14:creationId xmlns:p14="http://schemas.microsoft.com/office/powerpoint/2010/main" val="2200158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0" name="Straight Connector 9">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Content Placeholder 2">
            <a:extLst>
              <a:ext uri="{FF2B5EF4-FFF2-40B4-BE49-F238E27FC236}">
                <a16:creationId xmlns:a16="http://schemas.microsoft.com/office/drawing/2014/main" id="{5DC4E89A-86D1-B956-4245-F68C138A175B}"/>
              </a:ext>
            </a:extLst>
          </p:cNvPr>
          <p:cNvSpPr>
            <a:spLocks noGrp="1"/>
          </p:cNvSpPr>
          <p:nvPr>
            <p:ph idx="1"/>
          </p:nvPr>
        </p:nvSpPr>
        <p:spPr>
          <a:xfrm>
            <a:off x="1192062" y="222423"/>
            <a:ext cx="10591941" cy="6512010"/>
          </a:xfrm>
        </p:spPr>
        <p:txBody>
          <a:bodyPr>
            <a:normAutofit/>
          </a:bodyPr>
          <a:lstStyle/>
          <a:p>
            <a:pPr marL="457200" indent="-457200">
              <a:buFont typeface="+mj-lt"/>
              <a:buAutoNum type="arabicParenR"/>
            </a:pPr>
            <a:r>
              <a:rPr lang="en-US" b="1" dirty="0">
                <a:solidFill>
                  <a:schemeClr val="tx1">
                    <a:lumMod val="65000"/>
                    <a:lumOff val="35000"/>
                  </a:schemeClr>
                </a:solidFill>
              </a:rPr>
              <a:t>Interpretability:</a:t>
            </a:r>
            <a:r>
              <a:rPr lang="en-US" dirty="0">
                <a:solidFill>
                  <a:schemeClr val="tx1">
                    <a:lumMod val="65000"/>
                    <a:lumOff val="35000"/>
                  </a:schemeClr>
                </a:solidFill>
              </a:rPr>
              <a:t> </a:t>
            </a:r>
            <a:r>
              <a:rPr lang="tr-TR" dirty="0">
                <a:solidFill>
                  <a:schemeClr val="tx1">
                    <a:lumMod val="65000"/>
                    <a:lumOff val="35000"/>
                  </a:schemeClr>
                </a:solidFill>
              </a:rPr>
              <a:t>T</a:t>
            </a:r>
            <a:r>
              <a:rPr lang="en-US" dirty="0">
                <a:solidFill>
                  <a:schemeClr val="tx1">
                    <a:lumMod val="65000"/>
                    <a:lumOff val="35000"/>
                  </a:schemeClr>
                </a:solidFill>
              </a:rPr>
              <a:t>he resulting principal components are often difficult to interpret in a meaningful way. While they may capture a large amount of variance in the data, it may not be clear what specific features or variables are being represented by each component.</a:t>
            </a:r>
            <a:endParaRPr lang="tr-TR" dirty="0">
              <a:solidFill>
                <a:schemeClr val="tx1">
                  <a:lumMod val="65000"/>
                  <a:lumOff val="35000"/>
                </a:schemeClr>
              </a:solidFill>
            </a:endParaRPr>
          </a:p>
          <a:p>
            <a:pPr marL="457200" indent="-457200">
              <a:buFont typeface="+mj-lt"/>
              <a:buAutoNum type="arabicParenR"/>
            </a:pPr>
            <a:r>
              <a:rPr lang="en-US" b="1" dirty="0">
                <a:solidFill>
                  <a:schemeClr val="tx1">
                    <a:lumMod val="65000"/>
                    <a:lumOff val="35000"/>
                  </a:schemeClr>
                </a:solidFill>
              </a:rPr>
              <a:t>Data scaling: </a:t>
            </a:r>
            <a:r>
              <a:rPr lang="en-US" dirty="0">
                <a:solidFill>
                  <a:schemeClr val="tx1">
                    <a:lumMod val="65000"/>
                    <a:lumOff val="35000"/>
                  </a:schemeClr>
                </a:solidFill>
              </a:rPr>
              <a:t>When the data is not scaled properly, PCA may not perform optimally, and the resulting principal components may not accurately represent the variance in the original data.</a:t>
            </a:r>
            <a:endParaRPr lang="tr-TR" dirty="0">
              <a:solidFill>
                <a:schemeClr val="tx1">
                  <a:lumMod val="65000"/>
                  <a:lumOff val="35000"/>
                </a:schemeClr>
              </a:solidFill>
            </a:endParaRPr>
          </a:p>
          <a:p>
            <a:pPr marL="457200" indent="-457200">
              <a:buFont typeface="+mj-lt"/>
              <a:buAutoNum type="arabicParenR"/>
            </a:pPr>
            <a:r>
              <a:rPr lang="en-US" b="1" dirty="0">
                <a:solidFill>
                  <a:schemeClr val="tx1">
                    <a:lumMod val="65000"/>
                    <a:lumOff val="35000"/>
                  </a:schemeClr>
                </a:solidFill>
              </a:rPr>
              <a:t>Outliers: </a:t>
            </a:r>
            <a:r>
              <a:rPr lang="en-US" dirty="0">
                <a:solidFill>
                  <a:schemeClr val="tx1">
                    <a:lumMod val="65000"/>
                    <a:lumOff val="35000"/>
                  </a:schemeClr>
                </a:solidFill>
              </a:rPr>
              <a:t>Outliers can influence the calculation of principal components and result in components that do not accurately capture the variance in the data.</a:t>
            </a:r>
            <a:endParaRPr lang="tr-TR" dirty="0">
              <a:solidFill>
                <a:schemeClr val="tx1">
                  <a:lumMod val="65000"/>
                  <a:lumOff val="35000"/>
                </a:schemeClr>
              </a:solidFill>
            </a:endParaRPr>
          </a:p>
          <a:p>
            <a:pPr marL="457200" indent="-457200">
              <a:buFont typeface="+mj-lt"/>
              <a:buAutoNum type="arabicParenR"/>
            </a:pPr>
            <a:r>
              <a:rPr lang="en-US" b="1" dirty="0">
                <a:solidFill>
                  <a:schemeClr val="tx1">
                    <a:lumMod val="65000"/>
                    <a:lumOff val="35000"/>
                  </a:schemeClr>
                </a:solidFill>
              </a:rPr>
              <a:t>Correlation: </a:t>
            </a:r>
            <a:r>
              <a:rPr lang="en-US" dirty="0">
                <a:solidFill>
                  <a:schemeClr val="tx1">
                    <a:lumMod val="65000"/>
                    <a:lumOff val="35000"/>
                  </a:schemeClr>
                </a:solidFill>
              </a:rPr>
              <a:t>PCA assumes that the variables in the data set are uncorrelated. When there is high correlation between variables, PCA may not work well, as the resulting principal components may not accurately capture the underlying structure of the data.</a:t>
            </a:r>
            <a:endParaRPr lang="tr-TR" dirty="0">
              <a:solidFill>
                <a:schemeClr val="tx1">
                  <a:lumMod val="65000"/>
                  <a:lumOff val="35000"/>
                </a:schemeClr>
              </a:solidFill>
            </a:endParaRPr>
          </a:p>
          <a:p>
            <a:pPr marL="457200" indent="-457200">
              <a:buFont typeface="+mj-lt"/>
              <a:buAutoNum type="arabicParenR"/>
            </a:pPr>
            <a:r>
              <a:rPr lang="en-US" b="1" dirty="0">
                <a:solidFill>
                  <a:schemeClr val="tx1">
                    <a:lumMod val="65000"/>
                    <a:lumOff val="35000"/>
                  </a:schemeClr>
                </a:solidFill>
              </a:rPr>
              <a:t>Data distribution</a:t>
            </a:r>
            <a:r>
              <a:rPr lang="en-US" dirty="0">
                <a:solidFill>
                  <a:schemeClr val="tx1">
                    <a:lumMod val="65000"/>
                    <a:lumOff val="35000"/>
                  </a:schemeClr>
                </a:solidFill>
              </a:rPr>
              <a:t>: </a:t>
            </a:r>
            <a:r>
              <a:rPr lang="tr-TR" dirty="0">
                <a:solidFill>
                  <a:schemeClr val="tx1">
                    <a:lumMod val="65000"/>
                    <a:lumOff val="35000"/>
                  </a:schemeClr>
                </a:solidFill>
              </a:rPr>
              <a:t>W</a:t>
            </a:r>
            <a:r>
              <a:rPr lang="en-US" dirty="0">
                <a:solidFill>
                  <a:schemeClr val="tx1">
                    <a:lumMod val="65000"/>
                    <a:lumOff val="35000"/>
                  </a:schemeClr>
                </a:solidFill>
              </a:rPr>
              <a:t>hen the data is normally distributed</a:t>
            </a:r>
            <a:r>
              <a:rPr lang="tr-TR" dirty="0">
                <a:solidFill>
                  <a:schemeClr val="tx1">
                    <a:lumMod val="65000"/>
                    <a:lumOff val="35000"/>
                  </a:schemeClr>
                </a:solidFill>
              </a:rPr>
              <a:t>,</a:t>
            </a:r>
            <a:r>
              <a:rPr lang="en-US" dirty="0">
                <a:solidFill>
                  <a:schemeClr val="tx1">
                    <a:lumMod val="65000"/>
                    <a:lumOff val="35000"/>
                  </a:schemeClr>
                </a:solidFill>
              </a:rPr>
              <a:t> PCA works best</a:t>
            </a:r>
            <a:r>
              <a:rPr lang="tr-TR" dirty="0">
                <a:solidFill>
                  <a:schemeClr val="tx1">
                    <a:lumMod val="65000"/>
                    <a:lumOff val="35000"/>
                  </a:schemeClr>
                </a:solidFill>
              </a:rPr>
              <a:t>.</a:t>
            </a:r>
            <a:r>
              <a:rPr lang="en-US" dirty="0">
                <a:solidFill>
                  <a:schemeClr val="tx1">
                    <a:lumMod val="65000"/>
                    <a:lumOff val="35000"/>
                  </a:schemeClr>
                </a:solidFill>
              </a:rPr>
              <a:t> If the data is heavily skewed or contains extreme values, PCA may not perform optimally.</a:t>
            </a:r>
            <a:endParaRPr lang="tr-TR" dirty="0">
              <a:solidFill>
                <a:schemeClr val="tx1">
                  <a:lumMod val="65000"/>
                  <a:lumOff val="35000"/>
                </a:schemeClr>
              </a:solidFill>
            </a:endParaRPr>
          </a:p>
          <a:p>
            <a:pPr marL="457200" indent="-457200">
              <a:buFont typeface="+mj-lt"/>
              <a:buAutoNum type="arabicParenR"/>
            </a:pPr>
            <a:r>
              <a:rPr lang="en-US" b="1" dirty="0">
                <a:solidFill>
                  <a:schemeClr val="tx1">
                    <a:lumMod val="65000"/>
                    <a:lumOff val="35000"/>
                  </a:schemeClr>
                </a:solidFill>
              </a:rPr>
              <a:t>Sample size: </a:t>
            </a:r>
            <a:r>
              <a:rPr lang="en-US" dirty="0">
                <a:solidFill>
                  <a:schemeClr val="tx1">
                    <a:lumMod val="65000"/>
                    <a:lumOff val="35000"/>
                  </a:schemeClr>
                </a:solidFill>
              </a:rPr>
              <a:t>PCA may not be appropriate for small sample sizes. When the sample size is small, the resulting principal components may not accurately represent the underlying variance in the data.</a:t>
            </a:r>
          </a:p>
        </p:txBody>
      </p:sp>
    </p:spTree>
    <p:extLst>
      <p:ext uri="{BB962C8B-B14F-4D97-AF65-F5344CB8AC3E}">
        <p14:creationId xmlns:p14="http://schemas.microsoft.com/office/powerpoint/2010/main" val="2570507371"/>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181A32"/>
      </a:dk2>
      <a:lt2>
        <a:srgbClr val="F0F3F3"/>
      </a:lt2>
      <a:accent1>
        <a:srgbClr val="C34D59"/>
      </a:accent1>
      <a:accent2>
        <a:srgbClr val="B13B79"/>
      </a:accent2>
      <a:accent3>
        <a:srgbClr val="C34DBC"/>
      </a:accent3>
      <a:accent4>
        <a:srgbClr val="873BB1"/>
      </a:accent4>
      <a:accent5>
        <a:srgbClr val="684DC3"/>
      </a:accent5>
      <a:accent6>
        <a:srgbClr val="3B51B1"/>
      </a:accent6>
      <a:hlink>
        <a:srgbClr val="7C4EC4"/>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1851</TotalTime>
  <Words>2784</Words>
  <Application>Microsoft Office PowerPoint</Application>
  <PresentationFormat>Widescreen</PresentationFormat>
  <Paragraphs>134</Paragraphs>
  <Slides>27</Slides>
  <Notes>21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Arial</vt:lpstr>
      <vt:lpstr>Avenir Next LT Pro</vt:lpstr>
      <vt:lpstr>Barlow Condensed</vt:lpstr>
      <vt:lpstr>Calibri</vt:lpstr>
      <vt:lpstr>Georgia</vt:lpstr>
      <vt:lpstr>Montserrat</vt:lpstr>
      <vt:lpstr>Roboto</vt:lpstr>
      <vt:lpstr>Sitka Banner</vt:lpstr>
      <vt:lpstr>sohne</vt:lpstr>
      <vt:lpstr>source-serif-pro</vt:lpstr>
      <vt:lpstr>Söhne</vt:lpstr>
      <vt:lpstr>Studio-Feixen-Sans</vt:lpstr>
      <vt:lpstr>HeadlinesVTI</vt:lpstr>
      <vt:lpstr>Principal Component Analysis</vt:lpstr>
      <vt:lpstr>What is PCA?</vt:lpstr>
      <vt:lpstr>PowerPoint Presentation</vt:lpstr>
      <vt:lpstr>Dimensionality Reduction And Visualization </vt:lpstr>
      <vt:lpstr>PowerPoint Presentation</vt:lpstr>
      <vt:lpstr>Advantages of PCA  Principal Component Analysis (PCA) is a commonly used technique in academic research, particularly in fields such as statistics, machine learning, and data analysis. Some of the advantages of using PCA. </vt:lpstr>
      <vt:lpstr>PowerPoint Presentation</vt:lpstr>
      <vt:lpstr>PowerPoint Presentation</vt:lpstr>
      <vt:lpstr>PowerPoint Presentation</vt:lpstr>
      <vt:lpstr>PowerPoint Presentation</vt:lpstr>
      <vt:lpstr>PowerPoint Presentation</vt:lpstr>
      <vt:lpstr>Correlation </vt:lpstr>
      <vt:lpstr>Orthogonal</vt:lpstr>
      <vt:lpstr> Eigen Vectors </vt:lpstr>
      <vt:lpstr>PowerPoint Presentation</vt:lpstr>
      <vt:lpstr>Covariance Matrix </vt:lpstr>
      <vt:lpstr>PowerPoint Presentation</vt:lpstr>
      <vt:lpstr>Step-by-Step Explanation  of PCA </vt:lpstr>
      <vt:lpstr>STEP 1: STANDARDIZATION </vt:lpstr>
      <vt:lpstr>STEP 2: COVARIANCE MATRIX COMPUTATION</vt:lpstr>
      <vt:lpstr>STEP 3: COMPUTE THE EIGENVECTORS AND EIGENVALUES OF THE COVARIANCE MATRIX TO IDENTIFY THE PRINCIPAL COMPONENTS</vt:lpstr>
      <vt:lpstr>STEP 4: FEATURE VECTOR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Principal Component Analysis</dc:title>
  <dc:creator>Melissa  Gürpınar</dc:creator>
  <cp:lastModifiedBy>Melissa  Gürpınar</cp:lastModifiedBy>
  <cp:revision>18</cp:revision>
  <dcterms:created xsi:type="dcterms:W3CDTF">2023-04-28T23:24:10Z</dcterms:created>
  <dcterms:modified xsi:type="dcterms:W3CDTF">2023-05-02T00:03:21Z</dcterms:modified>
</cp:coreProperties>
</file>