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3.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6" r:id="rId2"/>
    <p:sldId id="325" r:id="rId3"/>
    <p:sldId id="271" r:id="rId4"/>
    <p:sldId id="281" r:id="rId5"/>
    <p:sldId id="266" r:id="rId6"/>
    <p:sldId id="268" r:id="rId7"/>
    <p:sldId id="276" r:id="rId8"/>
    <p:sldId id="274" r:id="rId9"/>
    <p:sldId id="265" r:id="rId10"/>
    <p:sldId id="315" r:id="rId11"/>
    <p:sldId id="287" r:id="rId12"/>
    <p:sldId id="282" r:id="rId13"/>
    <p:sldId id="288" r:id="rId14"/>
    <p:sldId id="290" r:id="rId15"/>
    <p:sldId id="316" r:id="rId16"/>
    <p:sldId id="270" r:id="rId17"/>
    <p:sldId id="305" r:id="rId18"/>
    <p:sldId id="309" r:id="rId19"/>
    <p:sldId id="293" r:id="rId20"/>
    <p:sldId id="294" r:id="rId21"/>
    <p:sldId id="283" r:id="rId22"/>
    <p:sldId id="297" r:id="rId23"/>
    <p:sldId id="310" r:id="rId24"/>
    <p:sldId id="311" r:id="rId25"/>
    <p:sldId id="307" r:id="rId26"/>
    <p:sldId id="308" r:id="rId27"/>
    <p:sldId id="298" r:id="rId28"/>
    <p:sldId id="314" r:id="rId29"/>
    <p:sldId id="313" r:id="rId30"/>
    <p:sldId id="286" r:id="rId31"/>
    <p:sldId id="292" r:id="rId32"/>
    <p:sldId id="262" r:id="rId33"/>
    <p:sldId id="299" r:id="rId34"/>
    <p:sldId id="284" r:id="rId35"/>
    <p:sldId id="317" r:id="rId36"/>
    <p:sldId id="260" r:id="rId37"/>
    <p:sldId id="285" r:id="rId38"/>
    <p:sldId id="261" r:id="rId39"/>
    <p:sldId id="295" r:id="rId40"/>
    <p:sldId id="304" r:id="rId41"/>
    <p:sldId id="258" r:id="rId42"/>
    <p:sldId id="296" r:id="rId43"/>
    <p:sldId id="300" r:id="rId44"/>
    <p:sldId id="303" r:id="rId45"/>
    <p:sldId id="301" r:id="rId46"/>
    <p:sldId id="318" r:id="rId47"/>
    <p:sldId id="319" r:id="rId48"/>
    <p:sldId id="302" r:id="rId49"/>
    <p:sldId id="323"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94660"/>
  </p:normalViewPr>
  <p:slideViewPr>
    <p:cSldViewPr snapToGrid="0">
      <p:cViewPr varScale="1">
        <p:scale>
          <a:sx n="86" d="100"/>
          <a:sy n="86" d="100"/>
        </p:scale>
        <p:origin x="90" y="45"/>
      </p:cViewPr>
      <p:guideLst/>
    </p:cSldViewPr>
  </p:slideViewPr>
  <p:notesTextViewPr>
    <p:cViewPr>
      <p:scale>
        <a:sx n="1" d="1"/>
        <a:sy n="1" d="1"/>
      </p:scale>
      <p:origin x="0" y="0"/>
    </p:cViewPr>
  </p:notesTextViewPr>
  <p:notesViewPr>
    <p:cSldViewPr snapToGrid="0">
      <p:cViewPr varScale="1">
        <p:scale>
          <a:sx n="69" d="100"/>
          <a:sy n="69" d="100"/>
        </p:scale>
        <p:origin x="2568" y="3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oleObject" Target="Chart%20in%20Microsoft%20PowerPoint"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hreflx1\m1kmp00\presentations\charts-for-uva.xlsx" TargetMode="Externa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1994</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PhDs Granted</c:v>
                </c:pt>
                <c:pt idx="1">
                  <c:v>Assistant Professors</c:v>
                </c:pt>
                <c:pt idx="2">
                  <c:v>Associate Professors</c:v>
                </c:pt>
                <c:pt idx="3">
                  <c:v>Full Professors</c:v>
                </c:pt>
              </c:strCache>
            </c:strRef>
          </c:cat>
          <c:val>
            <c:numRef>
              <c:f>Sheet1!$B$2:$B$5</c:f>
              <c:numCache>
                <c:formatCode>0%</c:formatCode>
                <c:ptCount val="4"/>
                <c:pt idx="0">
                  <c:v>0.24299999999999999</c:v>
                </c:pt>
                <c:pt idx="1">
                  <c:v>0.249</c:v>
                </c:pt>
                <c:pt idx="2">
                  <c:v>0.13900000000000001</c:v>
                </c:pt>
                <c:pt idx="3">
                  <c:v>6.9000000000000006E-2</c:v>
                </c:pt>
              </c:numCache>
            </c:numRef>
          </c:val>
          <c:extLst>
            <c:ext xmlns:c16="http://schemas.microsoft.com/office/drawing/2014/chart" uri="{C3380CC4-5D6E-409C-BE32-E72D297353CC}">
              <c16:uniqueId val="{00000000-7AFF-4A73-88EE-07D7B85DDE19}"/>
            </c:ext>
          </c:extLst>
        </c:ser>
        <c:ser>
          <c:idx val="1"/>
          <c:order val="1"/>
          <c:tx>
            <c:strRef>
              <c:f>Sheet1!$C$1</c:f>
              <c:strCache>
                <c:ptCount val="1"/>
                <c:pt idx="0">
                  <c:v>2018</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PhDs Granted</c:v>
                </c:pt>
                <c:pt idx="1">
                  <c:v>Assistant Professors</c:v>
                </c:pt>
                <c:pt idx="2">
                  <c:v>Associate Professors</c:v>
                </c:pt>
                <c:pt idx="3">
                  <c:v>Full Professors</c:v>
                </c:pt>
              </c:strCache>
            </c:strRef>
          </c:cat>
          <c:val>
            <c:numRef>
              <c:f>Sheet1!$C$2:$C$5</c:f>
              <c:numCache>
                <c:formatCode>0%</c:formatCode>
                <c:ptCount val="4"/>
                <c:pt idx="0">
                  <c:v>0.32100000000000001</c:v>
                </c:pt>
                <c:pt idx="1">
                  <c:v>0.28399999999999997</c:v>
                </c:pt>
                <c:pt idx="2">
                  <c:v>0.25800000000000001</c:v>
                </c:pt>
                <c:pt idx="3">
                  <c:v>0.14299999999999999</c:v>
                </c:pt>
              </c:numCache>
            </c:numRef>
          </c:val>
          <c:extLst>
            <c:ext xmlns:c16="http://schemas.microsoft.com/office/drawing/2014/chart" uri="{C3380CC4-5D6E-409C-BE32-E72D297353CC}">
              <c16:uniqueId val="{00000001-7AFF-4A73-88EE-07D7B85DDE19}"/>
            </c:ext>
          </c:extLst>
        </c:ser>
        <c:dLbls>
          <c:showLegendKey val="0"/>
          <c:showVal val="0"/>
          <c:showCatName val="0"/>
          <c:showSerName val="0"/>
          <c:showPercent val="0"/>
          <c:showBubbleSize val="0"/>
        </c:dLbls>
        <c:gapWidth val="219"/>
        <c:overlap val="-27"/>
        <c:axId val="1170804384"/>
        <c:axId val="1170812704"/>
      </c:barChart>
      <c:catAx>
        <c:axId val="11708043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70812704"/>
        <c:crosses val="autoZero"/>
        <c:auto val="1"/>
        <c:lblAlgn val="ctr"/>
        <c:lblOffset val="100"/>
        <c:noMultiLvlLbl val="0"/>
      </c:catAx>
      <c:valAx>
        <c:axId val="11708127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708043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spPr>
            <a:ln w="28575" cap="rnd">
              <a:solidFill>
                <a:schemeClr val="accent1"/>
              </a:solidFill>
              <a:round/>
            </a:ln>
            <a:effectLst/>
          </c:spPr>
          <c:marker>
            <c:symbol val="none"/>
          </c:marker>
          <c:cat>
            <c:numRef>
              <c:f>'[Chart in Microsoft PowerPoint]Sheet1'!$A$2:$A$26</c:f>
              <c:numCache>
                <c:formatCode>General</c:formatCode>
                <c:ptCount val="25"/>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pt idx="21">
                  <c:v>2015</c:v>
                </c:pt>
                <c:pt idx="22">
                  <c:v>2016</c:v>
                </c:pt>
                <c:pt idx="23">
                  <c:v>2017</c:v>
                </c:pt>
                <c:pt idx="24">
                  <c:v>2018</c:v>
                </c:pt>
              </c:numCache>
            </c:numRef>
          </c:cat>
          <c:val>
            <c:numRef>
              <c:f>'[Chart in Microsoft PowerPoint]Sheet1'!$B$2:$B$26</c:f>
              <c:numCache>
                <c:formatCode>0%</c:formatCode>
                <c:ptCount val="25"/>
                <c:pt idx="0">
                  <c:v>0.24299999999999999</c:v>
                </c:pt>
                <c:pt idx="1">
                  <c:v>0.26600000000000001</c:v>
                </c:pt>
                <c:pt idx="2">
                  <c:v>0.24</c:v>
                </c:pt>
                <c:pt idx="3">
                  <c:v>0.24199999999999999</c:v>
                </c:pt>
                <c:pt idx="4">
                  <c:v>0.28799999999999998</c:v>
                </c:pt>
                <c:pt idx="5">
                  <c:v>0.29599999999999999</c:v>
                </c:pt>
                <c:pt idx="6">
                  <c:v>0.316</c:v>
                </c:pt>
                <c:pt idx="7">
                  <c:v>0.313</c:v>
                </c:pt>
                <c:pt idx="8">
                  <c:v>0.29499999999999998</c:v>
                </c:pt>
                <c:pt idx="9">
                  <c:v>0.307</c:v>
                </c:pt>
                <c:pt idx="10">
                  <c:v>0.28999999999999998</c:v>
                </c:pt>
                <c:pt idx="11">
                  <c:v>0.32400000000000001</c:v>
                </c:pt>
                <c:pt idx="12">
                  <c:v>0.33600000000000002</c:v>
                </c:pt>
                <c:pt idx="13">
                  <c:v>0.35</c:v>
                </c:pt>
                <c:pt idx="14">
                  <c:v>0.34899999999999998</c:v>
                </c:pt>
                <c:pt idx="15">
                  <c:v>0.33300000000000002</c:v>
                </c:pt>
                <c:pt idx="16">
                  <c:v>0.33600000000000002</c:v>
                </c:pt>
                <c:pt idx="17">
                  <c:v>0.34799999999999998</c:v>
                </c:pt>
                <c:pt idx="18">
                  <c:v>0.32900000000000001</c:v>
                </c:pt>
                <c:pt idx="19">
                  <c:v>0.35399999999999998</c:v>
                </c:pt>
                <c:pt idx="20">
                  <c:v>0.32700000000000001</c:v>
                </c:pt>
                <c:pt idx="21">
                  <c:v>0.34799999999999998</c:v>
                </c:pt>
                <c:pt idx="22">
                  <c:v>0.31</c:v>
                </c:pt>
                <c:pt idx="23">
                  <c:v>0.32900000000000001</c:v>
                </c:pt>
                <c:pt idx="24">
                  <c:v>0.32100000000000001</c:v>
                </c:pt>
              </c:numCache>
            </c:numRef>
          </c:val>
          <c:smooth val="0"/>
          <c:extLst>
            <c:ext xmlns:c16="http://schemas.microsoft.com/office/drawing/2014/chart" uri="{C3380CC4-5D6E-409C-BE32-E72D297353CC}">
              <c16:uniqueId val="{00000000-2DDA-4683-9F7B-E8832B27AA9C}"/>
            </c:ext>
          </c:extLst>
        </c:ser>
        <c:dLbls>
          <c:showLegendKey val="0"/>
          <c:showVal val="0"/>
          <c:showCatName val="0"/>
          <c:showSerName val="0"/>
          <c:showPercent val="0"/>
          <c:showBubbleSize val="0"/>
        </c:dLbls>
        <c:smooth val="0"/>
        <c:axId val="1955448240"/>
        <c:axId val="1955448656"/>
      </c:lineChart>
      <c:catAx>
        <c:axId val="19554482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955448656"/>
        <c:crosses val="autoZero"/>
        <c:auto val="1"/>
        <c:lblAlgn val="ctr"/>
        <c:lblOffset val="100"/>
        <c:noMultiLvlLbl val="0"/>
      </c:catAx>
      <c:valAx>
        <c:axId val="1955448656"/>
        <c:scaling>
          <c:orientation val="minMax"/>
          <c:min val="0.2"/>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95544824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Share female</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United States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Entry-level professor</c:v>
                </c:pt>
                <c:pt idx="1">
                  <c:v>Full professor</c:v>
                </c:pt>
              </c:strCache>
            </c:strRef>
          </c:cat>
          <c:val>
            <c:numRef>
              <c:f>Sheet1!$B$2:$B$3</c:f>
              <c:numCache>
                <c:formatCode>0%</c:formatCode>
                <c:ptCount val="2"/>
                <c:pt idx="0">
                  <c:v>0.33</c:v>
                </c:pt>
                <c:pt idx="1">
                  <c:v>0.16</c:v>
                </c:pt>
              </c:numCache>
            </c:numRef>
          </c:val>
          <c:extLst>
            <c:ext xmlns:c16="http://schemas.microsoft.com/office/drawing/2014/chart" uri="{C3380CC4-5D6E-409C-BE32-E72D297353CC}">
              <c16:uniqueId val="{00000000-AB4C-4226-A441-11270C0666AD}"/>
            </c:ext>
          </c:extLst>
        </c:ser>
        <c:ser>
          <c:idx val="1"/>
          <c:order val="1"/>
          <c:tx>
            <c:strRef>
              <c:f>Sheet1!$C$1</c:f>
              <c:strCache>
                <c:ptCount val="1"/>
                <c:pt idx="0">
                  <c:v>Europe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Entry-level professor</c:v>
                </c:pt>
                <c:pt idx="1">
                  <c:v>Full professor</c:v>
                </c:pt>
              </c:strCache>
            </c:strRef>
          </c:cat>
          <c:val>
            <c:numRef>
              <c:f>Sheet1!$C$2:$C$3</c:f>
              <c:numCache>
                <c:formatCode>0%</c:formatCode>
                <c:ptCount val="2"/>
                <c:pt idx="0">
                  <c:v>0.4</c:v>
                </c:pt>
                <c:pt idx="1">
                  <c:v>0.24</c:v>
                </c:pt>
              </c:numCache>
            </c:numRef>
          </c:val>
          <c:extLst>
            <c:ext xmlns:c16="http://schemas.microsoft.com/office/drawing/2014/chart" uri="{C3380CC4-5D6E-409C-BE32-E72D297353CC}">
              <c16:uniqueId val="{00000001-AB4C-4226-A441-11270C0666AD}"/>
            </c:ext>
          </c:extLst>
        </c:ser>
        <c:dLbls>
          <c:showLegendKey val="0"/>
          <c:showVal val="0"/>
          <c:showCatName val="0"/>
          <c:showSerName val="0"/>
          <c:showPercent val="0"/>
          <c:showBubbleSize val="0"/>
        </c:dLbls>
        <c:gapWidth val="219"/>
        <c:overlap val="-27"/>
        <c:axId val="1170800224"/>
        <c:axId val="1170807712"/>
      </c:barChart>
      <c:catAx>
        <c:axId val="11708002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170807712"/>
        <c:crosses val="autoZero"/>
        <c:auto val="1"/>
        <c:lblAlgn val="ctr"/>
        <c:lblOffset val="100"/>
        <c:noMultiLvlLbl val="0"/>
      </c:catAx>
      <c:valAx>
        <c:axId val="117080771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17080022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36272775685648E-2"/>
          <c:y val="0.11211976637990428"/>
          <c:w val="0.93671088668264291"/>
          <c:h val="0.71951615801852209"/>
        </c:manualLayout>
      </c:layout>
      <c:lineChart>
        <c:grouping val="standard"/>
        <c:varyColors val="0"/>
        <c:ser>
          <c:idx val="0"/>
          <c:order val="0"/>
          <c:tx>
            <c:v>White Women, Econ</c:v>
          </c:tx>
          <c:spPr>
            <a:ln w="57150" cap="rnd">
              <a:solidFill>
                <a:schemeClr val="accent4"/>
              </a:solidFill>
              <a:round/>
            </a:ln>
            <a:effectLst/>
          </c:spPr>
          <c:marker>
            <c:symbol val="none"/>
          </c:marker>
          <c:cat>
            <c:numRef>
              <c:f>Sheet2!$A$2:$A$16</c:f>
              <c:numCache>
                <c:formatCode>General</c:formatCode>
                <c:ptCount val="15"/>
                <c:pt idx="0">
                  <c:v>2001</c:v>
                </c:pt>
                <c:pt idx="1">
                  <c:v>2002</c:v>
                </c:pt>
                <c:pt idx="2">
                  <c:v>2003</c:v>
                </c:pt>
                <c:pt idx="3">
                  <c:v>2004</c:v>
                </c:pt>
                <c:pt idx="4">
                  <c:v>2005</c:v>
                </c:pt>
                <c:pt idx="5">
                  <c:v>2006</c:v>
                </c:pt>
                <c:pt idx="6">
                  <c:v>2007</c:v>
                </c:pt>
                <c:pt idx="7">
                  <c:v>2008</c:v>
                </c:pt>
                <c:pt idx="8">
                  <c:v>2009</c:v>
                </c:pt>
                <c:pt idx="9">
                  <c:v>2010</c:v>
                </c:pt>
                <c:pt idx="10">
                  <c:v>2011</c:v>
                </c:pt>
                <c:pt idx="11">
                  <c:v>2012</c:v>
                </c:pt>
                <c:pt idx="12">
                  <c:v>2013</c:v>
                </c:pt>
                <c:pt idx="13">
                  <c:v>2014</c:v>
                </c:pt>
                <c:pt idx="14">
                  <c:v>2015</c:v>
                </c:pt>
              </c:numCache>
            </c:numRef>
          </c:cat>
          <c:val>
            <c:numRef>
              <c:f>Sheet2!$B$2:$B$16</c:f>
              <c:numCache>
                <c:formatCode>0.0%</c:formatCode>
                <c:ptCount val="15"/>
                <c:pt idx="0">
                  <c:v>8.3000000000000001E-3</c:v>
                </c:pt>
                <c:pt idx="1">
                  <c:v>8.3999999999999995E-3</c:v>
                </c:pt>
                <c:pt idx="2">
                  <c:v>8.6E-3</c:v>
                </c:pt>
                <c:pt idx="3">
                  <c:v>8.6E-3</c:v>
                </c:pt>
                <c:pt idx="4">
                  <c:v>8.3999999999999995E-3</c:v>
                </c:pt>
                <c:pt idx="5">
                  <c:v>7.7999999999999996E-3</c:v>
                </c:pt>
                <c:pt idx="6">
                  <c:v>7.6E-3</c:v>
                </c:pt>
                <c:pt idx="7">
                  <c:v>8.0999999999999996E-3</c:v>
                </c:pt>
                <c:pt idx="8">
                  <c:v>8.3000000000000001E-3</c:v>
                </c:pt>
                <c:pt idx="9">
                  <c:v>8.3000000000000001E-3</c:v>
                </c:pt>
                <c:pt idx="10">
                  <c:v>8.3000000000000001E-3</c:v>
                </c:pt>
                <c:pt idx="11">
                  <c:v>7.4000000000000003E-3</c:v>
                </c:pt>
                <c:pt idx="12">
                  <c:v>7.1000000000000004E-3</c:v>
                </c:pt>
                <c:pt idx="13">
                  <c:v>7.6E-3</c:v>
                </c:pt>
                <c:pt idx="14">
                  <c:v>7.9000000000000008E-3</c:v>
                </c:pt>
              </c:numCache>
            </c:numRef>
          </c:val>
          <c:smooth val="0"/>
          <c:extLst>
            <c:ext xmlns:c16="http://schemas.microsoft.com/office/drawing/2014/chart" uri="{C3380CC4-5D6E-409C-BE32-E72D297353CC}">
              <c16:uniqueId val="{00000000-4CBF-40A8-AFCD-2C753C496C19}"/>
            </c:ext>
          </c:extLst>
        </c:ser>
        <c:ser>
          <c:idx val="1"/>
          <c:order val="1"/>
          <c:tx>
            <c:v>URM Women, Econ</c:v>
          </c:tx>
          <c:spPr>
            <a:ln w="57150" cap="rnd">
              <a:solidFill>
                <a:schemeClr val="accent5"/>
              </a:solidFill>
              <a:round/>
            </a:ln>
            <a:effectLst/>
          </c:spPr>
          <c:marker>
            <c:symbol val="none"/>
          </c:marker>
          <c:cat>
            <c:numRef>
              <c:f>Sheet2!$A$2:$A$16</c:f>
              <c:numCache>
                <c:formatCode>General</c:formatCode>
                <c:ptCount val="15"/>
                <c:pt idx="0">
                  <c:v>2001</c:v>
                </c:pt>
                <c:pt idx="1">
                  <c:v>2002</c:v>
                </c:pt>
                <c:pt idx="2">
                  <c:v>2003</c:v>
                </c:pt>
                <c:pt idx="3">
                  <c:v>2004</c:v>
                </c:pt>
                <c:pt idx="4">
                  <c:v>2005</c:v>
                </c:pt>
                <c:pt idx="5">
                  <c:v>2006</c:v>
                </c:pt>
                <c:pt idx="6">
                  <c:v>2007</c:v>
                </c:pt>
                <c:pt idx="7">
                  <c:v>2008</c:v>
                </c:pt>
                <c:pt idx="8">
                  <c:v>2009</c:v>
                </c:pt>
                <c:pt idx="9">
                  <c:v>2010</c:v>
                </c:pt>
                <c:pt idx="10">
                  <c:v>2011</c:v>
                </c:pt>
                <c:pt idx="11">
                  <c:v>2012</c:v>
                </c:pt>
                <c:pt idx="12">
                  <c:v>2013</c:v>
                </c:pt>
                <c:pt idx="13">
                  <c:v>2014</c:v>
                </c:pt>
                <c:pt idx="14">
                  <c:v>2015</c:v>
                </c:pt>
              </c:numCache>
            </c:numRef>
          </c:cat>
          <c:val>
            <c:numRef>
              <c:f>Sheet2!$C$2:$C$16</c:f>
              <c:numCache>
                <c:formatCode>0.0%</c:formatCode>
                <c:ptCount val="15"/>
                <c:pt idx="0">
                  <c:v>7.1999999999999998E-3</c:v>
                </c:pt>
                <c:pt idx="1">
                  <c:v>8.0000000000000002E-3</c:v>
                </c:pt>
                <c:pt idx="2">
                  <c:v>8.3000000000000001E-3</c:v>
                </c:pt>
                <c:pt idx="3">
                  <c:v>8.3999999999999995E-3</c:v>
                </c:pt>
                <c:pt idx="4">
                  <c:v>7.7999999999999996E-3</c:v>
                </c:pt>
                <c:pt idx="5">
                  <c:v>7.1000000000000004E-3</c:v>
                </c:pt>
                <c:pt idx="6">
                  <c:v>7.0000000000000001E-3</c:v>
                </c:pt>
                <c:pt idx="7">
                  <c:v>6.7999999999999996E-3</c:v>
                </c:pt>
                <c:pt idx="8">
                  <c:v>6.7000000000000002E-3</c:v>
                </c:pt>
                <c:pt idx="9">
                  <c:v>6.7999999999999996E-3</c:v>
                </c:pt>
                <c:pt idx="10">
                  <c:v>6.4999999999999997E-3</c:v>
                </c:pt>
                <c:pt idx="11">
                  <c:v>6.1000000000000004E-3</c:v>
                </c:pt>
                <c:pt idx="12">
                  <c:v>6.3E-3</c:v>
                </c:pt>
                <c:pt idx="13">
                  <c:v>6.3E-3</c:v>
                </c:pt>
                <c:pt idx="14">
                  <c:v>6.8999999999999999E-3</c:v>
                </c:pt>
              </c:numCache>
            </c:numRef>
          </c:val>
          <c:smooth val="0"/>
          <c:extLst>
            <c:ext xmlns:c16="http://schemas.microsoft.com/office/drawing/2014/chart" uri="{C3380CC4-5D6E-409C-BE32-E72D297353CC}">
              <c16:uniqueId val="{00000001-4CBF-40A8-AFCD-2C753C496C19}"/>
            </c:ext>
          </c:extLst>
        </c:ser>
        <c:ser>
          <c:idx val="2"/>
          <c:order val="2"/>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Sheet2!$A$2:$A$16</c:f>
              <c:numCache>
                <c:formatCode>General</c:formatCode>
                <c:ptCount val="15"/>
                <c:pt idx="0">
                  <c:v>2001</c:v>
                </c:pt>
                <c:pt idx="1">
                  <c:v>2002</c:v>
                </c:pt>
                <c:pt idx="2">
                  <c:v>2003</c:v>
                </c:pt>
                <c:pt idx="3">
                  <c:v>2004</c:v>
                </c:pt>
                <c:pt idx="4">
                  <c:v>2005</c:v>
                </c:pt>
                <c:pt idx="5">
                  <c:v>2006</c:v>
                </c:pt>
                <c:pt idx="6">
                  <c:v>2007</c:v>
                </c:pt>
                <c:pt idx="7">
                  <c:v>2008</c:v>
                </c:pt>
                <c:pt idx="8">
                  <c:v>2009</c:v>
                </c:pt>
                <c:pt idx="9">
                  <c:v>2010</c:v>
                </c:pt>
                <c:pt idx="10">
                  <c:v>2011</c:v>
                </c:pt>
                <c:pt idx="11">
                  <c:v>2012</c:v>
                </c:pt>
                <c:pt idx="12">
                  <c:v>2013</c:v>
                </c:pt>
                <c:pt idx="13">
                  <c:v>2014</c:v>
                </c:pt>
                <c:pt idx="14">
                  <c:v>2015</c:v>
                </c:pt>
              </c:numCache>
            </c:numRef>
          </c:cat>
          <c:val>
            <c:numRef>
              <c:f>Sheet2!$D$2:$D$16</c:f>
            </c:numRef>
          </c:val>
          <c:smooth val="0"/>
          <c:extLst>
            <c:ext xmlns:c16="http://schemas.microsoft.com/office/drawing/2014/chart" uri="{C3380CC4-5D6E-409C-BE32-E72D297353CC}">
              <c16:uniqueId val="{00000002-4CBF-40A8-AFCD-2C753C496C19}"/>
            </c:ext>
          </c:extLst>
        </c:ser>
        <c:ser>
          <c:idx val="3"/>
          <c:order val="3"/>
          <c:tx>
            <c:v>White Women, Math</c:v>
          </c:tx>
          <c:spPr>
            <a:ln w="57150" cap="rnd">
              <a:solidFill>
                <a:schemeClr val="accent4"/>
              </a:solidFill>
              <a:prstDash val="sysDash"/>
              <a:round/>
            </a:ln>
            <a:effectLst/>
          </c:spPr>
          <c:marker>
            <c:symbol val="none"/>
          </c:marker>
          <c:cat>
            <c:numRef>
              <c:f>Sheet2!$A$2:$A$16</c:f>
              <c:numCache>
                <c:formatCode>General</c:formatCode>
                <c:ptCount val="15"/>
                <c:pt idx="0">
                  <c:v>2001</c:v>
                </c:pt>
                <c:pt idx="1">
                  <c:v>2002</c:v>
                </c:pt>
                <c:pt idx="2">
                  <c:v>2003</c:v>
                </c:pt>
                <c:pt idx="3">
                  <c:v>2004</c:v>
                </c:pt>
                <c:pt idx="4">
                  <c:v>2005</c:v>
                </c:pt>
                <c:pt idx="5">
                  <c:v>2006</c:v>
                </c:pt>
                <c:pt idx="6">
                  <c:v>2007</c:v>
                </c:pt>
                <c:pt idx="7">
                  <c:v>2008</c:v>
                </c:pt>
                <c:pt idx="8">
                  <c:v>2009</c:v>
                </c:pt>
                <c:pt idx="9">
                  <c:v>2010</c:v>
                </c:pt>
                <c:pt idx="10">
                  <c:v>2011</c:v>
                </c:pt>
                <c:pt idx="11">
                  <c:v>2012</c:v>
                </c:pt>
                <c:pt idx="12">
                  <c:v>2013</c:v>
                </c:pt>
                <c:pt idx="13">
                  <c:v>2014</c:v>
                </c:pt>
                <c:pt idx="14">
                  <c:v>2015</c:v>
                </c:pt>
              </c:numCache>
            </c:numRef>
          </c:cat>
          <c:val>
            <c:numRef>
              <c:f>Sheet2!$E$2:$E$16</c:f>
              <c:numCache>
                <c:formatCode>0.0%</c:formatCode>
                <c:ptCount val="15"/>
                <c:pt idx="0">
                  <c:v>8.5000000000000006E-3</c:v>
                </c:pt>
                <c:pt idx="1">
                  <c:v>8.6E-3</c:v>
                </c:pt>
                <c:pt idx="2">
                  <c:v>8.3999999999999995E-3</c:v>
                </c:pt>
                <c:pt idx="3">
                  <c:v>8.8999999999999999E-3</c:v>
                </c:pt>
                <c:pt idx="4">
                  <c:v>9.1000000000000004E-3</c:v>
                </c:pt>
                <c:pt idx="5">
                  <c:v>9.1999999999999998E-3</c:v>
                </c:pt>
                <c:pt idx="6">
                  <c:v>9.1999999999999998E-3</c:v>
                </c:pt>
                <c:pt idx="7">
                  <c:v>9.2999999999999992E-3</c:v>
                </c:pt>
                <c:pt idx="8">
                  <c:v>8.9999999999999993E-3</c:v>
                </c:pt>
                <c:pt idx="9">
                  <c:v>9.2999999999999992E-3</c:v>
                </c:pt>
                <c:pt idx="10">
                  <c:v>9.4999999999999998E-3</c:v>
                </c:pt>
                <c:pt idx="11">
                  <c:v>9.9000000000000008E-3</c:v>
                </c:pt>
                <c:pt idx="12">
                  <c:v>1.0200000000000001E-2</c:v>
                </c:pt>
                <c:pt idx="13">
                  <c:v>1.0200000000000001E-2</c:v>
                </c:pt>
                <c:pt idx="14">
                  <c:v>1.01E-2</c:v>
                </c:pt>
              </c:numCache>
            </c:numRef>
          </c:val>
          <c:smooth val="0"/>
          <c:extLst>
            <c:ext xmlns:c16="http://schemas.microsoft.com/office/drawing/2014/chart" uri="{C3380CC4-5D6E-409C-BE32-E72D297353CC}">
              <c16:uniqueId val="{00000003-4CBF-40A8-AFCD-2C753C496C19}"/>
            </c:ext>
          </c:extLst>
        </c:ser>
        <c:ser>
          <c:idx val="4"/>
          <c:order val="4"/>
          <c:tx>
            <c:v>URM Women, Math</c:v>
          </c:tx>
          <c:spPr>
            <a:ln w="57150" cap="rnd">
              <a:solidFill>
                <a:schemeClr val="accent5"/>
              </a:solidFill>
              <a:prstDash val="sysDash"/>
              <a:round/>
            </a:ln>
            <a:effectLst/>
          </c:spPr>
          <c:marker>
            <c:symbol val="none"/>
          </c:marker>
          <c:cat>
            <c:numRef>
              <c:f>Sheet2!$A$2:$A$16</c:f>
              <c:numCache>
                <c:formatCode>General</c:formatCode>
                <c:ptCount val="15"/>
                <c:pt idx="0">
                  <c:v>2001</c:v>
                </c:pt>
                <c:pt idx="1">
                  <c:v>2002</c:v>
                </c:pt>
                <c:pt idx="2">
                  <c:v>2003</c:v>
                </c:pt>
                <c:pt idx="3">
                  <c:v>2004</c:v>
                </c:pt>
                <c:pt idx="4">
                  <c:v>2005</c:v>
                </c:pt>
                <c:pt idx="5">
                  <c:v>2006</c:v>
                </c:pt>
                <c:pt idx="6">
                  <c:v>2007</c:v>
                </c:pt>
                <c:pt idx="7">
                  <c:v>2008</c:v>
                </c:pt>
                <c:pt idx="8">
                  <c:v>2009</c:v>
                </c:pt>
                <c:pt idx="9">
                  <c:v>2010</c:v>
                </c:pt>
                <c:pt idx="10">
                  <c:v>2011</c:v>
                </c:pt>
                <c:pt idx="11">
                  <c:v>2012</c:v>
                </c:pt>
                <c:pt idx="12">
                  <c:v>2013</c:v>
                </c:pt>
                <c:pt idx="13">
                  <c:v>2014</c:v>
                </c:pt>
                <c:pt idx="14">
                  <c:v>2015</c:v>
                </c:pt>
              </c:numCache>
            </c:numRef>
          </c:cat>
          <c:val>
            <c:numRef>
              <c:f>Sheet2!$F$2:$F$16</c:f>
              <c:numCache>
                <c:formatCode>0.0%</c:formatCode>
                <c:ptCount val="15"/>
                <c:pt idx="0">
                  <c:v>6.3E-3</c:v>
                </c:pt>
                <c:pt idx="1">
                  <c:v>6.4000000000000003E-3</c:v>
                </c:pt>
                <c:pt idx="2">
                  <c:v>5.4999999999999997E-3</c:v>
                </c:pt>
                <c:pt idx="3">
                  <c:v>5.4999999999999997E-3</c:v>
                </c:pt>
                <c:pt idx="4">
                  <c:v>5.5999999999999999E-3</c:v>
                </c:pt>
                <c:pt idx="5">
                  <c:v>5.5999999999999999E-3</c:v>
                </c:pt>
                <c:pt idx="6">
                  <c:v>5.4999999999999997E-3</c:v>
                </c:pt>
                <c:pt idx="7">
                  <c:v>5.1999999999999998E-3</c:v>
                </c:pt>
                <c:pt idx="8">
                  <c:v>5.1000000000000004E-3</c:v>
                </c:pt>
                <c:pt idx="9">
                  <c:v>5.0000000000000001E-3</c:v>
                </c:pt>
                <c:pt idx="10">
                  <c:v>5.1999999999999998E-3</c:v>
                </c:pt>
                <c:pt idx="11">
                  <c:v>5.4999999999999997E-3</c:v>
                </c:pt>
                <c:pt idx="12">
                  <c:v>6.0000000000000001E-3</c:v>
                </c:pt>
                <c:pt idx="13">
                  <c:v>6.1999999999999998E-3</c:v>
                </c:pt>
                <c:pt idx="14">
                  <c:v>6.3E-3</c:v>
                </c:pt>
              </c:numCache>
            </c:numRef>
          </c:val>
          <c:smooth val="0"/>
          <c:extLst>
            <c:ext xmlns:c16="http://schemas.microsoft.com/office/drawing/2014/chart" uri="{C3380CC4-5D6E-409C-BE32-E72D297353CC}">
              <c16:uniqueId val="{00000004-4CBF-40A8-AFCD-2C753C496C19}"/>
            </c:ext>
          </c:extLst>
        </c:ser>
        <c:dLbls>
          <c:showLegendKey val="0"/>
          <c:showVal val="0"/>
          <c:showCatName val="0"/>
          <c:showSerName val="0"/>
          <c:showPercent val="0"/>
          <c:showBubbleSize val="0"/>
        </c:dLbls>
        <c:smooth val="0"/>
        <c:axId val="988395296"/>
        <c:axId val="988409856"/>
      </c:lineChart>
      <c:catAx>
        <c:axId val="9883952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988409856"/>
        <c:crosses val="autoZero"/>
        <c:auto val="1"/>
        <c:lblAlgn val="ctr"/>
        <c:lblOffset val="100"/>
        <c:noMultiLvlLbl val="0"/>
      </c:catAx>
      <c:valAx>
        <c:axId val="988409856"/>
        <c:scaling>
          <c:orientation val="minMax"/>
          <c:min val="4.000000000000001E-3"/>
        </c:scaling>
        <c:delete val="0"/>
        <c:axPos val="l"/>
        <c:majorGridlines>
          <c:spPr>
            <a:ln w="9525" cap="flat" cmpd="sng" algn="ctr">
              <a:solidFill>
                <a:schemeClr val="tx1">
                  <a:lumMod val="15000"/>
                  <a:lumOff val="85000"/>
                </a:schemeClr>
              </a:solidFill>
              <a:round/>
            </a:ln>
            <a:effectLst/>
          </c:spPr>
        </c:majorGridlines>
        <c:numFmt formatCode="0.0%" sourceLinked="1"/>
        <c:majorTickMark val="out"/>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98839529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0.32119</cdr:x>
      <cdr:y>0.03399</cdr:y>
    </cdr:from>
    <cdr:to>
      <cdr:x>0.68846</cdr:x>
      <cdr:y>0.08842</cdr:y>
    </cdr:to>
    <cdr:sp macro="" textlink="">
      <cdr:nvSpPr>
        <cdr:cNvPr id="2" name="TextBox 1"/>
        <cdr:cNvSpPr txBox="1"/>
      </cdr:nvSpPr>
      <cdr:spPr>
        <a:xfrm xmlns:a="http://schemas.openxmlformats.org/drawingml/2006/main">
          <a:off x="3377469" y="147901"/>
          <a:ext cx="3862079" cy="236823"/>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400" dirty="0" smtClean="0"/>
            <a:t>Economics Departments with Doctoral Programs</a:t>
          </a:r>
          <a:endParaRPr lang="en-US" sz="1400" dirty="0"/>
        </a:p>
      </cdr:txBody>
    </cdr:sp>
  </cdr:relSizeAnchor>
</c:userShapes>
</file>

<file path=ppt/drawings/drawing2.xml><?xml version="1.0" encoding="utf-8"?>
<c:userShapes xmlns:c="http://schemas.openxmlformats.org/drawingml/2006/chart">
  <cdr:relSizeAnchor xmlns:cdr="http://schemas.openxmlformats.org/drawingml/2006/chartDrawing">
    <cdr:from>
      <cdr:x>0.32602</cdr:x>
      <cdr:y>0.04566</cdr:y>
    </cdr:from>
    <cdr:to>
      <cdr:x>0.69329</cdr:x>
      <cdr:y>0.10009</cdr:y>
    </cdr:to>
    <cdr:sp macro="" textlink="">
      <cdr:nvSpPr>
        <cdr:cNvPr id="2" name="TextBox 1"/>
        <cdr:cNvSpPr txBox="1"/>
      </cdr:nvSpPr>
      <cdr:spPr>
        <a:xfrm xmlns:a="http://schemas.openxmlformats.org/drawingml/2006/main">
          <a:off x="3428269" y="198701"/>
          <a:ext cx="3862079" cy="236823"/>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800" dirty="0" smtClean="0"/>
            <a:t>Share of Women among new PhDs</a:t>
          </a:r>
          <a:endParaRPr lang="en-US" sz="1800" dirty="0"/>
        </a:p>
      </cdr:txBody>
    </cdr:sp>
  </cdr:relSizeAnchor>
</c:userShapes>
</file>

<file path=ppt/drawings/drawing3.xml><?xml version="1.0" encoding="utf-8"?>
<c:userShapes xmlns:c="http://schemas.openxmlformats.org/drawingml/2006/chart">
  <cdr:relSizeAnchor xmlns:cdr="http://schemas.openxmlformats.org/drawingml/2006/chartDrawing">
    <cdr:from>
      <cdr:x>0.74716</cdr:x>
      <cdr:y>0.28903</cdr:y>
    </cdr:from>
    <cdr:to>
      <cdr:x>0.95596</cdr:x>
      <cdr:y>0.35949</cdr:y>
    </cdr:to>
    <cdr:sp macro="" textlink="">
      <cdr:nvSpPr>
        <cdr:cNvPr id="2" name="TextBox 1"/>
        <cdr:cNvSpPr txBox="1"/>
      </cdr:nvSpPr>
      <cdr:spPr>
        <a:xfrm xmlns:a="http://schemas.openxmlformats.org/drawingml/2006/main">
          <a:off x="7856813" y="1257654"/>
          <a:ext cx="2195655" cy="30662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800" dirty="0" smtClean="0"/>
            <a:t>White women, econ</a:t>
          </a:r>
          <a:endParaRPr lang="en-US" sz="1800" dirty="0"/>
        </a:p>
      </cdr:txBody>
    </cdr:sp>
  </cdr:relSizeAnchor>
  <cdr:relSizeAnchor xmlns:cdr="http://schemas.openxmlformats.org/drawingml/2006/chartDrawing">
    <cdr:from>
      <cdr:x>0.51427</cdr:x>
      <cdr:y>0.61139</cdr:y>
    </cdr:from>
    <cdr:to>
      <cdr:x>0.71093</cdr:x>
      <cdr:y>0.69627</cdr:y>
    </cdr:to>
    <cdr:sp macro="" textlink="">
      <cdr:nvSpPr>
        <cdr:cNvPr id="3" name="TextBox 2"/>
        <cdr:cNvSpPr txBox="1"/>
      </cdr:nvSpPr>
      <cdr:spPr>
        <a:xfrm xmlns:a="http://schemas.openxmlformats.org/drawingml/2006/main">
          <a:off x="5407855" y="2660357"/>
          <a:ext cx="2067951" cy="369332"/>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r>
            <a:rPr lang="en-US" dirty="0" smtClean="0"/>
            <a:t>URM women, math</a:t>
          </a:r>
          <a:endParaRPr lang="en-US"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62C074-D1B8-4B7C-A0BB-015AEF9CDA86}" type="datetimeFigureOut">
              <a:rPr lang="en-US" smtClean="0"/>
              <a:t>1/12/2020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E6AD5C-F34D-4C13-BC0F-06903A1B058B}" type="slidenum">
              <a:rPr lang="en-US" smtClean="0"/>
              <a:t>‹#›</a:t>
            </a:fld>
            <a:endParaRPr lang="en-US"/>
          </a:p>
        </p:txBody>
      </p:sp>
    </p:spTree>
    <p:extLst>
      <p:ext uri="{BB962C8B-B14F-4D97-AF65-F5344CB8AC3E}">
        <p14:creationId xmlns:p14="http://schemas.microsoft.com/office/powerpoint/2010/main" val="4977170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WM: 13.7% WW: 5.2% URM-W:</a:t>
            </a:r>
            <a:r>
              <a:rPr lang="en-US" baseline="0" dirty="0" smtClean="0"/>
              <a:t> 3.5% URM-M: 8.1% AM: 15.7% AW: 9.8%</a:t>
            </a:r>
            <a:endParaRPr lang="en-US" dirty="0"/>
          </a:p>
        </p:txBody>
      </p:sp>
      <p:sp>
        <p:nvSpPr>
          <p:cNvPr id="4" name="Slide Number Placeholder 3"/>
          <p:cNvSpPr>
            <a:spLocks noGrp="1"/>
          </p:cNvSpPr>
          <p:nvPr>
            <p:ph type="sldNum" sz="quarter" idx="10"/>
          </p:nvPr>
        </p:nvSpPr>
        <p:spPr/>
        <p:txBody>
          <a:bodyPr/>
          <a:lstStyle/>
          <a:p>
            <a:fld id="{02E6AD5C-F34D-4C13-BC0F-06903A1B058B}" type="slidenum">
              <a:rPr lang="en-US" smtClean="0"/>
              <a:t>4</a:t>
            </a:fld>
            <a:endParaRPr lang="en-US"/>
          </a:p>
        </p:txBody>
      </p:sp>
    </p:spTree>
    <p:extLst>
      <p:ext uri="{BB962C8B-B14F-4D97-AF65-F5344CB8AC3E}">
        <p14:creationId xmlns:p14="http://schemas.microsoft.com/office/powerpoint/2010/main" val="2777933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A600727-216D-4CB2-9E17-BF6271DC467A}" type="datetimeFigureOut">
              <a:rPr lang="en-US" smtClean="0"/>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0CEF76-02C5-40B4-A9B9-589A75136772}" type="slidenum">
              <a:rPr lang="en-US" smtClean="0"/>
              <a:t>‹#›</a:t>
            </a:fld>
            <a:endParaRPr lang="en-US"/>
          </a:p>
        </p:txBody>
      </p:sp>
    </p:spTree>
    <p:extLst>
      <p:ext uri="{BB962C8B-B14F-4D97-AF65-F5344CB8AC3E}">
        <p14:creationId xmlns:p14="http://schemas.microsoft.com/office/powerpoint/2010/main" val="940217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600727-216D-4CB2-9E17-BF6271DC467A}" type="datetimeFigureOut">
              <a:rPr lang="en-US" smtClean="0"/>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0CEF76-02C5-40B4-A9B9-589A75136772}" type="slidenum">
              <a:rPr lang="en-US" smtClean="0"/>
              <a:t>‹#›</a:t>
            </a:fld>
            <a:endParaRPr lang="en-US"/>
          </a:p>
        </p:txBody>
      </p:sp>
    </p:spTree>
    <p:extLst>
      <p:ext uri="{BB962C8B-B14F-4D97-AF65-F5344CB8AC3E}">
        <p14:creationId xmlns:p14="http://schemas.microsoft.com/office/powerpoint/2010/main" val="2420318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600727-216D-4CB2-9E17-BF6271DC467A}" type="datetimeFigureOut">
              <a:rPr lang="en-US" smtClean="0"/>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0CEF76-02C5-40B4-A9B9-589A75136772}" type="slidenum">
              <a:rPr lang="en-US" smtClean="0"/>
              <a:t>‹#›</a:t>
            </a:fld>
            <a:endParaRPr lang="en-US"/>
          </a:p>
        </p:txBody>
      </p:sp>
    </p:spTree>
    <p:extLst>
      <p:ext uri="{BB962C8B-B14F-4D97-AF65-F5344CB8AC3E}">
        <p14:creationId xmlns:p14="http://schemas.microsoft.com/office/powerpoint/2010/main" val="1481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600727-216D-4CB2-9E17-BF6271DC467A}" type="datetimeFigureOut">
              <a:rPr lang="en-US" smtClean="0"/>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0CEF76-02C5-40B4-A9B9-589A75136772}" type="slidenum">
              <a:rPr lang="en-US" smtClean="0"/>
              <a:t>‹#›</a:t>
            </a:fld>
            <a:endParaRPr lang="en-US"/>
          </a:p>
        </p:txBody>
      </p:sp>
    </p:spTree>
    <p:extLst>
      <p:ext uri="{BB962C8B-B14F-4D97-AF65-F5344CB8AC3E}">
        <p14:creationId xmlns:p14="http://schemas.microsoft.com/office/powerpoint/2010/main" val="3728134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A600727-216D-4CB2-9E17-BF6271DC467A}" type="datetimeFigureOut">
              <a:rPr lang="en-US" smtClean="0"/>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0CEF76-02C5-40B4-A9B9-589A75136772}" type="slidenum">
              <a:rPr lang="en-US" smtClean="0"/>
              <a:t>‹#›</a:t>
            </a:fld>
            <a:endParaRPr lang="en-US"/>
          </a:p>
        </p:txBody>
      </p:sp>
    </p:spTree>
    <p:extLst>
      <p:ext uri="{BB962C8B-B14F-4D97-AF65-F5344CB8AC3E}">
        <p14:creationId xmlns:p14="http://schemas.microsoft.com/office/powerpoint/2010/main" val="2306587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A600727-216D-4CB2-9E17-BF6271DC467A}" type="datetimeFigureOut">
              <a:rPr lang="en-US" smtClean="0"/>
              <a:t>1/12/2020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0CEF76-02C5-40B4-A9B9-589A75136772}" type="slidenum">
              <a:rPr lang="en-US" smtClean="0"/>
              <a:t>‹#›</a:t>
            </a:fld>
            <a:endParaRPr lang="en-US"/>
          </a:p>
        </p:txBody>
      </p:sp>
    </p:spTree>
    <p:extLst>
      <p:ext uri="{BB962C8B-B14F-4D97-AF65-F5344CB8AC3E}">
        <p14:creationId xmlns:p14="http://schemas.microsoft.com/office/powerpoint/2010/main" val="2970701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A600727-216D-4CB2-9E17-BF6271DC467A}" type="datetimeFigureOut">
              <a:rPr lang="en-US" smtClean="0"/>
              <a:t>1/12/2020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0CEF76-02C5-40B4-A9B9-589A75136772}" type="slidenum">
              <a:rPr lang="en-US" smtClean="0"/>
              <a:t>‹#›</a:t>
            </a:fld>
            <a:endParaRPr lang="en-US"/>
          </a:p>
        </p:txBody>
      </p:sp>
    </p:spTree>
    <p:extLst>
      <p:ext uri="{BB962C8B-B14F-4D97-AF65-F5344CB8AC3E}">
        <p14:creationId xmlns:p14="http://schemas.microsoft.com/office/powerpoint/2010/main" val="341447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A600727-216D-4CB2-9E17-BF6271DC467A}" type="datetimeFigureOut">
              <a:rPr lang="en-US" smtClean="0"/>
              <a:t>1/12/2020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0CEF76-02C5-40B4-A9B9-589A75136772}" type="slidenum">
              <a:rPr lang="en-US" smtClean="0"/>
              <a:t>‹#›</a:t>
            </a:fld>
            <a:endParaRPr lang="en-US"/>
          </a:p>
        </p:txBody>
      </p:sp>
    </p:spTree>
    <p:extLst>
      <p:ext uri="{BB962C8B-B14F-4D97-AF65-F5344CB8AC3E}">
        <p14:creationId xmlns:p14="http://schemas.microsoft.com/office/powerpoint/2010/main" val="863641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600727-216D-4CB2-9E17-BF6271DC467A}" type="datetimeFigureOut">
              <a:rPr lang="en-US" smtClean="0"/>
              <a:t>1/12/2020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0CEF76-02C5-40B4-A9B9-589A75136772}" type="slidenum">
              <a:rPr lang="en-US" smtClean="0"/>
              <a:t>‹#›</a:t>
            </a:fld>
            <a:endParaRPr lang="en-US"/>
          </a:p>
        </p:txBody>
      </p:sp>
    </p:spTree>
    <p:extLst>
      <p:ext uri="{BB962C8B-B14F-4D97-AF65-F5344CB8AC3E}">
        <p14:creationId xmlns:p14="http://schemas.microsoft.com/office/powerpoint/2010/main" val="2424217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A600727-216D-4CB2-9E17-BF6271DC467A}" type="datetimeFigureOut">
              <a:rPr lang="en-US" smtClean="0"/>
              <a:t>1/12/2020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0CEF76-02C5-40B4-A9B9-589A75136772}" type="slidenum">
              <a:rPr lang="en-US" smtClean="0"/>
              <a:t>‹#›</a:t>
            </a:fld>
            <a:endParaRPr lang="en-US"/>
          </a:p>
        </p:txBody>
      </p:sp>
    </p:spTree>
    <p:extLst>
      <p:ext uri="{BB962C8B-B14F-4D97-AF65-F5344CB8AC3E}">
        <p14:creationId xmlns:p14="http://schemas.microsoft.com/office/powerpoint/2010/main" val="1282189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A600727-216D-4CB2-9E17-BF6271DC467A}" type="datetimeFigureOut">
              <a:rPr lang="en-US" smtClean="0"/>
              <a:t>1/12/2020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0CEF76-02C5-40B4-A9B9-589A75136772}" type="slidenum">
              <a:rPr lang="en-US" smtClean="0"/>
              <a:t>‹#›</a:t>
            </a:fld>
            <a:endParaRPr lang="en-US"/>
          </a:p>
        </p:txBody>
      </p:sp>
    </p:spTree>
    <p:extLst>
      <p:ext uri="{BB962C8B-B14F-4D97-AF65-F5344CB8AC3E}">
        <p14:creationId xmlns:p14="http://schemas.microsoft.com/office/powerpoint/2010/main" val="1355823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600727-216D-4CB2-9E17-BF6271DC467A}" type="datetimeFigureOut">
              <a:rPr lang="en-US" smtClean="0"/>
              <a:t>1/12/2020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0CEF76-02C5-40B4-A9B9-589A75136772}" type="slidenum">
              <a:rPr lang="en-US" smtClean="0"/>
              <a:t>‹#›</a:t>
            </a:fld>
            <a:endParaRPr lang="en-US"/>
          </a:p>
        </p:txBody>
      </p:sp>
    </p:spTree>
    <p:extLst>
      <p:ext uri="{BB962C8B-B14F-4D97-AF65-F5344CB8AC3E}">
        <p14:creationId xmlns:p14="http://schemas.microsoft.com/office/powerpoint/2010/main" val="34431519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www.asanet.org/sites/default/files/asa_statement_on_student_evaluations_of_teaching_sept52019.pdf"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g"/><Relationship Id="rId1" Type="http://schemas.openxmlformats.org/officeDocument/2006/relationships/slideLayout" Target="../slideLayouts/slideLayout4.xml"/><Relationship Id="rId4" Type="http://schemas.openxmlformats.org/officeDocument/2006/relationships/image" Target="../media/image23.emf"/></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hyperlink" Target="mailto:econoutreach@frb.gov" TargetMode="Externa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hyperlink" Target="https://www.cjglawfirm.com/leto-copeley/" TargetMode="External"/><Relationship Id="rId7" Type="http://schemas.openxmlformats.org/officeDocument/2006/relationships/hyperlink" Target="mailto:ombuds@afajof.org" TargetMode="External"/><Relationship Id="rId2" Type="http://schemas.openxmlformats.org/officeDocument/2006/relationships/image" Target="../media/image25.jpeg"/><Relationship Id="rId1" Type="http://schemas.openxmlformats.org/officeDocument/2006/relationships/slideLayout" Target="../slideLayouts/slideLayout2.xml"/><Relationship Id="rId6" Type="http://schemas.openxmlformats.org/officeDocument/2006/relationships/image" Target="../media/image26.jpeg"/><Relationship Id="rId5" Type="http://schemas.openxmlformats.org/officeDocument/2006/relationships/hyperlink" Target="mailto:aeaombuds@cjglawfirm.com" TargetMode="External"/><Relationship Id="rId4" Type="http://schemas.openxmlformats.org/officeDocument/2006/relationships/hyperlink" Target="https://www.cjglawfirm.com/aea-contact-form/"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Women in </a:t>
            </a:r>
            <a:br>
              <a:rPr lang="en-US" dirty="0" smtClean="0"/>
            </a:br>
            <a:r>
              <a:rPr lang="en-US" dirty="0" smtClean="0"/>
              <a:t>Economics</a:t>
            </a:r>
            <a:endParaRPr lang="en-US" dirty="0"/>
          </a:p>
        </p:txBody>
      </p:sp>
      <p:sp>
        <p:nvSpPr>
          <p:cNvPr id="3" name="Subtitle 2"/>
          <p:cNvSpPr>
            <a:spLocks noGrp="1"/>
          </p:cNvSpPr>
          <p:nvPr>
            <p:ph type="subTitle" idx="1"/>
          </p:nvPr>
        </p:nvSpPr>
        <p:spPr/>
        <p:txBody>
          <a:bodyPr/>
          <a:lstStyle/>
          <a:p>
            <a:r>
              <a:rPr lang="en-US" dirty="0" smtClean="0"/>
              <a:t>Karen Pence</a:t>
            </a:r>
          </a:p>
          <a:p>
            <a:r>
              <a:rPr lang="en-US" dirty="0" smtClean="0"/>
              <a:t>Federal Reserve Board</a:t>
            </a:r>
          </a:p>
          <a:p>
            <a:r>
              <a:rPr lang="en-US" dirty="0" smtClean="0"/>
              <a:t>13 January 2020</a:t>
            </a:r>
            <a:endParaRPr lang="en-US" dirty="0"/>
          </a:p>
        </p:txBody>
      </p:sp>
      <p:sp>
        <p:nvSpPr>
          <p:cNvPr id="4" name="TextBox 3"/>
          <p:cNvSpPr txBox="1"/>
          <p:nvPr/>
        </p:nvSpPr>
        <p:spPr>
          <a:xfrm>
            <a:off x="675896" y="5870671"/>
            <a:ext cx="11099132" cy="646331"/>
          </a:xfrm>
          <a:prstGeom prst="rect">
            <a:avLst/>
          </a:prstGeom>
          <a:noFill/>
        </p:spPr>
        <p:txBody>
          <a:bodyPr wrap="square" rtlCol="0">
            <a:spAutoFit/>
          </a:bodyPr>
          <a:lstStyle/>
          <a:p>
            <a:r>
              <a:rPr lang="en-US" dirty="0" smtClean="0"/>
              <a:t>Disclaimer.  The views in this talk are mine and are not necessarily those of the Federal Reserve Board.  Thanks to Amanda Bayer for inspiring many of the ideas and to Kathy Bi and Jackie Blair for being my test audience.</a:t>
            </a:r>
            <a:endParaRPr lang="en-US" dirty="0"/>
          </a:p>
        </p:txBody>
      </p:sp>
    </p:spTree>
    <p:extLst>
      <p:ext uri="{BB962C8B-B14F-4D97-AF65-F5344CB8AC3E}">
        <p14:creationId xmlns:p14="http://schemas.microsoft.com/office/powerpoint/2010/main" val="28572795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Female authors are under-represented at top journals</a:t>
            </a:r>
            <a:endParaRPr lang="en-US" dirty="0"/>
          </a:p>
        </p:txBody>
      </p:sp>
      <p:sp>
        <p:nvSpPr>
          <p:cNvPr id="4" name="Content Placeholder 3"/>
          <p:cNvSpPr>
            <a:spLocks noGrp="1"/>
          </p:cNvSpPr>
          <p:nvPr>
            <p:ph sz="half" idx="1"/>
          </p:nvPr>
        </p:nvSpPr>
        <p:spPr/>
        <p:txBody>
          <a:bodyPr/>
          <a:lstStyle/>
          <a:p>
            <a:r>
              <a:rPr lang="en-US" dirty="0" smtClean="0"/>
              <a:t>The share of papers in the </a:t>
            </a:r>
            <a:r>
              <a:rPr lang="en-US" i="1" dirty="0" smtClean="0"/>
              <a:t>AER</a:t>
            </a:r>
            <a:r>
              <a:rPr lang="en-US" dirty="0" smtClean="0"/>
              <a:t>, </a:t>
            </a:r>
            <a:r>
              <a:rPr lang="en-US" i="1" dirty="0" smtClean="0"/>
              <a:t>QJE</a:t>
            </a:r>
            <a:r>
              <a:rPr lang="en-US" dirty="0" smtClean="0"/>
              <a:t>, </a:t>
            </a:r>
            <a:r>
              <a:rPr lang="en-US" i="1" dirty="0" smtClean="0"/>
              <a:t>JPE</a:t>
            </a:r>
            <a:r>
              <a:rPr lang="en-US" dirty="0" smtClean="0"/>
              <a:t>, and </a:t>
            </a:r>
            <a:r>
              <a:rPr lang="en-US" i="1" dirty="0" smtClean="0"/>
              <a:t>ECA</a:t>
            </a:r>
            <a:r>
              <a:rPr lang="en-US" dirty="0" smtClean="0"/>
              <a:t> written only by women rose from 1% in 1987 to 6% in 2015</a:t>
            </a:r>
          </a:p>
          <a:p>
            <a:r>
              <a:rPr lang="en-US" dirty="0" smtClean="0"/>
              <a:t>The </a:t>
            </a:r>
            <a:r>
              <a:rPr lang="en-US" i="1" dirty="0"/>
              <a:t>QJE</a:t>
            </a:r>
            <a:r>
              <a:rPr lang="en-US" dirty="0"/>
              <a:t> did not publish a single exclusively female-authored paper between </a:t>
            </a:r>
            <a:r>
              <a:rPr lang="en-US" dirty="0" smtClean="0"/>
              <a:t>2015-17</a:t>
            </a:r>
          </a:p>
          <a:p>
            <a:r>
              <a:rPr lang="en-US" dirty="0"/>
              <a:t>I</a:t>
            </a:r>
            <a:r>
              <a:rPr lang="en-US" dirty="0" smtClean="0"/>
              <a:t>n </a:t>
            </a:r>
            <a:r>
              <a:rPr lang="en-US" dirty="0"/>
              <a:t>several recent years, </a:t>
            </a:r>
            <a:r>
              <a:rPr lang="en-US" i="1" dirty="0" smtClean="0"/>
              <a:t>ECA</a:t>
            </a:r>
            <a:r>
              <a:rPr lang="en-US" dirty="0" smtClean="0"/>
              <a:t> </a:t>
            </a:r>
            <a:r>
              <a:rPr lang="en-US" dirty="0"/>
              <a:t>and the </a:t>
            </a:r>
            <a:r>
              <a:rPr lang="en-US" i="1" dirty="0"/>
              <a:t>JPE</a:t>
            </a:r>
            <a:r>
              <a:rPr lang="en-US" dirty="0"/>
              <a:t> did not either</a:t>
            </a:r>
          </a:p>
          <a:p>
            <a:endParaRPr lang="en-US" dirty="0"/>
          </a:p>
        </p:txBody>
      </p:sp>
      <p:pic>
        <p:nvPicPr>
          <p:cNvPr id="6" name="Content Placeholder 5"/>
          <p:cNvPicPr>
            <a:picLocks noGrp="1" noChangeAspect="1"/>
          </p:cNvPicPr>
          <p:nvPr>
            <p:ph sz="half" idx="2"/>
          </p:nvPr>
        </p:nvPicPr>
        <p:blipFill>
          <a:blip r:embed="rId2"/>
          <a:stretch>
            <a:fillRect/>
          </a:stretch>
        </p:blipFill>
        <p:spPr>
          <a:xfrm>
            <a:off x="5847647" y="1784465"/>
            <a:ext cx="5995789" cy="4527435"/>
          </a:xfrm>
          <a:prstGeom prst="rect">
            <a:avLst/>
          </a:prstGeom>
        </p:spPr>
      </p:pic>
      <p:sp>
        <p:nvSpPr>
          <p:cNvPr id="7" name="TextBox 6"/>
          <p:cNvSpPr txBox="1"/>
          <p:nvPr/>
        </p:nvSpPr>
        <p:spPr>
          <a:xfrm>
            <a:off x="293717" y="6234545"/>
            <a:ext cx="11405062" cy="369332"/>
          </a:xfrm>
          <a:prstGeom prst="rect">
            <a:avLst/>
          </a:prstGeom>
          <a:noFill/>
        </p:spPr>
        <p:txBody>
          <a:bodyPr wrap="square" rtlCol="0">
            <a:spAutoFit/>
          </a:bodyPr>
          <a:lstStyle/>
          <a:p>
            <a:r>
              <a:rPr lang="en-US" dirty="0" smtClean="0"/>
              <a:t>Source.  Erin </a:t>
            </a:r>
            <a:r>
              <a:rPr lang="en-US" dirty="0" err="1" smtClean="0"/>
              <a:t>Hengel</a:t>
            </a:r>
            <a:r>
              <a:rPr lang="en-US" dirty="0" smtClean="0"/>
              <a:t>, “Publishing </a:t>
            </a:r>
            <a:r>
              <a:rPr lang="en-US" dirty="0"/>
              <a:t>while </a:t>
            </a:r>
            <a:r>
              <a:rPr lang="en-US" dirty="0" smtClean="0"/>
              <a:t>female: Are women held to higher standards?  Evidence from peer review.”</a:t>
            </a:r>
            <a:endParaRPr lang="en-US" dirty="0"/>
          </a:p>
        </p:txBody>
      </p:sp>
    </p:spTree>
    <p:extLst>
      <p:ext uri="{BB962C8B-B14F-4D97-AF65-F5344CB8AC3E}">
        <p14:creationId xmlns:p14="http://schemas.microsoft.com/office/powerpoint/2010/main" val="9742605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Why does it matter?</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2032909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Men and women have different views on the economy</a:t>
            </a:r>
            <a:endParaRPr lang="en-US" dirty="0"/>
          </a:p>
        </p:txBody>
      </p:sp>
      <p:sp>
        <p:nvSpPr>
          <p:cNvPr id="4" name="Content Placeholder 2"/>
          <p:cNvSpPr>
            <a:spLocks noGrp="1"/>
          </p:cNvSpPr>
          <p:nvPr>
            <p:ph idx="1"/>
          </p:nvPr>
        </p:nvSpPr>
        <p:spPr/>
        <p:txBody>
          <a:bodyPr/>
          <a:lstStyle/>
          <a:p>
            <a:pPr marL="0" indent="0" algn="ctr">
              <a:lnSpc>
                <a:spcPct val="120000"/>
              </a:lnSpc>
              <a:buNone/>
            </a:pPr>
            <a:r>
              <a:rPr lang="en-US" dirty="0" smtClean="0"/>
              <a:t>From a survey of economists:</a:t>
            </a:r>
          </a:p>
          <a:p>
            <a:pPr marL="0" indent="0" algn="ctr">
              <a:lnSpc>
                <a:spcPct val="120000"/>
              </a:lnSpc>
              <a:buNone/>
            </a:pPr>
            <a:r>
              <a:rPr lang="en-US" dirty="0" smtClean="0"/>
              <a:t>“The distribution of income in the US should be made more equal.”</a:t>
            </a:r>
          </a:p>
          <a:p>
            <a:pPr marL="0" indent="0" algn="ctr">
              <a:lnSpc>
                <a:spcPct val="120000"/>
              </a:lnSpc>
              <a:buNone/>
            </a:pPr>
            <a:r>
              <a:rPr lang="en-US" sz="1200" dirty="0">
                <a:solidFill>
                  <a:schemeClr val="tx1">
                    <a:lumMod val="65000"/>
                    <a:lumOff val="35000"/>
                  </a:schemeClr>
                </a:solidFill>
                <a:latin typeface="ＭＳ ゴシック"/>
                <a:ea typeface="ＭＳ ゴシック"/>
                <a:cs typeface="ＭＳ ゴシック"/>
              </a:rPr>
              <a:t>☐</a:t>
            </a:r>
            <a:r>
              <a:rPr lang="en-US" sz="1500" dirty="0">
                <a:solidFill>
                  <a:schemeClr val="tx1">
                    <a:lumMod val="65000"/>
                    <a:lumOff val="35000"/>
                  </a:schemeClr>
                </a:solidFill>
              </a:rPr>
              <a:t>strongly disagree  </a:t>
            </a:r>
            <a:r>
              <a:rPr lang="en-US" sz="1200" dirty="0">
                <a:solidFill>
                  <a:schemeClr val="tx1">
                    <a:lumMod val="65000"/>
                    <a:lumOff val="35000"/>
                  </a:schemeClr>
                </a:solidFill>
                <a:latin typeface="ＭＳ ゴシック"/>
                <a:ea typeface="ＭＳ ゴシック"/>
                <a:cs typeface="ＭＳ ゴシック"/>
              </a:rPr>
              <a:t>☐</a:t>
            </a:r>
            <a:r>
              <a:rPr lang="en-US" sz="1500" dirty="0">
                <a:solidFill>
                  <a:schemeClr val="tx1">
                    <a:lumMod val="65000"/>
                    <a:lumOff val="35000"/>
                  </a:schemeClr>
                </a:solidFill>
              </a:rPr>
              <a:t>disagree  </a:t>
            </a:r>
            <a:r>
              <a:rPr lang="en-US" sz="1200" dirty="0">
                <a:solidFill>
                  <a:schemeClr val="tx1">
                    <a:lumMod val="65000"/>
                    <a:lumOff val="35000"/>
                  </a:schemeClr>
                </a:solidFill>
                <a:latin typeface="ＭＳ ゴシック"/>
                <a:ea typeface="ＭＳ ゴシック"/>
                <a:cs typeface="ＭＳ ゴシック"/>
              </a:rPr>
              <a:t>☐</a:t>
            </a:r>
            <a:r>
              <a:rPr lang="en-US" sz="1500" dirty="0">
                <a:solidFill>
                  <a:schemeClr val="tx1">
                    <a:lumMod val="65000"/>
                    <a:lumOff val="35000"/>
                  </a:schemeClr>
                </a:solidFill>
              </a:rPr>
              <a:t>neutral  </a:t>
            </a:r>
            <a:r>
              <a:rPr lang="en-US" sz="1200" dirty="0">
                <a:solidFill>
                  <a:schemeClr val="tx1">
                    <a:lumMod val="65000"/>
                    <a:lumOff val="35000"/>
                  </a:schemeClr>
                </a:solidFill>
                <a:latin typeface="ＭＳ ゴシック"/>
                <a:ea typeface="ＭＳ ゴシック"/>
                <a:cs typeface="ＭＳ ゴシック"/>
              </a:rPr>
              <a:t>☐</a:t>
            </a:r>
            <a:r>
              <a:rPr lang="en-US" sz="1500" dirty="0">
                <a:solidFill>
                  <a:schemeClr val="tx1">
                    <a:lumMod val="65000"/>
                    <a:lumOff val="35000"/>
                  </a:schemeClr>
                </a:solidFill>
              </a:rPr>
              <a:t>agree  </a:t>
            </a:r>
            <a:r>
              <a:rPr lang="en-US" sz="1200" dirty="0">
                <a:solidFill>
                  <a:schemeClr val="tx1">
                    <a:lumMod val="65000"/>
                    <a:lumOff val="35000"/>
                  </a:schemeClr>
                </a:solidFill>
                <a:latin typeface="ＭＳ ゴシック"/>
                <a:ea typeface="ＭＳ ゴシック"/>
                <a:cs typeface="ＭＳ ゴシック"/>
              </a:rPr>
              <a:t>☐</a:t>
            </a:r>
            <a:r>
              <a:rPr lang="en-US" sz="1500" dirty="0">
                <a:solidFill>
                  <a:schemeClr val="tx1">
                    <a:lumMod val="65000"/>
                    <a:lumOff val="35000"/>
                  </a:schemeClr>
                </a:solidFill>
              </a:rPr>
              <a:t>strongly agree</a:t>
            </a:r>
          </a:p>
          <a:p>
            <a:pPr algn="ctr">
              <a:lnSpc>
                <a:spcPct val="120000"/>
              </a:lnSpc>
            </a:pPr>
            <a:endParaRPr lang="en-US" sz="1800" dirty="0"/>
          </a:p>
        </p:txBody>
      </p:sp>
      <p:pic>
        <p:nvPicPr>
          <p:cNvPr id="5" name="Picture 4" descr="may3.png"/>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colorTemperature colorTemp="11200"/>
                    </a14:imgEffect>
                    <a14:imgEffect>
                      <a14:saturation sat="200000"/>
                    </a14:imgEffect>
                  </a14:imgLayer>
                </a14:imgProps>
              </a:ext>
              <a:ext uri="{28A0092B-C50C-407E-A947-70E740481C1C}">
                <a14:useLocalDpi xmlns:a14="http://schemas.microsoft.com/office/drawing/2010/main"/>
              </a:ext>
            </a:extLst>
          </a:blip>
          <a:stretch>
            <a:fillRect/>
          </a:stretch>
        </p:blipFill>
        <p:spPr>
          <a:xfrm>
            <a:off x="3257094" y="3530228"/>
            <a:ext cx="6121500" cy="1750959"/>
          </a:xfrm>
          <a:prstGeom prst="rect">
            <a:avLst/>
          </a:prstGeom>
        </p:spPr>
      </p:pic>
      <p:cxnSp>
        <p:nvCxnSpPr>
          <p:cNvPr id="6" name="Straight Connector 5"/>
          <p:cNvCxnSpPr/>
          <p:nvPr/>
        </p:nvCxnSpPr>
        <p:spPr>
          <a:xfrm>
            <a:off x="6763836" y="3471746"/>
            <a:ext cx="1976176" cy="0"/>
          </a:xfrm>
          <a:prstGeom prst="line">
            <a:avLst/>
          </a:prstGeom>
          <a:ln w="76200" cmpd="sng">
            <a:solidFill>
              <a:schemeClr val="accent5">
                <a:lumMod val="75000"/>
              </a:schemeClr>
            </a:solidFill>
          </a:ln>
          <a:effectLst>
            <a:innerShdw blurRad="63500" dist="50800" dir="5400000">
              <a:prstClr val="black">
                <a:alpha val="50000"/>
              </a:prstClr>
            </a:innerShdw>
          </a:effectLst>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7656807" y="5416124"/>
            <a:ext cx="1649750" cy="276999"/>
          </a:xfrm>
          <a:prstGeom prst="rect">
            <a:avLst/>
          </a:prstGeom>
          <a:noFill/>
        </p:spPr>
        <p:txBody>
          <a:bodyPr wrap="square" rtlCol="0">
            <a:spAutoFit/>
          </a:bodyPr>
          <a:lstStyle/>
          <a:p>
            <a:r>
              <a:rPr lang="en-US" sz="1200" dirty="0">
                <a:solidFill>
                  <a:schemeClr val="tx1">
                    <a:lumMod val="50000"/>
                    <a:lumOff val="50000"/>
                  </a:schemeClr>
                </a:solidFill>
              </a:rPr>
              <a:t>*regression-adjusted</a:t>
            </a:r>
          </a:p>
        </p:txBody>
      </p:sp>
      <p:sp>
        <p:nvSpPr>
          <p:cNvPr id="9" name="TextBox 8"/>
          <p:cNvSpPr txBox="1"/>
          <p:nvPr/>
        </p:nvSpPr>
        <p:spPr>
          <a:xfrm>
            <a:off x="6160494" y="6102985"/>
            <a:ext cx="5576131" cy="264918"/>
          </a:xfrm>
          <a:prstGeom prst="rect">
            <a:avLst/>
          </a:prstGeom>
        </p:spPr>
        <p:txBody>
          <a:bodyPr vert="horz" wrap="square" lIns="91440" tIns="45720" rIns="91440" bIns="45720" rtlCol="0">
            <a:noAutofit/>
          </a:bodyPr>
          <a:lstStyle/>
          <a:p>
            <a:r>
              <a:rPr lang="en-US" dirty="0"/>
              <a:t>Source.  May, </a:t>
            </a:r>
            <a:r>
              <a:rPr lang="en-US" dirty="0" err="1"/>
              <a:t>McGarvey</a:t>
            </a:r>
            <a:r>
              <a:rPr lang="en-US" dirty="0"/>
              <a:t>, and </a:t>
            </a:r>
            <a:r>
              <a:rPr lang="en-US" dirty="0" err="1"/>
              <a:t>Whaples</a:t>
            </a:r>
            <a:r>
              <a:rPr lang="en-US" dirty="0"/>
              <a:t> (2013).</a:t>
            </a:r>
          </a:p>
        </p:txBody>
      </p:sp>
    </p:spTree>
    <p:extLst>
      <p:ext uri="{BB962C8B-B14F-4D97-AF65-F5344CB8AC3E}">
        <p14:creationId xmlns:p14="http://schemas.microsoft.com/office/powerpoint/2010/main" val="2327467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duotone>
              <a:prstClr val="black"/>
              <a:schemeClr val="accent3">
                <a:tint val="45000"/>
                <a:satMod val="400000"/>
              </a:schemeClr>
            </a:duotone>
          </a:blip>
          <a:stretch>
            <a:fillRect/>
          </a:stretch>
        </p:blipFill>
        <p:spPr>
          <a:xfrm>
            <a:off x="2483630" y="1025893"/>
            <a:ext cx="7406364" cy="5621092"/>
          </a:xfrm>
          <a:prstGeom prst="rect">
            <a:avLst/>
          </a:prstGeom>
        </p:spPr>
      </p:pic>
      <p:sp>
        <p:nvSpPr>
          <p:cNvPr id="5" name="TextBox 4"/>
          <p:cNvSpPr txBox="1"/>
          <p:nvPr/>
        </p:nvSpPr>
        <p:spPr>
          <a:xfrm>
            <a:off x="956602" y="281353"/>
            <a:ext cx="11029071" cy="584775"/>
          </a:xfrm>
          <a:prstGeom prst="rect">
            <a:avLst/>
          </a:prstGeom>
          <a:noFill/>
        </p:spPr>
        <p:txBody>
          <a:bodyPr wrap="square" rtlCol="0">
            <a:spAutoFit/>
          </a:bodyPr>
          <a:lstStyle/>
          <a:p>
            <a:r>
              <a:rPr lang="en-US" sz="3200" dirty="0" smtClean="0"/>
              <a:t>Economic policymaking is shaped by personal experiences</a:t>
            </a:r>
            <a:endParaRPr lang="en-US" sz="3200" dirty="0"/>
          </a:p>
        </p:txBody>
      </p:sp>
    </p:spTree>
    <p:extLst>
      <p:ext uri="{BB962C8B-B14F-4D97-AF65-F5344CB8AC3E}">
        <p14:creationId xmlns:p14="http://schemas.microsoft.com/office/powerpoint/2010/main" val="13474297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00332" y="6492240"/>
            <a:ext cx="10986868" cy="369332"/>
          </a:xfrm>
          <a:prstGeom prst="rect">
            <a:avLst/>
          </a:prstGeom>
          <a:noFill/>
        </p:spPr>
        <p:txBody>
          <a:bodyPr wrap="square" rtlCol="0">
            <a:spAutoFit/>
          </a:bodyPr>
          <a:lstStyle/>
          <a:p>
            <a:r>
              <a:rPr lang="en-US" dirty="0" smtClean="0"/>
              <a:t>Source. Freeman and Huang (2015).  Journal of </a:t>
            </a:r>
            <a:r>
              <a:rPr lang="en-US" dirty="0"/>
              <a:t>Labor Economics, 33(S1):S289-S318. </a:t>
            </a:r>
            <a:r>
              <a:rPr lang="en-US" dirty="0" smtClean="0"/>
              <a:t>  </a:t>
            </a:r>
            <a:endParaRPr lang="en-US" dirty="0"/>
          </a:p>
        </p:txBody>
      </p:sp>
      <p:sp>
        <p:nvSpPr>
          <p:cNvPr id="5" name="Title 4"/>
          <p:cNvSpPr>
            <a:spLocks noGrp="1"/>
          </p:cNvSpPr>
          <p:nvPr>
            <p:ph type="title"/>
          </p:nvPr>
        </p:nvSpPr>
        <p:spPr/>
        <p:txBody>
          <a:bodyPr/>
          <a:lstStyle/>
          <a:p>
            <a:r>
              <a:rPr lang="en-US" dirty="0"/>
              <a:t>D</a:t>
            </a:r>
            <a:r>
              <a:rPr lang="en-US" dirty="0" smtClean="0"/>
              <a:t>iverse teams conduct more influential research</a:t>
            </a:r>
            <a:endParaRPr lang="en-US" dirty="0"/>
          </a:p>
        </p:txBody>
      </p:sp>
      <p:sp>
        <p:nvSpPr>
          <p:cNvPr id="6" name="Content Placeholder 5"/>
          <p:cNvSpPr>
            <a:spLocks noGrp="1"/>
          </p:cNvSpPr>
          <p:nvPr>
            <p:ph idx="1"/>
          </p:nvPr>
        </p:nvSpPr>
        <p:spPr/>
        <p:txBody>
          <a:bodyPr/>
          <a:lstStyle/>
          <a:p>
            <a:r>
              <a:rPr lang="en-US" sz="3200" dirty="0" smtClean="0"/>
              <a:t>A study of 2.5 million scientific papers written by U.S. based researchers from 1985 to 2008 found:</a:t>
            </a:r>
          </a:p>
          <a:p>
            <a:pPr lvl="1"/>
            <a:r>
              <a:rPr lang="en-US" sz="2800" dirty="0" smtClean="0"/>
              <a:t>Papers with author teams of different ethnicities and in different locations were published in higher-impact journals and cited more often.</a:t>
            </a:r>
            <a:endParaRPr lang="en-US" sz="2800" dirty="0"/>
          </a:p>
        </p:txBody>
      </p:sp>
    </p:spTree>
    <p:extLst>
      <p:ext uri="{BB962C8B-B14F-4D97-AF65-F5344CB8AC3E}">
        <p14:creationId xmlns:p14="http://schemas.microsoft.com/office/powerpoint/2010/main" val="694904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Diverse teams are more profitable</a:t>
            </a:r>
            <a:endParaRPr lang="en-US" dirty="0"/>
          </a:p>
        </p:txBody>
      </p:sp>
      <p:sp>
        <p:nvSpPr>
          <p:cNvPr id="3" name="Content Placeholder 2"/>
          <p:cNvSpPr>
            <a:spLocks noGrp="1"/>
          </p:cNvSpPr>
          <p:nvPr>
            <p:ph sz="half" idx="1"/>
          </p:nvPr>
        </p:nvSpPr>
        <p:spPr/>
        <p:txBody>
          <a:bodyPr/>
          <a:lstStyle/>
          <a:p>
            <a:r>
              <a:rPr lang="en-US" dirty="0" smtClean="0"/>
              <a:t>An undergraduate business school class in the Netherlands required its students to work in teams to start a venture.</a:t>
            </a:r>
          </a:p>
          <a:p>
            <a:r>
              <a:rPr lang="en-US" dirty="0" smtClean="0"/>
              <a:t>Teams with an equal gender mix performed better in terms of sales and profits than male dominated teams.</a:t>
            </a:r>
            <a:endParaRPr lang="en-US" dirty="0"/>
          </a:p>
        </p:txBody>
      </p:sp>
      <p:pic>
        <p:nvPicPr>
          <p:cNvPr id="5" name="Content Placeholder 4"/>
          <p:cNvPicPr>
            <a:picLocks noGrp="1" noChangeAspect="1"/>
          </p:cNvPicPr>
          <p:nvPr>
            <p:ph sz="half" idx="2"/>
          </p:nvPr>
        </p:nvPicPr>
        <p:blipFill>
          <a:blip r:embed="rId2"/>
          <a:stretch>
            <a:fillRect/>
          </a:stretch>
        </p:blipFill>
        <p:spPr>
          <a:xfrm>
            <a:off x="6186406" y="1936461"/>
            <a:ext cx="5762787" cy="4351337"/>
          </a:xfrm>
          <a:prstGeom prst="rect">
            <a:avLst/>
          </a:prstGeom>
        </p:spPr>
      </p:pic>
      <p:sp>
        <p:nvSpPr>
          <p:cNvPr id="6" name="TextBox 5"/>
          <p:cNvSpPr txBox="1"/>
          <p:nvPr/>
        </p:nvSpPr>
        <p:spPr>
          <a:xfrm>
            <a:off x="788217" y="6348905"/>
            <a:ext cx="10965766" cy="369332"/>
          </a:xfrm>
          <a:prstGeom prst="rect">
            <a:avLst/>
          </a:prstGeom>
          <a:noFill/>
        </p:spPr>
        <p:txBody>
          <a:bodyPr wrap="square" rtlCol="0">
            <a:spAutoFit/>
          </a:bodyPr>
          <a:lstStyle/>
          <a:p>
            <a:r>
              <a:rPr lang="en-US" dirty="0" smtClean="0"/>
              <a:t>Source.  </a:t>
            </a:r>
            <a:r>
              <a:rPr lang="en-US" dirty="0" err="1" smtClean="0"/>
              <a:t>Hoogendoorn</a:t>
            </a:r>
            <a:r>
              <a:rPr lang="en-US" dirty="0" smtClean="0"/>
              <a:t>, </a:t>
            </a:r>
            <a:r>
              <a:rPr lang="en-US" dirty="0" err="1" smtClean="0"/>
              <a:t>Oosterbeek</a:t>
            </a:r>
            <a:r>
              <a:rPr lang="en-US" dirty="0" smtClean="0"/>
              <a:t>, and van </a:t>
            </a:r>
            <a:r>
              <a:rPr lang="en-US" dirty="0" err="1" smtClean="0"/>
              <a:t>Praag</a:t>
            </a:r>
            <a:r>
              <a:rPr lang="en-US" dirty="0" smtClean="0"/>
              <a:t>.  </a:t>
            </a:r>
            <a:r>
              <a:rPr lang="en-US" i="1" dirty="0" smtClean="0"/>
              <a:t>Management Science </a:t>
            </a:r>
            <a:r>
              <a:rPr lang="en-US" dirty="0" smtClean="0"/>
              <a:t>(2013). 59(7):1514-1528.   </a:t>
            </a:r>
            <a:endParaRPr lang="en-US" dirty="0"/>
          </a:p>
        </p:txBody>
      </p:sp>
    </p:spTree>
    <p:extLst>
      <p:ext uri="{BB962C8B-B14F-4D97-AF65-F5344CB8AC3E}">
        <p14:creationId xmlns:p14="http://schemas.microsoft.com/office/powerpoint/2010/main" val="11995185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Mechanisms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4422533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Preferences and ability</a:t>
            </a:r>
            <a:endParaRPr lang="en-US" dirty="0"/>
          </a:p>
        </p:txBody>
      </p:sp>
      <p:sp>
        <p:nvSpPr>
          <p:cNvPr id="5" name="Content Placeholder 4"/>
          <p:cNvSpPr>
            <a:spLocks noGrp="1"/>
          </p:cNvSpPr>
          <p:nvPr>
            <p:ph idx="1"/>
          </p:nvPr>
        </p:nvSpPr>
        <p:spPr/>
        <p:txBody>
          <a:bodyPr/>
          <a:lstStyle/>
          <a:p>
            <a:r>
              <a:rPr lang="en-US" dirty="0" smtClean="0"/>
              <a:t>Economists often start with the presumption that markets are efficient and so any differences across groups must result from differences in preferences or ability.</a:t>
            </a:r>
          </a:p>
          <a:p>
            <a:r>
              <a:rPr lang="en-US" dirty="0" smtClean="0"/>
              <a:t>Renee Adams, a professor at Oxford who researches gender in finance (among other issues), shared comments that she has gotten on her work (next slide).  Her summary:</a:t>
            </a:r>
          </a:p>
          <a:p>
            <a:pPr lvl="1"/>
            <a:r>
              <a:rPr lang="en-US" sz="3600" dirty="0" smtClean="0">
                <a:solidFill>
                  <a:srgbClr val="FF0000"/>
                </a:solidFill>
              </a:rPr>
              <a:t>It’s always the woman’s fault!</a:t>
            </a:r>
            <a:endParaRPr lang="en-US" sz="3600" dirty="0">
              <a:solidFill>
                <a:srgbClr val="FF0000"/>
              </a:solidFill>
            </a:endParaRPr>
          </a:p>
        </p:txBody>
      </p:sp>
    </p:spTree>
    <p:extLst>
      <p:ext uri="{BB962C8B-B14F-4D97-AF65-F5344CB8AC3E}">
        <p14:creationId xmlns:p14="http://schemas.microsoft.com/office/powerpoint/2010/main" val="39683587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96986"/>
          </a:xfrm>
        </p:spPr>
        <p:txBody>
          <a:bodyPr/>
          <a:lstStyle/>
          <a:p>
            <a:r>
              <a:rPr lang="en-US" dirty="0" smtClean="0"/>
              <a:t>Typical comments on papers on gender…</a:t>
            </a:r>
            <a:endParaRPr lang="en-US" dirty="0"/>
          </a:p>
        </p:txBody>
      </p:sp>
      <p:sp>
        <p:nvSpPr>
          <p:cNvPr id="3" name="Content Placeholder 2"/>
          <p:cNvSpPr>
            <a:spLocks noGrp="1"/>
          </p:cNvSpPr>
          <p:nvPr>
            <p:ph idx="1"/>
          </p:nvPr>
        </p:nvSpPr>
        <p:spPr>
          <a:xfrm>
            <a:off x="774895" y="1202789"/>
            <a:ext cx="10515600" cy="5795887"/>
          </a:xfrm>
        </p:spPr>
        <p:txBody>
          <a:bodyPr>
            <a:normAutofit fontScale="85000" lnSpcReduction="20000"/>
          </a:bodyPr>
          <a:lstStyle/>
          <a:p>
            <a:r>
              <a:rPr lang="de-DE" dirty="0" smtClean="0"/>
              <a:t>Paintings </a:t>
            </a:r>
            <a:r>
              <a:rPr lang="de-DE" dirty="0"/>
              <a:t>by women sell for less: </a:t>
            </a:r>
            <a:endParaRPr lang="en-US" dirty="0"/>
          </a:p>
          <a:p>
            <a:pPr lvl="1"/>
            <a:r>
              <a:rPr lang="en-US" dirty="0"/>
              <a:t>“</a:t>
            </a:r>
            <a:r>
              <a:rPr lang="en-GB" dirty="0"/>
              <a:t>For example, it is possible that female artists were less famous because they had to take "time off" to take care of kids (and this then affects price).” </a:t>
            </a:r>
            <a:r>
              <a:rPr lang="de-DE" dirty="0"/>
              <a:t>JPE referee report</a:t>
            </a:r>
            <a:endParaRPr lang="en-US" dirty="0"/>
          </a:p>
          <a:p>
            <a:pPr lvl="1"/>
            <a:r>
              <a:rPr lang="en-AU" dirty="0"/>
              <a:t>“Maybe art made by </a:t>
            </a:r>
            <a:r>
              <a:rPr lang="en-AU" dirty="0" smtClean="0"/>
              <a:t>males </a:t>
            </a:r>
            <a:r>
              <a:rPr lang="en-AU" dirty="0"/>
              <a:t>is simply better! I know this a tricky statement but we are scientists…” </a:t>
            </a:r>
            <a:endParaRPr lang="en-US" dirty="0"/>
          </a:p>
          <a:p>
            <a:pPr lvl="1"/>
            <a:r>
              <a:rPr lang="en-US" dirty="0"/>
              <a:t>“After your presentation, [name suppressed]’s network comment kept me thinking about what possibly could better explain the gender gap. Then I remembered a paper </a:t>
            </a:r>
            <a:r>
              <a:rPr lang="en-US" dirty="0" smtClean="0"/>
              <a:t>that shows </a:t>
            </a:r>
            <a:r>
              <a:rPr lang="en-US" dirty="0"/>
              <a:t>fundamental differences in the way males and females network, what risks they are taking, and how they perform.”</a:t>
            </a:r>
          </a:p>
          <a:p>
            <a:r>
              <a:rPr lang="de-DE" dirty="0"/>
              <a:t>Labor force participation explains board leadership patterns: </a:t>
            </a:r>
            <a:endParaRPr lang="en-US" dirty="0"/>
          </a:p>
          <a:p>
            <a:pPr lvl="1"/>
            <a:r>
              <a:rPr lang="de-DE" dirty="0" smtClean="0"/>
              <a:t>“Based </a:t>
            </a:r>
            <a:r>
              <a:rPr lang="de-DE" dirty="0"/>
              <a:t>on my observations of my wife and her friends, women seem to prefer to stay </a:t>
            </a:r>
            <a:r>
              <a:rPr lang="de-DE" dirty="0" smtClean="0"/>
              <a:t>home.” </a:t>
            </a:r>
            <a:r>
              <a:rPr lang="de-DE" dirty="0"/>
              <a:t>JFQA referee report</a:t>
            </a:r>
            <a:endParaRPr lang="en-US" dirty="0"/>
          </a:p>
          <a:p>
            <a:r>
              <a:rPr lang="de-DE" dirty="0"/>
              <a:t>Women hold fewer board seats in STEM firms:</a:t>
            </a:r>
            <a:endParaRPr lang="en-US" dirty="0"/>
          </a:p>
          <a:p>
            <a:pPr lvl="1"/>
            <a:r>
              <a:rPr lang="de-DE" dirty="0" smtClean="0"/>
              <a:t>“Women </a:t>
            </a:r>
            <a:r>
              <a:rPr lang="de-DE" dirty="0"/>
              <a:t>prefer less math-intensive jobs because they are more </a:t>
            </a:r>
            <a:r>
              <a:rPr lang="de-DE" dirty="0" smtClean="0"/>
              <a:t>social.”</a:t>
            </a:r>
            <a:endParaRPr lang="en-US" dirty="0"/>
          </a:p>
          <a:p>
            <a:r>
              <a:rPr lang="de-DE" dirty="0"/>
              <a:t>Women hold fewer board seats in Finance: </a:t>
            </a:r>
            <a:endParaRPr lang="en-US" dirty="0"/>
          </a:p>
          <a:p>
            <a:pPr lvl="1"/>
            <a:r>
              <a:rPr lang="de-DE" dirty="0" smtClean="0"/>
              <a:t>“Women </a:t>
            </a:r>
            <a:r>
              <a:rPr lang="de-DE" dirty="0"/>
              <a:t>are more risk-averse and shy away from </a:t>
            </a:r>
            <a:r>
              <a:rPr lang="de-DE" dirty="0" smtClean="0"/>
              <a:t>competition.“</a:t>
            </a:r>
            <a:endParaRPr lang="en-US" dirty="0"/>
          </a:p>
          <a:p>
            <a:pPr lvl="1"/>
            <a:r>
              <a:rPr lang="de-DE" dirty="0" smtClean="0"/>
              <a:t>“Women </a:t>
            </a:r>
            <a:r>
              <a:rPr lang="de-DE" dirty="0"/>
              <a:t>do not like </a:t>
            </a:r>
            <a:r>
              <a:rPr lang="de-DE" dirty="0" smtClean="0"/>
              <a:t>math.”</a:t>
            </a:r>
            <a:endParaRPr lang="en-US" dirty="0"/>
          </a:p>
          <a:p>
            <a:r>
              <a:rPr lang="en-AU" dirty="0"/>
              <a:t>Female finance professors earn less money: </a:t>
            </a:r>
            <a:endParaRPr lang="en-US" dirty="0"/>
          </a:p>
          <a:p>
            <a:pPr lvl="1"/>
            <a:r>
              <a:rPr lang="en-AU" dirty="0"/>
              <a:t>“they are not as productive as the male professors.”</a:t>
            </a:r>
            <a:endParaRPr lang="en-US" dirty="0"/>
          </a:p>
          <a:p>
            <a:endParaRPr lang="en-US" dirty="0"/>
          </a:p>
        </p:txBody>
      </p:sp>
    </p:spTree>
    <p:extLst>
      <p:ext uri="{BB962C8B-B14F-4D97-AF65-F5344CB8AC3E}">
        <p14:creationId xmlns:p14="http://schemas.microsoft.com/office/powerpoint/2010/main" val="35185707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0711" y="365126"/>
            <a:ext cx="11472110" cy="801938"/>
          </a:xfrm>
        </p:spPr>
        <p:txBody>
          <a:bodyPr/>
          <a:lstStyle/>
          <a:p>
            <a:r>
              <a:rPr lang="en-US" dirty="0" smtClean="0"/>
              <a:t>Women’s careers are more affected by child birth</a:t>
            </a:r>
            <a:endParaRPr lang="en-US" dirty="0"/>
          </a:p>
        </p:txBody>
      </p:sp>
      <p:pic>
        <p:nvPicPr>
          <p:cNvPr id="7" name="Content Placeholder 6"/>
          <p:cNvPicPr>
            <a:picLocks noGrp="1" noChangeAspect="1"/>
          </p:cNvPicPr>
          <p:nvPr>
            <p:ph sz="half" idx="2"/>
          </p:nvPr>
        </p:nvPicPr>
        <p:blipFill>
          <a:blip r:embed="rId2"/>
          <a:stretch>
            <a:fillRect/>
          </a:stretch>
        </p:blipFill>
        <p:spPr>
          <a:xfrm>
            <a:off x="6437106" y="1730254"/>
            <a:ext cx="4753744" cy="4446709"/>
          </a:xfrm>
          <a:prstGeom prst="rect">
            <a:avLst/>
          </a:prstGeom>
        </p:spPr>
      </p:pic>
      <p:pic>
        <p:nvPicPr>
          <p:cNvPr id="10" name="Content Placeholder 9"/>
          <p:cNvPicPr>
            <a:picLocks noGrp="1" noChangeAspect="1"/>
          </p:cNvPicPr>
          <p:nvPr>
            <p:ph sz="half" idx="1"/>
          </p:nvPr>
        </p:nvPicPr>
        <p:blipFill>
          <a:blip r:embed="rId3"/>
          <a:stretch>
            <a:fillRect/>
          </a:stretch>
        </p:blipFill>
        <p:spPr>
          <a:xfrm>
            <a:off x="1072832" y="1844955"/>
            <a:ext cx="4905937" cy="4215202"/>
          </a:xfrm>
          <a:prstGeom prst="rect">
            <a:avLst/>
          </a:prstGeom>
        </p:spPr>
      </p:pic>
      <p:sp>
        <p:nvSpPr>
          <p:cNvPr id="11" name="TextBox 10"/>
          <p:cNvSpPr txBox="1"/>
          <p:nvPr/>
        </p:nvSpPr>
        <p:spPr>
          <a:xfrm>
            <a:off x="0" y="6281224"/>
            <a:ext cx="12192000" cy="369332"/>
          </a:xfrm>
          <a:prstGeom prst="rect">
            <a:avLst/>
          </a:prstGeom>
          <a:noFill/>
        </p:spPr>
        <p:txBody>
          <a:bodyPr wrap="square" rtlCol="0">
            <a:spAutoFit/>
          </a:bodyPr>
          <a:lstStyle/>
          <a:p>
            <a:r>
              <a:rPr lang="en-US" dirty="0" smtClean="0"/>
              <a:t>Source.  </a:t>
            </a:r>
            <a:r>
              <a:rPr lang="en-US" dirty="0" err="1" smtClean="0"/>
              <a:t>Kleven</a:t>
            </a:r>
            <a:r>
              <a:rPr lang="en-US" dirty="0" smtClean="0"/>
              <a:t>, </a:t>
            </a:r>
            <a:r>
              <a:rPr lang="en-US" dirty="0" err="1" smtClean="0"/>
              <a:t>Landais</a:t>
            </a:r>
            <a:r>
              <a:rPr lang="en-US" dirty="0" smtClean="0"/>
              <a:t>, </a:t>
            </a:r>
            <a:r>
              <a:rPr lang="en-US" dirty="0" err="1" smtClean="0"/>
              <a:t>S</a:t>
            </a:r>
            <a:r>
              <a:rPr lang="en-US" sz="1400" dirty="0" err="1" smtClean="0"/>
              <a:t>Ø</a:t>
            </a:r>
            <a:r>
              <a:rPr lang="en-US" dirty="0" err="1" smtClean="0"/>
              <a:t>gaard</a:t>
            </a:r>
            <a:r>
              <a:rPr lang="en-US" dirty="0" smtClean="0"/>
              <a:t> (2019).  Children and Gender Inequality: Evidence from Denmark.  </a:t>
            </a:r>
            <a:r>
              <a:rPr lang="en-US" dirty="0" err="1" smtClean="0"/>
              <a:t>AEJ:Applied</a:t>
            </a:r>
            <a:r>
              <a:rPr lang="en-US" dirty="0" smtClean="0"/>
              <a:t>, 11(4):181-209.</a:t>
            </a:r>
            <a:endParaRPr lang="en-US" dirty="0"/>
          </a:p>
        </p:txBody>
      </p:sp>
    </p:spTree>
    <p:extLst>
      <p:ext uri="{BB962C8B-B14F-4D97-AF65-F5344CB8AC3E}">
        <p14:creationId xmlns:p14="http://schemas.microsoft.com/office/powerpoint/2010/main" val="26997531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81392"/>
          </a:xfrm>
        </p:spPr>
        <p:txBody>
          <a:bodyPr/>
          <a:lstStyle/>
          <a:p>
            <a:r>
              <a:rPr lang="en-US" dirty="0" smtClean="0"/>
              <a:t>Women in Central Banking Panel, AEA 2020</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274271"/>
            <a:ext cx="10544561" cy="5168733"/>
          </a:xfrm>
        </p:spPr>
      </p:pic>
    </p:spTree>
    <p:extLst>
      <p:ext uri="{BB962C8B-B14F-4D97-AF65-F5344CB8AC3E}">
        <p14:creationId xmlns:p14="http://schemas.microsoft.com/office/powerpoint/2010/main" val="30523958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Gender-neutral parental leave widens the gap</a:t>
            </a:r>
            <a:endParaRPr lang="en-US" dirty="0"/>
          </a:p>
        </p:txBody>
      </p:sp>
      <p:sp>
        <p:nvSpPr>
          <p:cNvPr id="3" name="Content Placeholder 2"/>
          <p:cNvSpPr>
            <a:spLocks noGrp="1"/>
          </p:cNvSpPr>
          <p:nvPr>
            <p:ph idx="1"/>
          </p:nvPr>
        </p:nvSpPr>
        <p:spPr>
          <a:xfrm>
            <a:off x="838200" y="1526344"/>
            <a:ext cx="10515600" cy="4881489"/>
          </a:xfrm>
        </p:spPr>
        <p:txBody>
          <a:bodyPr>
            <a:normAutofit/>
          </a:bodyPr>
          <a:lstStyle/>
          <a:p>
            <a:r>
              <a:rPr lang="en-US" dirty="0" smtClean="0"/>
              <a:t>From </a:t>
            </a:r>
            <a:r>
              <a:rPr lang="en-US" dirty="0" err="1" smtClean="0"/>
              <a:t>Antecol</a:t>
            </a:r>
            <a:r>
              <a:rPr lang="en-US" dirty="0" smtClean="0"/>
              <a:t>, </a:t>
            </a:r>
            <a:r>
              <a:rPr lang="en-US" dirty="0" err="1" smtClean="0"/>
              <a:t>Bedard</a:t>
            </a:r>
            <a:r>
              <a:rPr lang="en-US" dirty="0" smtClean="0"/>
              <a:t>, and Stearns, “Equal </a:t>
            </a:r>
            <a:r>
              <a:rPr lang="en-US" dirty="0"/>
              <a:t>but Inequitable: Who Benefits from Gender-Neutral </a:t>
            </a:r>
            <a:r>
              <a:rPr lang="en-US" dirty="0" smtClean="0"/>
              <a:t>Tenure </a:t>
            </a:r>
            <a:r>
              <a:rPr lang="en-US" dirty="0"/>
              <a:t>Clock Stopping Policies</a:t>
            </a:r>
            <a:r>
              <a:rPr lang="en-US" dirty="0" smtClean="0"/>
              <a:t>?,” </a:t>
            </a:r>
            <a:r>
              <a:rPr lang="en-US" i="1" dirty="0" smtClean="0"/>
              <a:t>AER</a:t>
            </a:r>
            <a:r>
              <a:rPr lang="en-US" dirty="0" smtClean="0"/>
              <a:t>, </a:t>
            </a:r>
            <a:r>
              <a:rPr lang="en-US" dirty="0"/>
              <a:t>108(9):</a:t>
            </a:r>
            <a:r>
              <a:rPr lang="en-US" dirty="0" smtClean="0"/>
              <a:t>2420–2441.</a:t>
            </a:r>
            <a:endParaRPr lang="en-US" dirty="0"/>
          </a:p>
          <a:p>
            <a:pPr lvl="1"/>
            <a:r>
              <a:rPr lang="en-US" dirty="0"/>
              <a:t>G</a:t>
            </a:r>
            <a:r>
              <a:rPr lang="en-US" dirty="0" smtClean="0"/>
              <a:t>ender-neutral </a:t>
            </a:r>
            <a:r>
              <a:rPr lang="en-US" dirty="0"/>
              <a:t>clock stopping policies decrease </a:t>
            </a:r>
            <a:r>
              <a:rPr lang="en-US" dirty="0" smtClean="0"/>
              <a:t>female tenure </a:t>
            </a:r>
            <a:r>
              <a:rPr lang="en-US" dirty="0"/>
              <a:t>rates </a:t>
            </a:r>
            <a:r>
              <a:rPr lang="en-US" dirty="0" smtClean="0"/>
              <a:t>in top-50 economics departments by </a:t>
            </a:r>
            <a:r>
              <a:rPr lang="en-US" dirty="0"/>
              <a:t>19 percentage points while increasing male </a:t>
            </a:r>
            <a:r>
              <a:rPr lang="en-US" dirty="0" smtClean="0"/>
              <a:t>tenure </a:t>
            </a:r>
            <a:r>
              <a:rPr lang="en-US" dirty="0"/>
              <a:t>rates by 17 percentage points. </a:t>
            </a:r>
            <a:endParaRPr lang="en-US" dirty="0" smtClean="0"/>
          </a:p>
          <a:p>
            <a:pPr lvl="1"/>
            <a:r>
              <a:rPr lang="en-US" dirty="0" smtClean="0"/>
              <a:t>Primary </a:t>
            </a:r>
            <a:r>
              <a:rPr lang="en-US" dirty="0"/>
              <a:t>mechanism </a:t>
            </a:r>
            <a:r>
              <a:rPr lang="en-US" dirty="0" smtClean="0"/>
              <a:t>driving </a:t>
            </a:r>
            <a:r>
              <a:rPr lang="en-US" dirty="0"/>
              <a:t>the </a:t>
            </a:r>
            <a:r>
              <a:rPr lang="en-US" dirty="0" smtClean="0"/>
              <a:t>results </a:t>
            </a:r>
            <a:r>
              <a:rPr lang="en-US" dirty="0"/>
              <a:t>appears to be that men publish more in top-5 journals after </a:t>
            </a:r>
            <a:r>
              <a:rPr lang="en-US" dirty="0" smtClean="0"/>
              <a:t>the </a:t>
            </a:r>
            <a:r>
              <a:rPr lang="en-US" dirty="0"/>
              <a:t>policies are implemented, but women do not. </a:t>
            </a:r>
            <a:endParaRPr lang="en-US" dirty="0" smtClean="0"/>
          </a:p>
          <a:p>
            <a:pPr lvl="1"/>
            <a:r>
              <a:rPr lang="en-US" dirty="0" smtClean="0"/>
              <a:t>Because </a:t>
            </a:r>
            <a:r>
              <a:rPr lang="en-US" dirty="0"/>
              <a:t>women do not similarly </a:t>
            </a:r>
            <a:r>
              <a:rPr lang="en-US" dirty="0" smtClean="0"/>
              <a:t>increase </a:t>
            </a:r>
            <a:r>
              <a:rPr lang="en-US" dirty="0"/>
              <a:t>their productivity, fewer are granted tenure in their first job. </a:t>
            </a:r>
            <a:endParaRPr lang="en-US" dirty="0" smtClean="0"/>
          </a:p>
          <a:p>
            <a:pPr lvl="1"/>
            <a:r>
              <a:rPr lang="en-US" dirty="0"/>
              <a:t>W</a:t>
            </a:r>
            <a:r>
              <a:rPr lang="en-US" dirty="0" smtClean="0"/>
              <a:t>e find </a:t>
            </a:r>
            <a:r>
              <a:rPr lang="en-US" dirty="0"/>
              <a:t>no evidence that gender-neutral clock stopping policies reduce the fraction of </a:t>
            </a:r>
            <a:r>
              <a:rPr lang="en-US" dirty="0" smtClean="0"/>
              <a:t>women </a:t>
            </a:r>
            <a:r>
              <a:rPr lang="en-US" dirty="0"/>
              <a:t>who eventually earn tenure in the profession. </a:t>
            </a:r>
          </a:p>
        </p:txBody>
      </p:sp>
    </p:spTree>
    <p:extLst>
      <p:ext uri="{BB962C8B-B14F-4D97-AF65-F5344CB8AC3E}">
        <p14:creationId xmlns:p14="http://schemas.microsoft.com/office/powerpoint/2010/main" val="17035182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The share of white women majoring in math has increased in the past 15 years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854664459"/>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p:cNvSpPr txBox="1"/>
          <p:nvPr/>
        </p:nvSpPr>
        <p:spPr>
          <a:xfrm>
            <a:off x="122285" y="6351521"/>
            <a:ext cx="11947430" cy="646331"/>
          </a:xfrm>
          <a:prstGeom prst="rect">
            <a:avLst/>
          </a:prstGeom>
          <a:noFill/>
        </p:spPr>
        <p:txBody>
          <a:bodyPr wrap="square" rtlCol="0">
            <a:spAutoFit/>
          </a:bodyPr>
          <a:lstStyle/>
          <a:p>
            <a:r>
              <a:rPr lang="en-US" dirty="0" smtClean="0"/>
              <a:t>Source.  Bayer and Wilcox (2017) from IPEDS data on graduates </a:t>
            </a:r>
            <a:r>
              <a:rPr lang="en-US" dirty="0"/>
              <a:t>from all </a:t>
            </a:r>
            <a:r>
              <a:rPr lang="en-US" dirty="0" smtClean="0"/>
              <a:t>4-year, public </a:t>
            </a:r>
            <a:r>
              <a:rPr lang="en-US" dirty="0"/>
              <a:t>or </a:t>
            </a:r>
            <a:r>
              <a:rPr lang="en-US" dirty="0" smtClean="0"/>
              <a:t>private not-for-profit institutions</a:t>
            </a:r>
            <a:r>
              <a:rPr lang="en-US" dirty="0"/>
              <a:t>. </a:t>
            </a:r>
          </a:p>
          <a:p>
            <a:endParaRPr lang="en-US" dirty="0"/>
          </a:p>
        </p:txBody>
      </p:sp>
      <p:sp>
        <p:nvSpPr>
          <p:cNvPr id="2" name="TextBox 1"/>
          <p:cNvSpPr txBox="1"/>
          <p:nvPr/>
        </p:nvSpPr>
        <p:spPr>
          <a:xfrm>
            <a:off x="8727023" y="2219284"/>
            <a:ext cx="2233983" cy="369332"/>
          </a:xfrm>
          <a:prstGeom prst="rect">
            <a:avLst/>
          </a:prstGeom>
          <a:noFill/>
        </p:spPr>
        <p:txBody>
          <a:bodyPr wrap="square" rtlCol="0">
            <a:spAutoFit/>
          </a:bodyPr>
          <a:lstStyle/>
          <a:p>
            <a:r>
              <a:rPr lang="en-US" dirty="0" smtClean="0"/>
              <a:t>White women, math</a:t>
            </a:r>
            <a:endParaRPr lang="en-US" dirty="0"/>
          </a:p>
        </p:txBody>
      </p:sp>
      <p:sp>
        <p:nvSpPr>
          <p:cNvPr id="3" name="TextBox 2"/>
          <p:cNvSpPr txBox="1"/>
          <p:nvPr/>
        </p:nvSpPr>
        <p:spPr>
          <a:xfrm>
            <a:off x="6246055" y="3763108"/>
            <a:ext cx="2067951" cy="369332"/>
          </a:xfrm>
          <a:prstGeom prst="rect">
            <a:avLst/>
          </a:prstGeom>
          <a:noFill/>
        </p:spPr>
        <p:txBody>
          <a:bodyPr wrap="square" rtlCol="0">
            <a:spAutoFit/>
          </a:bodyPr>
          <a:lstStyle/>
          <a:p>
            <a:r>
              <a:rPr lang="en-US" dirty="0" smtClean="0"/>
              <a:t>URM women, econ</a:t>
            </a:r>
            <a:endParaRPr lang="en-US" dirty="0"/>
          </a:p>
        </p:txBody>
      </p:sp>
    </p:spTree>
    <p:extLst>
      <p:ext uri="{BB962C8B-B14F-4D97-AF65-F5344CB8AC3E}">
        <p14:creationId xmlns:p14="http://schemas.microsoft.com/office/powerpoint/2010/main" val="9993169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Female-authored papers are cited more</a:t>
            </a:r>
            <a:endParaRPr lang="en-US" dirty="0"/>
          </a:p>
        </p:txBody>
      </p:sp>
      <p:sp>
        <p:nvSpPr>
          <p:cNvPr id="3" name="Content Placeholder 2"/>
          <p:cNvSpPr>
            <a:spLocks noGrp="1"/>
          </p:cNvSpPr>
          <p:nvPr>
            <p:ph sz="half" idx="1"/>
          </p:nvPr>
        </p:nvSpPr>
        <p:spPr>
          <a:xfrm>
            <a:off x="838199" y="1825625"/>
            <a:ext cx="7602416" cy="4351338"/>
          </a:xfrm>
        </p:spPr>
        <p:txBody>
          <a:bodyPr/>
          <a:lstStyle/>
          <a:p>
            <a:r>
              <a:rPr lang="en-US" dirty="0"/>
              <a:t>A</a:t>
            </a:r>
            <a:r>
              <a:rPr lang="en-US" dirty="0" smtClean="0"/>
              <a:t> study of editorial decisions and referee recommendations at 4 major journals found that:</a:t>
            </a:r>
          </a:p>
          <a:p>
            <a:pPr lvl="1"/>
            <a:r>
              <a:rPr lang="en-US" dirty="0" smtClean="0"/>
              <a:t>Accepted female-authored papers were cited 25% than observably similar male-authored papers</a:t>
            </a:r>
          </a:p>
          <a:p>
            <a:r>
              <a:rPr lang="en-US" dirty="0" smtClean="0"/>
              <a:t>Suggests a higher bar for female papers than would be implied by citation maximization</a:t>
            </a:r>
          </a:p>
          <a:p>
            <a:pPr lvl="1"/>
            <a:endParaRPr lang="en-US" dirty="0" smtClean="0"/>
          </a:p>
        </p:txBody>
      </p:sp>
      <p:sp>
        <p:nvSpPr>
          <p:cNvPr id="4" name="TextBox 3"/>
          <p:cNvSpPr txBox="1"/>
          <p:nvPr/>
        </p:nvSpPr>
        <p:spPr>
          <a:xfrm>
            <a:off x="412652" y="6228812"/>
            <a:ext cx="11366695" cy="400110"/>
          </a:xfrm>
          <a:prstGeom prst="rect">
            <a:avLst/>
          </a:prstGeom>
          <a:noFill/>
        </p:spPr>
        <p:txBody>
          <a:bodyPr wrap="square" rtlCol="0">
            <a:spAutoFit/>
          </a:bodyPr>
          <a:lstStyle/>
          <a:p>
            <a:r>
              <a:rPr lang="en-US" sz="2000" dirty="0"/>
              <a:t>Card, </a:t>
            </a:r>
            <a:r>
              <a:rPr lang="en-US" sz="2000" dirty="0" err="1"/>
              <a:t>DellaVigna</a:t>
            </a:r>
            <a:r>
              <a:rPr lang="en-US" sz="2000" dirty="0"/>
              <a:t>, Funk, and </a:t>
            </a:r>
            <a:r>
              <a:rPr lang="en-US" sz="2000" dirty="0" err="1"/>
              <a:t>Iriberri</a:t>
            </a:r>
            <a:r>
              <a:rPr lang="en-US" sz="2000" dirty="0"/>
              <a:t> (2020).  “Are Referees and Editors in Economics Gender Neutral?”  </a:t>
            </a:r>
            <a:r>
              <a:rPr lang="en-US" sz="2000" i="1" dirty="0" smtClean="0"/>
              <a:t>QJE</a:t>
            </a:r>
            <a:endParaRPr lang="en-US" sz="2000" dirty="0"/>
          </a:p>
        </p:txBody>
      </p:sp>
      <p:pic>
        <p:nvPicPr>
          <p:cNvPr id="10" name="Content Placeholder 9"/>
          <p:cNvPicPr>
            <a:picLocks noGrp="1" noChangeAspect="1"/>
          </p:cNvPicPr>
          <p:nvPr>
            <p:ph sz="half" idx="2"/>
          </p:nvPr>
        </p:nvPicPr>
        <p:blipFill>
          <a:blip r:embed="rId2"/>
          <a:stretch>
            <a:fillRect/>
          </a:stretch>
        </p:blipFill>
        <p:spPr>
          <a:xfrm>
            <a:off x="8532055" y="1599248"/>
            <a:ext cx="2623625" cy="4525535"/>
          </a:xfrm>
          <a:prstGeom prst="rect">
            <a:avLst/>
          </a:prstGeom>
        </p:spPr>
      </p:pic>
    </p:spTree>
    <p:extLst>
      <p:ext uri="{BB962C8B-B14F-4D97-AF65-F5344CB8AC3E}">
        <p14:creationId xmlns:p14="http://schemas.microsoft.com/office/powerpoint/2010/main" val="12557640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947" y="365126"/>
            <a:ext cx="11430000" cy="910222"/>
          </a:xfrm>
        </p:spPr>
        <p:txBody>
          <a:bodyPr>
            <a:normAutofit/>
          </a:bodyPr>
          <a:lstStyle/>
          <a:p>
            <a:r>
              <a:rPr lang="en-US" dirty="0" smtClean="0"/>
              <a:t>Female-authored papers are written better</a:t>
            </a:r>
            <a:endParaRPr lang="en-US" dirty="0"/>
          </a:p>
        </p:txBody>
      </p:sp>
      <p:sp>
        <p:nvSpPr>
          <p:cNvPr id="3" name="Content Placeholder 2"/>
          <p:cNvSpPr>
            <a:spLocks noGrp="1"/>
          </p:cNvSpPr>
          <p:nvPr>
            <p:ph sz="half" idx="1"/>
          </p:nvPr>
        </p:nvSpPr>
        <p:spPr>
          <a:xfrm>
            <a:off x="838200" y="1825625"/>
            <a:ext cx="4822658" cy="4351338"/>
          </a:xfrm>
        </p:spPr>
        <p:txBody>
          <a:bodyPr>
            <a:normAutofit/>
          </a:bodyPr>
          <a:lstStyle/>
          <a:p>
            <a:r>
              <a:rPr lang="en-US" dirty="0" smtClean="0"/>
              <a:t>From </a:t>
            </a:r>
            <a:r>
              <a:rPr lang="en-US" dirty="0" err="1" smtClean="0"/>
              <a:t>Hengel</a:t>
            </a:r>
            <a:r>
              <a:rPr lang="en-US" dirty="0" smtClean="0"/>
              <a:t> (2019), “Publishing while female.”</a:t>
            </a:r>
          </a:p>
          <a:p>
            <a:pPr lvl="1"/>
            <a:r>
              <a:rPr lang="en-US" dirty="0" smtClean="0"/>
              <a:t>Using readability scores, I find that female-authored papers are 1-6% better written than equivalent papers by men</a:t>
            </a:r>
          </a:p>
          <a:p>
            <a:pPr lvl="1"/>
            <a:r>
              <a:rPr lang="en-US" dirty="0" smtClean="0"/>
              <a:t>The gap widens during peer review</a:t>
            </a:r>
          </a:p>
          <a:p>
            <a:pPr lvl="1"/>
            <a:r>
              <a:rPr lang="en-US" dirty="0" smtClean="0"/>
              <a:t>Tougher editorial standards are most obviously consistent with authors’ observed choices. </a:t>
            </a:r>
            <a:endParaRPr lang="en-US" dirty="0"/>
          </a:p>
        </p:txBody>
      </p:sp>
      <p:sp>
        <p:nvSpPr>
          <p:cNvPr id="4" name="Content Placeholder 3"/>
          <p:cNvSpPr>
            <a:spLocks noGrp="1"/>
          </p:cNvSpPr>
          <p:nvPr>
            <p:ph sz="half" idx="2"/>
          </p:nvPr>
        </p:nvSpPr>
        <p:spPr/>
        <p:txBody>
          <a:bodyPr>
            <a:normAutofit/>
          </a:bodyPr>
          <a:lstStyle/>
          <a:p>
            <a:endParaRPr lang="en-US" dirty="0"/>
          </a:p>
        </p:txBody>
      </p:sp>
      <p:pic>
        <p:nvPicPr>
          <p:cNvPr id="7" name="Picture 6"/>
          <p:cNvPicPr>
            <a:picLocks noChangeAspect="1"/>
          </p:cNvPicPr>
          <p:nvPr/>
        </p:nvPicPr>
        <p:blipFill>
          <a:blip r:embed="rId2"/>
          <a:stretch>
            <a:fillRect/>
          </a:stretch>
        </p:blipFill>
        <p:spPr>
          <a:xfrm>
            <a:off x="5701141" y="1825625"/>
            <a:ext cx="6123718" cy="4351338"/>
          </a:xfrm>
          <a:prstGeom prst="rect">
            <a:avLst/>
          </a:prstGeom>
        </p:spPr>
      </p:pic>
    </p:spTree>
    <p:extLst>
      <p:ext uri="{BB962C8B-B14F-4D97-AF65-F5344CB8AC3E}">
        <p14:creationId xmlns:p14="http://schemas.microsoft.com/office/powerpoint/2010/main" val="17131897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Women get less credit for co-authored work</a:t>
            </a:r>
          </a:p>
        </p:txBody>
      </p:sp>
      <p:sp>
        <p:nvSpPr>
          <p:cNvPr id="5" name="Content Placeholder 4"/>
          <p:cNvSpPr>
            <a:spLocks noGrp="1"/>
          </p:cNvSpPr>
          <p:nvPr>
            <p:ph sz="half" idx="1"/>
          </p:nvPr>
        </p:nvSpPr>
        <p:spPr>
          <a:xfrm>
            <a:off x="643689" y="1825625"/>
            <a:ext cx="5376111" cy="4351338"/>
          </a:xfrm>
        </p:spPr>
        <p:txBody>
          <a:bodyPr>
            <a:normAutofit fontScale="92500"/>
          </a:bodyPr>
          <a:lstStyle/>
          <a:p>
            <a:r>
              <a:rPr lang="en-US" dirty="0" smtClean="0"/>
              <a:t>From </a:t>
            </a:r>
            <a:r>
              <a:rPr lang="en-US" dirty="0" err="1" smtClean="0"/>
              <a:t>Sarsons</a:t>
            </a:r>
            <a:r>
              <a:rPr lang="en-US" dirty="0" smtClean="0"/>
              <a:t>, </a:t>
            </a:r>
            <a:r>
              <a:rPr lang="en-US" dirty="0" err="1" smtClean="0"/>
              <a:t>Gërxhani</a:t>
            </a:r>
            <a:r>
              <a:rPr lang="en-US" dirty="0" smtClean="0"/>
              <a:t>, Reuben, and </a:t>
            </a:r>
            <a:r>
              <a:rPr lang="en-US" dirty="0" err="1" smtClean="0"/>
              <a:t>Schram</a:t>
            </a:r>
            <a:r>
              <a:rPr lang="en-US" dirty="0"/>
              <a:t> </a:t>
            </a:r>
            <a:r>
              <a:rPr lang="en-US" dirty="0" smtClean="0"/>
              <a:t>(2019), “Gender Differences in Recognition for Group Work,” conditionally accepted, </a:t>
            </a:r>
            <a:r>
              <a:rPr lang="en-US" i="1" dirty="0" smtClean="0"/>
              <a:t>JPE</a:t>
            </a:r>
            <a:r>
              <a:rPr lang="en-US" dirty="0" smtClean="0"/>
              <a:t>:</a:t>
            </a:r>
          </a:p>
          <a:p>
            <a:pPr lvl="1"/>
            <a:r>
              <a:rPr lang="en-US" dirty="0" smtClean="0"/>
              <a:t>Men are tenured at roughly the same rate regardless of whether they co-author or solo-author.</a:t>
            </a:r>
          </a:p>
          <a:p>
            <a:pPr lvl="1"/>
            <a:r>
              <a:rPr lang="en-US" dirty="0" smtClean="0"/>
              <a:t>Women are less likely to receive tenure the more they co-author, especially when they co-author with men.</a:t>
            </a:r>
          </a:p>
          <a:p>
            <a:pPr lvl="1"/>
            <a:r>
              <a:rPr lang="en-US" dirty="0" smtClean="0"/>
              <a:t>Stereotypes surrounding a task and the evaluators’ gender are factors.</a:t>
            </a:r>
          </a:p>
          <a:p>
            <a:pPr lvl="1"/>
            <a:endParaRPr lang="en-US" dirty="0"/>
          </a:p>
        </p:txBody>
      </p:sp>
      <p:pic>
        <p:nvPicPr>
          <p:cNvPr id="7" name="Content Placeholder 3"/>
          <p:cNvPicPr>
            <a:picLocks noGrp="1" noChangeAspect="1"/>
          </p:cNvPicPr>
          <p:nvPr>
            <p:ph sz="half" idx="2"/>
          </p:nvPr>
        </p:nvPicPr>
        <p:blipFill>
          <a:blip r:embed="rId2"/>
          <a:stretch>
            <a:fillRect/>
          </a:stretch>
        </p:blipFill>
        <p:spPr>
          <a:xfrm>
            <a:off x="6019800" y="2012115"/>
            <a:ext cx="5536685" cy="4089091"/>
          </a:xfrm>
          <a:prstGeom prst="rect">
            <a:avLst/>
          </a:prstGeom>
        </p:spPr>
      </p:pic>
    </p:spTree>
    <p:extLst>
      <p:ext uri="{BB962C8B-B14F-4D97-AF65-F5344CB8AC3E}">
        <p14:creationId xmlns:p14="http://schemas.microsoft.com/office/powerpoint/2010/main" val="31689154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Women do more service work</a:t>
            </a:r>
            <a:endParaRPr lang="en-US" dirty="0"/>
          </a:p>
        </p:txBody>
      </p:sp>
      <p:sp>
        <p:nvSpPr>
          <p:cNvPr id="3" name="Content Placeholder 2"/>
          <p:cNvSpPr>
            <a:spLocks noGrp="1"/>
          </p:cNvSpPr>
          <p:nvPr>
            <p:ph idx="1"/>
          </p:nvPr>
        </p:nvSpPr>
        <p:spPr/>
        <p:txBody>
          <a:bodyPr/>
          <a:lstStyle/>
          <a:p>
            <a:r>
              <a:rPr lang="en-US" dirty="0" smtClean="0"/>
              <a:t>From Babcock, </a:t>
            </a:r>
            <a:r>
              <a:rPr lang="en-US" dirty="0" err="1" smtClean="0"/>
              <a:t>Recalde</a:t>
            </a:r>
            <a:r>
              <a:rPr lang="en-US" dirty="0" smtClean="0"/>
              <a:t>, </a:t>
            </a:r>
            <a:r>
              <a:rPr lang="en-US" dirty="0" err="1" smtClean="0"/>
              <a:t>Vesterlund</a:t>
            </a:r>
            <a:r>
              <a:rPr lang="en-US" dirty="0" smtClean="0"/>
              <a:t>, and </a:t>
            </a:r>
            <a:r>
              <a:rPr lang="en-US" dirty="0" err="1" smtClean="0"/>
              <a:t>Weingart</a:t>
            </a:r>
            <a:r>
              <a:rPr lang="en-US" dirty="0"/>
              <a:t> </a:t>
            </a:r>
            <a:r>
              <a:rPr lang="en-US" dirty="0" smtClean="0"/>
              <a:t>(2017).  “Gender Differences in Accepting and Receiving Requests for Tasks with Low </a:t>
            </a:r>
            <a:r>
              <a:rPr lang="en-US" dirty="0" err="1" smtClean="0"/>
              <a:t>Promotability</a:t>
            </a:r>
            <a:r>
              <a:rPr lang="en-US" dirty="0" smtClean="0"/>
              <a:t>.”  AER, 107(3):714-747.</a:t>
            </a:r>
          </a:p>
          <a:p>
            <a:pPr lvl="1"/>
            <a:r>
              <a:rPr lang="en-US" dirty="0" smtClean="0"/>
              <a:t>Examines the allocation of a task that everyone prefers be completed by someone else</a:t>
            </a:r>
          </a:p>
          <a:p>
            <a:pPr lvl="1"/>
            <a:r>
              <a:rPr lang="en-US" dirty="0" smtClean="0"/>
              <a:t>Finds evidence that women, more than men, volunteer, are asked to volunteer, and accept requests to volunteer for such tasks.</a:t>
            </a:r>
          </a:p>
          <a:p>
            <a:pPr lvl="1"/>
            <a:r>
              <a:rPr lang="en-US" dirty="0" smtClean="0"/>
              <a:t>Beliefs that women, more than men, say yes to tasks with low </a:t>
            </a:r>
            <a:r>
              <a:rPr lang="en-US" dirty="0" err="1" smtClean="0"/>
              <a:t>promotability</a:t>
            </a:r>
            <a:r>
              <a:rPr lang="en-US" dirty="0" smtClean="0"/>
              <a:t> appear as an important driver of these differences.</a:t>
            </a:r>
            <a:endParaRPr lang="en-US" dirty="0"/>
          </a:p>
        </p:txBody>
      </p:sp>
    </p:spTree>
    <p:extLst>
      <p:ext uri="{BB962C8B-B14F-4D97-AF65-F5344CB8AC3E}">
        <p14:creationId xmlns:p14="http://schemas.microsoft.com/office/powerpoint/2010/main" val="14520255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Female and nonwhite instructors are evaluated more harshly by students</a:t>
            </a:r>
            <a:endParaRPr lang="en-US" dirty="0"/>
          </a:p>
        </p:txBody>
      </p:sp>
      <p:sp>
        <p:nvSpPr>
          <p:cNvPr id="3" name="Content Placeholder 2"/>
          <p:cNvSpPr>
            <a:spLocks noGrp="1"/>
          </p:cNvSpPr>
          <p:nvPr>
            <p:ph idx="1"/>
          </p:nvPr>
        </p:nvSpPr>
        <p:spPr/>
        <p:txBody>
          <a:bodyPr>
            <a:normAutofit lnSpcReduction="10000"/>
          </a:bodyPr>
          <a:lstStyle/>
          <a:p>
            <a:r>
              <a:rPr lang="en-US" dirty="0" smtClean="0"/>
              <a:t>From Boring (2017), “Gender biases in student evaluations of teaching,” </a:t>
            </a:r>
            <a:r>
              <a:rPr lang="en-US" i="1" dirty="0" smtClean="0"/>
              <a:t>Journal of Public Economics</a:t>
            </a:r>
            <a:r>
              <a:rPr lang="en-US" dirty="0" smtClean="0"/>
              <a:t>, 145:27-41.</a:t>
            </a:r>
          </a:p>
          <a:p>
            <a:pPr lvl="1"/>
            <a:r>
              <a:rPr lang="en-US" dirty="0" smtClean="0"/>
              <a:t>Male students express a bias in favor of male </a:t>
            </a:r>
            <a:r>
              <a:rPr lang="en-US" dirty="0" err="1" smtClean="0"/>
              <a:t>proessors</a:t>
            </a:r>
            <a:r>
              <a:rPr lang="en-US" dirty="0" smtClean="0"/>
              <a:t>.</a:t>
            </a:r>
          </a:p>
          <a:p>
            <a:pPr lvl="1"/>
            <a:r>
              <a:rPr lang="en-US" dirty="0" smtClean="0"/>
              <a:t>Men are perceived by both male and female students as being more knowledgeable and having stronger class leadership skills (which are stereotypically associated with males), despite the fact that students appear to learn as much from women as from men.</a:t>
            </a:r>
          </a:p>
          <a:p>
            <a:r>
              <a:rPr lang="en-US" dirty="0" smtClean="0"/>
              <a:t>(Unfairly) poor teaching evaluations mean that women have to spend more time on their teaching relative to men.</a:t>
            </a:r>
          </a:p>
          <a:p>
            <a:r>
              <a:rPr lang="en-US" dirty="0" smtClean="0"/>
              <a:t>Many professional associations have endorsed a statement that these evaluations </a:t>
            </a:r>
            <a:r>
              <a:rPr lang="en-US" dirty="0"/>
              <a:t>are problematic </a:t>
            </a:r>
            <a:r>
              <a:rPr lang="en-US" dirty="0" smtClean="0"/>
              <a:t>(</a:t>
            </a:r>
            <a:r>
              <a:rPr lang="en-US" dirty="0">
                <a:hlinkClick r:id="rId2"/>
              </a:rPr>
              <a:t>www.asanet.org/studentevaluations</a:t>
            </a:r>
            <a:r>
              <a:rPr lang="en-US" dirty="0" smtClean="0"/>
              <a:t>)</a:t>
            </a:r>
            <a:endParaRPr lang="en-US" dirty="0"/>
          </a:p>
        </p:txBody>
      </p:sp>
    </p:spTree>
    <p:extLst>
      <p:ext uri="{BB962C8B-B14F-4D97-AF65-F5344CB8AC3E}">
        <p14:creationId xmlns:p14="http://schemas.microsoft.com/office/powerpoint/2010/main" val="6961777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853" y="365126"/>
            <a:ext cx="11028947" cy="988428"/>
          </a:xfrm>
        </p:spPr>
        <p:txBody>
          <a:bodyPr/>
          <a:lstStyle/>
          <a:p>
            <a:r>
              <a:rPr lang="en-US" dirty="0" smtClean="0"/>
              <a:t>Women face more hostile audiences in seminars</a:t>
            </a:r>
            <a:endParaRPr lang="en-US" dirty="0"/>
          </a:p>
        </p:txBody>
      </p:sp>
      <p:sp>
        <p:nvSpPr>
          <p:cNvPr id="4" name="Content Placeholder 3"/>
          <p:cNvSpPr>
            <a:spLocks noGrp="1"/>
          </p:cNvSpPr>
          <p:nvPr>
            <p:ph sz="half" idx="1"/>
          </p:nvPr>
        </p:nvSpPr>
        <p:spPr/>
        <p:txBody>
          <a:bodyPr/>
          <a:lstStyle/>
          <a:p>
            <a:r>
              <a:rPr lang="en-US" dirty="0" smtClean="0"/>
              <a:t>From </a:t>
            </a:r>
            <a:r>
              <a:rPr lang="en-US" dirty="0" err="1" smtClean="0"/>
              <a:t>Dupas</a:t>
            </a:r>
            <a:r>
              <a:rPr lang="en-US" dirty="0" smtClean="0"/>
              <a:t>, Modestino, </a:t>
            </a:r>
            <a:r>
              <a:rPr lang="en-US" dirty="0" err="1" smtClean="0"/>
              <a:t>Niederle</a:t>
            </a:r>
            <a:r>
              <a:rPr lang="en-US" dirty="0" smtClean="0"/>
              <a:t>, and Wolfers (2019)</a:t>
            </a:r>
          </a:p>
          <a:p>
            <a:pPr lvl="1"/>
            <a:r>
              <a:rPr lang="en-US" dirty="0" smtClean="0"/>
              <a:t>Collected data on questions asked of speakers in 588 seminars at 32 institutions</a:t>
            </a:r>
          </a:p>
          <a:p>
            <a:pPr lvl="1"/>
            <a:r>
              <a:rPr lang="en-US" dirty="0" smtClean="0"/>
              <a:t>Women are asked on average 3.5 more questions, particularly by male faculty</a:t>
            </a:r>
          </a:p>
          <a:p>
            <a:pPr lvl="1"/>
            <a:r>
              <a:rPr lang="en-US" dirty="0" smtClean="0"/>
              <a:t>Women are more likely to be asked patronizing or hostile questions</a:t>
            </a:r>
          </a:p>
          <a:p>
            <a:pPr lvl="1"/>
            <a:endParaRPr lang="en-US" dirty="0" smtClean="0"/>
          </a:p>
          <a:p>
            <a:pPr lvl="1"/>
            <a:endParaRPr lang="en-US" dirty="0"/>
          </a:p>
        </p:txBody>
      </p:sp>
      <p:pic>
        <p:nvPicPr>
          <p:cNvPr id="6" name="Content Placeholder 5"/>
          <p:cNvPicPr>
            <a:picLocks noGrp="1" noChangeAspect="1"/>
          </p:cNvPicPr>
          <p:nvPr>
            <p:ph sz="half" idx="2"/>
          </p:nvPr>
        </p:nvPicPr>
        <p:blipFill>
          <a:blip r:embed="rId2"/>
          <a:stretch>
            <a:fillRect/>
          </a:stretch>
        </p:blipFill>
        <p:spPr>
          <a:xfrm>
            <a:off x="6172200" y="2162632"/>
            <a:ext cx="5181600" cy="3557008"/>
          </a:xfrm>
          <a:prstGeom prst="rect">
            <a:avLst/>
          </a:prstGeom>
        </p:spPr>
      </p:pic>
    </p:spTree>
    <p:extLst>
      <p:ext uri="{BB962C8B-B14F-4D97-AF65-F5344CB8AC3E}">
        <p14:creationId xmlns:p14="http://schemas.microsoft.com/office/powerpoint/2010/main" val="94880282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Don’t be this person</a:t>
            </a:r>
            <a:endParaRPr lang="en-US" dirty="0"/>
          </a:p>
        </p:txBody>
      </p:sp>
      <p:sp>
        <p:nvSpPr>
          <p:cNvPr id="3" name="Content Placeholder 2"/>
          <p:cNvSpPr>
            <a:spLocks noGrp="1"/>
          </p:cNvSpPr>
          <p:nvPr>
            <p:ph idx="1"/>
          </p:nvPr>
        </p:nvSpPr>
        <p:spPr>
          <a:xfrm>
            <a:off x="838200" y="1690688"/>
            <a:ext cx="10515600" cy="4211347"/>
          </a:xfrm>
        </p:spPr>
        <p:txBody>
          <a:bodyPr>
            <a:normAutofit/>
          </a:bodyPr>
          <a:lstStyle/>
          <a:p>
            <a:r>
              <a:rPr lang="en-US" dirty="0">
                <a:latin typeface="TimesNewRomanPSMT"/>
              </a:rPr>
              <a:t>“Despite warning the room that she was running out of time, the questions continued. Nearing the end, one male professor insisted on an answer to a previous question with which he was unsatisfied, continued to speak over her for a time when she tried to move on, and instigated an entire corner of the room to talk over her. There was no time left at the end for Q&amp;A, and despite cheery responses and confidence throughout interruptions, this closing “question” (disruption) seemed </a:t>
            </a:r>
            <a:r>
              <a:rPr lang="en-US" dirty="0">
                <a:solidFill>
                  <a:srgbClr val="C00000"/>
                </a:solidFill>
                <a:latin typeface="TimesNewRomanPSMT"/>
              </a:rPr>
              <a:t>especially demoralizing</a:t>
            </a:r>
            <a:r>
              <a:rPr lang="en-US" dirty="0">
                <a:latin typeface="TimesNewRomanPSMT"/>
              </a:rPr>
              <a:t>.”</a:t>
            </a:r>
            <a:endParaRPr lang="en-US" dirty="0"/>
          </a:p>
          <a:p>
            <a:endParaRPr lang="en-US" dirty="0"/>
          </a:p>
        </p:txBody>
      </p:sp>
      <p:sp>
        <p:nvSpPr>
          <p:cNvPr id="2" name="TextBox 1"/>
          <p:cNvSpPr txBox="1"/>
          <p:nvPr/>
        </p:nvSpPr>
        <p:spPr>
          <a:xfrm>
            <a:off x="653935" y="6090458"/>
            <a:ext cx="10861963" cy="461665"/>
          </a:xfrm>
          <a:prstGeom prst="rect">
            <a:avLst/>
          </a:prstGeom>
          <a:noFill/>
        </p:spPr>
        <p:txBody>
          <a:bodyPr wrap="square" rtlCol="0">
            <a:spAutoFit/>
          </a:bodyPr>
          <a:lstStyle/>
          <a:p>
            <a:r>
              <a:rPr lang="en-US" sz="2400" dirty="0" smtClean="0"/>
              <a:t>Source. </a:t>
            </a:r>
            <a:r>
              <a:rPr lang="en-US" sz="2400" dirty="0" err="1"/>
              <a:t>Dupas</a:t>
            </a:r>
            <a:r>
              <a:rPr lang="en-US" sz="2400" dirty="0"/>
              <a:t>, </a:t>
            </a:r>
            <a:r>
              <a:rPr lang="en-US" sz="2400" dirty="0" err="1"/>
              <a:t>Modestino</a:t>
            </a:r>
            <a:r>
              <a:rPr lang="en-US" sz="2400" dirty="0"/>
              <a:t>, </a:t>
            </a:r>
            <a:r>
              <a:rPr lang="en-US" sz="2400" dirty="0" err="1"/>
              <a:t>Niederle</a:t>
            </a:r>
            <a:r>
              <a:rPr lang="en-US" sz="2400" dirty="0"/>
              <a:t>, and Wolfers (2019</a:t>
            </a:r>
            <a:r>
              <a:rPr lang="en-US" sz="2400" dirty="0" smtClean="0"/>
              <a:t>).</a:t>
            </a:r>
            <a:endParaRPr lang="en-US" sz="2400" dirty="0"/>
          </a:p>
        </p:txBody>
      </p:sp>
    </p:spTree>
    <p:extLst>
      <p:ext uri="{BB962C8B-B14F-4D97-AF65-F5344CB8AC3E}">
        <p14:creationId xmlns:p14="http://schemas.microsoft.com/office/powerpoint/2010/main" val="28320233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Toxic attitudes toward women persist </a:t>
            </a:r>
            <a:endParaRPr lang="en-US" dirty="0"/>
          </a:p>
        </p:txBody>
      </p:sp>
      <p:sp>
        <p:nvSpPr>
          <p:cNvPr id="3" name="Content Placeholder 2"/>
          <p:cNvSpPr>
            <a:spLocks noGrp="1"/>
          </p:cNvSpPr>
          <p:nvPr>
            <p:ph idx="1"/>
          </p:nvPr>
        </p:nvSpPr>
        <p:spPr>
          <a:xfrm>
            <a:off x="431074" y="1825625"/>
            <a:ext cx="10922726" cy="4351338"/>
          </a:xfrm>
        </p:spPr>
        <p:txBody>
          <a:bodyPr>
            <a:normAutofit lnSpcReduction="10000"/>
          </a:bodyPr>
          <a:lstStyle/>
          <a:p>
            <a:r>
              <a:rPr lang="en-US" dirty="0" smtClean="0"/>
              <a:t>From Wu (2019), “Gender Bias in Rumors among Professionals,” </a:t>
            </a:r>
            <a:r>
              <a:rPr lang="en-US" i="1" dirty="0" err="1" smtClean="0"/>
              <a:t>REStat</a:t>
            </a:r>
            <a:endParaRPr lang="en-US" i="1" dirty="0" smtClean="0"/>
          </a:p>
          <a:p>
            <a:pPr lvl="1"/>
            <a:r>
              <a:rPr lang="en-US" dirty="0" smtClean="0"/>
              <a:t>Collected 100,000 posts on Econ Job Market Rumors that discuss women (female posts) and 300,000 that discussed men (male posts)</a:t>
            </a:r>
          </a:p>
          <a:p>
            <a:pPr marL="457200" lvl="1" indent="0">
              <a:buNone/>
            </a:pPr>
            <a:endParaRPr lang="en-US" dirty="0" smtClean="0"/>
          </a:p>
          <a:p>
            <a:pPr lvl="1"/>
            <a:r>
              <a:rPr lang="en-US" dirty="0" smtClean="0"/>
              <a:t>Female </a:t>
            </a:r>
            <a:r>
              <a:rPr lang="en-US" dirty="0"/>
              <a:t>posts on average </a:t>
            </a:r>
            <a:r>
              <a:rPr lang="en-US" dirty="0" smtClean="0"/>
              <a:t>contained </a:t>
            </a:r>
            <a:r>
              <a:rPr lang="en-US" dirty="0"/>
              <a:t>42% less a</a:t>
            </a:r>
            <a:r>
              <a:rPr lang="en-US" dirty="0" smtClean="0"/>
              <a:t>cademic or professional </a:t>
            </a:r>
            <a:r>
              <a:rPr lang="en-US" dirty="0"/>
              <a:t>terms but 196% more </a:t>
            </a:r>
            <a:r>
              <a:rPr lang="en-US" dirty="0" smtClean="0"/>
              <a:t>personal or physical </a:t>
            </a:r>
            <a:r>
              <a:rPr lang="en-US" dirty="0"/>
              <a:t>terms </a:t>
            </a:r>
            <a:r>
              <a:rPr lang="en-US" dirty="0" smtClean="0"/>
              <a:t>than male posts</a:t>
            </a:r>
          </a:p>
          <a:p>
            <a:pPr lvl="2"/>
            <a:r>
              <a:rPr lang="en-US" dirty="0" smtClean="0"/>
              <a:t>True for women at all levels of the profession</a:t>
            </a:r>
          </a:p>
          <a:p>
            <a:pPr lvl="1"/>
            <a:endParaRPr lang="en-US" dirty="0" smtClean="0"/>
          </a:p>
          <a:p>
            <a:pPr lvl="1"/>
            <a:r>
              <a:rPr lang="en-US" dirty="0" smtClean="0"/>
              <a:t>A </a:t>
            </a:r>
            <a:r>
              <a:rPr lang="en-US" dirty="0"/>
              <a:t>f</a:t>
            </a:r>
            <a:r>
              <a:rPr lang="en-US" dirty="0" smtClean="0"/>
              <a:t>emale post has a significantly higher chance of triggering a deviation from professional topics </a:t>
            </a:r>
            <a:r>
              <a:rPr lang="en-US" dirty="0"/>
              <a:t>than a </a:t>
            </a:r>
            <a:r>
              <a:rPr lang="en-US" dirty="0" smtClean="0"/>
              <a:t>male post</a:t>
            </a:r>
          </a:p>
          <a:p>
            <a:pPr lvl="1"/>
            <a:endParaRPr lang="en-US" dirty="0" smtClean="0"/>
          </a:p>
          <a:p>
            <a:pPr lvl="1"/>
            <a:r>
              <a:rPr lang="en-US" dirty="0" smtClean="0"/>
              <a:t>Recent publicity about EJMR has not substantively changed behavior on the site</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19924481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Statistics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7333744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AEA professional climate </a:t>
            </a:r>
            <a:r>
              <a:rPr lang="en-US" dirty="0"/>
              <a:t>s</a:t>
            </a:r>
            <a:r>
              <a:rPr lang="en-US" dirty="0" smtClean="0"/>
              <a:t>urvey</a:t>
            </a:r>
            <a:endParaRPr lang="en-US" dirty="0"/>
          </a:p>
        </p:txBody>
      </p:sp>
      <p:sp>
        <p:nvSpPr>
          <p:cNvPr id="3" name="Content Placeholder 2"/>
          <p:cNvSpPr>
            <a:spLocks noGrp="1"/>
          </p:cNvSpPr>
          <p:nvPr>
            <p:ph idx="1"/>
          </p:nvPr>
        </p:nvSpPr>
        <p:spPr/>
        <p:txBody>
          <a:bodyPr>
            <a:normAutofit lnSpcReduction="10000"/>
          </a:bodyPr>
          <a:lstStyle/>
          <a:p>
            <a:r>
              <a:rPr lang="en-US" dirty="0" smtClean="0"/>
              <a:t>In the winter of 2018-19, the AEA surveyed its members on their views on and experiences in the profession</a:t>
            </a:r>
          </a:p>
          <a:p>
            <a:r>
              <a:rPr lang="en-US" dirty="0" smtClean="0"/>
              <a:t>10,406 economists responded, for an overall response rate of 23% (33% among current members)</a:t>
            </a:r>
          </a:p>
          <a:p>
            <a:r>
              <a:rPr lang="en-US" dirty="0" smtClean="0"/>
              <a:t>The responses revealed that women, nonwhite men, LGBTQ individuals, individuals with disabilities, and Muslims have worse experiences in the profession and are subject to more harassment</a:t>
            </a:r>
          </a:p>
          <a:p>
            <a:r>
              <a:rPr lang="en-US" dirty="0" smtClean="0"/>
              <a:t>Nonwhite women suffer pervasive sexism and racism</a:t>
            </a:r>
          </a:p>
          <a:p>
            <a:r>
              <a:rPr lang="en-US" dirty="0" smtClean="0"/>
              <a:t>https</a:t>
            </a:r>
            <a:r>
              <a:rPr lang="en-US" dirty="0"/>
              <a:t>://www.aeaweb.org/resources/member-docs/final-climate-survey-results-sept-2019</a:t>
            </a:r>
          </a:p>
        </p:txBody>
      </p:sp>
    </p:spTree>
    <p:extLst>
      <p:ext uri="{BB962C8B-B14F-4D97-AF65-F5344CB8AC3E}">
        <p14:creationId xmlns:p14="http://schemas.microsoft.com/office/powerpoint/2010/main" val="32693175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4697"/>
          </a:xfrm>
        </p:spPr>
        <p:txBody>
          <a:bodyPr/>
          <a:lstStyle/>
          <a:p>
            <a:r>
              <a:rPr lang="en-US" dirty="0" smtClean="0"/>
              <a:t>Selected climate </a:t>
            </a:r>
            <a:r>
              <a:rPr lang="en-US" dirty="0"/>
              <a:t>s</a:t>
            </a:r>
            <a:r>
              <a:rPr lang="en-US" dirty="0" smtClean="0"/>
              <a:t>urvey </a:t>
            </a:r>
            <a:r>
              <a:rPr lang="en-US" dirty="0"/>
              <a:t>r</a:t>
            </a:r>
            <a:r>
              <a:rPr lang="en-US" dirty="0" smtClean="0"/>
              <a:t>esponses by gender</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448505879"/>
              </p:ext>
            </p:extLst>
          </p:nvPr>
        </p:nvGraphicFramePr>
        <p:xfrm>
          <a:off x="838200" y="1280159"/>
          <a:ext cx="10515600" cy="5303518"/>
        </p:xfrm>
        <a:graphic>
          <a:graphicData uri="http://schemas.openxmlformats.org/drawingml/2006/table">
            <a:tbl>
              <a:tblPr firstRow="1" bandRow="1">
                <a:tableStyleId>{5C22544A-7EE6-4342-B048-85BDC9FD1C3A}</a:tableStyleId>
              </a:tblPr>
              <a:tblGrid>
                <a:gridCol w="7546145">
                  <a:extLst>
                    <a:ext uri="{9D8B030D-6E8A-4147-A177-3AD203B41FA5}">
                      <a16:colId xmlns:a16="http://schemas.microsoft.com/office/drawing/2014/main" val="3768053855"/>
                    </a:ext>
                  </a:extLst>
                </a:gridCol>
                <a:gridCol w="1484141">
                  <a:extLst>
                    <a:ext uri="{9D8B030D-6E8A-4147-A177-3AD203B41FA5}">
                      <a16:colId xmlns:a16="http://schemas.microsoft.com/office/drawing/2014/main" val="1241258801"/>
                    </a:ext>
                  </a:extLst>
                </a:gridCol>
                <a:gridCol w="1485314">
                  <a:extLst>
                    <a:ext uri="{9D8B030D-6E8A-4147-A177-3AD203B41FA5}">
                      <a16:colId xmlns:a16="http://schemas.microsoft.com/office/drawing/2014/main" val="640699553"/>
                    </a:ext>
                  </a:extLst>
                </a:gridCol>
              </a:tblGrid>
              <a:tr h="437394">
                <a:tc>
                  <a:txBody>
                    <a:bodyPr/>
                    <a:lstStyle/>
                    <a:p>
                      <a:endParaRPr lang="en-US" dirty="0"/>
                    </a:p>
                  </a:txBody>
                  <a:tcPr/>
                </a:tc>
                <a:tc>
                  <a:txBody>
                    <a:bodyPr/>
                    <a:lstStyle/>
                    <a:p>
                      <a:r>
                        <a:rPr lang="en-US" dirty="0" smtClean="0"/>
                        <a:t>Men</a:t>
                      </a:r>
                      <a:endParaRPr lang="en-US" dirty="0"/>
                    </a:p>
                  </a:txBody>
                  <a:tcPr/>
                </a:tc>
                <a:tc>
                  <a:txBody>
                    <a:bodyPr/>
                    <a:lstStyle/>
                    <a:p>
                      <a:r>
                        <a:rPr lang="en-US" dirty="0" smtClean="0"/>
                        <a:t>Women</a:t>
                      </a:r>
                      <a:endParaRPr lang="en-US" dirty="0"/>
                    </a:p>
                  </a:txBody>
                  <a:tcPr/>
                </a:tc>
                <a:extLst>
                  <a:ext uri="{0D108BD9-81ED-4DB2-BD59-A6C34878D82A}">
                    <a16:rowId xmlns:a16="http://schemas.microsoft.com/office/drawing/2014/main" val="2755504221"/>
                  </a:ext>
                </a:extLst>
              </a:tr>
              <a:tr h="424913">
                <a:tc>
                  <a:txBody>
                    <a:bodyPr/>
                    <a:lstStyle/>
                    <a:p>
                      <a:r>
                        <a:rPr lang="en-US" sz="2000" dirty="0" smtClean="0"/>
                        <a:t>Satisfied</a:t>
                      </a:r>
                      <a:r>
                        <a:rPr lang="en-US" sz="2000" baseline="0" dirty="0" smtClean="0"/>
                        <a:t> with overall climate in economics</a:t>
                      </a:r>
                      <a:endParaRPr lang="en-US" sz="2000" dirty="0"/>
                    </a:p>
                  </a:txBody>
                  <a:tcPr/>
                </a:tc>
                <a:tc>
                  <a:txBody>
                    <a:bodyPr/>
                    <a:lstStyle/>
                    <a:p>
                      <a:pPr algn="r"/>
                      <a:r>
                        <a:rPr lang="en-US" sz="2000" dirty="0" smtClean="0"/>
                        <a:t>40%</a:t>
                      </a:r>
                      <a:endParaRPr lang="en-US" sz="2000" dirty="0"/>
                    </a:p>
                  </a:txBody>
                  <a:tcPr/>
                </a:tc>
                <a:tc>
                  <a:txBody>
                    <a:bodyPr/>
                    <a:lstStyle/>
                    <a:p>
                      <a:pPr algn="r"/>
                      <a:r>
                        <a:rPr lang="en-US" sz="2000" dirty="0" smtClean="0"/>
                        <a:t>20%</a:t>
                      </a:r>
                      <a:endParaRPr lang="en-US" sz="2000" dirty="0"/>
                    </a:p>
                  </a:txBody>
                  <a:tcPr/>
                </a:tc>
                <a:extLst>
                  <a:ext uri="{0D108BD9-81ED-4DB2-BD59-A6C34878D82A}">
                    <a16:rowId xmlns:a16="http://schemas.microsoft.com/office/drawing/2014/main" val="4126360037"/>
                  </a:ext>
                </a:extLst>
              </a:tr>
              <a:tr h="424913">
                <a:tc>
                  <a:txBody>
                    <a:bodyPr/>
                    <a:lstStyle/>
                    <a:p>
                      <a:r>
                        <a:rPr lang="en-US" sz="2000" dirty="0" smtClean="0"/>
                        <a:t>Feel valued within the field of economics</a:t>
                      </a:r>
                      <a:endParaRPr lang="en-US" sz="2000" dirty="0"/>
                    </a:p>
                  </a:txBody>
                  <a:tcPr/>
                </a:tc>
                <a:tc>
                  <a:txBody>
                    <a:bodyPr/>
                    <a:lstStyle/>
                    <a:p>
                      <a:pPr algn="r"/>
                      <a:r>
                        <a:rPr lang="en-US" sz="2000" dirty="0" smtClean="0"/>
                        <a:t>46%</a:t>
                      </a:r>
                      <a:endParaRPr lang="en-US" sz="2000" dirty="0"/>
                    </a:p>
                  </a:txBody>
                  <a:tcPr/>
                </a:tc>
                <a:tc>
                  <a:txBody>
                    <a:bodyPr/>
                    <a:lstStyle/>
                    <a:p>
                      <a:pPr algn="r"/>
                      <a:r>
                        <a:rPr lang="en-US" sz="2000" dirty="0" smtClean="0"/>
                        <a:t>25%</a:t>
                      </a:r>
                      <a:endParaRPr lang="en-US" sz="2000" dirty="0"/>
                    </a:p>
                  </a:txBody>
                  <a:tcPr/>
                </a:tc>
                <a:extLst>
                  <a:ext uri="{0D108BD9-81ED-4DB2-BD59-A6C34878D82A}">
                    <a16:rowId xmlns:a16="http://schemas.microsoft.com/office/drawing/2014/main" val="806504589"/>
                  </a:ext>
                </a:extLst>
              </a:tr>
              <a:tr h="424913">
                <a:tc>
                  <a:txBody>
                    <a:bodyPr/>
                    <a:lstStyle/>
                    <a:p>
                      <a:r>
                        <a:rPr lang="en-US" sz="2000" dirty="0" smtClean="0"/>
                        <a:t>Ever been discriminated against or treated unfairly on the basis</a:t>
                      </a:r>
                      <a:r>
                        <a:rPr lang="en-US" sz="2000" baseline="0" dirty="0" smtClean="0"/>
                        <a:t> of sex</a:t>
                      </a:r>
                      <a:endParaRPr lang="en-US" sz="2000" dirty="0"/>
                    </a:p>
                  </a:txBody>
                  <a:tcPr/>
                </a:tc>
                <a:tc>
                  <a:txBody>
                    <a:bodyPr/>
                    <a:lstStyle/>
                    <a:p>
                      <a:pPr algn="r"/>
                      <a:r>
                        <a:rPr lang="en-US" sz="2000" dirty="0" smtClean="0"/>
                        <a:t>4%</a:t>
                      </a:r>
                      <a:endParaRPr lang="en-US" sz="2000" dirty="0"/>
                    </a:p>
                  </a:txBody>
                  <a:tcPr/>
                </a:tc>
                <a:tc>
                  <a:txBody>
                    <a:bodyPr/>
                    <a:lstStyle/>
                    <a:p>
                      <a:pPr algn="r"/>
                      <a:r>
                        <a:rPr lang="en-US" sz="2000" dirty="0" smtClean="0"/>
                        <a:t>48%</a:t>
                      </a:r>
                      <a:endParaRPr lang="en-US" sz="2000" dirty="0"/>
                    </a:p>
                  </a:txBody>
                  <a:tcPr/>
                </a:tc>
                <a:extLst>
                  <a:ext uri="{0D108BD9-81ED-4DB2-BD59-A6C34878D82A}">
                    <a16:rowId xmlns:a16="http://schemas.microsoft.com/office/drawing/2014/main" val="4190361950"/>
                  </a:ext>
                </a:extLst>
              </a:tr>
              <a:tr h="424913">
                <a:tc>
                  <a:txBody>
                    <a:bodyPr/>
                    <a:lstStyle/>
                    <a:p>
                      <a:r>
                        <a:rPr lang="en-US" sz="2000" dirty="0" smtClean="0"/>
                        <a:t>  Experienced discrimination</a:t>
                      </a:r>
                      <a:r>
                        <a:rPr lang="en-US" sz="2000" baseline="0" dirty="0" smtClean="0"/>
                        <a:t> or unfair treatment in service assignments</a:t>
                      </a:r>
                      <a:endParaRPr lang="en-US" sz="2000" dirty="0"/>
                    </a:p>
                  </a:txBody>
                  <a:tcPr/>
                </a:tc>
                <a:tc>
                  <a:txBody>
                    <a:bodyPr/>
                    <a:lstStyle/>
                    <a:p>
                      <a:pPr algn="r"/>
                      <a:r>
                        <a:rPr lang="en-US" sz="2000" dirty="0" smtClean="0"/>
                        <a:t>9%</a:t>
                      </a:r>
                      <a:endParaRPr lang="en-US" sz="2000" dirty="0"/>
                    </a:p>
                  </a:txBody>
                  <a:tcPr/>
                </a:tc>
                <a:tc>
                  <a:txBody>
                    <a:bodyPr/>
                    <a:lstStyle/>
                    <a:p>
                      <a:pPr algn="r"/>
                      <a:r>
                        <a:rPr lang="en-US" sz="2000" dirty="0" smtClean="0"/>
                        <a:t>43%</a:t>
                      </a:r>
                      <a:endParaRPr lang="en-US" sz="2000" dirty="0"/>
                    </a:p>
                  </a:txBody>
                  <a:tcPr/>
                </a:tc>
                <a:extLst>
                  <a:ext uri="{0D108BD9-81ED-4DB2-BD59-A6C34878D82A}">
                    <a16:rowId xmlns:a16="http://schemas.microsoft.com/office/drawing/2014/main" val="3480835319"/>
                  </a:ext>
                </a:extLst>
              </a:tr>
              <a:tr h="42491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smtClean="0"/>
                        <a:t>  Experienced discrimination</a:t>
                      </a:r>
                      <a:r>
                        <a:rPr lang="en-US" sz="2000" baseline="0" dirty="0" smtClean="0"/>
                        <a:t> or unfair treatment in course evaluations</a:t>
                      </a:r>
                      <a:endParaRPr lang="en-US" sz="2000" dirty="0"/>
                    </a:p>
                  </a:txBody>
                  <a:tcPr/>
                </a:tc>
                <a:tc>
                  <a:txBody>
                    <a:bodyPr/>
                    <a:lstStyle/>
                    <a:p>
                      <a:pPr algn="r"/>
                      <a:r>
                        <a:rPr lang="en-US" sz="2000" dirty="0" smtClean="0"/>
                        <a:t>8%</a:t>
                      </a:r>
                      <a:endParaRPr lang="en-US" sz="2000" dirty="0"/>
                    </a:p>
                  </a:txBody>
                  <a:tcPr/>
                </a:tc>
                <a:tc>
                  <a:txBody>
                    <a:bodyPr/>
                    <a:lstStyle/>
                    <a:p>
                      <a:pPr algn="r"/>
                      <a:r>
                        <a:rPr lang="en-US" sz="2000" dirty="0" smtClean="0"/>
                        <a:t>47%</a:t>
                      </a:r>
                      <a:endParaRPr lang="en-US" sz="2000" dirty="0"/>
                    </a:p>
                  </a:txBody>
                  <a:tcPr/>
                </a:tc>
                <a:extLst>
                  <a:ext uri="{0D108BD9-81ED-4DB2-BD59-A6C34878D82A}">
                    <a16:rowId xmlns:a16="http://schemas.microsoft.com/office/drawing/2014/main" val="340614312"/>
                  </a:ext>
                </a:extLst>
              </a:tr>
              <a:tr h="424913">
                <a:tc>
                  <a:txBody>
                    <a:bodyPr/>
                    <a:lstStyle/>
                    <a:p>
                      <a:r>
                        <a:rPr lang="en-US" sz="2000" dirty="0" smtClean="0"/>
                        <a:t>Witnessed discrimination</a:t>
                      </a:r>
                      <a:r>
                        <a:rPr lang="en-US" sz="2000" baseline="0" dirty="0" smtClean="0"/>
                        <a:t>  or unfair treatment on the basis of sex</a:t>
                      </a:r>
                      <a:endParaRPr lang="en-US" sz="2000" dirty="0"/>
                    </a:p>
                  </a:txBody>
                  <a:tcPr/>
                </a:tc>
                <a:tc>
                  <a:txBody>
                    <a:bodyPr/>
                    <a:lstStyle/>
                    <a:p>
                      <a:pPr algn="r"/>
                      <a:r>
                        <a:rPr lang="en-US" sz="2000" dirty="0" smtClean="0"/>
                        <a:t>33%</a:t>
                      </a:r>
                      <a:endParaRPr lang="en-US" sz="2000" dirty="0"/>
                    </a:p>
                  </a:txBody>
                  <a:tcPr/>
                </a:tc>
                <a:tc>
                  <a:txBody>
                    <a:bodyPr/>
                    <a:lstStyle/>
                    <a:p>
                      <a:pPr algn="r"/>
                      <a:r>
                        <a:rPr lang="en-US" sz="2000" dirty="0" smtClean="0"/>
                        <a:t>44%</a:t>
                      </a:r>
                      <a:endParaRPr lang="en-US" sz="2000" dirty="0"/>
                    </a:p>
                  </a:txBody>
                  <a:tcPr/>
                </a:tc>
                <a:extLst>
                  <a:ext uri="{0D108BD9-81ED-4DB2-BD59-A6C34878D82A}">
                    <a16:rowId xmlns:a16="http://schemas.microsoft.com/office/drawing/2014/main" val="1368646672"/>
                  </a:ext>
                </a:extLst>
              </a:tr>
              <a:tr h="424913">
                <a:tc>
                  <a:txBody>
                    <a:bodyPr/>
                    <a:lstStyle/>
                    <a:p>
                      <a:r>
                        <a:rPr lang="en-US" sz="2000" dirty="0" smtClean="0"/>
                        <a:t>Not spoken</a:t>
                      </a:r>
                      <a:r>
                        <a:rPr lang="en-US" sz="2000" baseline="0" dirty="0" smtClean="0"/>
                        <a:t> at a conference or seminar to avoid harassment</a:t>
                      </a:r>
                      <a:endParaRPr lang="en-US" sz="2000" dirty="0"/>
                    </a:p>
                  </a:txBody>
                  <a:tcPr/>
                </a:tc>
                <a:tc>
                  <a:txBody>
                    <a:bodyPr/>
                    <a:lstStyle/>
                    <a:p>
                      <a:pPr algn="r"/>
                      <a:r>
                        <a:rPr lang="en-US" sz="2000" dirty="0" smtClean="0"/>
                        <a:t>19%</a:t>
                      </a:r>
                      <a:endParaRPr lang="en-US" sz="2000" dirty="0"/>
                    </a:p>
                  </a:txBody>
                  <a:tcPr/>
                </a:tc>
                <a:tc>
                  <a:txBody>
                    <a:bodyPr/>
                    <a:lstStyle/>
                    <a:p>
                      <a:pPr algn="r"/>
                      <a:r>
                        <a:rPr lang="en-US" sz="2000" dirty="0" smtClean="0"/>
                        <a:t>46%</a:t>
                      </a:r>
                      <a:endParaRPr lang="en-US" sz="2000" dirty="0"/>
                    </a:p>
                  </a:txBody>
                  <a:tcPr/>
                </a:tc>
                <a:extLst>
                  <a:ext uri="{0D108BD9-81ED-4DB2-BD59-A6C34878D82A}">
                    <a16:rowId xmlns:a16="http://schemas.microsoft.com/office/drawing/2014/main" val="2297032729"/>
                  </a:ext>
                </a:extLst>
              </a:tr>
              <a:tr h="424913">
                <a:tc>
                  <a:txBody>
                    <a:bodyPr/>
                    <a:lstStyle/>
                    <a:p>
                      <a:r>
                        <a:rPr lang="en-US" sz="2000" dirty="0" smtClean="0"/>
                        <a:t>Felt disrespected</a:t>
                      </a:r>
                      <a:r>
                        <a:rPr lang="en-US" sz="2000" baseline="0" dirty="0" smtClean="0"/>
                        <a:t> by economist colleagues</a:t>
                      </a:r>
                      <a:endParaRPr lang="en-US" sz="2000" dirty="0"/>
                    </a:p>
                  </a:txBody>
                  <a:tcPr/>
                </a:tc>
                <a:tc>
                  <a:txBody>
                    <a:bodyPr/>
                    <a:lstStyle/>
                    <a:p>
                      <a:pPr algn="r"/>
                      <a:r>
                        <a:rPr lang="en-US" sz="2000" dirty="0" smtClean="0"/>
                        <a:t>38%</a:t>
                      </a:r>
                      <a:endParaRPr lang="en-US" sz="2000" dirty="0"/>
                    </a:p>
                  </a:txBody>
                  <a:tcPr/>
                </a:tc>
                <a:tc>
                  <a:txBody>
                    <a:bodyPr/>
                    <a:lstStyle/>
                    <a:p>
                      <a:pPr algn="r"/>
                      <a:r>
                        <a:rPr lang="en-US" sz="2000" dirty="0" smtClean="0"/>
                        <a:t>62%</a:t>
                      </a:r>
                      <a:endParaRPr lang="en-US" sz="2000" dirty="0"/>
                    </a:p>
                  </a:txBody>
                  <a:tcPr/>
                </a:tc>
                <a:extLst>
                  <a:ext uri="{0D108BD9-81ED-4DB2-BD59-A6C34878D82A}">
                    <a16:rowId xmlns:a16="http://schemas.microsoft.com/office/drawing/2014/main" val="4135600178"/>
                  </a:ext>
                </a:extLst>
              </a:tr>
              <a:tr h="733410">
                <a:tc>
                  <a:txBody>
                    <a:bodyPr/>
                    <a:lstStyle/>
                    <a:p>
                      <a:r>
                        <a:rPr lang="en-US" sz="2000" dirty="0" smtClean="0"/>
                        <a:t>Another economist or economics student made inappropriate</a:t>
                      </a:r>
                      <a:r>
                        <a:rPr lang="en-US" sz="2000" baseline="0" dirty="0" smtClean="0"/>
                        <a:t> or sexual jokes, remarks, or gestures</a:t>
                      </a:r>
                      <a:endParaRPr lang="en-US" sz="2000" dirty="0"/>
                    </a:p>
                  </a:txBody>
                  <a:tcPr/>
                </a:tc>
                <a:tc>
                  <a:txBody>
                    <a:bodyPr/>
                    <a:lstStyle/>
                    <a:p>
                      <a:pPr algn="r"/>
                      <a:r>
                        <a:rPr lang="en-US" sz="2000" dirty="0" smtClean="0"/>
                        <a:t>13%</a:t>
                      </a:r>
                      <a:endParaRPr lang="en-US" sz="2000" dirty="0"/>
                    </a:p>
                  </a:txBody>
                  <a:tcPr/>
                </a:tc>
                <a:tc>
                  <a:txBody>
                    <a:bodyPr/>
                    <a:lstStyle/>
                    <a:p>
                      <a:pPr algn="r"/>
                      <a:r>
                        <a:rPr lang="en-US" sz="2000" dirty="0" smtClean="0"/>
                        <a:t>43%</a:t>
                      </a:r>
                      <a:endParaRPr lang="en-US" sz="2000" dirty="0"/>
                    </a:p>
                  </a:txBody>
                  <a:tcPr/>
                </a:tc>
                <a:extLst>
                  <a:ext uri="{0D108BD9-81ED-4DB2-BD59-A6C34878D82A}">
                    <a16:rowId xmlns:a16="http://schemas.microsoft.com/office/drawing/2014/main" val="4193370840"/>
                  </a:ext>
                </a:extLst>
              </a:tr>
              <a:tr h="733410">
                <a:tc>
                  <a:txBody>
                    <a:bodyPr/>
                    <a:lstStyle/>
                    <a:p>
                      <a:r>
                        <a:rPr lang="en-US" sz="2000" dirty="0" smtClean="0"/>
                        <a:t>Another economist</a:t>
                      </a:r>
                      <a:r>
                        <a:rPr lang="en-US" sz="2000" baseline="0" dirty="0" smtClean="0"/>
                        <a:t> or economics student made unwanted romantic or sexual overtures despite your effort to discourage it</a:t>
                      </a:r>
                      <a:endParaRPr lang="en-US" sz="2000" dirty="0"/>
                    </a:p>
                  </a:txBody>
                  <a:tcPr/>
                </a:tc>
                <a:tc>
                  <a:txBody>
                    <a:bodyPr/>
                    <a:lstStyle/>
                    <a:p>
                      <a:pPr algn="r"/>
                      <a:r>
                        <a:rPr lang="en-US" sz="2000" dirty="0" smtClean="0"/>
                        <a:t>3%</a:t>
                      </a:r>
                      <a:endParaRPr lang="en-US" sz="2000" dirty="0"/>
                    </a:p>
                  </a:txBody>
                  <a:tcPr/>
                </a:tc>
                <a:tc>
                  <a:txBody>
                    <a:bodyPr/>
                    <a:lstStyle/>
                    <a:p>
                      <a:pPr algn="r"/>
                      <a:r>
                        <a:rPr lang="en-US" sz="2000" dirty="0" smtClean="0"/>
                        <a:t>23%</a:t>
                      </a:r>
                      <a:endParaRPr lang="en-US" sz="2000" dirty="0"/>
                    </a:p>
                  </a:txBody>
                  <a:tcPr/>
                </a:tc>
                <a:extLst>
                  <a:ext uri="{0D108BD9-81ED-4DB2-BD59-A6C34878D82A}">
                    <a16:rowId xmlns:a16="http://schemas.microsoft.com/office/drawing/2014/main" val="2089200634"/>
                  </a:ext>
                </a:extLst>
              </a:tr>
            </a:tbl>
          </a:graphicData>
        </a:graphic>
      </p:graphicFrame>
    </p:spTree>
    <p:extLst>
      <p:ext uri="{BB962C8B-B14F-4D97-AF65-F5344CB8AC3E}">
        <p14:creationId xmlns:p14="http://schemas.microsoft.com/office/powerpoint/2010/main" val="161656755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Resources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839929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Widespread agreement: economics has a problem</a:t>
            </a:r>
            <a:endParaRPr lang="en-US" dirty="0"/>
          </a:p>
        </p:txBody>
      </p:sp>
      <p:pic>
        <p:nvPicPr>
          <p:cNvPr id="6" name="Content Placeholder 5"/>
          <p:cNvPicPr>
            <a:picLocks noGrp="1" noChangeAspect="1"/>
          </p:cNvPicPr>
          <p:nvPr>
            <p:ph idx="1"/>
          </p:nvPr>
        </p:nvPicPr>
        <p:blipFill>
          <a:blip r:embed="rId2"/>
          <a:stretch>
            <a:fillRect/>
          </a:stretch>
        </p:blipFill>
        <p:spPr>
          <a:xfrm>
            <a:off x="771779" y="1690689"/>
            <a:ext cx="10022121" cy="5049590"/>
          </a:xfrm>
          <a:prstGeom prst="rect">
            <a:avLst/>
          </a:prstGeom>
        </p:spPr>
      </p:pic>
    </p:spTree>
    <p:extLst>
      <p:ext uri="{BB962C8B-B14F-4D97-AF65-F5344CB8AC3E}">
        <p14:creationId xmlns:p14="http://schemas.microsoft.com/office/powerpoint/2010/main" val="414073036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Best practices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3449" y="3544851"/>
            <a:ext cx="10058400" cy="194098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690688"/>
            <a:ext cx="5286375" cy="1771650"/>
          </a:xfrm>
          <a:prstGeom prst="rect">
            <a:avLst/>
          </a:prstGeom>
        </p:spPr>
      </p:pic>
      <p:sp>
        <p:nvSpPr>
          <p:cNvPr id="8" name="TextBox 7"/>
          <p:cNvSpPr txBox="1"/>
          <p:nvPr/>
        </p:nvSpPr>
        <p:spPr>
          <a:xfrm>
            <a:off x="1084139" y="5634237"/>
            <a:ext cx="9916038" cy="369332"/>
          </a:xfrm>
          <a:prstGeom prst="rect">
            <a:avLst/>
          </a:prstGeom>
          <a:noFill/>
        </p:spPr>
        <p:txBody>
          <a:bodyPr wrap="square" rtlCol="0">
            <a:spAutoFit/>
          </a:bodyPr>
          <a:lstStyle/>
          <a:p>
            <a:r>
              <a:rPr lang="en-US" dirty="0"/>
              <a:t>Source:  https://www.aeaweb.org/resources/best-practices</a:t>
            </a:r>
          </a:p>
        </p:txBody>
      </p:sp>
    </p:spTree>
    <p:extLst>
      <p:ext uri="{BB962C8B-B14F-4D97-AF65-F5344CB8AC3E}">
        <p14:creationId xmlns:p14="http://schemas.microsoft.com/office/powerpoint/2010/main" val="306890159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Some representative best practices</a:t>
            </a:r>
            <a:endParaRPr lang="en-US" dirty="0"/>
          </a:p>
        </p:txBody>
      </p:sp>
      <p:sp>
        <p:nvSpPr>
          <p:cNvPr id="4" name="Content Placeholder 3"/>
          <p:cNvSpPr>
            <a:spLocks noGrp="1"/>
          </p:cNvSpPr>
          <p:nvPr>
            <p:ph idx="1"/>
          </p:nvPr>
        </p:nvSpPr>
        <p:spPr/>
        <p:txBody>
          <a:bodyPr/>
          <a:lstStyle/>
          <a:p>
            <a:pPr marL="514350" indent="-514350">
              <a:buFont typeface="+mj-lt"/>
              <a:buAutoNum type="arabicPeriod"/>
            </a:pPr>
            <a:r>
              <a:rPr lang="en-US" dirty="0" smtClean="0"/>
              <a:t>Conducting research</a:t>
            </a:r>
          </a:p>
          <a:p>
            <a:pPr lvl="1"/>
            <a:r>
              <a:rPr lang="en-US" dirty="0"/>
              <a:t>Organize conferences, seminars, and visitor programs that are inclusive. </a:t>
            </a:r>
            <a:endParaRPr lang="en-US" dirty="0" smtClean="0"/>
          </a:p>
          <a:p>
            <a:pPr marL="514350" indent="-514350">
              <a:buFont typeface="+mj-lt"/>
              <a:buAutoNum type="arabicPeriod"/>
            </a:pPr>
            <a:r>
              <a:rPr lang="en-US" dirty="0" smtClean="0"/>
              <a:t>Serving as colleagues</a:t>
            </a:r>
          </a:p>
          <a:p>
            <a:pPr lvl="1"/>
            <a:r>
              <a:rPr lang="en-US" dirty="0"/>
              <a:t>Be an effective </a:t>
            </a:r>
            <a:r>
              <a:rPr lang="en-US" dirty="0" smtClean="0"/>
              <a:t>bystander.</a:t>
            </a:r>
          </a:p>
          <a:p>
            <a:pPr marL="514350" indent="-514350">
              <a:buFont typeface="+mj-lt"/>
              <a:buAutoNum type="arabicPeriod"/>
            </a:pPr>
            <a:r>
              <a:rPr lang="en-US" dirty="0" smtClean="0"/>
              <a:t>Working with students</a:t>
            </a:r>
          </a:p>
          <a:p>
            <a:pPr lvl="1"/>
            <a:r>
              <a:rPr lang="en-US" dirty="0"/>
              <a:t>Use outreach to counter stereotypes about economics and close other information gaps.</a:t>
            </a:r>
            <a:endParaRPr lang="en-US" dirty="0" smtClean="0"/>
          </a:p>
          <a:p>
            <a:pPr marL="514350" indent="-514350">
              <a:buFont typeface="+mj-lt"/>
              <a:buAutoNum type="arabicPeriod"/>
            </a:pPr>
            <a:r>
              <a:rPr lang="en-US" dirty="0" smtClean="0"/>
              <a:t>Leading departments and workplaces</a:t>
            </a:r>
          </a:p>
          <a:p>
            <a:pPr lvl="1"/>
            <a:r>
              <a:rPr lang="en-US" dirty="0"/>
              <a:t>Conduct promotion, tenure, and annual performance reviews in a transparent and equitable manner.</a:t>
            </a:r>
          </a:p>
        </p:txBody>
      </p:sp>
    </p:spTree>
    <p:extLst>
      <p:ext uri="{BB962C8B-B14F-4D97-AF65-F5344CB8AC3E}">
        <p14:creationId xmlns:p14="http://schemas.microsoft.com/office/powerpoint/2010/main" val="225862727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Diversifying seminar speakers in economics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22490" y="1825625"/>
            <a:ext cx="6947020" cy="4351338"/>
          </a:xfrm>
        </p:spPr>
      </p:pic>
      <p:sp>
        <p:nvSpPr>
          <p:cNvPr id="5" name="TextBox 4"/>
          <p:cNvSpPr txBox="1"/>
          <p:nvPr/>
        </p:nvSpPr>
        <p:spPr>
          <a:xfrm>
            <a:off x="2670838" y="6361330"/>
            <a:ext cx="6999436" cy="368391"/>
          </a:xfrm>
          <a:prstGeom prst="rect">
            <a:avLst/>
          </a:prstGeom>
          <a:noFill/>
        </p:spPr>
        <p:txBody>
          <a:bodyPr wrap="square" rtlCol="0">
            <a:spAutoFit/>
          </a:bodyPr>
          <a:lstStyle/>
          <a:p>
            <a:r>
              <a:rPr lang="en-US" dirty="0" smtClean="0"/>
              <a:t>https://econspeakerdiversity.shinyapps.io/EconSpeakerDiversity/</a:t>
            </a:r>
            <a:endParaRPr lang="en-US" dirty="0"/>
          </a:p>
        </p:txBody>
      </p:sp>
    </p:spTree>
    <p:extLst>
      <p:ext uri="{BB962C8B-B14F-4D97-AF65-F5344CB8AC3E}">
        <p14:creationId xmlns:p14="http://schemas.microsoft.com/office/powerpoint/2010/main" val="304162981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7807591" y="2614032"/>
            <a:ext cx="3667125" cy="1268413"/>
          </a:xfr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3665" y="1191128"/>
            <a:ext cx="7198684" cy="5757434"/>
          </a:xfrm>
          <a:prstGeom prst="rect">
            <a:avLst/>
          </a:prstGeom>
        </p:spPr>
      </p:pic>
      <p:sp>
        <p:nvSpPr>
          <p:cNvPr id="3" name="TextBox 2"/>
          <p:cNvSpPr txBox="1"/>
          <p:nvPr/>
        </p:nvSpPr>
        <p:spPr>
          <a:xfrm>
            <a:off x="483665" y="421687"/>
            <a:ext cx="9924757" cy="701731"/>
          </a:xfrm>
          <a:prstGeom prst="rect">
            <a:avLst/>
          </a:prstGeom>
          <a:noFill/>
        </p:spPr>
        <p:txBody>
          <a:bodyPr wrap="square" rtlCol="0">
            <a:spAutoFit/>
          </a:bodyPr>
          <a:lstStyle/>
          <a:p>
            <a:pPr>
              <a:lnSpc>
                <a:spcPct val="90000"/>
              </a:lnSpc>
              <a:spcBef>
                <a:spcPct val="0"/>
              </a:spcBef>
            </a:pPr>
            <a:r>
              <a:rPr lang="en-US" sz="4400" dirty="0">
                <a:latin typeface="+mj-lt"/>
                <a:ea typeface="+mj-ea"/>
                <a:cs typeface="+mj-cs"/>
              </a:rPr>
              <a:t>And in finance</a:t>
            </a:r>
          </a:p>
        </p:txBody>
      </p:sp>
    </p:spTree>
    <p:extLst>
      <p:ext uri="{BB962C8B-B14F-4D97-AF65-F5344CB8AC3E}">
        <p14:creationId xmlns:p14="http://schemas.microsoft.com/office/powerpoint/2010/main" val="94823030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Engaging students</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9900" y="1926172"/>
            <a:ext cx="7454854" cy="4665711"/>
          </a:xfrm>
          <a:prstGeom prst="rect">
            <a:avLst/>
          </a:prstGeom>
        </p:spPr>
      </p:pic>
    </p:spTree>
    <p:extLst>
      <p:ext uri="{BB962C8B-B14F-4D97-AF65-F5344CB8AC3E}">
        <p14:creationId xmlns:p14="http://schemas.microsoft.com/office/powerpoint/2010/main" val="262381394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Sadie Collective for Black Female Undergrads</a:t>
            </a:r>
            <a:endParaRPr lang="en-US" dirty="0"/>
          </a:p>
        </p:txBody>
      </p:sp>
      <p:pic>
        <p:nvPicPr>
          <p:cNvPr id="11" name="Content Placeholder 10"/>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020888" y="1825625"/>
            <a:ext cx="3484223" cy="4351338"/>
          </a:xfrm>
        </p:spPr>
      </p:pic>
      <p:pic>
        <p:nvPicPr>
          <p:cNvPr id="15" name="Content Placeholder 14"/>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2928937" y="3505994"/>
            <a:ext cx="1000125" cy="990600"/>
          </a:xfrm>
        </p:spPr>
      </p:pic>
      <p:pic>
        <p:nvPicPr>
          <p:cNvPr id="14" name="Picture 13"/>
          <p:cNvPicPr>
            <a:picLocks noChangeAspect="1"/>
          </p:cNvPicPr>
          <p:nvPr/>
        </p:nvPicPr>
        <p:blipFill>
          <a:blip r:embed="rId4"/>
          <a:stretch>
            <a:fillRect/>
          </a:stretch>
        </p:blipFill>
        <p:spPr>
          <a:xfrm>
            <a:off x="838200" y="1825625"/>
            <a:ext cx="5119089" cy="4440337"/>
          </a:xfrm>
          <a:prstGeom prst="rect">
            <a:avLst/>
          </a:prstGeom>
        </p:spPr>
      </p:pic>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90897" y="462267"/>
            <a:ext cx="1000125" cy="990600"/>
          </a:xfrm>
          <a:prstGeom prst="rect">
            <a:avLst/>
          </a:prstGeom>
        </p:spPr>
      </p:pic>
      <p:sp>
        <p:nvSpPr>
          <p:cNvPr id="3" name="TextBox 2"/>
          <p:cNvSpPr txBox="1"/>
          <p:nvPr/>
        </p:nvSpPr>
        <p:spPr>
          <a:xfrm>
            <a:off x="733710" y="6285816"/>
            <a:ext cx="11109686" cy="646331"/>
          </a:xfrm>
          <a:prstGeom prst="rect">
            <a:avLst/>
          </a:prstGeom>
          <a:noFill/>
        </p:spPr>
        <p:txBody>
          <a:bodyPr wrap="square" rtlCol="0">
            <a:spAutoFit/>
          </a:bodyPr>
          <a:lstStyle/>
          <a:p>
            <a:r>
              <a:rPr lang="en-US" dirty="0" smtClean="0"/>
              <a:t>See Banks, Nina (2005). “Black Women and Racial Achievement: The Economics of Sadie Tanner Mossell Alexander.”  </a:t>
            </a:r>
            <a:r>
              <a:rPr lang="en-US" i="1" dirty="0" smtClean="0"/>
              <a:t>Review of Black Political Economy, </a:t>
            </a:r>
            <a:r>
              <a:rPr lang="en-US" dirty="0" smtClean="0"/>
              <a:t>33(1):89-124 for more information on Sadie Alexander.</a:t>
            </a:r>
            <a:endParaRPr lang="en-US" dirty="0"/>
          </a:p>
        </p:txBody>
      </p:sp>
    </p:spTree>
    <p:extLst>
      <p:ext uri="{BB962C8B-B14F-4D97-AF65-F5344CB8AC3E}">
        <p14:creationId xmlns:p14="http://schemas.microsoft.com/office/powerpoint/2010/main" val="10630115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White men are a disproportionate share of economics majors at UVA (data: 2011-15)</a:t>
            </a:r>
            <a:endParaRPr lang="en-US" dirty="0"/>
          </a:p>
        </p:txBody>
      </p:sp>
      <p:pic>
        <p:nvPicPr>
          <p:cNvPr id="7" name="Content Placeholder 6"/>
          <p:cNvPicPr>
            <a:picLocks noGrp="1" noChangeAspect="1"/>
          </p:cNvPicPr>
          <p:nvPr>
            <p:ph idx="1"/>
          </p:nvPr>
        </p:nvPicPr>
        <p:blipFill>
          <a:blip r:embed="rId3"/>
          <a:stretch>
            <a:fillRect/>
          </a:stretch>
        </p:blipFill>
        <p:spPr>
          <a:xfrm>
            <a:off x="765247" y="1812373"/>
            <a:ext cx="11043377" cy="4686985"/>
          </a:xfrm>
          <a:prstGeom prst="rect">
            <a:avLst/>
          </a:prstGeom>
        </p:spPr>
      </p:pic>
      <p:sp>
        <p:nvSpPr>
          <p:cNvPr id="8" name="TextBox 7"/>
          <p:cNvSpPr txBox="1"/>
          <p:nvPr/>
        </p:nvSpPr>
        <p:spPr>
          <a:xfrm>
            <a:off x="689907" y="6436377"/>
            <a:ext cx="11427263" cy="369332"/>
          </a:xfrm>
          <a:prstGeom prst="rect">
            <a:avLst/>
          </a:prstGeom>
          <a:noFill/>
        </p:spPr>
        <p:txBody>
          <a:bodyPr wrap="square" rtlCol="0">
            <a:spAutoFit/>
          </a:bodyPr>
          <a:lstStyle/>
          <a:p>
            <a:r>
              <a:rPr lang="en-US" dirty="0"/>
              <a:t>Source. https://www.newyorkfed.org/data-and-statistics/data-visualization/diversity-in-economics#interactive/overview</a:t>
            </a:r>
          </a:p>
        </p:txBody>
      </p:sp>
    </p:spTree>
    <p:extLst>
      <p:ext uri="{BB962C8B-B14F-4D97-AF65-F5344CB8AC3E}">
        <p14:creationId xmlns:p14="http://schemas.microsoft.com/office/powerpoint/2010/main" val="395512331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Opportunities at the Federal Reserve</a:t>
            </a:r>
            <a:endParaRPr lang="en-US" dirty="0"/>
          </a:p>
        </p:txBody>
      </p:sp>
      <p:sp>
        <p:nvSpPr>
          <p:cNvPr id="3" name="Content Placeholder 2"/>
          <p:cNvSpPr>
            <a:spLocks noGrp="1"/>
          </p:cNvSpPr>
          <p:nvPr>
            <p:ph sz="half" idx="1"/>
          </p:nvPr>
        </p:nvSpPr>
        <p:spPr/>
        <p:txBody>
          <a:bodyPr>
            <a:normAutofit/>
          </a:bodyPr>
          <a:lstStyle/>
          <a:p>
            <a:pPr lvl="0"/>
            <a:r>
              <a:rPr lang="en-US" dirty="0"/>
              <a:t>Spring RA </a:t>
            </a:r>
            <a:r>
              <a:rPr lang="en-US" dirty="0" smtClean="0"/>
              <a:t>recruiting </a:t>
            </a:r>
            <a:r>
              <a:rPr lang="en-US" dirty="0"/>
              <a:t>d</a:t>
            </a:r>
            <a:r>
              <a:rPr lang="en-US" dirty="0" smtClean="0"/>
              <a:t>eadline </a:t>
            </a:r>
            <a:r>
              <a:rPr lang="en-US" dirty="0"/>
              <a:t>for the Board is January 31</a:t>
            </a:r>
          </a:p>
          <a:p>
            <a:pPr lvl="0"/>
            <a:r>
              <a:rPr lang="en-US" dirty="0"/>
              <a:t>Visit fedeconjobs.org for </a:t>
            </a:r>
            <a:r>
              <a:rPr lang="en-US" dirty="0" smtClean="0"/>
              <a:t>info </a:t>
            </a:r>
            <a:r>
              <a:rPr lang="en-US" dirty="0"/>
              <a:t>on RA positions across the </a:t>
            </a:r>
            <a:r>
              <a:rPr lang="en-US" dirty="0" smtClean="0"/>
              <a:t>Federal Reserve System</a:t>
            </a:r>
            <a:endParaRPr lang="en-US" dirty="0"/>
          </a:p>
          <a:p>
            <a:pPr lvl="0"/>
            <a:r>
              <a:rPr lang="en-US" dirty="0"/>
              <a:t>Contact </a:t>
            </a:r>
            <a:r>
              <a:rPr lang="en-US" dirty="0" smtClean="0"/>
              <a:t>Quentin </a:t>
            </a:r>
            <a:r>
              <a:rPr lang="en-US" smtClean="0"/>
              <a:t>Johnson </a:t>
            </a:r>
            <a:r>
              <a:rPr lang="en-US" smtClean="0"/>
              <a:t>(</a:t>
            </a:r>
            <a:r>
              <a:rPr lang="en-US" u="sng">
                <a:hlinkClick r:id="rId2"/>
              </a:rPr>
              <a:t>econoutreach@frb.gov</a:t>
            </a:r>
            <a:r>
              <a:rPr lang="en-US" smtClean="0"/>
              <a:t>) </a:t>
            </a:r>
            <a:r>
              <a:rPr lang="en-US" dirty="0" smtClean="0"/>
              <a:t>about </a:t>
            </a:r>
            <a:r>
              <a:rPr lang="en-US" dirty="0"/>
              <a:t>Exploring Careers In Economics (save the date coming soon)</a:t>
            </a:r>
          </a:p>
        </p:txBody>
      </p:sp>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689181" y="1927475"/>
            <a:ext cx="4029814" cy="4029814"/>
          </a:xfrm>
        </p:spPr>
      </p:pic>
    </p:spTree>
    <p:extLst>
      <p:ext uri="{BB962C8B-B14F-4D97-AF65-F5344CB8AC3E}">
        <p14:creationId xmlns:p14="http://schemas.microsoft.com/office/powerpoint/2010/main" val="365793287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Ombudsperson</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059930" y="4848860"/>
            <a:ext cx="1463040" cy="1463040"/>
          </a:xfrm>
        </p:spPr>
      </p:pic>
      <p:sp>
        <p:nvSpPr>
          <p:cNvPr id="5" name="Rectangle 4"/>
          <p:cNvSpPr/>
          <p:nvPr/>
        </p:nvSpPr>
        <p:spPr>
          <a:xfrm>
            <a:off x="774895" y="3726577"/>
            <a:ext cx="5088954" cy="2585323"/>
          </a:xfrm>
          <a:prstGeom prst="rect">
            <a:avLst/>
          </a:prstGeom>
        </p:spPr>
        <p:txBody>
          <a:bodyPr wrap="square">
            <a:spAutoFit/>
          </a:bodyPr>
          <a:lstStyle/>
          <a:p>
            <a:r>
              <a:rPr lang="en-US" b="1" dirty="0" smtClean="0">
                <a:hlinkClick r:id="rId3"/>
              </a:rPr>
              <a:t>Leto Copeley</a:t>
            </a:r>
            <a:r>
              <a:rPr lang="en-US" b="1" dirty="0" smtClean="0"/>
              <a:t>, AEA Ombudsperson</a:t>
            </a:r>
            <a:endParaRPr lang="en-US" dirty="0" smtClean="0"/>
          </a:p>
          <a:p>
            <a:r>
              <a:rPr lang="en-US" b="1" i="1" dirty="0" smtClean="0"/>
              <a:t>Contact Form:</a:t>
            </a:r>
            <a:r>
              <a:rPr lang="en-US" dirty="0" smtClean="0"/>
              <a:t/>
            </a:r>
            <a:br>
              <a:rPr lang="en-US" dirty="0" smtClean="0"/>
            </a:br>
            <a:r>
              <a:rPr lang="en-US" dirty="0" smtClean="0">
                <a:hlinkClick r:id="rId4"/>
              </a:rPr>
              <a:t>https://www.cjglawfirm.com/aea-contact-form/</a:t>
            </a:r>
            <a:r>
              <a:rPr lang="en-US" dirty="0" smtClean="0"/>
              <a:t/>
            </a:r>
            <a:br>
              <a:rPr lang="en-US" dirty="0" smtClean="0"/>
            </a:br>
            <a:r>
              <a:rPr lang="en-US" dirty="0" smtClean="0"/>
              <a:t/>
            </a:r>
            <a:br>
              <a:rPr lang="en-US" dirty="0" smtClean="0"/>
            </a:br>
            <a:r>
              <a:rPr lang="en-US" b="1" i="1" dirty="0" smtClean="0"/>
              <a:t>Email:</a:t>
            </a:r>
            <a:r>
              <a:rPr lang="en-US" dirty="0" smtClean="0"/>
              <a:t/>
            </a:r>
            <a:br>
              <a:rPr lang="en-US" dirty="0" smtClean="0"/>
            </a:br>
            <a:r>
              <a:rPr lang="en-US" dirty="0" smtClean="0">
                <a:hlinkClick r:id="rId5"/>
              </a:rPr>
              <a:t>aeaombuds@cjglawfirm.com</a:t>
            </a:r>
            <a:r>
              <a:rPr lang="en-US" dirty="0" smtClean="0"/>
              <a:t/>
            </a:r>
            <a:br>
              <a:rPr lang="en-US" dirty="0" smtClean="0"/>
            </a:br>
            <a:r>
              <a:rPr lang="en-US" dirty="0" smtClean="0"/>
              <a:t/>
            </a:r>
            <a:br>
              <a:rPr lang="en-US" dirty="0" smtClean="0"/>
            </a:br>
            <a:r>
              <a:rPr lang="en-US" b="1" i="1" dirty="0" smtClean="0"/>
              <a:t>Phone:</a:t>
            </a:r>
            <a:r>
              <a:rPr lang="en-US" dirty="0" smtClean="0"/>
              <a:t/>
            </a:r>
            <a:br>
              <a:rPr lang="en-US" dirty="0" smtClean="0"/>
            </a:br>
            <a:r>
              <a:rPr lang="en-US" dirty="0" smtClean="0"/>
              <a:t>919-937-9382</a:t>
            </a:r>
            <a:endParaRPr lang="en-US" dirty="0"/>
          </a:p>
        </p:txBody>
      </p:sp>
      <p:pic>
        <p:nvPicPr>
          <p:cNvPr id="6" name="Picture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336273" y="1961592"/>
            <a:ext cx="3017527" cy="4528015"/>
          </a:xfrm>
          <a:prstGeom prst="rect">
            <a:avLst/>
          </a:prstGeom>
        </p:spPr>
      </p:pic>
      <p:sp>
        <p:nvSpPr>
          <p:cNvPr id="7" name="Rectangle 6"/>
          <p:cNvSpPr/>
          <p:nvPr/>
        </p:nvSpPr>
        <p:spPr>
          <a:xfrm>
            <a:off x="6084920" y="1968471"/>
            <a:ext cx="2305824" cy="1200329"/>
          </a:xfrm>
          <a:prstGeom prst="rect">
            <a:avLst/>
          </a:prstGeom>
        </p:spPr>
        <p:txBody>
          <a:bodyPr wrap="none">
            <a:spAutoFit/>
          </a:bodyPr>
          <a:lstStyle/>
          <a:p>
            <a:r>
              <a:rPr lang="en-US" dirty="0" smtClean="0">
                <a:hlinkClick r:id="rId7"/>
              </a:rPr>
              <a:t>Francine </a:t>
            </a:r>
            <a:r>
              <a:rPr lang="en-US" dirty="0" err="1" smtClean="0">
                <a:hlinkClick r:id="rId7"/>
              </a:rPr>
              <a:t>Montemurro</a:t>
            </a:r>
            <a:endParaRPr lang="en-US" dirty="0" smtClean="0">
              <a:hlinkClick r:id="rId7"/>
            </a:endParaRPr>
          </a:p>
          <a:p>
            <a:r>
              <a:rPr lang="en-US" b="1" dirty="0" smtClean="0"/>
              <a:t>AFA Ombudsperson</a:t>
            </a:r>
          </a:p>
          <a:p>
            <a:r>
              <a:rPr lang="en-US" dirty="0">
                <a:hlinkClick r:id="rId7"/>
              </a:rPr>
              <a:t>ombuds@afajof.org</a:t>
            </a:r>
            <a:endParaRPr lang="en-US" dirty="0" smtClean="0"/>
          </a:p>
          <a:p>
            <a:endParaRPr lang="en-US" dirty="0"/>
          </a:p>
        </p:txBody>
      </p:sp>
      <p:sp>
        <p:nvSpPr>
          <p:cNvPr id="3" name="TextBox 2"/>
          <p:cNvSpPr txBox="1"/>
          <p:nvPr/>
        </p:nvSpPr>
        <p:spPr>
          <a:xfrm>
            <a:off x="838200" y="2032909"/>
            <a:ext cx="5088954" cy="1323439"/>
          </a:xfrm>
          <a:prstGeom prst="rect">
            <a:avLst/>
          </a:prstGeom>
          <a:noFill/>
        </p:spPr>
        <p:txBody>
          <a:bodyPr wrap="square" rtlCol="0">
            <a:spAutoFit/>
          </a:bodyPr>
          <a:lstStyle/>
          <a:p>
            <a:r>
              <a:rPr lang="en-US" sz="2000" dirty="0" smtClean="0"/>
              <a:t>Provides informal, confidential assistance to individuals who need advice about work-related ethical issues, discrimination, or harassment.</a:t>
            </a:r>
            <a:endParaRPr lang="en-US" sz="2000" dirty="0"/>
          </a:p>
        </p:txBody>
      </p:sp>
    </p:spTree>
    <p:extLst>
      <p:ext uri="{BB962C8B-B14F-4D97-AF65-F5344CB8AC3E}">
        <p14:creationId xmlns:p14="http://schemas.microsoft.com/office/powerpoint/2010/main" val="166331595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Reflections</a:t>
            </a:r>
            <a:endParaRPr lang="en-US" dirty="0"/>
          </a:p>
        </p:txBody>
      </p:sp>
      <p:sp>
        <p:nvSpPr>
          <p:cNvPr id="6" name="Text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198886344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28527" y="365125"/>
            <a:ext cx="11295851" cy="1325563"/>
          </a:xfrm>
        </p:spPr>
        <p:txBody>
          <a:bodyPr/>
          <a:lstStyle/>
          <a:p>
            <a:r>
              <a:rPr lang="en-US" dirty="0" smtClean="0"/>
              <a:t>Discrimination has existed for thousands of years</a:t>
            </a:r>
            <a:endParaRPr lang="en-US" dirty="0"/>
          </a:p>
        </p:txBody>
      </p:sp>
      <p:sp>
        <p:nvSpPr>
          <p:cNvPr id="5" name="Content Placeholder 4"/>
          <p:cNvSpPr>
            <a:spLocks noGrp="1"/>
          </p:cNvSpPr>
          <p:nvPr>
            <p:ph idx="1"/>
          </p:nvPr>
        </p:nvSpPr>
        <p:spPr/>
        <p:txBody>
          <a:bodyPr/>
          <a:lstStyle/>
          <a:p>
            <a:r>
              <a:rPr lang="en-US" dirty="0" smtClean="0"/>
              <a:t>You are not going to solve these problems overnight</a:t>
            </a:r>
          </a:p>
          <a:p>
            <a:r>
              <a:rPr lang="en-US" dirty="0" smtClean="0"/>
              <a:t>But there are a lot of things you can do, individually and collectively, that will improve the situation</a:t>
            </a:r>
            <a:endParaRPr lang="en-US" dirty="0"/>
          </a:p>
        </p:txBody>
      </p:sp>
    </p:spTree>
    <p:extLst>
      <p:ext uri="{BB962C8B-B14F-4D97-AF65-F5344CB8AC3E}">
        <p14:creationId xmlns:p14="http://schemas.microsoft.com/office/powerpoint/2010/main" val="341320482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9869"/>
            <a:ext cx="10515600" cy="1090881"/>
          </a:xfrm>
        </p:spPr>
        <p:txBody>
          <a:bodyPr/>
          <a:lstStyle/>
          <a:p>
            <a:r>
              <a:rPr lang="en-US" dirty="0" smtClean="0"/>
              <a:t>Discrimination flourishes in discretion</a:t>
            </a:r>
            <a:endParaRPr lang="en-US" dirty="0"/>
          </a:p>
        </p:txBody>
      </p:sp>
      <p:sp>
        <p:nvSpPr>
          <p:cNvPr id="3" name="Content Placeholder 2"/>
          <p:cNvSpPr>
            <a:spLocks noGrp="1"/>
          </p:cNvSpPr>
          <p:nvPr>
            <p:ph idx="1"/>
          </p:nvPr>
        </p:nvSpPr>
        <p:spPr/>
        <p:txBody>
          <a:bodyPr/>
          <a:lstStyle/>
          <a:p>
            <a:r>
              <a:rPr lang="en-US" dirty="0" smtClean="0"/>
              <a:t>One of the most important things you can do as an organization is boring and tedious.</a:t>
            </a:r>
          </a:p>
          <a:p>
            <a:r>
              <a:rPr lang="en-US" dirty="0" smtClean="0"/>
              <a:t>For important decisions:</a:t>
            </a:r>
          </a:p>
          <a:p>
            <a:pPr marL="914400" lvl="1" indent="-457200">
              <a:buFont typeface="+mj-lt"/>
              <a:buAutoNum type="arabicPeriod"/>
            </a:pPr>
            <a:r>
              <a:rPr lang="en-US" dirty="0" smtClean="0"/>
              <a:t>Write down your process – your goal, criteria, and procedure.</a:t>
            </a:r>
          </a:p>
          <a:p>
            <a:pPr marL="914400" lvl="1" indent="-457200">
              <a:buFont typeface="+mj-lt"/>
              <a:buAutoNum type="arabicPeriod"/>
            </a:pPr>
            <a:r>
              <a:rPr lang="en-US" dirty="0" smtClean="0"/>
              <a:t>Publicize your process to all stakeholders.</a:t>
            </a:r>
          </a:p>
          <a:p>
            <a:pPr marL="914400" lvl="1" indent="-457200">
              <a:buFont typeface="+mj-lt"/>
              <a:buAutoNum type="arabicPeriod"/>
            </a:pPr>
            <a:r>
              <a:rPr lang="en-US" dirty="0" smtClean="0"/>
              <a:t>Follow your process.</a:t>
            </a:r>
            <a:endParaRPr lang="en-US" dirty="0"/>
          </a:p>
        </p:txBody>
      </p:sp>
    </p:spTree>
    <p:extLst>
      <p:ext uri="{BB962C8B-B14F-4D97-AF65-F5344CB8AC3E}">
        <p14:creationId xmlns:p14="http://schemas.microsoft.com/office/powerpoint/2010/main" val="149322752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 curious</a:t>
            </a:r>
            <a:endParaRPr lang="en-US" dirty="0"/>
          </a:p>
        </p:txBody>
      </p:sp>
      <p:sp>
        <p:nvSpPr>
          <p:cNvPr id="3" name="Content Placeholder 2"/>
          <p:cNvSpPr>
            <a:spLocks noGrp="1"/>
          </p:cNvSpPr>
          <p:nvPr>
            <p:ph idx="1"/>
          </p:nvPr>
        </p:nvSpPr>
        <p:spPr/>
        <p:txBody>
          <a:bodyPr/>
          <a:lstStyle/>
          <a:p>
            <a:r>
              <a:rPr lang="en-US" dirty="0" smtClean="0"/>
              <a:t>Explore the resources on the AEA website and the references in this presentation.</a:t>
            </a:r>
          </a:p>
          <a:p>
            <a:r>
              <a:rPr lang="en-US" dirty="0" smtClean="0"/>
              <a:t>Listen to the experiences of people different from yourself.</a:t>
            </a:r>
          </a:p>
          <a:p>
            <a:r>
              <a:rPr lang="en-US" dirty="0" smtClean="0"/>
              <a:t>Diversify your Twitter feed – CSWEP; CSMGEP; @</a:t>
            </a:r>
            <a:r>
              <a:rPr lang="en-US" dirty="0" err="1" smtClean="0"/>
              <a:t>LGBTQ_Econ</a:t>
            </a:r>
            <a:r>
              <a:rPr lang="en-US" dirty="0" smtClean="0"/>
              <a:t>; </a:t>
            </a:r>
            <a:r>
              <a:rPr lang="en-US" dirty="0" err="1" smtClean="0"/>
              <a:t>Div.E.Q</a:t>
            </a:r>
            <a:r>
              <a:rPr lang="en-US" dirty="0" smtClean="0"/>
              <a:t>.; Sadie Collective; </a:t>
            </a:r>
            <a:r>
              <a:rPr lang="en-US" dirty="0" err="1" smtClean="0"/>
              <a:t>NEAEcon</a:t>
            </a:r>
            <a:r>
              <a:rPr lang="en-US" dirty="0" smtClean="0"/>
              <a:t>; Lisa Cook; Jennifer Doleac; Claudia Sahm; Jacob </a:t>
            </a:r>
            <a:r>
              <a:rPr lang="en-US" dirty="0" err="1" smtClean="0"/>
              <a:t>Vigdor</a:t>
            </a:r>
            <a:r>
              <a:rPr lang="en-US" dirty="0" smtClean="0"/>
              <a:t>; Martha Olney; Sue </a:t>
            </a:r>
            <a:r>
              <a:rPr lang="en-US" dirty="0" err="1" smtClean="0"/>
              <a:t>Dynarski</a:t>
            </a:r>
            <a:r>
              <a:rPr lang="en-US" dirty="0" smtClean="0"/>
              <a:t>; Erin </a:t>
            </a:r>
            <a:r>
              <a:rPr lang="en-US" dirty="0" err="1" smtClean="0"/>
              <a:t>Hengel</a:t>
            </a:r>
            <a:endParaRPr lang="en-US" dirty="0"/>
          </a:p>
        </p:txBody>
      </p:sp>
    </p:spTree>
    <p:extLst>
      <p:ext uri="{BB962C8B-B14F-4D97-AF65-F5344CB8AC3E}">
        <p14:creationId xmlns:p14="http://schemas.microsoft.com/office/powerpoint/2010/main" val="418159337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Accept that you will make mistakes</a:t>
            </a:r>
            <a:endParaRPr lang="en-US" dirty="0"/>
          </a:p>
        </p:txBody>
      </p:sp>
      <p:sp>
        <p:nvSpPr>
          <p:cNvPr id="3" name="Content Placeholder 2"/>
          <p:cNvSpPr>
            <a:spLocks noGrp="1"/>
          </p:cNvSpPr>
          <p:nvPr>
            <p:ph idx="1"/>
          </p:nvPr>
        </p:nvSpPr>
        <p:spPr/>
        <p:txBody>
          <a:bodyPr/>
          <a:lstStyle/>
          <a:p>
            <a:r>
              <a:rPr lang="en-US" dirty="0" smtClean="0"/>
              <a:t>You will say or do things that hurt or offend other people.</a:t>
            </a:r>
          </a:p>
          <a:p>
            <a:r>
              <a:rPr lang="en-US" dirty="0" smtClean="0"/>
              <a:t>The goal is </a:t>
            </a:r>
            <a:r>
              <a:rPr lang="en-US" i="1" dirty="0" smtClean="0"/>
              <a:t>not</a:t>
            </a:r>
            <a:r>
              <a:rPr lang="en-US" dirty="0" smtClean="0"/>
              <a:t> to never do this.</a:t>
            </a:r>
          </a:p>
          <a:p>
            <a:r>
              <a:rPr lang="en-US" dirty="0" smtClean="0"/>
              <a:t>The goal is to build relationships with other people where they will tell you, you can discuss it, and you can learn.</a:t>
            </a:r>
          </a:p>
          <a:p>
            <a:endParaRPr lang="en-US" dirty="0"/>
          </a:p>
        </p:txBody>
      </p:sp>
    </p:spTree>
    <p:extLst>
      <p:ext uri="{BB962C8B-B14F-4D97-AF65-F5344CB8AC3E}">
        <p14:creationId xmlns:p14="http://schemas.microsoft.com/office/powerpoint/2010/main" val="132514377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 an ally</a:t>
            </a:r>
            <a:endParaRPr lang="en-US" dirty="0"/>
          </a:p>
        </p:txBody>
      </p:sp>
      <p:sp>
        <p:nvSpPr>
          <p:cNvPr id="3" name="Content Placeholder 2"/>
          <p:cNvSpPr>
            <a:spLocks noGrp="1"/>
          </p:cNvSpPr>
          <p:nvPr>
            <p:ph idx="1"/>
          </p:nvPr>
        </p:nvSpPr>
        <p:spPr/>
        <p:txBody>
          <a:bodyPr/>
          <a:lstStyle/>
          <a:p>
            <a:r>
              <a:rPr lang="en-US" dirty="0" smtClean="0"/>
              <a:t>“In </a:t>
            </a:r>
            <a:r>
              <a:rPr lang="en-US" dirty="0"/>
              <a:t>the </a:t>
            </a:r>
            <a:r>
              <a:rPr lang="en-US" dirty="0" smtClean="0"/>
              <a:t>end</a:t>
            </a:r>
            <a:r>
              <a:rPr lang="en-US" dirty="0"/>
              <a:t>, we will remember not the words of our enemies, but the silence of our friends</a:t>
            </a:r>
            <a:r>
              <a:rPr lang="en-US" dirty="0" smtClean="0"/>
              <a:t>.” (Martin Luther King, Jr.)</a:t>
            </a:r>
          </a:p>
          <a:p>
            <a:r>
              <a:rPr lang="en-US" dirty="0" smtClean="0"/>
              <a:t>There are many valid reasons why bystanders don’t intervene in disturbing situations: shyness, awkwardness, power imbalances</a:t>
            </a:r>
          </a:p>
          <a:p>
            <a:r>
              <a:rPr lang="en-US" dirty="0" smtClean="0"/>
              <a:t>But there are many ways to be an ally while respecting the obstacles</a:t>
            </a:r>
          </a:p>
          <a:p>
            <a:pPr lvl="1"/>
            <a:r>
              <a:rPr lang="en-US" dirty="0" smtClean="0"/>
              <a:t>You can tell someone else</a:t>
            </a:r>
          </a:p>
          <a:p>
            <a:pPr lvl="1"/>
            <a:r>
              <a:rPr lang="en-US" dirty="0" smtClean="0"/>
              <a:t>You can check in with the person afterwards</a:t>
            </a:r>
          </a:p>
          <a:p>
            <a:pPr lvl="1"/>
            <a:r>
              <a:rPr lang="en-US" dirty="0" smtClean="0"/>
              <a:t>You can change the topic or be a distraction </a:t>
            </a:r>
          </a:p>
          <a:p>
            <a:endParaRPr lang="en-US" dirty="0"/>
          </a:p>
        </p:txBody>
      </p:sp>
    </p:spTree>
    <p:extLst>
      <p:ext uri="{BB962C8B-B14F-4D97-AF65-F5344CB8AC3E}">
        <p14:creationId xmlns:p14="http://schemas.microsoft.com/office/powerpoint/2010/main" val="135697844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Take collective responsibility</a:t>
            </a:r>
            <a:endParaRPr lang="en-US" dirty="0"/>
          </a:p>
        </p:txBody>
      </p:sp>
      <p:sp>
        <p:nvSpPr>
          <p:cNvPr id="3" name="Content Placeholder 2"/>
          <p:cNvSpPr>
            <a:spLocks noGrp="1"/>
          </p:cNvSpPr>
          <p:nvPr>
            <p:ph idx="1"/>
          </p:nvPr>
        </p:nvSpPr>
        <p:spPr>
          <a:xfrm>
            <a:off x="838200" y="1568548"/>
            <a:ext cx="10515600" cy="4608415"/>
          </a:xfrm>
        </p:spPr>
        <p:txBody>
          <a:bodyPr/>
          <a:lstStyle/>
          <a:p>
            <a:r>
              <a:rPr lang="en-US" dirty="0" smtClean="0"/>
              <a:t>Diversity and inclusion is the responsibility of everyone in an organization</a:t>
            </a:r>
          </a:p>
          <a:p>
            <a:pPr lvl="1"/>
            <a:r>
              <a:rPr lang="en-US" dirty="0" smtClean="0"/>
              <a:t>Women are not responsible for solely solving sexism; minorities are not responsible for solely solving racism.</a:t>
            </a:r>
          </a:p>
          <a:p>
            <a:r>
              <a:rPr lang="en-US" dirty="0" smtClean="0"/>
              <a:t>Living out the value that it is a collective responsibility </a:t>
            </a:r>
          </a:p>
          <a:p>
            <a:pPr lvl="1"/>
            <a:r>
              <a:rPr lang="en-US" dirty="0"/>
              <a:t>R</a:t>
            </a:r>
            <a:r>
              <a:rPr lang="en-US" dirty="0" smtClean="0"/>
              <a:t>elieves an enormous burden on under-represented groups.</a:t>
            </a:r>
          </a:p>
          <a:p>
            <a:pPr lvl="1"/>
            <a:r>
              <a:rPr lang="en-US" dirty="0" smtClean="0"/>
              <a:t>Leads to better outcomes for the organization.</a:t>
            </a:r>
          </a:p>
          <a:p>
            <a:r>
              <a:rPr lang="en-US" dirty="0" smtClean="0"/>
              <a:t>The problem is big: it needs the ideas and creativity of everyone</a:t>
            </a:r>
          </a:p>
          <a:p>
            <a:endParaRPr lang="en-US" dirty="0" smtClean="0"/>
          </a:p>
          <a:p>
            <a:endParaRPr lang="en-US" dirty="0"/>
          </a:p>
        </p:txBody>
      </p:sp>
    </p:spTree>
    <p:extLst>
      <p:ext uri="{BB962C8B-B14F-4D97-AF65-F5344CB8AC3E}">
        <p14:creationId xmlns:p14="http://schemas.microsoft.com/office/powerpoint/2010/main" val="22269395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768634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Women are more under-represented as they advance in their careers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193906774"/>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p:cNvSpPr txBox="1"/>
          <p:nvPr/>
        </p:nvSpPr>
        <p:spPr>
          <a:xfrm>
            <a:off x="1026233" y="6242918"/>
            <a:ext cx="10130763" cy="369332"/>
          </a:xfrm>
          <a:prstGeom prst="rect">
            <a:avLst/>
          </a:prstGeom>
          <a:noFill/>
        </p:spPr>
        <p:txBody>
          <a:bodyPr wrap="square" rtlCol="0">
            <a:spAutoFit/>
          </a:bodyPr>
          <a:lstStyle/>
          <a:p>
            <a:r>
              <a:rPr lang="en-US" dirty="0" smtClean="0"/>
              <a:t>Source.  Committee on the Status of Women in the Economics Profession Annual Report, 2018.</a:t>
            </a:r>
            <a:endParaRPr lang="en-US" dirty="0"/>
          </a:p>
        </p:txBody>
      </p:sp>
    </p:spTree>
    <p:extLst>
      <p:ext uri="{BB962C8B-B14F-4D97-AF65-F5344CB8AC3E}">
        <p14:creationId xmlns:p14="http://schemas.microsoft.com/office/powerpoint/2010/main" val="40451974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Progress for new PhDs has stalled since 2006</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14240975"/>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894665" y="6311900"/>
            <a:ext cx="10130763" cy="369332"/>
          </a:xfrm>
          <a:prstGeom prst="rect">
            <a:avLst/>
          </a:prstGeom>
          <a:noFill/>
        </p:spPr>
        <p:txBody>
          <a:bodyPr wrap="square" rtlCol="0">
            <a:spAutoFit/>
          </a:bodyPr>
          <a:lstStyle/>
          <a:p>
            <a:r>
              <a:rPr lang="en-US" dirty="0" smtClean="0"/>
              <a:t>Source.  Committee on the Status of Women in the Economics Profession Annual Report, 2018.</a:t>
            </a:r>
            <a:endParaRPr lang="en-US" dirty="0"/>
          </a:p>
        </p:txBody>
      </p:sp>
    </p:spTree>
    <p:extLst>
      <p:ext uri="{BB962C8B-B14F-4D97-AF65-F5344CB8AC3E}">
        <p14:creationId xmlns:p14="http://schemas.microsoft.com/office/powerpoint/2010/main" val="21797667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Black, </a:t>
            </a:r>
            <a:r>
              <a:rPr lang="en-US" dirty="0" err="1" smtClean="0"/>
              <a:t>Latinx</a:t>
            </a:r>
            <a:r>
              <a:rPr lang="en-US" dirty="0" smtClean="0"/>
              <a:t>, and American Indian numbers are abysmal</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73880862"/>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7788442">
                  <a:extLst>
                    <a:ext uri="{9D8B030D-6E8A-4147-A177-3AD203B41FA5}">
                      <a16:colId xmlns:a16="http://schemas.microsoft.com/office/drawing/2014/main" val="2809700005"/>
                    </a:ext>
                  </a:extLst>
                </a:gridCol>
                <a:gridCol w="2727158">
                  <a:extLst>
                    <a:ext uri="{9D8B030D-6E8A-4147-A177-3AD203B41FA5}">
                      <a16:colId xmlns:a16="http://schemas.microsoft.com/office/drawing/2014/main" val="4195101822"/>
                    </a:ext>
                  </a:extLst>
                </a:gridCol>
              </a:tblGrid>
              <a:tr h="370840">
                <a:tc>
                  <a:txBody>
                    <a:bodyPr/>
                    <a:lstStyle/>
                    <a:p>
                      <a:r>
                        <a:rPr lang="en-US" dirty="0" smtClean="0"/>
                        <a:t>Recipients</a:t>
                      </a:r>
                      <a:r>
                        <a:rPr lang="en-US" baseline="0" dirty="0" smtClean="0"/>
                        <a:t> of </a:t>
                      </a:r>
                      <a:r>
                        <a:rPr lang="en-US" dirty="0" smtClean="0"/>
                        <a:t>PhDs</a:t>
                      </a:r>
                      <a:r>
                        <a:rPr lang="en-US" baseline="0" dirty="0" smtClean="0"/>
                        <a:t> in Economics from US Institutions, 2016-17 Academic Year</a:t>
                      </a:r>
                      <a:endParaRPr lang="en-US" dirty="0"/>
                    </a:p>
                  </a:txBody>
                  <a:tcPr/>
                </a:tc>
                <a:tc>
                  <a:txBody>
                    <a:bodyPr/>
                    <a:lstStyle/>
                    <a:p>
                      <a:r>
                        <a:rPr lang="en-US" dirty="0" smtClean="0"/>
                        <a:t>Number</a:t>
                      </a:r>
                      <a:endParaRPr lang="en-US" dirty="0"/>
                    </a:p>
                  </a:txBody>
                  <a:tcPr/>
                </a:tc>
                <a:extLst>
                  <a:ext uri="{0D108BD9-81ED-4DB2-BD59-A6C34878D82A}">
                    <a16:rowId xmlns:a16="http://schemas.microsoft.com/office/drawing/2014/main" val="2943362584"/>
                  </a:ext>
                </a:extLst>
              </a:tr>
              <a:tr h="370840">
                <a:tc>
                  <a:txBody>
                    <a:bodyPr/>
                    <a:lstStyle/>
                    <a:p>
                      <a:r>
                        <a:rPr lang="en-US" dirty="0" smtClean="0"/>
                        <a:t>All women</a:t>
                      </a:r>
                      <a:endParaRPr lang="en-US" dirty="0"/>
                    </a:p>
                  </a:txBody>
                  <a:tcPr/>
                </a:tc>
                <a:tc>
                  <a:txBody>
                    <a:bodyPr/>
                    <a:lstStyle/>
                    <a:p>
                      <a:pPr algn="r"/>
                      <a:r>
                        <a:rPr lang="en-US" dirty="0" smtClean="0"/>
                        <a:t>380</a:t>
                      </a:r>
                      <a:endParaRPr lang="en-US" dirty="0"/>
                    </a:p>
                  </a:txBody>
                  <a:tcPr/>
                </a:tc>
                <a:extLst>
                  <a:ext uri="{0D108BD9-81ED-4DB2-BD59-A6C34878D82A}">
                    <a16:rowId xmlns:a16="http://schemas.microsoft.com/office/drawing/2014/main" val="3295265800"/>
                  </a:ext>
                </a:extLst>
              </a:tr>
              <a:tr h="370840">
                <a:tc>
                  <a:txBody>
                    <a:bodyPr/>
                    <a:lstStyle/>
                    <a:p>
                      <a:r>
                        <a:rPr lang="en-US" dirty="0" smtClean="0"/>
                        <a:t>  U.S. Citizen or permanent resident</a:t>
                      </a:r>
                      <a:endParaRPr lang="en-US" dirty="0"/>
                    </a:p>
                  </a:txBody>
                  <a:tcPr/>
                </a:tc>
                <a:tc>
                  <a:txBody>
                    <a:bodyPr/>
                    <a:lstStyle/>
                    <a:p>
                      <a:pPr algn="r"/>
                      <a:r>
                        <a:rPr lang="en-US" dirty="0" smtClean="0"/>
                        <a:t>148</a:t>
                      </a:r>
                      <a:endParaRPr lang="en-US" dirty="0"/>
                    </a:p>
                  </a:txBody>
                  <a:tcPr/>
                </a:tc>
                <a:extLst>
                  <a:ext uri="{0D108BD9-81ED-4DB2-BD59-A6C34878D82A}">
                    <a16:rowId xmlns:a16="http://schemas.microsoft.com/office/drawing/2014/main" val="375087354"/>
                  </a:ext>
                </a:extLst>
              </a:tr>
              <a:tr h="370840">
                <a:tc>
                  <a:txBody>
                    <a:bodyPr/>
                    <a:lstStyle/>
                    <a:p>
                      <a:r>
                        <a:rPr lang="en-US" dirty="0" smtClean="0"/>
                        <a:t>      American Indian or Native Alaskan</a:t>
                      </a:r>
                      <a:endParaRPr lang="en-US" dirty="0"/>
                    </a:p>
                  </a:txBody>
                  <a:tcPr/>
                </a:tc>
                <a:tc>
                  <a:txBody>
                    <a:bodyPr/>
                    <a:lstStyle/>
                    <a:p>
                      <a:pPr algn="r"/>
                      <a:r>
                        <a:rPr lang="en-US" dirty="0" smtClean="0"/>
                        <a:t>0</a:t>
                      </a:r>
                      <a:endParaRPr lang="en-US" dirty="0"/>
                    </a:p>
                  </a:txBody>
                  <a:tcPr/>
                </a:tc>
                <a:extLst>
                  <a:ext uri="{0D108BD9-81ED-4DB2-BD59-A6C34878D82A}">
                    <a16:rowId xmlns:a16="http://schemas.microsoft.com/office/drawing/2014/main" val="276255155"/>
                  </a:ext>
                </a:extLst>
              </a:tr>
              <a:tr h="370840">
                <a:tc>
                  <a:txBody>
                    <a:bodyPr/>
                    <a:lstStyle/>
                    <a:p>
                      <a:r>
                        <a:rPr lang="en-US" dirty="0" smtClean="0"/>
                        <a:t>      Black</a:t>
                      </a:r>
                      <a:r>
                        <a:rPr lang="en-US" baseline="0" dirty="0" smtClean="0"/>
                        <a:t> or African-American</a:t>
                      </a:r>
                      <a:endParaRPr lang="en-US" dirty="0"/>
                    </a:p>
                  </a:txBody>
                  <a:tcPr/>
                </a:tc>
                <a:tc>
                  <a:txBody>
                    <a:bodyPr/>
                    <a:lstStyle/>
                    <a:p>
                      <a:pPr algn="r"/>
                      <a:r>
                        <a:rPr lang="en-US" dirty="0" smtClean="0"/>
                        <a:t>7</a:t>
                      </a:r>
                      <a:endParaRPr lang="en-US" dirty="0"/>
                    </a:p>
                  </a:txBody>
                  <a:tcPr/>
                </a:tc>
                <a:extLst>
                  <a:ext uri="{0D108BD9-81ED-4DB2-BD59-A6C34878D82A}">
                    <a16:rowId xmlns:a16="http://schemas.microsoft.com/office/drawing/2014/main" val="2416037743"/>
                  </a:ext>
                </a:extLst>
              </a:tr>
              <a:tr h="370840">
                <a:tc>
                  <a:txBody>
                    <a:bodyPr/>
                    <a:lstStyle/>
                    <a:p>
                      <a:r>
                        <a:rPr lang="en-US" dirty="0" smtClean="0"/>
                        <a:t>      Hispanic</a:t>
                      </a:r>
                      <a:r>
                        <a:rPr lang="en-US" baseline="0" dirty="0" smtClean="0"/>
                        <a:t> or Latina</a:t>
                      </a:r>
                      <a:endParaRPr lang="en-US" dirty="0"/>
                    </a:p>
                  </a:txBody>
                  <a:tcPr/>
                </a:tc>
                <a:tc>
                  <a:txBody>
                    <a:bodyPr/>
                    <a:lstStyle/>
                    <a:p>
                      <a:pPr algn="r"/>
                      <a:r>
                        <a:rPr lang="en-US" dirty="0" smtClean="0"/>
                        <a:t>4</a:t>
                      </a:r>
                      <a:endParaRPr lang="en-US" dirty="0"/>
                    </a:p>
                  </a:txBody>
                  <a:tcPr/>
                </a:tc>
                <a:extLst>
                  <a:ext uri="{0D108BD9-81ED-4DB2-BD59-A6C34878D82A}">
                    <a16:rowId xmlns:a16="http://schemas.microsoft.com/office/drawing/2014/main" val="3985409777"/>
                  </a:ext>
                </a:extLst>
              </a:tr>
            </a:tbl>
          </a:graphicData>
        </a:graphic>
      </p:graphicFrame>
      <p:sp>
        <p:nvSpPr>
          <p:cNvPr id="5" name="TextBox 4"/>
          <p:cNvSpPr txBox="1"/>
          <p:nvPr/>
        </p:nvSpPr>
        <p:spPr>
          <a:xfrm>
            <a:off x="838200" y="4643181"/>
            <a:ext cx="10468602" cy="369332"/>
          </a:xfrm>
          <a:prstGeom prst="rect">
            <a:avLst/>
          </a:prstGeom>
          <a:noFill/>
        </p:spPr>
        <p:txBody>
          <a:bodyPr wrap="square" rtlCol="0">
            <a:spAutoFit/>
          </a:bodyPr>
          <a:lstStyle/>
          <a:p>
            <a:r>
              <a:rPr lang="en-US" dirty="0" smtClean="0"/>
              <a:t>Source.  Committee on the Status of Minority Groups in the Economics Profession Annual Report, 2018</a:t>
            </a:r>
            <a:endParaRPr lang="en-US" dirty="0"/>
          </a:p>
        </p:txBody>
      </p:sp>
    </p:spTree>
    <p:extLst>
      <p:ext uri="{BB962C8B-B14F-4D97-AF65-F5344CB8AC3E}">
        <p14:creationId xmlns:p14="http://schemas.microsoft.com/office/powerpoint/2010/main" val="16474798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 looks worse than Europe</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037999130"/>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p:cNvSpPr txBox="1"/>
          <p:nvPr/>
        </p:nvSpPr>
        <p:spPr>
          <a:xfrm>
            <a:off x="1078860" y="6381065"/>
            <a:ext cx="10558360" cy="369332"/>
          </a:xfrm>
          <a:prstGeom prst="rect">
            <a:avLst/>
          </a:prstGeom>
          <a:noFill/>
        </p:spPr>
        <p:txBody>
          <a:bodyPr wrap="square" rtlCol="0">
            <a:spAutoFit/>
          </a:bodyPr>
          <a:lstStyle/>
          <a:p>
            <a:r>
              <a:rPr lang="en-US" dirty="0" smtClean="0"/>
              <a:t>Source.  Auriol, Friebel, Weinberger, and Wilhelm (2019) on behalf of European Economic  Association.</a:t>
            </a:r>
            <a:endParaRPr lang="en-US" dirty="0"/>
          </a:p>
        </p:txBody>
      </p:sp>
    </p:spTree>
    <p:extLst>
      <p:ext uri="{BB962C8B-B14F-4D97-AF65-F5344CB8AC3E}">
        <p14:creationId xmlns:p14="http://schemas.microsoft.com/office/powerpoint/2010/main" val="27338378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Women are especially under-represented in finance, macro, and international economics</a:t>
            </a:r>
            <a:endParaRPr lang="en-US" dirty="0"/>
          </a:p>
        </p:txBody>
      </p:sp>
      <p:pic>
        <p:nvPicPr>
          <p:cNvPr id="4" name="Content Placeholder 3"/>
          <p:cNvPicPr>
            <a:picLocks noGrp="1" noChangeAspect="1"/>
          </p:cNvPicPr>
          <p:nvPr>
            <p:ph idx="1"/>
          </p:nvPr>
        </p:nvPicPr>
        <p:blipFill>
          <a:blip r:embed="rId2"/>
          <a:stretch>
            <a:fillRect/>
          </a:stretch>
        </p:blipFill>
        <p:spPr>
          <a:xfrm>
            <a:off x="1841047" y="2570774"/>
            <a:ext cx="8077442" cy="3777399"/>
          </a:xfrm>
          <a:prstGeom prst="rect">
            <a:avLst/>
          </a:prstGeom>
        </p:spPr>
      </p:pic>
      <p:sp>
        <p:nvSpPr>
          <p:cNvPr id="5" name="TextBox 4"/>
          <p:cNvSpPr txBox="1"/>
          <p:nvPr/>
        </p:nvSpPr>
        <p:spPr>
          <a:xfrm>
            <a:off x="907822" y="6348173"/>
            <a:ext cx="10788604" cy="369332"/>
          </a:xfrm>
          <a:prstGeom prst="rect">
            <a:avLst/>
          </a:prstGeom>
          <a:noFill/>
        </p:spPr>
        <p:txBody>
          <a:bodyPr wrap="square" rtlCol="0">
            <a:spAutoFit/>
          </a:bodyPr>
          <a:lstStyle/>
          <a:p>
            <a:r>
              <a:rPr lang="en-US" dirty="0" smtClean="0"/>
              <a:t>Source.  Chari and Goldsmith-Pinkham (2018).</a:t>
            </a:r>
            <a:endParaRPr lang="en-US" dirty="0"/>
          </a:p>
        </p:txBody>
      </p:sp>
      <p:sp>
        <p:nvSpPr>
          <p:cNvPr id="3" name="TextBox 2"/>
          <p:cNvSpPr txBox="1"/>
          <p:nvPr/>
        </p:nvSpPr>
        <p:spPr>
          <a:xfrm>
            <a:off x="845234" y="1899898"/>
            <a:ext cx="10733649" cy="461665"/>
          </a:xfrm>
          <a:prstGeom prst="rect">
            <a:avLst/>
          </a:prstGeom>
          <a:noFill/>
        </p:spPr>
        <p:txBody>
          <a:bodyPr wrap="square" rtlCol="0">
            <a:spAutoFit/>
          </a:bodyPr>
          <a:lstStyle/>
          <a:p>
            <a:r>
              <a:rPr lang="en-US" sz="2400" dirty="0"/>
              <a:t>Share of </a:t>
            </a:r>
            <a:r>
              <a:rPr lang="en-US" sz="2400" dirty="0" smtClean="0"/>
              <a:t>authors </a:t>
            </a:r>
            <a:r>
              <a:rPr lang="en-US" sz="2400" dirty="0"/>
              <a:t>of papers presented at the NBER Summer </a:t>
            </a:r>
            <a:r>
              <a:rPr lang="en-US" sz="2400" dirty="0" smtClean="0"/>
              <a:t>Institute who are female</a:t>
            </a:r>
            <a:endParaRPr lang="en-US" sz="2400" dirty="0"/>
          </a:p>
        </p:txBody>
      </p:sp>
    </p:spTree>
    <p:extLst>
      <p:ext uri="{BB962C8B-B14F-4D97-AF65-F5344CB8AC3E}">
        <p14:creationId xmlns:p14="http://schemas.microsoft.com/office/powerpoint/2010/main" val="20531341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2269</TotalTime>
  <Words>2540</Words>
  <Application>Microsoft Office PowerPoint</Application>
  <PresentationFormat>Widescreen</PresentationFormat>
  <Paragraphs>238</Paragraphs>
  <Slides>49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49</vt:i4>
      </vt:variant>
    </vt:vector>
  </HeadingPairs>
  <TitlesOfParts>
    <vt:vector size="55" baseType="lpstr">
      <vt:lpstr>ＭＳ ゴシック</vt:lpstr>
      <vt:lpstr>Arial</vt:lpstr>
      <vt:lpstr>Calibri</vt:lpstr>
      <vt:lpstr>Calibri Light</vt:lpstr>
      <vt:lpstr>TimesNewRomanPSMT</vt:lpstr>
      <vt:lpstr>Office Theme</vt:lpstr>
      <vt:lpstr>Women in  Economics</vt:lpstr>
      <vt:lpstr>Women in Central Banking Panel, AEA 2020</vt:lpstr>
      <vt:lpstr>Statistics</vt:lpstr>
      <vt:lpstr>White men are a disproportionate share of economics majors at UVA (data: 2011-15)</vt:lpstr>
      <vt:lpstr>Women are more under-represented as they advance in their careers</vt:lpstr>
      <vt:lpstr>Progress for new PhDs has stalled since 2006</vt:lpstr>
      <vt:lpstr>Black, Latinx, and American Indian numbers are abysmal</vt:lpstr>
      <vt:lpstr>US looks worse than Europe</vt:lpstr>
      <vt:lpstr>Women are especially under-represented in finance, macro, and international economics</vt:lpstr>
      <vt:lpstr>Female authors are under-represented at top journals</vt:lpstr>
      <vt:lpstr>Why does it matter?</vt:lpstr>
      <vt:lpstr>Men and women have different views on the economy</vt:lpstr>
      <vt:lpstr>PowerPoint Presentation</vt:lpstr>
      <vt:lpstr>Diverse teams conduct more influential research</vt:lpstr>
      <vt:lpstr>Diverse teams are more profitable</vt:lpstr>
      <vt:lpstr>Mechanisms</vt:lpstr>
      <vt:lpstr>Preferences and ability</vt:lpstr>
      <vt:lpstr>Typical comments on papers on gender…</vt:lpstr>
      <vt:lpstr>Women’s careers are more affected by child birth</vt:lpstr>
      <vt:lpstr>Gender-neutral parental leave widens the gap</vt:lpstr>
      <vt:lpstr>The share of white women majoring in math has increased in the past 15 years</vt:lpstr>
      <vt:lpstr>Female-authored papers are cited more</vt:lpstr>
      <vt:lpstr>Female-authored papers are written better</vt:lpstr>
      <vt:lpstr>Women get less credit for co-authored work</vt:lpstr>
      <vt:lpstr>Women do more service work</vt:lpstr>
      <vt:lpstr>Female and nonwhite instructors are evaluated more harshly by students</vt:lpstr>
      <vt:lpstr>Women face more hostile audiences in seminars</vt:lpstr>
      <vt:lpstr>Don’t be this person</vt:lpstr>
      <vt:lpstr>Toxic attitudes toward women persist </vt:lpstr>
      <vt:lpstr>AEA professional climate survey</vt:lpstr>
      <vt:lpstr>Selected climate survey responses by gender</vt:lpstr>
      <vt:lpstr>Resources</vt:lpstr>
      <vt:lpstr>Widespread agreement: economics has a problem</vt:lpstr>
      <vt:lpstr>Best practices</vt:lpstr>
      <vt:lpstr>Some representative best practices</vt:lpstr>
      <vt:lpstr>Diversifying seminar speakers in economics</vt:lpstr>
      <vt:lpstr>PowerPoint Presentation</vt:lpstr>
      <vt:lpstr>Engaging students</vt:lpstr>
      <vt:lpstr>Sadie Collective for Black Female Undergrads</vt:lpstr>
      <vt:lpstr>Opportunities at the Federal Reserve</vt:lpstr>
      <vt:lpstr>Ombudsperson</vt:lpstr>
      <vt:lpstr>Reflections</vt:lpstr>
      <vt:lpstr>Discrimination has existed for thousands of years</vt:lpstr>
      <vt:lpstr>Discrimination flourishes in discretion</vt:lpstr>
      <vt:lpstr>Be curious</vt:lpstr>
      <vt:lpstr>Accept that you will make mistakes</vt:lpstr>
      <vt:lpstr>Be an ally</vt:lpstr>
      <vt:lpstr>Take collective responsibility</vt:lpstr>
      <vt:lpstr>Thank you!</vt:lpstr>
    </vt:vector>
  </TitlesOfParts>
  <Company>FRB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Women in  Economics</dc:title>
  <dc:creator>Karen Pence</dc:creator>
  <cp:lastModifiedBy>Karen Pence</cp:lastModifiedBy>
  <cp:revision>124</cp:revision>
  <dcterms:created xsi:type="dcterms:W3CDTF">2020-01-07T18:29:45Z</dcterms:created>
  <dcterms:modified xsi:type="dcterms:W3CDTF">2020-01-13T04:45:44Z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989ee4ba-851f-4e5a-8106-c777c86e1236</vt:lpwstr>
  </property>
</Properties>
</file>