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1" r:id="rId9"/>
    <p:sldId id="265" r:id="rId10"/>
    <p:sldId id="267" r:id="rId11"/>
    <p:sldId id="266" r:id="rId12"/>
    <p:sldId id="268" r:id="rId13"/>
    <p:sldId id="269" r:id="rId14"/>
    <p:sldId id="271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7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234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89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81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7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90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668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46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408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64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DDFCFE-1380-4890-AE04-95528CEC9253}" type="datetimeFigureOut">
              <a:rPr lang="en-ZA" smtClean="0"/>
              <a:t>13 Mar 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7771C6-AF35-4913-B61A-2D15540AEA37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7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659200"/>
            <a:ext cx="11094720" cy="3566160"/>
          </a:xfrm>
        </p:spPr>
        <p:txBody>
          <a:bodyPr/>
          <a:lstStyle/>
          <a:p>
            <a:r>
              <a:rPr lang="en-ZA" dirty="0" smtClean="0"/>
              <a:t>ROCKBUSTER STEALTH LLC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 smtClean="0"/>
              <a:t>Data analysis and insights</a:t>
            </a:r>
            <a:endParaRPr lang="en-Z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68085" y="5910392"/>
            <a:ext cx="2336272" cy="42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dirty="0" smtClean="0"/>
              <a:t>Melissa Kock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8624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5312"/>
            <a:ext cx="10755086" cy="1450757"/>
          </a:xfrm>
        </p:spPr>
        <p:txBody>
          <a:bodyPr/>
          <a:lstStyle/>
          <a:p>
            <a:r>
              <a:rPr lang="en-ZA" dirty="0" smtClean="0"/>
              <a:t>CUSTOMER GEOGRAPHICAL INFORMATION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3635" y="1746069"/>
            <a:ext cx="3997233" cy="453373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44342" y="2019759"/>
            <a:ext cx="3370217" cy="29587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err="1" smtClean="0"/>
              <a:t>Rockbuster</a:t>
            </a:r>
            <a:r>
              <a:rPr lang="en-ZA" dirty="0" smtClean="0"/>
              <a:t> Stealth’s top 3 largest customer bases are situated in India, China and the United States and continues to Indonesia in the tenth place.</a:t>
            </a:r>
          </a:p>
          <a:p>
            <a:r>
              <a:rPr lang="en-ZA" dirty="0" smtClean="0"/>
              <a:t>See the geographical representation that follows for a visual overview of the customer localities.</a:t>
            </a:r>
          </a:p>
          <a:p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96096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2" y="186964"/>
            <a:ext cx="10611803" cy="60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6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TOP 5 MOST VALUEABLE CUSTOMERS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727103"/>
              </p:ext>
            </p:extLst>
          </p:nvPr>
        </p:nvGraphicFramePr>
        <p:xfrm>
          <a:off x="1097280" y="2246857"/>
          <a:ext cx="10058400" cy="33527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510544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4508455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6867361"/>
                    </a:ext>
                  </a:extLst>
                </a:gridCol>
              </a:tblGrid>
              <a:tr h="558792">
                <a:tc>
                  <a:txBody>
                    <a:bodyPr/>
                    <a:lstStyle/>
                    <a:p>
                      <a:r>
                        <a:rPr lang="en-ZA" dirty="0" smtClean="0"/>
                        <a:t>CUSTOMER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LOCATION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TOTAL AMOUNT SPENT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70848"/>
                  </a:ext>
                </a:extLst>
              </a:tr>
              <a:tr h="558792">
                <a:tc>
                  <a:txBody>
                    <a:bodyPr/>
                    <a:lstStyle/>
                    <a:p>
                      <a:r>
                        <a:rPr lang="en-ZA" dirty="0" smtClean="0"/>
                        <a:t>Casey</a:t>
                      </a:r>
                      <a:r>
                        <a:rPr lang="en-ZA" baseline="0" dirty="0" smtClean="0"/>
                        <a:t> Mena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Tokat</a:t>
                      </a:r>
                      <a:r>
                        <a:rPr lang="en-ZA" dirty="0" smtClean="0"/>
                        <a:t>, Turkey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4443,12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656495"/>
                  </a:ext>
                </a:extLst>
              </a:tr>
              <a:tr h="558792">
                <a:tc>
                  <a:txBody>
                    <a:bodyPr/>
                    <a:lstStyle/>
                    <a:p>
                      <a:r>
                        <a:rPr lang="en-ZA" dirty="0" smtClean="0"/>
                        <a:t>Leslie Seward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Pontianak, Indonesia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4330,20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817695"/>
                  </a:ext>
                </a:extLst>
              </a:tr>
              <a:tr h="558792">
                <a:tc>
                  <a:txBody>
                    <a:bodyPr/>
                    <a:lstStyle/>
                    <a:p>
                      <a:r>
                        <a:rPr lang="en-ZA" dirty="0" smtClean="0"/>
                        <a:t>Sara</a:t>
                      </a:r>
                      <a:r>
                        <a:rPr lang="en-ZA" baseline="0" dirty="0" smtClean="0"/>
                        <a:t> Perry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Atlixco</a:t>
                      </a:r>
                      <a:r>
                        <a:rPr lang="en-ZA" dirty="0" smtClean="0"/>
                        <a:t>, Mexico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4247,10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557101"/>
                  </a:ext>
                </a:extLst>
              </a:tr>
              <a:tr h="558792">
                <a:tc>
                  <a:txBody>
                    <a:bodyPr/>
                    <a:lstStyle/>
                    <a:p>
                      <a:r>
                        <a:rPr lang="en-ZA" dirty="0" smtClean="0"/>
                        <a:t>Alan Kahn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Emeishan</a:t>
                      </a:r>
                      <a:r>
                        <a:rPr lang="en-ZA" dirty="0" smtClean="0"/>
                        <a:t>, China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3113,50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185095"/>
                  </a:ext>
                </a:extLst>
              </a:tr>
              <a:tr h="558792">
                <a:tc>
                  <a:txBody>
                    <a:bodyPr/>
                    <a:lstStyle/>
                    <a:p>
                      <a:r>
                        <a:rPr lang="en-ZA" dirty="0" smtClean="0"/>
                        <a:t>Theresa Watson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Taguig</a:t>
                      </a:r>
                      <a:r>
                        <a:rPr lang="en-ZA" dirty="0" smtClean="0"/>
                        <a:t>, Philippines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2661,90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9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0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62" y="785078"/>
            <a:ext cx="10911840" cy="3566160"/>
          </a:xfrm>
        </p:spPr>
        <p:txBody>
          <a:bodyPr/>
          <a:lstStyle/>
          <a:p>
            <a:r>
              <a:rPr lang="en-ZA" dirty="0" smtClean="0"/>
              <a:t>ROCKBUSTER STEALTH LLC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 smtClean="0"/>
              <a:t>Global Sales Information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619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TOP 15 COUNTRIES BY SALES INCOME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1" y="1850934"/>
            <a:ext cx="5691730" cy="4458426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688182" y="2028468"/>
            <a:ext cx="3370217" cy="33708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 err="1" smtClean="0"/>
              <a:t>Rockbuster</a:t>
            </a:r>
            <a:r>
              <a:rPr lang="en-ZA" dirty="0" smtClean="0"/>
              <a:t> Stealth is the most successful in the countries shown in the graph , with India, China and the United States being top 3 once again.</a:t>
            </a:r>
          </a:p>
          <a:p>
            <a:r>
              <a:rPr lang="en-ZA" dirty="0" smtClean="0"/>
              <a:t>See the geographical representation that follows for a visual overview of the global sales, including all participating countries</a:t>
            </a:r>
          </a:p>
          <a:p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50103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65" y="66316"/>
            <a:ext cx="10847070" cy="6200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186" y="5819316"/>
            <a:ext cx="14001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62" y="785078"/>
            <a:ext cx="10911840" cy="3566160"/>
          </a:xfrm>
        </p:spPr>
        <p:txBody>
          <a:bodyPr/>
          <a:lstStyle/>
          <a:p>
            <a:r>
              <a:rPr lang="en-ZA" dirty="0" smtClean="0"/>
              <a:t>ROCKBUSTER STEALTH LLC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 smtClean="0"/>
              <a:t>In Conclusion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810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 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7323"/>
            <a:ext cx="10058400" cy="3710334"/>
          </a:xfrm>
        </p:spPr>
        <p:txBody>
          <a:bodyPr/>
          <a:lstStyle/>
          <a:p>
            <a:pPr marL="0" indent="0">
              <a:buNone/>
            </a:pPr>
            <a:r>
              <a:rPr lang="en-ZA" dirty="0" smtClean="0"/>
              <a:t>India, China and the United </a:t>
            </a:r>
            <a:r>
              <a:rPr lang="en-ZA" dirty="0"/>
              <a:t>S</a:t>
            </a:r>
            <a:r>
              <a:rPr lang="en-ZA" dirty="0" smtClean="0"/>
              <a:t>tates has the largest standing customer base, so starting testing for the streaming service in those countries can give a good indication of how much value the new service will bring </a:t>
            </a:r>
            <a:r>
              <a:rPr lang="en-ZA" dirty="0" err="1" smtClean="0"/>
              <a:t>Rockbuster</a:t>
            </a:r>
            <a:r>
              <a:rPr lang="en-ZA" dirty="0" smtClean="0"/>
              <a:t>. Advertising can also be in focus for these countries.</a:t>
            </a:r>
          </a:p>
          <a:p>
            <a:pPr marL="0" indent="0">
              <a:buNone/>
            </a:pPr>
            <a:r>
              <a:rPr lang="en-ZA" dirty="0" smtClean="0"/>
              <a:t>With Sports, Animation and Action being the highest grossing genres in </a:t>
            </a:r>
            <a:r>
              <a:rPr lang="en-ZA" dirty="0" err="1" smtClean="0"/>
              <a:t>Rockbuster’s</a:t>
            </a:r>
            <a:r>
              <a:rPr lang="en-ZA" dirty="0" smtClean="0"/>
              <a:t> inventory, adding more of these films will greatly benefit the service.</a:t>
            </a:r>
          </a:p>
          <a:p>
            <a:pPr marL="0" indent="0">
              <a:buNone/>
            </a:pPr>
            <a:r>
              <a:rPr lang="en-ZA" dirty="0" smtClean="0"/>
              <a:t>Include newly released films in the online service’s inventory to attract more customers.</a:t>
            </a:r>
          </a:p>
          <a:p>
            <a:pPr marL="0" indent="0">
              <a:buNone/>
            </a:pPr>
            <a:r>
              <a:rPr lang="en-ZA" dirty="0" smtClean="0"/>
              <a:t>Consider expanding countries where </a:t>
            </a:r>
            <a:r>
              <a:rPr lang="en-ZA" dirty="0" err="1" smtClean="0"/>
              <a:t>Rockbuster</a:t>
            </a:r>
            <a:r>
              <a:rPr lang="en-ZA" dirty="0" smtClean="0"/>
              <a:t> is not currently active to have a greater variety in the customer base</a:t>
            </a:r>
          </a:p>
          <a:p>
            <a:pPr marL="0" indent="0">
              <a:buNone/>
            </a:pPr>
            <a:r>
              <a:rPr lang="en-ZA" dirty="0" smtClean="0"/>
              <a:t>Consider adding loyalty programs for customers that give long term support to the company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317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515" y="1047404"/>
            <a:ext cx="6492240" cy="5257800"/>
          </a:xfrm>
        </p:spPr>
        <p:txBody>
          <a:bodyPr/>
          <a:lstStyle/>
          <a:p>
            <a:r>
              <a:rPr lang="en-ZA" sz="2400" dirty="0" smtClean="0"/>
              <a:t>GOALS:</a:t>
            </a:r>
          </a:p>
          <a:p>
            <a:r>
              <a:rPr lang="en-ZA" dirty="0" err="1" smtClean="0"/>
              <a:t>Rockbuster</a:t>
            </a:r>
            <a:r>
              <a:rPr lang="en-ZA" dirty="0" smtClean="0"/>
              <a:t> Stealth wants to adapt their current business model to include an online streaming service in addition to their physical film rentals</a:t>
            </a:r>
          </a:p>
          <a:p>
            <a:endParaRPr lang="en-ZA" dirty="0"/>
          </a:p>
          <a:p>
            <a:r>
              <a:rPr lang="en-ZA" sz="2400" dirty="0" smtClean="0"/>
              <a:t>MOTIVATION:</a:t>
            </a:r>
          </a:p>
          <a:p>
            <a:r>
              <a:rPr lang="en-ZA" dirty="0" smtClean="0"/>
              <a:t>With the technological age, </a:t>
            </a:r>
            <a:r>
              <a:rPr lang="en-ZA" dirty="0" err="1" smtClean="0"/>
              <a:t>Rockbuster</a:t>
            </a:r>
            <a:r>
              <a:rPr lang="en-ZA" dirty="0" smtClean="0"/>
              <a:t> Stealth needs to stay competitive with companies like Netflix and Amazon, therefore adding a streaming platform to their services greatly increases their ability to stay competitive with others in the film rental industry.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dirty="0" smtClean="0"/>
              <a:t>Tableau Link:</a:t>
            </a:r>
          </a:p>
          <a:p>
            <a:r>
              <a:rPr lang="en-ZA" dirty="0"/>
              <a:t>https://public.tableau.com/views/RockbusterStealthLLC_16471781235430/Top15CountiresSales?:language=en-GB&amp;:display_count=n&amp;:origin=viz_share_link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188764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INVENTORY OVERVIEW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620533"/>
              </p:ext>
            </p:extLst>
          </p:nvPr>
        </p:nvGraphicFramePr>
        <p:xfrm>
          <a:off x="6383382" y="2704601"/>
          <a:ext cx="4772298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86149">
                  <a:extLst>
                    <a:ext uri="{9D8B030D-6E8A-4147-A177-3AD203B41FA5}">
                      <a16:colId xmlns:a16="http://schemas.microsoft.com/office/drawing/2014/main" val="2594092488"/>
                    </a:ext>
                  </a:extLst>
                </a:gridCol>
                <a:gridCol w="2386149">
                  <a:extLst>
                    <a:ext uri="{9D8B030D-6E8A-4147-A177-3AD203B41FA5}">
                      <a16:colId xmlns:a16="http://schemas.microsoft.com/office/drawing/2014/main" val="148816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Film Rating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Amount</a:t>
                      </a:r>
                      <a:r>
                        <a:rPr lang="en-ZA" baseline="0" dirty="0" smtClean="0"/>
                        <a:t> of Films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178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4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194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PG-13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223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0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195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2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NC-117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210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1086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393371" y="3101782"/>
            <a:ext cx="3691346" cy="14306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err="1" smtClean="0"/>
              <a:t>Rockbuster</a:t>
            </a:r>
            <a:r>
              <a:rPr lang="en-ZA" dirty="0" smtClean="0"/>
              <a:t> has a total inventory of 1000 films across 17 genres including Sports, Animation, Action, Sci-Fi, Family and Drama.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9848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INVENTORY OVERVIEW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673819"/>
              </p:ext>
            </p:extLst>
          </p:nvPr>
        </p:nvGraphicFramePr>
        <p:xfrm>
          <a:off x="1097280" y="2011726"/>
          <a:ext cx="100584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64368826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332545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13838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8597783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26119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RENTAL DURATION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RENTAL RATE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FILM</a:t>
                      </a:r>
                      <a:r>
                        <a:rPr lang="en-ZA" baseline="0" dirty="0" smtClean="0"/>
                        <a:t> LENGTH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REPLACEMENT</a:t>
                      </a:r>
                      <a:r>
                        <a:rPr lang="en-ZA" baseline="0" dirty="0" smtClean="0"/>
                        <a:t> COST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28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MINIMUM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0,99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46</a:t>
                      </a:r>
                      <a:r>
                        <a:rPr lang="en-ZA" baseline="0" dirty="0" smtClean="0"/>
                        <a:t> min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9,99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MAXIMUM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4,99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185</a:t>
                      </a:r>
                      <a:r>
                        <a:rPr lang="en-ZA" baseline="0" dirty="0" smtClean="0"/>
                        <a:t> min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29,99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4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AVERAGE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4,985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2,98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115</a:t>
                      </a:r>
                      <a:r>
                        <a:rPr lang="en-ZA" baseline="0" dirty="0" smtClean="0"/>
                        <a:t> min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19,98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9480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3516"/>
              </p:ext>
            </p:extLst>
          </p:nvPr>
        </p:nvGraphicFramePr>
        <p:xfrm>
          <a:off x="1097280" y="4211803"/>
          <a:ext cx="4386217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86217">
                  <a:extLst>
                    <a:ext uri="{9D8B030D-6E8A-4147-A177-3AD203B41FA5}">
                      <a16:colId xmlns:a16="http://schemas.microsoft.com/office/drawing/2014/main" val="1778312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Highest</a:t>
                      </a:r>
                      <a:r>
                        <a:rPr lang="en-ZA" baseline="0" dirty="0" smtClean="0"/>
                        <a:t> Value Film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0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Bucket Brotherhood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728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6249"/>
              </p:ext>
            </p:extLst>
          </p:nvPr>
        </p:nvGraphicFramePr>
        <p:xfrm>
          <a:off x="6769463" y="4211803"/>
          <a:ext cx="4386217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86217">
                  <a:extLst>
                    <a:ext uri="{9D8B030D-6E8A-4147-A177-3AD203B41FA5}">
                      <a16:colId xmlns:a16="http://schemas.microsoft.com/office/drawing/2014/main" val="1778312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Lowest Value</a:t>
                      </a:r>
                      <a:r>
                        <a:rPr lang="en-ZA" baseline="0" dirty="0" smtClean="0"/>
                        <a:t> Film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0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Train Bunch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7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1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62" y="785078"/>
            <a:ext cx="10911840" cy="3566160"/>
          </a:xfrm>
        </p:spPr>
        <p:txBody>
          <a:bodyPr/>
          <a:lstStyle/>
          <a:p>
            <a:r>
              <a:rPr lang="en-ZA" dirty="0" smtClean="0"/>
              <a:t>ROCKBUSTER STEALTH LLC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 smtClean="0"/>
              <a:t>Rental statistics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098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TOP RENTED GENRES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369" y="1842071"/>
            <a:ext cx="6209484" cy="438020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402081" y="3047063"/>
            <a:ext cx="3143794" cy="17969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err="1" smtClean="0"/>
              <a:t>Rockbuster</a:t>
            </a:r>
            <a:r>
              <a:rPr lang="en-ZA" dirty="0"/>
              <a:t> </a:t>
            </a:r>
            <a:r>
              <a:rPr lang="en-ZA" dirty="0" smtClean="0"/>
              <a:t>Stealth’s most profitable genres include Sports, Animation and Action, with Thrillers being the least profitable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28991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TOP RENTED FILMS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2954"/>
            <a:ext cx="6871063" cy="425036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94766" y="3029646"/>
            <a:ext cx="3143794" cy="17969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err="1" smtClean="0"/>
              <a:t>Rockbuster</a:t>
            </a:r>
            <a:r>
              <a:rPr lang="en-ZA" dirty="0" smtClean="0"/>
              <a:t> Stealth’s most rented film is Bucket Brotherhood with 34 rentals, followed by Rocketeer Mother with 33 rentals, then a selection of films with 32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29355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LEAST RENTED FILMS</a:t>
            </a:r>
            <a:endParaRPr lang="en-Z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07681" y="3020938"/>
            <a:ext cx="3143794" cy="197778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err="1" smtClean="0"/>
              <a:t>Rockbuster</a:t>
            </a:r>
            <a:r>
              <a:rPr lang="en-ZA" dirty="0" smtClean="0"/>
              <a:t> Stealth’s least rented films are Train Bunch, Mixed Doors and Hardly Robbers, all with 4 rentals, then followed by the selection of films with 5 rentals</a:t>
            </a:r>
            <a:endParaRPr lang="en-Z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6970"/>
            <a:ext cx="6932997" cy="42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62" y="785078"/>
            <a:ext cx="10911840" cy="3566160"/>
          </a:xfrm>
        </p:spPr>
        <p:txBody>
          <a:bodyPr/>
          <a:lstStyle/>
          <a:p>
            <a:r>
              <a:rPr lang="en-ZA" dirty="0" smtClean="0"/>
              <a:t>ROCKBUSTER STEALTH LLC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 smtClean="0"/>
              <a:t>Customer Information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30694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535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ROCKBUSTER STEALTH LLC</vt:lpstr>
      <vt:lpstr>PROJECT OVERVIEW</vt:lpstr>
      <vt:lpstr>INVENTORY OVERVIEW</vt:lpstr>
      <vt:lpstr>INVENTORY OVERVIEW</vt:lpstr>
      <vt:lpstr>ROCKBUSTER STEALTH LLC</vt:lpstr>
      <vt:lpstr>TOP RENTED GENRES</vt:lpstr>
      <vt:lpstr>TOP RENTED FILMS</vt:lpstr>
      <vt:lpstr>LEAST RENTED FILMS</vt:lpstr>
      <vt:lpstr>ROCKBUSTER STEALTH LLC</vt:lpstr>
      <vt:lpstr>CUSTOMER GEOGRAPHICAL INFORMATION</vt:lpstr>
      <vt:lpstr>PowerPoint Presentation</vt:lpstr>
      <vt:lpstr>TOP 5 MOST VALUEABLE CUSTOMERS</vt:lpstr>
      <vt:lpstr>ROCKBUSTER STEALTH LLC</vt:lpstr>
      <vt:lpstr>TOP 15 COUNTRIES BY SALES INCOME</vt:lpstr>
      <vt:lpstr>PowerPoint Presentation</vt:lpstr>
      <vt:lpstr>ROCKBUSTER STEALTH LLC</vt:lpstr>
      <vt:lpstr>IN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Melissa Kock</dc:creator>
  <cp:lastModifiedBy>Melissa Kock</cp:lastModifiedBy>
  <cp:revision>9</cp:revision>
  <dcterms:created xsi:type="dcterms:W3CDTF">2022-03-13T11:29:54Z</dcterms:created>
  <dcterms:modified xsi:type="dcterms:W3CDTF">2022-03-13T13:33:26Z</dcterms:modified>
</cp:coreProperties>
</file>