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40912" y="412124"/>
            <a:ext cx="10895527" cy="40096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fontAlgn="base"/>
            <a:endParaRPr lang="es-CO" sz="1400" dirty="0"/>
          </a:p>
        </p:txBody>
      </p:sp>
      <p:sp>
        <p:nvSpPr>
          <p:cNvPr id="6" name="Rectángulo 5"/>
          <p:cNvSpPr/>
          <p:nvPr/>
        </p:nvSpPr>
        <p:spPr>
          <a:xfrm>
            <a:off x="3081521" y="5340578"/>
            <a:ext cx="6561283" cy="923330"/>
          </a:xfrm>
          <a:prstGeom prst="rect">
            <a:avLst/>
          </a:prstGeom>
          <a:noFill/>
        </p:spPr>
        <p:txBody>
          <a:bodyPr wrap="none" lIns="91440" tIns="45720" rIns="91440" bIns="45720">
            <a:spAutoFit/>
          </a:bodyPr>
          <a:lstStyle/>
          <a:p>
            <a:pPr algn="ctr"/>
            <a:r>
              <a:rPr lang="es-CO"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Melissa Marín Fajardo</a:t>
            </a:r>
            <a:endParaRPr lang="es-CO"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8" name="Picture 2" descr="Facebook elimina la palabra Facebook de su logo en su último rediseño |  Brandemia_"/>
          <p:cNvPicPr>
            <a:picLocks noChangeAspect="1" noChangeArrowheads="1"/>
          </p:cNvPicPr>
          <p:nvPr/>
        </p:nvPicPr>
        <p:blipFill rotWithShape="1">
          <a:blip r:embed="rId2">
            <a:extLst>
              <a:ext uri="{28A0092B-C50C-407E-A947-70E740481C1C}">
                <a14:useLocalDpi xmlns:a14="http://schemas.microsoft.com/office/drawing/2010/main" val="0"/>
              </a:ext>
            </a:extLst>
          </a:blip>
          <a:srcRect l="21849" t="11966" r="21009" b="8203"/>
          <a:stretch/>
        </p:blipFill>
        <p:spPr bwMode="auto">
          <a:xfrm>
            <a:off x="9275309" y="2708925"/>
            <a:ext cx="1751527" cy="1712891"/>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790787" y="741478"/>
            <a:ext cx="10189713" cy="2585323"/>
          </a:xfrm>
          <a:prstGeom prst="rect">
            <a:avLst/>
          </a:prstGeom>
          <a:noFill/>
        </p:spPr>
        <p:txBody>
          <a:bodyPr wrap="none" lIns="91440" tIns="45720" rIns="91440" bIns="45720">
            <a:spAutoFit/>
          </a:bodyPr>
          <a:lstStyle/>
          <a:p>
            <a:pPr algn="ctr"/>
            <a:r>
              <a:rPr lang="es-CO" sz="5400" b="1" cap="none" spc="0" dirty="0">
                <a:ln w="9525">
                  <a:solidFill>
                    <a:schemeClr val="bg1"/>
                  </a:solidFill>
                  <a:prstDash val="solid"/>
                </a:ln>
                <a:solidFill>
                  <a:schemeClr val="bg2">
                    <a:lumMod val="60000"/>
                    <a:lumOff val="40000"/>
                  </a:schemeClr>
                </a:solidFill>
                <a:effectLst>
                  <a:outerShdw blurRad="12700" dist="38100" dir="2700000" algn="tl" rotWithShape="0">
                    <a:schemeClr val="bg1">
                      <a:lumMod val="50000"/>
                    </a:schemeClr>
                  </a:outerShdw>
                </a:effectLst>
              </a:rPr>
              <a:t>Facebook entrena una Inteligencia </a:t>
            </a:r>
            <a:endParaRPr lang="es-CO" sz="5400" b="1" cap="none" spc="0" dirty="0" smtClean="0">
              <a:ln w="9525">
                <a:solidFill>
                  <a:schemeClr val="bg1"/>
                </a:solidFill>
                <a:prstDash val="solid"/>
              </a:ln>
              <a:solidFill>
                <a:schemeClr val="bg2">
                  <a:lumMod val="60000"/>
                  <a:lumOff val="40000"/>
                </a:schemeClr>
              </a:solidFill>
              <a:effectLst>
                <a:outerShdw blurRad="12700" dist="38100" dir="2700000" algn="tl" rotWithShape="0">
                  <a:schemeClr val="bg1">
                    <a:lumMod val="50000"/>
                  </a:schemeClr>
                </a:outerShdw>
              </a:effectLst>
            </a:endParaRPr>
          </a:p>
          <a:p>
            <a:pPr algn="ctr"/>
            <a:r>
              <a:rPr lang="es-CO" sz="5400" b="1" cap="none" spc="0" dirty="0" smtClean="0">
                <a:ln w="9525">
                  <a:solidFill>
                    <a:schemeClr val="bg1"/>
                  </a:solidFill>
                  <a:prstDash val="solid"/>
                </a:ln>
                <a:solidFill>
                  <a:schemeClr val="bg2">
                    <a:lumMod val="60000"/>
                    <a:lumOff val="40000"/>
                  </a:schemeClr>
                </a:solidFill>
                <a:effectLst>
                  <a:outerShdw blurRad="12700" dist="38100" dir="2700000" algn="tl" rotWithShape="0">
                    <a:schemeClr val="bg1">
                      <a:lumMod val="50000"/>
                    </a:schemeClr>
                  </a:outerShdw>
                </a:effectLst>
              </a:rPr>
              <a:t>Artificial </a:t>
            </a:r>
            <a:r>
              <a:rPr lang="es-CO" sz="5400" b="1" cap="none" spc="0" dirty="0">
                <a:ln w="9525">
                  <a:solidFill>
                    <a:schemeClr val="bg1"/>
                  </a:solidFill>
                  <a:prstDash val="solid"/>
                </a:ln>
                <a:solidFill>
                  <a:schemeClr val="bg2">
                    <a:lumMod val="60000"/>
                    <a:lumOff val="40000"/>
                  </a:schemeClr>
                </a:solidFill>
                <a:effectLst>
                  <a:outerShdw blurRad="12700" dist="38100" dir="2700000" algn="tl" rotWithShape="0">
                    <a:schemeClr val="bg1">
                      <a:lumMod val="50000"/>
                    </a:schemeClr>
                  </a:outerShdw>
                </a:effectLst>
              </a:rPr>
              <a:t>con mil millones </a:t>
            </a:r>
            <a:endParaRPr lang="es-CO" sz="5400" b="1" cap="none" spc="0" dirty="0" smtClean="0">
              <a:ln w="9525">
                <a:solidFill>
                  <a:schemeClr val="bg1"/>
                </a:solidFill>
                <a:prstDash val="solid"/>
              </a:ln>
              <a:solidFill>
                <a:schemeClr val="bg2">
                  <a:lumMod val="60000"/>
                  <a:lumOff val="40000"/>
                </a:schemeClr>
              </a:solidFill>
              <a:effectLst>
                <a:outerShdw blurRad="12700" dist="38100" dir="2700000" algn="tl" rotWithShape="0">
                  <a:schemeClr val="bg1">
                    <a:lumMod val="50000"/>
                  </a:schemeClr>
                </a:outerShdw>
              </a:effectLst>
            </a:endParaRPr>
          </a:p>
          <a:p>
            <a:pPr algn="ctr"/>
            <a:r>
              <a:rPr lang="es-CO" sz="5400" b="1" cap="none" spc="0" dirty="0" smtClean="0">
                <a:ln w="9525">
                  <a:solidFill>
                    <a:schemeClr val="bg1"/>
                  </a:solidFill>
                  <a:prstDash val="solid"/>
                </a:ln>
                <a:solidFill>
                  <a:schemeClr val="bg2">
                    <a:lumMod val="60000"/>
                    <a:lumOff val="40000"/>
                  </a:schemeClr>
                </a:solidFill>
                <a:effectLst>
                  <a:outerShdw blurRad="12700" dist="38100" dir="2700000" algn="tl" rotWithShape="0">
                    <a:schemeClr val="bg1">
                      <a:lumMod val="50000"/>
                    </a:schemeClr>
                  </a:outerShdw>
                </a:effectLst>
              </a:rPr>
              <a:t>de </a:t>
            </a:r>
            <a:r>
              <a:rPr lang="es-CO" sz="5400" b="1" cap="none" spc="0" dirty="0">
                <a:ln w="9525">
                  <a:solidFill>
                    <a:schemeClr val="bg1"/>
                  </a:solidFill>
                  <a:prstDash val="solid"/>
                </a:ln>
                <a:solidFill>
                  <a:schemeClr val="bg2">
                    <a:lumMod val="60000"/>
                    <a:lumOff val="40000"/>
                  </a:schemeClr>
                </a:solidFill>
                <a:effectLst>
                  <a:outerShdw blurRad="12700" dist="38100" dir="2700000" algn="tl" rotWithShape="0">
                    <a:schemeClr val="bg1">
                      <a:lumMod val="50000"/>
                    </a:schemeClr>
                  </a:outerShdw>
                </a:effectLst>
              </a:rPr>
              <a:t>fotos de Instagram</a:t>
            </a:r>
            <a:endParaRPr lang="es-CO" sz="5400" b="1" cap="none" spc="0" dirty="0">
              <a:ln w="9525">
                <a:solidFill>
                  <a:schemeClr val="bg1"/>
                </a:solidFill>
                <a:prstDash val="solid"/>
              </a:ln>
              <a:solidFill>
                <a:schemeClr val="bg2">
                  <a:lumMod val="60000"/>
                  <a:lumOff val="40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60974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069134" y="108225"/>
            <a:ext cx="3636252" cy="1200329"/>
          </a:xfrm>
          <a:prstGeom prst="rect">
            <a:avLst/>
          </a:prstGeom>
          <a:noFill/>
        </p:spPr>
        <p:txBody>
          <a:bodyPr wrap="none" lIns="91440" tIns="45720" rIns="91440" bIns="45720">
            <a:spAutoFit/>
          </a:bodyPr>
          <a:lstStyle/>
          <a:p>
            <a:pPr algn="ctr"/>
            <a:r>
              <a:rPr lang="es-CO" sz="7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El corpus</a:t>
            </a:r>
            <a:endParaRPr lang="es-CO"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ectángulo 4"/>
          <p:cNvSpPr/>
          <p:nvPr/>
        </p:nvSpPr>
        <p:spPr>
          <a:xfrm>
            <a:off x="608528" y="1519707"/>
            <a:ext cx="10943822" cy="506139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s-MX" sz="2400" dirty="0"/>
              <a:t>Dado que Instagram está repleto de todo tipo de imágenes sobre todo tipo de objetos, es el lugar idóneo para tomarlo </a:t>
            </a:r>
            <a:r>
              <a:rPr lang="es-MX" sz="2400" dirty="0" smtClean="0"/>
              <a:t>como </a:t>
            </a:r>
            <a:r>
              <a:rPr lang="es-MX" sz="2400" dirty="0"/>
              <a:t>base de datos </a:t>
            </a:r>
            <a:r>
              <a:rPr lang="es-MX" sz="2400" dirty="0" smtClean="0"/>
              <a:t>de </a:t>
            </a:r>
            <a:r>
              <a:rPr lang="es-MX" sz="2400" dirty="0"/>
              <a:t>fotografías compartidas con el que entrenar a una inteligencia artificial especializada en reconocimiento de imágenes. Y es justo lo que ha hecho Facebook, que para algo es la dueña de esta otra red social con SEER, que tras trabajar sobre mil millones de fotografías ha logrado </a:t>
            </a:r>
            <a:r>
              <a:rPr lang="es-MX" sz="2400" b="1" dirty="0"/>
              <a:t>un 84 % de acierto</a:t>
            </a:r>
            <a:r>
              <a:rPr lang="es-MX" sz="2400" dirty="0"/>
              <a:t> al reconocer visualmente un objeto.</a:t>
            </a:r>
            <a:endParaRPr lang="es-CO" sz="2400" dirty="0"/>
          </a:p>
        </p:txBody>
      </p:sp>
    </p:spTree>
    <p:extLst>
      <p:ext uri="{BB962C8B-B14F-4D97-AF65-F5344CB8AC3E}">
        <p14:creationId xmlns:p14="http://schemas.microsoft.com/office/powerpoint/2010/main" val="209042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634286" y="2369713"/>
            <a:ext cx="10943822" cy="3541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s-MX" sz="2400" dirty="0"/>
              <a:t>A diferencia de otros sistemas que han propuesto el método de etiquetar los objetos que aparecen en las imágenes para que las inteligencias artificiales que los toman como ejemplo aprendan a reconocerlos, SEER analiza imágenes de manera aleatoria, sin etiquetar y sin una información previa que detalle de qué objeto se trata. El proceso se gestiona mediante una </a:t>
            </a:r>
            <a:r>
              <a:rPr lang="es-MX" sz="2400" b="1" dirty="0"/>
              <a:t>supervisión autónoma</a:t>
            </a:r>
            <a:r>
              <a:rPr lang="es-MX" sz="2400" dirty="0"/>
              <a:t>, que es precisamente lo que da nombre a esta visión inteligente por las palabras en inglés </a:t>
            </a:r>
            <a:r>
              <a:rPr lang="es-MX" sz="2400" b="1" dirty="0" err="1"/>
              <a:t>SElfsupERvised</a:t>
            </a:r>
            <a:r>
              <a:rPr lang="es-MX" sz="2400" b="1" dirty="0"/>
              <a:t> (autosupervisado)</a:t>
            </a:r>
            <a:r>
              <a:rPr lang="es-MX" sz="2400" dirty="0"/>
              <a:t>.</a:t>
            </a:r>
            <a:endParaRPr lang="es-CO" sz="2400" dirty="0"/>
          </a:p>
        </p:txBody>
      </p:sp>
      <p:sp>
        <p:nvSpPr>
          <p:cNvPr id="7" name="Rectángulo 6"/>
          <p:cNvSpPr/>
          <p:nvPr/>
        </p:nvSpPr>
        <p:spPr>
          <a:xfrm>
            <a:off x="1220030" y="494591"/>
            <a:ext cx="9385967" cy="1200329"/>
          </a:xfrm>
          <a:prstGeom prst="rect">
            <a:avLst/>
          </a:prstGeom>
          <a:noFill/>
        </p:spPr>
        <p:txBody>
          <a:bodyPr wrap="none" lIns="91440" tIns="45720" rIns="91440" bIns="45720">
            <a:spAutoFit/>
          </a:bodyPr>
          <a:lstStyle/>
          <a:p>
            <a:pPr algn="ctr"/>
            <a:r>
              <a:rPr lang="es-CO" sz="7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Técnicas de aprendizaje </a:t>
            </a:r>
            <a:endParaRPr lang="es-CO"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00298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451849" y="275650"/>
            <a:ext cx="9385967" cy="1200329"/>
          </a:xfrm>
          <a:prstGeom prst="rect">
            <a:avLst/>
          </a:prstGeom>
          <a:noFill/>
        </p:spPr>
        <p:txBody>
          <a:bodyPr wrap="none" lIns="91440" tIns="45720" rIns="91440" bIns="45720">
            <a:spAutoFit/>
          </a:bodyPr>
          <a:lstStyle/>
          <a:p>
            <a:pPr algn="ctr"/>
            <a:r>
              <a:rPr lang="es-CO" sz="7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Técnicas de aprendizaje </a:t>
            </a:r>
            <a:endParaRPr lang="es-CO"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ectángulo 4"/>
          <p:cNvSpPr/>
          <p:nvPr/>
        </p:nvSpPr>
        <p:spPr>
          <a:xfrm>
            <a:off x="531254" y="2163652"/>
            <a:ext cx="10943822" cy="327123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endParaRPr lang="es-CO" sz="2400" dirty="0" smtClean="0"/>
          </a:p>
          <a:p>
            <a:pPr algn="just"/>
            <a:endParaRPr lang="es-CO" sz="2400" dirty="0"/>
          </a:p>
          <a:p>
            <a:pPr algn="just"/>
            <a:r>
              <a:rPr lang="es-MX" sz="2400" dirty="0"/>
              <a:t>Esta IA se vale de dos elementos claves: uno, es un algoritmo capaz de aprender datos a partir de una gran cantidad de imágenes aleatorias, sin metadatos o anotaciones; mientras que el otro, es una red convolucional lo suficientemente grande como para capturar y aprender todos los conceptos visuales a partir de estos grandes volúmenes de datos complejos.</a:t>
            </a:r>
            <a:endParaRPr lang="es-CO" sz="2400" dirty="0" smtClean="0"/>
          </a:p>
          <a:p>
            <a:pPr algn="just"/>
            <a:endParaRPr lang="es-CO" sz="2400" dirty="0"/>
          </a:p>
        </p:txBody>
      </p:sp>
    </p:spTree>
    <p:extLst>
      <p:ext uri="{BB962C8B-B14F-4D97-AF65-F5344CB8AC3E}">
        <p14:creationId xmlns:p14="http://schemas.microsoft.com/office/powerpoint/2010/main" val="2511628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547811" y="275650"/>
            <a:ext cx="5194051" cy="1200329"/>
          </a:xfrm>
          <a:prstGeom prst="rect">
            <a:avLst/>
          </a:prstGeom>
          <a:noFill/>
        </p:spPr>
        <p:txBody>
          <a:bodyPr wrap="none" lIns="91440" tIns="45720" rIns="91440" bIns="45720">
            <a:spAutoFit/>
          </a:bodyPr>
          <a:lstStyle/>
          <a:p>
            <a:pPr algn="ctr"/>
            <a:r>
              <a:rPr lang="es-CO" sz="7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Conclusiones</a:t>
            </a:r>
            <a:endParaRPr lang="es-CO"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ectángulo 4"/>
          <p:cNvSpPr/>
          <p:nvPr/>
        </p:nvSpPr>
        <p:spPr>
          <a:xfrm>
            <a:off x="672921" y="2034861"/>
            <a:ext cx="10943822" cy="455912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s-MX" sz="2400" dirty="0"/>
              <a:t>De momento, SEER se encuentra en fase de investigación, no es más que un prototipo. Para potenciarlo, Facebook comunicó que liberará parte del código de este software bajo una licencia de código abierto, generando una instancia de experimentación para desarrolladores e investigadores, robusteciendo de paso el funcionamiento de esta nueva tecnología de reconocimiento de imágenes.</a:t>
            </a:r>
            <a:endParaRPr lang="es-CO" sz="2400" dirty="0"/>
          </a:p>
        </p:txBody>
      </p:sp>
    </p:spTree>
    <p:extLst>
      <p:ext uri="{BB962C8B-B14F-4D97-AF65-F5344CB8AC3E}">
        <p14:creationId xmlns:p14="http://schemas.microsoft.com/office/powerpoint/2010/main" val="49745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374092" y="133982"/>
            <a:ext cx="6754862" cy="1200329"/>
          </a:xfrm>
          <a:prstGeom prst="rect">
            <a:avLst/>
          </a:prstGeom>
          <a:noFill/>
        </p:spPr>
        <p:txBody>
          <a:bodyPr wrap="none" lIns="91440" tIns="45720" rIns="91440" bIns="45720">
            <a:spAutoFit/>
          </a:bodyPr>
          <a:lstStyle/>
          <a:p>
            <a:pPr algn="ctr"/>
            <a:r>
              <a:rPr lang="es-CO" sz="7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Opinión Personal</a:t>
            </a:r>
            <a:endParaRPr lang="es-CO"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ectángulo 7"/>
          <p:cNvSpPr/>
          <p:nvPr/>
        </p:nvSpPr>
        <p:spPr>
          <a:xfrm>
            <a:off x="569890" y="1558344"/>
            <a:ext cx="10943822" cy="500988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endParaRPr lang="es-CO" sz="2000" dirty="0" smtClean="0"/>
          </a:p>
          <a:p>
            <a:pPr algn="just"/>
            <a:r>
              <a:rPr lang="es-MX" sz="2400" dirty="0"/>
              <a:t>E</a:t>
            </a:r>
            <a:r>
              <a:rPr lang="es-MX" sz="2400" dirty="0" smtClean="0"/>
              <a:t>l </a:t>
            </a:r>
            <a:r>
              <a:rPr lang="es-MX" sz="2400" dirty="0"/>
              <a:t>futuro de la IA está en la creación de sistemas que puedan aprender directamente de cualquier información que se les proporcione, ya sea texto, imágenes u otro tipo de datos, sin depender de conjuntos de datos cuidadosamente seleccionados y etiquetados para enseñarles cómo reconocer objetos en </a:t>
            </a:r>
            <a:r>
              <a:rPr lang="es-MX" sz="2400" dirty="0" smtClean="0"/>
              <a:t>una </a:t>
            </a:r>
            <a:r>
              <a:rPr lang="es-MX" sz="2400" dirty="0"/>
              <a:t>foto, interpretar un bloque de texto o realizar cualquiera de las innumerables otras tareas que le </a:t>
            </a:r>
            <a:r>
              <a:rPr lang="es-MX" sz="2400" dirty="0" smtClean="0"/>
              <a:t>pedimos.</a:t>
            </a:r>
            <a:endParaRPr lang="es-CO" sz="2400" dirty="0"/>
          </a:p>
          <a:p>
            <a:pPr algn="just"/>
            <a:endParaRPr lang="es-MX" sz="2000" dirty="0"/>
          </a:p>
        </p:txBody>
      </p:sp>
    </p:spTree>
    <p:extLst>
      <p:ext uri="{BB962C8B-B14F-4D97-AF65-F5344CB8AC3E}">
        <p14:creationId xmlns:p14="http://schemas.microsoft.com/office/powerpoint/2010/main" val="1781436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49645" y="133982"/>
            <a:ext cx="4603761" cy="1200329"/>
          </a:xfrm>
          <a:prstGeom prst="rect">
            <a:avLst/>
          </a:prstGeom>
          <a:noFill/>
        </p:spPr>
        <p:txBody>
          <a:bodyPr wrap="none" lIns="91440" tIns="45720" rIns="91440" bIns="45720">
            <a:spAutoFit/>
          </a:bodyPr>
          <a:lstStyle/>
          <a:p>
            <a:pPr algn="ctr"/>
            <a:r>
              <a:rPr lang="es-CO" sz="7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Referencias</a:t>
            </a:r>
            <a:endParaRPr lang="es-CO"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ectángulo 4"/>
          <p:cNvSpPr/>
          <p:nvPr/>
        </p:nvSpPr>
        <p:spPr>
          <a:xfrm>
            <a:off x="2703525" y="4210043"/>
            <a:ext cx="6096000" cy="369332"/>
          </a:xfrm>
          <a:prstGeom prst="rect">
            <a:avLst/>
          </a:prstGeom>
        </p:spPr>
        <p:txBody>
          <a:bodyPr>
            <a:spAutoFit/>
          </a:bodyPr>
          <a:lstStyle/>
          <a:p>
            <a:endParaRPr lang="es-CO" dirty="0"/>
          </a:p>
        </p:txBody>
      </p:sp>
      <p:sp>
        <p:nvSpPr>
          <p:cNvPr id="6" name="Rectángulo 5"/>
          <p:cNvSpPr/>
          <p:nvPr/>
        </p:nvSpPr>
        <p:spPr>
          <a:xfrm>
            <a:off x="582768" y="1664389"/>
            <a:ext cx="10943822" cy="382201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endParaRPr lang="es-MX" dirty="0" smtClean="0">
              <a:solidFill>
                <a:schemeClr val="bg1"/>
              </a:solidFill>
              <a:latin typeface="Source Sans Pro"/>
            </a:endParaRPr>
          </a:p>
          <a:p>
            <a:pPr algn="just"/>
            <a:r>
              <a:rPr lang="es-MX" dirty="0" smtClean="0">
                <a:solidFill>
                  <a:schemeClr val="bg1"/>
                </a:solidFill>
                <a:latin typeface="Source Sans Pro"/>
              </a:rPr>
              <a:t>CW </a:t>
            </a:r>
            <a:r>
              <a:rPr lang="es-MX" dirty="0">
                <a:solidFill>
                  <a:schemeClr val="bg1"/>
                </a:solidFill>
                <a:latin typeface="Source Sans Pro"/>
              </a:rPr>
              <a:t>Anderson, Las noticias falsas no son un virus: sobre las plataformas y sus efectos, </a:t>
            </a:r>
            <a:r>
              <a:rPr lang="es-MX" i="1" dirty="0">
                <a:solidFill>
                  <a:schemeClr val="bg1"/>
                </a:solidFill>
                <a:latin typeface="Source Sans Pro"/>
              </a:rPr>
              <a:t>teoría de la comunicación</a:t>
            </a:r>
            <a:r>
              <a:rPr lang="es-MX" dirty="0">
                <a:solidFill>
                  <a:schemeClr val="bg1"/>
                </a:solidFill>
                <a:latin typeface="Source Sans Pro"/>
              </a:rPr>
              <a:t> , volumen 31, número 1, febrero de 2021, páginas 42–61, https://doi-org.crai-ustadigital.usantotomas.edu.co /</a:t>
            </a:r>
            <a:r>
              <a:rPr lang="es-MX" dirty="0" smtClean="0">
                <a:solidFill>
                  <a:schemeClr val="bg1"/>
                </a:solidFill>
                <a:latin typeface="Source Sans Pro"/>
              </a:rPr>
              <a:t>10.1093/</a:t>
            </a:r>
            <a:r>
              <a:rPr lang="es-MX" dirty="0" err="1" smtClean="0">
                <a:solidFill>
                  <a:schemeClr val="bg1"/>
                </a:solidFill>
                <a:latin typeface="Source Sans Pro"/>
              </a:rPr>
              <a:t>ct</a:t>
            </a:r>
            <a:r>
              <a:rPr lang="es-MX" dirty="0" smtClean="0">
                <a:solidFill>
                  <a:schemeClr val="bg1"/>
                </a:solidFill>
                <a:latin typeface="Source Sans Pro"/>
              </a:rPr>
              <a:t>/qtaa008</a:t>
            </a:r>
          </a:p>
          <a:p>
            <a:pPr algn="just"/>
            <a:endParaRPr lang="es-MX" dirty="0" smtClean="0">
              <a:solidFill>
                <a:schemeClr val="bg1"/>
              </a:solidFill>
              <a:latin typeface="Source Sans Pro"/>
            </a:endParaRPr>
          </a:p>
          <a:p>
            <a:pPr algn="just"/>
            <a:endParaRPr lang="es-MX" dirty="0">
              <a:solidFill>
                <a:schemeClr val="bg1"/>
              </a:solidFill>
              <a:latin typeface="Source Sans Pro"/>
            </a:endParaRPr>
          </a:p>
          <a:p>
            <a:pPr algn="just"/>
            <a:r>
              <a:rPr lang="es-CO" sz="2000" dirty="0"/>
              <a:t>Ming-</a:t>
            </a:r>
            <a:r>
              <a:rPr lang="es-CO" sz="2000" dirty="0" err="1"/>
              <a:t>Hung</a:t>
            </a:r>
            <a:r>
              <a:rPr lang="es-CO" sz="2000" dirty="0"/>
              <a:t> Wang, Alex </a:t>
            </a:r>
            <a:r>
              <a:rPr lang="es-CO" sz="2000" dirty="0" err="1"/>
              <a:t>Chuan-Hsien</a:t>
            </a:r>
            <a:r>
              <a:rPr lang="es-CO" sz="2000" dirty="0"/>
              <a:t> Chang, </a:t>
            </a:r>
            <a:r>
              <a:rPr lang="es-CO" sz="2000" dirty="0" err="1"/>
              <a:t>Kuan</a:t>
            </a:r>
            <a:r>
              <a:rPr lang="es-CO" sz="2000" dirty="0"/>
              <a:t>-Ta </a:t>
            </a:r>
            <a:r>
              <a:rPr lang="es-CO" sz="2000" dirty="0" err="1"/>
              <a:t>Chen</a:t>
            </a:r>
            <a:r>
              <a:rPr lang="es-CO" sz="2000" dirty="0"/>
              <a:t>, Chin-</a:t>
            </a:r>
            <a:r>
              <a:rPr lang="es-CO" sz="2000" dirty="0" err="1"/>
              <a:t>Laung</a:t>
            </a:r>
            <a:r>
              <a:rPr lang="es-CO" sz="2000" dirty="0"/>
              <a:t> </a:t>
            </a:r>
            <a:r>
              <a:rPr lang="es-CO" sz="2000" dirty="0" err="1"/>
              <a:t>Lei</a:t>
            </a:r>
            <a:r>
              <a:rPr lang="es-CO" sz="2000" dirty="0"/>
              <a:t>, </a:t>
            </a:r>
            <a:r>
              <a:rPr lang="es-CO" sz="2000" dirty="0" err="1"/>
              <a:t>Estimating</a:t>
            </a:r>
            <a:r>
              <a:rPr lang="es-CO" sz="2000" dirty="0"/>
              <a:t> </a:t>
            </a:r>
            <a:r>
              <a:rPr lang="es-CO" sz="2000" dirty="0" err="1"/>
              <a:t>Ideological</a:t>
            </a:r>
            <a:r>
              <a:rPr lang="es-CO" sz="2000" dirty="0"/>
              <a:t> Scores of Facebook </a:t>
            </a:r>
            <a:r>
              <a:rPr lang="es-CO" sz="2000" dirty="0" err="1"/>
              <a:t>Pages</a:t>
            </a:r>
            <a:r>
              <a:rPr lang="es-CO" sz="2000" dirty="0"/>
              <a:t>: </a:t>
            </a:r>
            <a:r>
              <a:rPr lang="es-CO" sz="2000" dirty="0" err="1"/>
              <a:t>An</a:t>
            </a:r>
            <a:r>
              <a:rPr lang="es-CO" sz="2000" dirty="0"/>
              <a:t> </a:t>
            </a:r>
            <a:r>
              <a:rPr lang="es-CO" sz="2000" dirty="0" err="1"/>
              <a:t>Empirical</a:t>
            </a:r>
            <a:r>
              <a:rPr lang="es-CO" sz="2000" dirty="0"/>
              <a:t> </a:t>
            </a:r>
            <a:r>
              <a:rPr lang="es-CO" sz="2000" dirty="0" err="1"/>
              <a:t>Study</a:t>
            </a:r>
            <a:r>
              <a:rPr lang="es-CO" sz="2000" dirty="0"/>
              <a:t> in </a:t>
            </a:r>
            <a:r>
              <a:rPr lang="es-CO" sz="2000" dirty="0" err="1"/>
              <a:t>Taiwan</a:t>
            </a:r>
            <a:r>
              <a:rPr lang="es-CO" sz="2000" dirty="0"/>
              <a:t>, </a:t>
            </a:r>
            <a:r>
              <a:rPr lang="es-CO" sz="2000" i="1" dirty="0"/>
              <a:t>The </a:t>
            </a:r>
            <a:r>
              <a:rPr lang="es-CO" sz="2000" i="1" dirty="0" err="1"/>
              <a:t>Computer</a:t>
            </a:r>
            <a:r>
              <a:rPr lang="es-CO" sz="2000" i="1" dirty="0"/>
              <a:t> </a:t>
            </a:r>
            <a:r>
              <a:rPr lang="es-CO" sz="2000" i="1" dirty="0" err="1"/>
              <a:t>Journal</a:t>
            </a:r>
            <a:r>
              <a:rPr lang="es-CO" sz="2000" dirty="0"/>
              <a:t> , Volumen 60, Número 11, noviembre de 2017, Páginas 1675– 1686, https://</a:t>
            </a:r>
            <a:r>
              <a:rPr lang="es-CO" sz="2000" dirty="0" smtClean="0"/>
              <a:t>doi-org.crai-ustadigital.usantotomas.edu.co/10.1093/comjnl/bxx045</a:t>
            </a:r>
          </a:p>
          <a:p>
            <a:pPr algn="just"/>
            <a:endParaRPr lang="es-CO" sz="2000" dirty="0">
              <a:solidFill>
                <a:schemeClr val="bg1"/>
              </a:solidFill>
              <a:latin typeface="Source Sans Pro"/>
            </a:endParaRPr>
          </a:p>
          <a:p>
            <a:pPr algn="just"/>
            <a:endParaRPr lang="es-MX" sz="2000" dirty="0" smtClean="0">
              <a:solidFill>
                <a:schemeClr val="bg1"/>
              </a:solidFill>
              <a:latin typeface="Source Sans Pro"/>
            </a:endParaRPr>
          </a:p>
          <a:p>
            <a:endParaRPr lang="es-MX" dirty="0">
              <a:solidFill>
                <a:schemeClr val="bg1"/>
              </a:solidFill>
              <a:latin typeface="Source Sans Pro"/>
            </a:endParaRPr>
          </a:p>
          <a:p>
            <a:endParaRPr lang="es-CO" dirty="0">
              <a:solidFill>
                <a:schemeClr val="bg1"/>
              </a:solidFill>
            </a:endParaRPr>
          </a:p>
        </p:txBody>
      </p:sp>
    </p:spTree>
    <p:extLst>
      <p:ext uri="{BB962C8B-B14F-4D97-AF65-F5344CB8AC3E}">
        <p14:creationId xmlns:p14="http://schemas.microsoft.com/office/powerpoint/2010/main" val="2685009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231</TotalTime>
  <Words>378</Words>
  <Application>Microsoft Office PowerPoint</Application>
  <PresentationFormat>Panorámica</PresentationFormat>
  <Paragraphs>25</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Source Sans Pro</vt:lpstr>
      <vt:lpstr>Celestial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Melissa Marin</dc:creator>
  <cp:lastModifiedBy>Melissa Marin</cp:lastModifiedBy>
  <cp:revision>17</cp:revision>
  <dcterms:created xsi:type="dcterms:W3CDTF">2021-05-08T17:04:31Z</dcterms:created>
  <dcterms:modified xsi:type="dcterms:W3CDTF">2021-05-08T20:55:42Z</dcterms:modified>
</cp:coreProperties>
</file>