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ed Hat Display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ed Hat Display Medium"/>
      <p:regular r:id="rId27"/>
      <p:bold r:id="rId28"/>
      <p:italic r:id="rId29"/>
      <p:boldItalic r:id="rId30"/>
    </p:embeddedFont>
    <p:embeddedFont>
      <p:font typeface="Red Hat Displ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SemiBold-bold.fntdata"/><Relationship Id="rId22" Type="http://schemas.openxmlformats.org/officeDocument/2006/relationships/font" Target="fonts/RedHatDisplaySemiBold-boldItalic.fntdata"/><Relationship Id="rId21" Type="http://schemas.openxmlformats.org/officeDocument/2006/relationships/font" Target="fonts/RedHatDisplay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edHatDisplayMedium-bold.fntdata"/><Relationship Id="rId27" Type="http://schemas.openxmlformats.org/officeDocument/2006/relationships/font" Target="fonts/RedHatDisplay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Displ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Display-regular.fntdata"/><Relationship Id="rId30" Type="http://schemas.openxmlformats.org/officeDocument/2006/relationships/font" Target="fonts/RedHatDisplay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edHatDisplay-italic.fntdata"/><Relationship Id="rId10" Type="http://schemas.openxmlformats.org/officeDocument/2006/relationships/slide" Target="slides/slide5.xml"/><Relationship Id="rId32" Type="http://schemas.openxmlformats.org/officeDocument/2006/relationships/font" Target="fonts/RedHatDis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edHatDisplay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edHatDisplay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342c9129a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342c9129a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7342c9129a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7342c9129a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7342c9129a_0_2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7342c9129a_0_2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7342c9129a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7342c9129a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7342c9129a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7342c9129a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7342c9129a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7342c9129a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7342c9129a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7342c9129a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342c9129a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342c9129a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7342c9129a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7342c9129a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7342c9129a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7342c9129a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7342c9129a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7342c9129a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7342c9129a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7342c9129a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7342c9129a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7342c9129a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1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3" name="Google Shape;253;p1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1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5" name="Google Shape;255;p1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1" name="Google Shape;261;p12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3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3" name="Google Shape;273;p13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4" name="Google Shape;274;p13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13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9" name="Google Shape;279;p13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0" name="Google Shape;280;p13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1" name="Google Shape;281;p13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89" name="Google Shape;289;p14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0" name="Google Shape;290;p14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1" name="Google Shape;291;p14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2" name="Google Shape;292;p14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4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15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1" name="Google Shape;301;p15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3" name="Google Shape;303;p15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5" name="Google Shape;305;p15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6" name="Google Shape;306;p15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9" name="Google Shape;309;p15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15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1" name="Google Shape;311;p15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6" name="Google Shape;316;p15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4" name="Google Shape;324;p16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33" name="Google Shape;333;p16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0" name="Google Shape;340;p17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45" name="Google Shape;345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69" name="Google Shape;369;p17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0" name="Google Shape;370;p17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5" name="Google Shape;375;p18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9" name="Google Shape;379;p18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4" name="Google Shape;384;p1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0" name="Google Shape;390;p1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1" name="Google Shape;391;p19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2" name="Google Shape;392;p19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0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>
            <a:stCxn id="396" idx="1"/>
            <a:endCxn id="397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0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46" name="Google Shape;46;p3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3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1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1"/>
          <p:cNvCxnSpPr>
            <a:stCxn id="408" idx="1"/>
            <a:endCxn id="409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1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1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1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21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9" name="Google Shape;419;p22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22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22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8" name="Google Shape;428;p22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0" name="Google Shape;430;p22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22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2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22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7" name="Google Shape;437;p23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23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2" name="Google Shape;442;p23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3" name="Google Shape;443;p23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5" name="Google Shape;445;p23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2" name="Google Shape;452;p24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3" name="Google Shape;453;p24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4" name="Google Shape;454;p24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5" name="Google Shape;455;p24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6" name="Google Shape;456;p24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4" name="Google Shape;48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3" name="Google Shape;493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5" name="Google Shape;495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2" name="Google Shape;502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3" name="Google Shape;503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7" name="Google Shape;507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4" name="Google Shape;514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9" name="Google Shape;529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78" name="Google Shape;78;p5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51" name="Google Shape;151;p5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75" name="Google Shape;175;p5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1" name="Google Shape;541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79" name="Google Shape;179;p6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6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6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6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6" name="Google Shape;186;p6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6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8" name="Google Shape;188;p6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0" name="Google Shape;190;p6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6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2" name="Google Shape;192;p6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6" name="Google Shape;196;p7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0" name="Google Shape;200;p7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7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7" name="Google Shape;207;p7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7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9" name="Google Shape;209;p7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7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3" name="Google Shape;213;p7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5" name="Google Shape;215;p7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6" name="Google Shape;216;p7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7" name="Google Shape;217;p7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7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9" name="Google Shape;219;p7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9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5" name="Google Shape;225;p9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7" name="Google Shape;227;p9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9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0" name="Google Shape;230;p9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9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2" name="Google Shape;232;p9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9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6" name="Google Shape;236;p10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7" name="Google Shape;237;p10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8" name="Google Shape;238;p10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1" name="Google Shape;241;p10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3" name="Google Shape;243;p1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5" name="Google Shape;245;p1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earth-engine/datasets/catalog/LANDSAT/LC08/C02/T1_L2" TargetMode="External"/><Relationship Id="rId4" Type="http://schemas.openxmlformats.org/officeDocument/2006/relationships/hyperlink" Target="https://developers.google.com/earth-engine/datasets/catalog/LANDSAT/LC08/C02/T1_L2" TargetMode="External"/><Relationship Id="rId5" Type="http://schemas.openxmlformats.org/officeDocument/2006/relationships/hyperlink" Target="https://developers.google.com/earth-engine/datasets/catalog/LANDSAT/LC08/C02/T1_L2" TargetMode="External"/><Relationship Id="rId6" Type="http://schemas.openxmlformats.org/officeDocument/2006/relationships/hyperlink" Target="https://earthengine.googlr.com/" TargetMode="External"/><Relationship Id="rId7" Type="http://schemas.openxmlformats.org/officeDocument/2006/relationships/hyperlink" Target="https://www.un.org/sustainabledevelopmen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type="title"/>
          </p:nvPr>
        </p:nvSpPr>
        <p:spPr>
          <a:xfrm>
            <a:off x="259050" y="3000375"/>
            <a:ext cx="5760900" cy="1258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🛰️ </a:t>
            </a:r>
            <a:r>
              <a:rPr b="1" lang="en" sz="2700">
                <a:latin typeface="Arial"/>
                <a:ea typeface="Arial"/>
                <a:cs typeface="Arial"/>
                <a:sym typeface="Arial"/>
              </a:rPr>
              <a:t>Drought Monitoring Using NDVI Anomalies in Google Earth Engine</a:t>
            </a:r>
            <a:endParaRPr b="1" sz="9500"/>
          </a:p>
        </p:txBody>
      </p:sp>
      <p:sp>
        <p:nvSpPr>
          <p:cNvPr id="549" name="Google Shape;549;p43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August 2025</a:t>
            </a:r>
            <a:endParaRPr sz="12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</a:t>
            </a:r>
            <a:r>
              <a:rPr b="1" lang="en" sz="13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MELISSA NAISIANOI</a:t>
            </a:r>
            <a:endParaRPr b="1" sz="17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468800" y="200925"/>
            <a:ext cx="32148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🌍</a:t>
            </a:r>
            <a:r>
              <a:rPr b="1" lang="en" sz="32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GIS</a:t>
            </a:r>
            <a:r>
              <a:rPr b="1" lang="en" sz="30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b="1" lang="en" sz="3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CAPSTONE PROJECT</a:t>
            </a:r>
            <a:endParaRPr b="1" sz="3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2" name="Google Shape;552;p43"/>
          <p:cNvSpPr txBox="1"/>
          <p:nvPr/>
        </p:nvSpPr>
        <p:spPr>
          <a:xfrm>
            <a:off x="259050" y="2317200"/>
            <a:ext cx="2638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📌</a:t>
            </a:r>
            <a:r>
              <a:rPr b="1" lang="en" sz="20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PROJECT IDEA:</a:t>
            </a:r>
            <a:endParaRPr b="1" sz="20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/>
          <p:nvPr/>
        </p:nvSpPr>
        <p:spPr>
          <a:xfrm>
            <a:off x="228600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3" name="Google Shape;663;p52"/>
          <p:cNvSpPr/>
          <p:nvPr/>
        </p:nvSpPr>
        <p:spPr>
          <a:xfrm>
            <a:off x="2926625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4" name="Google Shape;664;p52"/>
          <p:cNvSpPr/>
          <p:nvPr/>
        </p:nvSpPr>
        <p:spPr>
          <a:xfrm>
            <a:off x="5759225" y="1143713"/>
            <a:ext cx="1500900" cy="276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65" name="Google Shape;665;p52"/>
          <p:cNvSpPr txBox="1"/>
          <p:nvPr>
            <p:ph type="title"/>
          </p:nvPr>
        </p:nvSpPr>
        <p:spPr>
          <a:xfrm>
            <a:off x="603150" y="550950"/>
            <a:ext cx="40158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/>
          </a:p>
        </p:txBody>
      </p:sp>
      <p:sp>
        <p:nvSpPr>
          <p:cNvPr id="666" name="Google Shape;666;p52"/>
          <p:cNvSpPr txBox="1"/>
          <p:nvPr>
            <p:ph idx="2" type="subTitle"/>
          </p:nvPr>
        </p:nvSpPr>
        <p:spPr>
          <a:xfrm>
            <a:off x="228600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1</a:t>
            </a:r>
            <a:endParaRPr/>
          </a:p>
        </p:txBody>
      </p:sp>
      <p:sp>
        <p:nvSpPr>
          <p:cNvPr id="667" name="Google Shape;667;p52"/>
          <p:cNvSpPr txBox="1"/>
          <p:nvPr>
            <p:ph idx="3" type="subTitle"/>
          </p:nvPr>
        </p:nvSpPr>
        <p:spPr>
          <a:xfrm>
            <a:off x="2926625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</a:t>
            </a:r>
            <a:endParaRPr/>
          </a:p>
        </p:txBody>
      </p:sp>
      <p:sp>
        <p:nvSpPr>
          <p:cNvPr id="668" name="Google Shape;668;p52"/>
          <p:cNvSpPr txBox="1"/>
          <p:nvPr>
            <p:ph idx="4" type="subTitle"/>
          </p:nvPr>
        </p:nvSpPr>
        <p:spPr>
          <a:xfrm>
            <a:off x="5759225" y="1149725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3</a:t>
            </a:r>
            <a:endParaRPr/>
          </a:p>
        </p:txBody>
      </p:sp>
      <p:sp>
        <p:nvSpPr>
          <p:cNvPr id="669" name="Google Shape;669;p52"/>
          <p:cNvSpPr txBox="1"/>
          <p:nvPr>
            <p:ph idx="6" type="body"/>
          </p:nvPr>
        </p:nvSpPr>
        <p:spPr>
          <a:xfrm>
            <a:off x="228600" y="1623738"/>
            <a:ext cx="2439900" cy="72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→  </a:t>
            </a:r>
            <a:r>
              <a:rPr b="1" lang="en" sz="1100"/>
              <a:t>Resolved GEE initialization errors in Colab through repeated authentication.</a:t>
            </a:r>
            <a:br>
              <a:rPr b="1" lang="en" sz="1100"/>
            </a:br>
            <a:endParaRPr/>
          </a:p>
        </p:txBody>
      </p:sp>
      <p:sp>
        <p:nvSpPr>
          <p:cNvPr id="670" name="Google Shape;670;p52"/>
          <p:cNvSpPr txBox="1"/>
          <p:nvPr>
            <p:ph idx="5" type="body"/>
          </p:nvPr>
        </p:nvSpPr>
        <p:spPr>
          <a:xfrm>
            <a:off x="2926625" y="1623738"/>
            <a:ext cx="2439900" cy="7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b="1" lang="en" sz="1100"/>
              <a:t>Handled sparse Landsat data due to cloud cover filtering (&lt;30%),reducing image availability.</a:t>
            </a:r>
            <a:endParaRPr/>
          </a:p>
        </p:txBody>
      </p:sp>
      <p:sp>
        <p:nvSpPr>
          <p:cNvPr id="671" name="Google Shape;671;p52"/>
          <p:cNvSpPr txBox="1"/>
          <p:nvPr>
            <p:ph idx="7" type="body"/>
          </p:nvPr>
        </p:nvSpPr>
        <p:spPr>
          <a:xfrm>
            <a:off x="5759225" y="1721238"/>
            <a:ext cx="2439900" cy="5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02870" lvl="0" marL="274320" rtl="0" algn="l">
              <a:spcBef>
                <a:spcPts val="0"/>
              </a:spcBef>
              <a:spcAft>
                <a:spcPts val="0"/>
              </a:spcAft>
              <a:buSzPts val="900"/>
              <a:buChar char="➔"/>
            </a:pPr>
            <a:r>
              <a:rPr b="1" lang="en" sz="1100"/>
              <a:t>Fixed time-series chart issues by aggregating annual means and handling missing data.</a:t>
            </a:r>
            <a:endParaRPr/>
          </a:p>
        </p:txBody>
      </p:sp>
      <p:sp>
        <p:nvSpPr>
          <p:cNvPr id="672" name="Google Shape;672;p52"/>
          <p:cNvSpPr txBox="1"/>
          <p:nvPr/>
        </p:nvSpPr>
        <p:spPr>
          <a:xfrm>
            <a:off x="415225" y="2893225"/>
            <a:ext cx="38577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LEARNINGS: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– Mastered GEE Python integration for NDVI and anomaly analysis.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– Gained skills in geospatial visualizations and data export for submission.</a:t>
            </a:r>
            <a:endParaRPr b="1" sz="11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3" name="Google Shape;673;p52"/>
          <p:cNvSpPr/>
          <p:nvPr/>
        </p:nvSpPr>
        <p:spPr>
          <a:xfrm>
            <a:off x="442025" y="2799450"/>
            <a:ext cx="3710400" cy="180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4" name="Google Shape;674;p52"/>
          <p:cNvSpPr txBox="1"/>
          <p:nvPr/>
        </p:nvSpPr>
        <p:spPr>
          <a:xfrm>
            <a:off x="5290850" y="3201300"/>
            <a:ext cx="30675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INSIGHT: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Overcoming technical hurdles enhanced GIS and problem-solving capabilities.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5" name="Google Shape;675;p52"/>
          <p:cNvSpPr/>
          <p:nvPr/>
        </p:nvSpPr>
        <p:spPr>
          <a:xfrm>
            <a:off x="4875650" y="2926650"/>
            <a:ext cx="3482700" cy="1554000"/>
          </a:xfrm>
          <a:prstGeom prst="teardrop">
            <a:avLst>
              <a:gd fmla="val 10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"/>
          <p:cNvSpPr txBox="1"/>
          <p:nvPr>
            <p:ph type="title"/>
          </p:nvPr>
        </p:nvSpPr>
        <p:spPr>
          <a:xfrm>
            <a:off x="2752825" y="3561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Conclusions and Recommendations</a:t>
            </a:r>
            <a:endParaRPr b="1" sz="2700"/>
          </a:p>
        </p:txBody>
      </p:sp>
      <p:sp>
        <p:nvSpPr>
          <p:cNvPr id="681" name="Google Shape;681;p53"/>
          <p:cNvSpPr txBox="1"/>
          <p:nvPr>
            <p:ph idx="1" type="subTitle"/>
          </p:nvPr>
        </p:nvSpPr>
        <p:spPr>
          <a:xfrm>
            <a:off x="2752825" y="1143300"/>
            <a:ext cx="57609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Findings: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Identified drought-prone areas (eg. eastern Ethiopia in 2022, -0.00887 anomaly) with recovery by 2024 (0.01613), supporting SDG 2, 13 and 15.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Recommendations: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– Integrate rainfall data to validate drought patterns.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– Scale analysis to other African regions for broader impact.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Impact: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Maps and charts guide stakeholders in drought mitigation and food security planning.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Skills: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Demonstrated GIS, Python and cybersecurity; ready for ML integration.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4"/>
          <p:cNvSpPr txBox="1"/>
          <p:nvPr>
            <p:ph idx="1" type="subTitle"/>
          </p:nvPr>
        </p:nvSpPr>
        <p:spPr>
          <a:xfrm>
            <a:off x="3879400" y="778275"/>
            <a:ext cx="4966500" cy="4134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.</a:t>
            </a:r>
            <a:r>
              <a:rPr b="1" lang="en" sz="1500">
                <a:solidFill>
                  <a:schemeClr val="accent1"/>
                </a:solidFill>
              </a:rPr>
              <a:t>Datasets</a:t>
            </a:r>
            <a:r>
              <a:rPr lang="en" sz="1500">
                <a:solidFill>
                  <a:schemeClr val="accent1"/>
                </a:solidFill>
              </a:rPr>
              <a:t>🌍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– Landsat 8 Surface Reflectance: ‘LANDSAT/LC08/C02/T1_L2’[](	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https://developers.google.com/earth-engine/datasets/catalog/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LANDSAT/LC08/C02/T1_L2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– FAO GAUL Boundary: ‘FAO/GAUL/2015/level0’[](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https://developers.google.com/earth-engine/datasets/catalog/FAO_GAUL_2015_level0</a:t>
            </a:r>
            <a:r>
              <a:rPr b="1" lang="en"/>
              <a:t>)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References</a:t>
            </a:r>
            <a:r>
              <a:rPr b="1" lang="en" sz="1500">
                <a:solidFill>
                  <a:schemeClr val="accent1"/>
                </a:solidFill>
              </a:rPr>
              <a:t>🗺️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Google Earth Engine Python API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https://earthengine.googlr.com/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SDG Goals: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https://www.un.org/sustainabledevelopment/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Tools</a:t>
            </a:r>
            <a:r>
              <a:rPr b="1" lang="en" sz="1500">
                <a:solidFill>
                  <a:schemeClr val="accent1"/>
                </a:solidFill>
              </a:rPr>
              <a:t>📊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‘earthengine-api’, ‘geemap’ ,’matplotlib’ ,’scikit-learn’  in Google Colab.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4"/>
          <p:cNvSpPr txBox="1"/>
          <p:nvPr>
            <p:ph type="title"/>
          </p:nvPr>
        </p:nvSpPr>
        <p:spPr>
          <a:xfrm>
            <a:off x="3812425" y="53600"/>
            <a:ext cx="4966500" cy="616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References and Datasets used</a:t>
            </a:r>
            <a:endParaRPr/>
          </a:p>
        </p:txBody>
      </p:sp>
      <p:sp>
        <p:nvSpPr>
          <p:cNvPr id="688" name="Google Shape;688;p54"/>
          <p:cNvSpPr/>
          <p:nvPr/>
        </p:nvSpPr>
        <p:spPr>
          <a:xfrm>
            <a:off x="3629900" y="778275"/>
            <a:ext cx="5285400" cy="192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9" name="Google Shape;689;p54"/>
          <p:cNvSpPr/>
          <p:nvPr/>
        </p:nvSpPr>
        <p:spPr>
          <a:xfrm>
            <a:off x="3663350" y="2761788"/>
            <a:ext cx="5218500" cy="11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0" name="Google Shape;690;p54"/>
          <p:cNvSpPr/>
          <p:nvPr/>
        </p:nvSpPr>
        <p:spPr>
          <a:xfrm>
            <a:off x="3696950" y="4045150"/>
            <a:ext cx="5218500" cy="77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/>
          <p:cNvSpPr/>
          <p:nvPr/>
        </p:nvSpPr>
        <p:spPr>
          <a:xfrm>
            <a:off x="3773125" y="4096025"/>
            <a:ext cx="3679500" cy="587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6" name="Google Shape;696;p55"/>
          <p:cNvSpPr txBox="1"/>
          <p:nvPr>
            <p:ph type="title"/>
          </p:nvPr>
        </p:nvSpPr>
        <p:spPr>
          <a:xfrm>
            <a:off x="2866200" y="951025"/>
            <a:ext cx="6049200" cy="2196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for Watching!</a:t>
            </a:r>
            <a:endParaRPr sz="5000"/>
          </a:p>
        </p:txBody>
      </p:sp>
      <p:pic>
        <p:nvPicPr>
          <p:cNvPr descr="A portrait of a woman with her arms crossed. " id="697" name="Google Shape;697;p5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5127" l="59228" r="14472" t="3339"/>
          <a:stretch/>
        </p:blipFill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16667" name="adj2"/>
            </a:avLst>
          </a:prstGeom>
        </p:spPr>
      </p:pic>
      <p:sp>
        <p:nvSpPr>
          <p:cNvPr id="698" name="Google Shape;698;p55"/>
          <p:cNvSpPr txBox="1"/>
          <p:nvPr>
            <p:ph idx="3" type="subTitle"/>
          </p:nvPr>
        </p:nvSpPr>
        <p:spPr>
          <a:xfrm>
            <a:off x="3859150" y="419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MELISSA NAISIANOI</a:t>
            </a:r>
            <a:r>
              <a:rPr b="1" lang="en"/>
              <a:t>      </a:t>
            </a:r>
            <a:endParaRPr/>
          </a:p>
        </p:txBody>
      </p:sp>
      <p:sp>
        <p:nvSpPr>
          <p:cNvPr id="699" name="Google Shape;699;p55"/>
          <p:cNvSpPr txBox="1"/>
          <p:nvPr>
            <p:ph idx="4" type="subTitle"/>
          </p:nvPr>
        </p:nvSpPr>
        <p:spPr>
          <a:xfrm>
            <a:off x="3859150" y="4437275"/>
            <a:ext cx="19272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matindimelissa@gmail.com</a:t>
            </a:r>
            <a:endParaRPr b="1" sz="1200"/>
          </a:p>
        </p:txBody>
      </p:sp>
      <p:sp>
        <p:nvSpPr>
          <p:cNvPr id="700" name="Google Shape;700;p55"/>
          <p:cNvSpPr txBox="1"/>
          <p:nvPr>
            <p:ph idx="5" type="subTitle"/>
          </p:nvPr>
        </p:nvSpPr>
        <p:spPr>
          <a:xfrm rot="-1943">
            <a:off x="6178255" y="4303383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r>
              <a:rPr b="1" lang="en" sz="1000"/>
              <a:t>254793689063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/>
          <p:nvPr/>
        </p:nvSpPr>
        <p:spPr>
          <a:xfrm>
            <a:off x="4712479" y="45718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4712479" y="216331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9" name="Google Shape;559;p44"/>
          <p:cNvSpPr txBox="1"/>
          <p:nvPr>
            <p:ph idx="1" type="subTitle"/>
          </p:nvPr>
        </p:nvSpPr>
        <p:spPr>
          <a:xfrm>
            <a:off x="5068350" y="412200"/>
            <a:ext cx="2846700" cy="14304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Analyzed </a:t>
            </a:r>
            <a:r>
              <a:rPr b="1" lang="en"/>
              <a:t>NDVI anomalies</a:t>
            </a:r>
            <a:r>
              <a:rPr lang="en"/>
              <a:t> across Ethiopia (2021–2024) using Landsat 8 imagery in </a:t>
            </a:r>
            <a:r>
              <a:rPr b="1" lang="en"/>
              <a:t>Google Earth Engine</a:t>
            </a:r>
            <a:r>
              <a:rPr lang="en"/>
              <a:t> to detect drought patterns and support sustainable land use strategies.</a:t>
            </a:r>
            <a:endParaRPr/>
          </a:p>
        </p:txBody>
      </p:sp>
      <p:sp>
        <p:nvSpPr>
          <p:cNvPr id="560" name="Google Shape;560;p44"/>
          <p:cNvSpPr txBox="1"/>
          <p:nvPr>
            <p:ph type="title"/>
          </p:nvPr>
        </p:nvSpPr>
        <p:spPr>
          <a:xfrm>
            <a:off x="1315050" y="345225"/>
            <a:ext cx="3118500" cy="1293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dk2"/>
                </a:solidFill>
              </a:rPr>
              <a:t>Overview</a:t>
            </a:r>
            <a:r>
              <a:rPr lang="en"/>
              <a:t>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5054550" y="2029375"/>
            <a:ext cx="3496500" cy="272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Key Outputs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NDVI Anomaly Maps (2021–2024)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Time-Series Analysis Chart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Actionable insights aligned with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2 (Zero Hunger)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13 (Climate Action)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SDG 15 (Life on Land)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🌱🌾🌳</a:t>
            </a:r>
            <a:endParaRPr sz="1700"/>
          </a:p>
        </p:txBody>
      </p:sp>
      <p:pic>
        <p:nvPicPr>
          <p:cNvPr id="562" name="Google Shape;562;p44" title="Ethiopia map out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075" y="1801500"/>
            <a:ext cx="3602726" cy="1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2833175" y="3293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🎯</a:t>
            </a:r>
            <a:r>
              <a:rPr lang="en"/>
              <a:t>Project Objectives:</a:t>
            </a:r>
            <a:endParaRPr/>
          </a:p>
        </p:txBody>
      </p:sp>
      <p:sp>
        <p:nvSpPr>
          <p:cNvPr id="568" name="Google Shape;568;p45"/>
          <p:cNvSpPr txBox="1"/>
          <p:nvPr>
            <p:ph idx="1" type="subTitle"/>
          </p:nvPr>
        </p:nvSpPr>
        <p:spPr>
          <a:xfrm>
            <a:off x="2833175" y="1084950"/>
            <a:ext cx="60825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Analyze NDVI Anomalies: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Compute NDVI anomalies (2021–2024, baseline 2015–2020) using Landsat 8 data in GEE to detect vegetation stress and drought-prone areas in Ethiopia. 🌾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Support SDGs: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Align with SDGs 2 (Zero Hunger), 13 (Climate Action), and 15 (Life on Land) by informing drought mitigation strategies. 🌱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Demonstrate Skills: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Showcase GIS (spatial analysis), Python (GEE API, visualization), and cybersecurity (secure data handling, optional encryption) skills. </a:t>
            </a: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Deliver Outputs:</a:t>
            </a: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Produce anomaly maps, time-series charts, a report, and a presentation for submission.📈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"/>
          <p:cNvSpPr txBox="1"/>
          <p:nvPr>
            <p:ph type="title"/>
          </p:nvPr>
        </p:nvSpPr>
        <p:spPr>
          <a:xfrm>
            <a:off x="2752825" y="35615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Relevance:</a:t>
            </a:r>
            <a:endParaRPr/>
          </a:p>
        </p:txBody>
      </p:sp>
      <p:sp>
        <p:nvSpPr>
          <p:cNvPr id="574" name="Google Shape;574;p46"/>
          <p:cNvSpPr txBox="1"/>
          <p:nvPr>
            <p:ph idx="1" type="subTitle"/>
          </p:nvPr>
        </p:nvSpPr>
        <p:spPr>
          <a:xfrm>
            <a:off x="2752825" y="1143300"/>
            <a:ext cx="5760900" cy="32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2 (Zero Hunger):</a:t>
            </a:r>
            <a:r>
              <a:rPr lang="en"/>
              <a:t>  </a:t>
            </a:r>
            <a:r>
              <a:rPr lang="en" sz="1500"/>
              <a:t>Supports food security by identifying vegetation stress. 🍎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13 (Climate Action):</a:t>
            </a:r>
            <a:r>
              <a:rPr lang="en" sz="1500"/>
              <a:t> Enhances climate resilience through drought monitoring. 🌍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SDG 15 (Life on Land):</a:t>
            </a:r>
            <a:r>
              <a:rPr lang="en" sz="1500"/>
              <a:t> Combats desertification via spatial analysis. 🌱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SDG LOGOS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 txBox="1"/>
          <p:nvPr>
            <p:ph idx="1" type="subTitle"/>
          </p:nvPr>
        </p:nvSpPr>
        <p:spPr>
          <a:xfrm>
            <a:off x="3879400" y="778275"/>
            <a:ext cx="4966500" cy="2624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Location:</a:t>
            </a:r>
            <a:r>
              <a:rPr lang="en"/>
              <a:t> Ethiopia, ~ </a:t>
            </a:r>
            <a:r>
              <a:rPr lang="en">
                <a:solidFill>
                  <a:schemeClr val="accent1"/>
                </a:solidFill>
              </a:rPr>
              <a:t>1.1 million km²</a:t>
            </a:r>
            <a:r>
              <a:rPr lang="en"/>
              <a:t>, with diverse agro-ecological zones prone to droughts impacting agriculture. 🏞️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Data:</a:t>
            </a:r>
            <a:r>
              <a:rPr lang="en"/>
              <a:t> FAO GAUL dataset (`</a:t>
            </a:r>
            <a:r>
              <a:rPr lang="en">
                <a:solidFill>
                  <a:schemeClr val="accent1"/>
                </a:solidFill>
              </a:rPr>
              <a:t>FAO/GAUL/2015/level0</a:t>
            </a:r>
            <a:r>
              <a:rPr lang="en"/>
              <a:t>`) defines Ethiopia’s boundary in GEE for precise spatial analysis. 🗺️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Visualization:</a:t>
            </a:r>
            <a:r>
              <a:rPr lang="en"/>
              <a:t> Interactive map centered at [9.145, 40.4897], zoom 6, showing Ethiopia’s boundary. 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Insight:</a:t>
            </a:r>
            <a:r>
              <a:rPr lang="en"/>
              <a:t> Boundary ensures accurate filtering of Landsat 8 data, focusing on drought-vulnerable regions like eastern lowlands. 🌍</a:t>
            </a:r>
            <a:endParaRPr/>
          </a:p>
        </p:txBody>
      </p:sp>
      <p:sp>
        <p:nvSpPr>
          <p:cNvPr id="580" name="Google Shape;580;p47"/>
          <p:cNvSpPr txBox="1"/>
          <p:nvPr>
            <p:ph type="title"/>
          </p:nvPr>
        </p:nvSpPr>
        <p:spPr>
          <a:xfrm>
            <a:off x="3812425" y="53600"/>
            <a:ext cx="4966500" cy="616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Study Area Description:</a:t>
            </a:r>
            <a:r>
              <a:rPr b="1" lang="en" sz="2300"/>
              <a:t>  Ethiopia 📍</a:t>
            </a:r>
            <a:endParaRPr/>
          </a:p>
        </p:txBody>
      </p:sp>
      <p:pic>
        <p:nvPicPr>
          <p:cNvPr id="581" name="Google Shape;581;p47" title="Ethiopia map out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50" y="3107525"/>
            <a:ext cx="4097225" cy="19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8"/>
          <p:cNvSpPr txBox="1"/>
          <p:nvPr>
            <p:ph idx="1" type="subTitle"/>
          </p:nvPr>
        </p:nvSpPr>
        <p:spPr>
          <a:xfrm>
            <a:off x="3895225" y="1407900"/>
            <a:ext cx="4941000" cy="936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Source:</a:t>
            </a:r>
            <a:r>
              <a:rPr lang="en"/>
              <a:t> Landsat 8 Surface Reflectance (`</a:t>
            </a:r>
            <a:r>
              <a:rPr b="1" i="1" lang="en"/>
              <a:t>LANDSAT/LC08/C02/T1_L2`</a:t>
            </a:r>
            <a:r>
              <a:rPr lang="en"/>
              <a:t>, </a:t>
            </a:r>
            <a:r>
              <a:rPr b="1" i="1" lang="en"/>
              <a:t>2015–2024</a:t>
            </a:r>
            <a:r>
              <a:rPr lang="en"/>
              <a:t>) filtered for &lt;30% cloud cover, yielding 9627 NDVI images. 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8"/>
          <p:cNvSpPr txBox="1"/>
          <p:nvPr>
            <p:ph type="title"/>
          </p:nvPr>
        </p:nvSpPr>
        <p:spPr>
          <a:xfrm>
            <a:off x="3774700" y="160750"/>
            <a:ext cx="4966500" cy="111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Sources and Processing📦</a:t>
            </a:r>
            <a:endParaRPr sz="3500"/>
          </a:p>
        </p:txBody>
      </p:sp>
      <p:pic>
        <p:nvPicPr>
          <p:cNvPr id="588" name="Google Shape;588;p48" title="NDVI Ethiop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" y="2933400"/>
            <a:ext cx="4387350" cy="20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8"/>
          <p:cNvSpPr txBox="1"/>
          <p:nvPr/>
        </p:nvSpPr>
        <p:spPr>
          <a:xfrm>
            <a:off x="5116700" y="2451200"/>
            <a:ext cx="3719400" cy="25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Preprocessing:</a:t>
            </a:r>
            <a:endParaRPr b="1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 Calculated NDVI using NIR (SR_B5) and red (SR_B4) bands: `(NIR - Red) / (NIR + Red)`. 🧮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 Clipped to Ethiopia’s boundary using FAO GAUL dataset. 📍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-Output: 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5431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baseline images (2015–2020) and 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3642 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anomaly images (2021–2024). 📈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-</a:t>
            </a:r>
            <a:r>
              <a:rPr b="1"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Cybersecurity:</a:t>
            </a:r>
            <a:r>
              <a:rPr lang="en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Secure GEE OAuth authentication ensured safe data access. 🔒</a:t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9"/>
          <p:cNvSpPr/>
          <p:nvPr/>
        </p:nvSpPr>
        <p:spPr>
          <a:xfrm>
            <a:off x="4590950" y="24819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5" name="Google Shape;595;p49"/>
          <p:cNvSpPr/>
          <p:nvPr/>
        </p:nvSpPr>
        <p:spPr>
          <a:xfrm>
            <a:off x="4590950" y="38127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6" name="Google Shape;596;p49"/>
          <p:cNvSpPr/>
          <p:nvPr/>
        </p:nvSpPr>
        <p:spPr>
          <a:xfrm>
            <a:off x="4590950" y="11511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Month Year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8" name="Google Shape;598;p49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Process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9" name="Google Shape;599;p49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Tools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0" name="Google Shape;600;p49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ed Hat Display"/>
                <a:ea typeface="Red Hat Display"/>
                <a:cs typeface="Red Hat Display"/>
                <a:sym typeface="Red Hat Display"/>
              </a:rPr>
              <a:t>Methodology</a:t>
            </a:r>
            <a:endParaRPr b="1" sz="12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1" name="Google Shape;601;p49"/>
          <p:cNvSpPr txBox="1"/>
          <p:nvPr>
            <p:ph type="title"/>
          </p:nvPr>
        </p:nvSpPr>
        <p:spPr>
          <a:xfrm>
            <a:off x="228600" y="420025"/>
            <a:ext cx="29262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🔍</a:t>
            </a:r>
            <a:r>
              <a:rPr b="1" lang="en">
                <a:solidFill>
                  <a:schemeClr val="accent1"/>
                </a:solidFill>
              </a:rPr>
              <a:t>G</a:t>
            </a:r>
            <a:r>
              <a:rPr b="1" lang="en"/>
              <a:t>EOSPATIAL ANALYSIS SUMMARY</a:t>
            </a:r>
            <a:endParaRPr b="1" sz="3100"/>
          </a:p>
        </p:txBody>
      </p:sp>
      <p:sp>
        <p:nvSpPr>
          <p:cNvPr id="602" name="Google Shape;602;p49"/>
          <p:cNvSpPr txBox="1"/>
          <p:nvPr>
            <p:ph idx="4" type="subTitle"/>
          </p:nvPr>
        </p:nvSpPr>
        <p:spPr>
          <a:xfrm>
            <a:off x="6080700" y="1048800"/>
            <a:ext cx="2834700" cy="738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Computed NDVI anomalies by subtracting 2015–2020 baseline mean (5431 images) from 2021–2024 NDVI (3642 images) using Landsat 8 in GEE. 🌍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 txBox="1"/>
          <p:nvPr>
            <p:ph idx="5" type="subTitle"/>
          </p:nvPr>
        </p:nvSpPr>
        <p:spPr>
          <a:xfrm>
            <a:off x="6080700" y="2275029"/>
            <a:ext cx="2834700" cy="1099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- Filtered Landsat 8 data (2015–2024, &lt;30% cloud cover) to generate 9627 NDVI images. 📊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- Calculated anomalies to highlight vegetation stress (negative values = drought). 🧮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9"/>
          <p:cNvSpPr txBox="1"/>
          <p:nvPr>
            <p:ph idx="6" type="subTitle"/>
          </p:nvPr>
        </p:nvSpPr>
        <p:spPr>
          <a:xfrm>
            <a:off x="6080700" y="3790070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Python in Colab with `</a:t>
            </a:r>
            <a:r>
              <a:rPr b="1" lang="en" sz="1200">
                <a:solidFill>
                  <a:schemeClr val="accent1"/>
                </a:solidFill>
              </a:rPr>
              <a:t>earthengine-api</a:t>
            </a:r>
            <a:r>
              <a:rPr b="1" lang="en" sz="1200"/>
              <a:t>`, `</a:t>
            </a:r>
            <a:r>
              <a:rPr b="1" lang="en" sz="1200">
                <a:solidFill>
                  <a:schemeClr val="accent1"/>
                </a:solidFill>
              </a:rPr>
              <a:t>geemap</a:t>
            </a:r>
            <a:r>
              <a:rPr b="1" lang="en" sz="1200"/>
              <a:t>`, and `</a:t>
            </a:r>
            <a:r>
              <a:rPr b="1" lang="en" sz="1200">
                <a:solidFill>
                  <a:schemeClr val="accent1"/>
                </a:solidFill>
              </a:rPr>
              <a:t>matplotlib</a:t>
            </a:r>
            <a:r>
              <a:rPr b="1" lang="en" sz="1200"/>
              <a:t>`. 💻</a:t>
            </a:r>
            <a:endParaRPr b="1" sz="1200"/>
          </a:p>
        </p:txBody>
      </p:sp>
      <p:sp>
        <p:nvSpPr>
          <p:cNvPr id="605" name="Google Shape;605;p49"/>
          <p:cNvSpPr txBox="1"/>
          <p:nvPr/>
        </p:nvSpPr>
        <p:spPr>
          <a:xfrm>
            <a:off x="152400" y="1151100"/>
            <a:ext cx="2926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Insight: </a:t>
            </a:r>
            <a:endParaRPr b="1" sz="1200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Maps and chart pinpoint drought-prone regions and recovery trends for SDG-aligned interventions. 🚀</a:t>
            </a:r>
            <a:endParaRPr b="1" i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06" name="Google Shape;606;p49" title="2022- NDVI Anomaly Tren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4225"/>
            <a:ext cx="3517485" cy="16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9"/>
          <p:cNvSpPr txBox="1"/>
          <p:nvPr/>
        </p:nvSpPr>
        <p:spPr>
          <a:xfrm>
            <a:off x="152400" y="4169925"/>
            <a:ext cx="3517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(`NDVI_Anomaly_2022_Ethiopia_Landsat.png`), showing red areas for drought.</a:t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"/>
          <p:cNvSpPr txBox="1"/>
          <p:nvPr>
            <p:ph type="title"/>
          </p:nvPr>
        </p:nvSpPr>
        <p:spPr>
          <a:xfrm>
            <a:off x="228600" y="420025"/>
            <a:ext cx="4296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 OUTPUTS:</a:t>
            </a:r>
            <a:endParaRPr b="1"/>
          </a:p>
        </p:txBody>
      </p:sp>
      <p:sp>
        <p:nvSpPr>
          <p:cNvPr id="613" name="Google Shape;613;p50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Chart analysis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4" name="Google Shape;614;p50"/>
          <p:cNvSpPr txBox="1"/>
          <p:nvPr>
            <p:ph idx="5" type="subTitle"/>
          </p:nvPr>
        </p:nvSpPr>
        <p:spPr>
          <a:xfrm>
            <a:off x="6122825" y="837400"/>
            <a:ext cx="2792700" cy="1264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3E3E3"/>
                </a:solidFill>
              </a:rPr>
              <a:t>Highlights variability or land use impacts across years, with 2022 standing out as a dry year, followed by increased vegetation health through 2023 and peaking in 2024.</a:t>
            </a:r>
            <a:endParaRPr b="1" sz="1000">
              <a:solidFill>
                <a:srgbClr val="E3E3E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4C7C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sz="1050">
              <a:solidFill>
                <a:srgbClr val="C4C7C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0"/>
          <p:cNvSpPr txBox="1"/>
          <p:nvPr>
            <p:ph idx="6" type="subTitle"/>
          </p:nvPr>
        </p:nvSpPr>
        <p:spPr>
          <a:xfrm>
            <a:off x="6122828" y="1966029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Results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6" name="Google Shape;616;p50"/>
          <p:cNvSpPr txBox="1"/>
          <p:nvPr>
            <p:ph idx="7" type="subTitle"/>
          </p:nvPr>
        </p:nvSpPr>
        <p:spPr>
          <a:xfrm>
            <a:off x="6122825" y="2403106"/>
            <a:ext cx="2792700" cy="1002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Mean anomalies: </a:t>
            </a:r>
            <a:r>
              <a:rPr b="1" lang="en" sz="1000"/>
              <a:t>2021 (0.00058, near-normal), 2022 (-0.00887, drought), 2023 (0.01250, recovery), 2024 (0.01613, strong recovery). 📈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0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Insight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18" name="Google Shape;618;p50"/>
          <p:cNvSpPr txBox="1"/>
          <p:nvPr>
            <p:ph idx="9" type="subTitle"/>
          </p:nvPr>
        </p:nvSpPr>
        <p:spPr>
          <a:xfrm>
            <a:off x="6122825" y="3971080"/>
            <a:ext cx="2792700" cy="71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/>
              <a:t>Upward trend indicates improving vegetation health. 🌱</a:t>
            </a:r>
            <a:endParaRPr b="1" sz="1000"/>
          </a:p>
        </p:txBody>
      </p:sp>
      <p:cxnSp>
        <p:nvCxnSpPr>
          <p:cNvPr id="619" name="Google Shape;619;p50"/>
          <p:cNvCxnSpPr/>
          <p:nvPr/>
        </p:nvCxnSpPr>
        <p:spPr>
          <a:xfrm>
            <a:off x="5901400" y="557775"/>
            <a:ext cx="0" cy="3810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50"/>
          <p:cNvSpPr/>
          <p:nvPr/>
        </p:nvSpPr>
        <p:spPr>
          <a:xfrm>
            <a:off x="5827954" y="21017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1" name="Google Shape;621;p50"/>
          <p:cNvSpPr/>
          <p:nvPr/>
        </p:nvSpPr>
        <p:spPr>
          <a:xfrm>
            <a:off x="5827954" y="36685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2" name="Google Shape;622;p50"/>
          <p:cNvSpPr/>
          <p:nvPr/>
        </p:nvSpPr>
        <p:spPr>
          <a:xfrm>
            <a:off x="5827954" y="5349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23" name="Google Shape;623;p50" title="Anomaly trend_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125"/>
            <a:ext cx="5523153" cy="333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/>
        </p:nvSpPr>
        <p:spPr>
          <a:xfrm>
            <a:off x="827425" y="2348350"/>
            <a:ext cx="389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51"/>
          <p:cNvCxnSpPr>
            <a:endCxn id="630" idx="3"/>
          </p:cNvCxnSpPr>
          <p:nvPr/>
        </p:nvCxnSpPr>
        <p:spPr>
          <a:xfrm>
            <a:off x="-5600" y="3858050"/>
            <a:ext cx="8387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51"/>
          <p:cNvCxnSpPr/>
          <p:nvPr/>
        </p:nvCxnSpPr>
        <p:spPr>
          <a:xfrm>
            <a:off x="684126" y="2572600"/>
            <a:ext cx="7059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1"/>
          <p:cNvCxnSpPr/>
          <p:nvPr/>
        </p:nvCxnSpPr>
        <p:spPr>
          <a:xfrm>
            <a:off x="3976400" y="1283824"/>
            <a:ext cx="0" cy="12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1"/>
          <p:cNvCxnSpPr/>
          <p:nvPr/>
        </p:nvCxnSpPr>
        <p:spPr>
          <a:xfrm>
            <a:off x="2672937" y="1287123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1"/>
          <p:cNvCxnSpPr/>
          <p:nvPr/>
        </p:nvCxnSpPr>
        <p:spPr>
          <a:xfrm>
            <a:off x="5211550" y="1287125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1"/>
          <p:cNvCxnSpPr/>
          <p:nvPr/>
        </p:nvCxnSpPr>
        <p:spPr>
          <a:xfrm flipH="1">
            <a:off x="7748050" y="1930470"/>
            <a:ext cx="6300" cy="192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51"/>
          <p:cNvSpPr/>
          <p:nvPr/>
        </p:nvSpPr>
        <p:spPr>
          <a:xfrm>
            <a:off x="5757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5211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8" name="Google Shape;638;p51"/>
          <p:cNvSpPr/>
          <p:nvPr/>
        </p:nvSpPr>
        <p:spPr>
          <a:xfrm>
            <a:off x="684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138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2671045" y="25726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2418550" y="2572600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642" name="Google Shape;642;p51"/>
          <p:cNvCxnSpPr/>
          <p:nvPr/>
        </p:nvCxnSpPr>
        <p:spPr>
          <a:xfrm flipH="1" rot="10800000">
            <a:off x="688600" y="1284420"/>
            <a:ext cx="6449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51"/>
          <p:cNvSpPr/>
          <p:nvPr/>
        </p:nvSpPr>
        <p:spPr>
          <a:xfrm>
            <a:off x="7748050" y="3858050"/>
            <a:ext cx="1268100" cy="1278900"/>
          </a:xfrm>
          <a:prstGeom prst="snip2DiagRect">
            <a:avLst>
              <a:gd fmla="val 0" name="adj1"/>
              <a:gd fmla="val 447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4958025" y="3862261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51"/>
          <p:cNvSpPr/>
          <p:nvPr/>
        </p:nvSpPr>
        <p:spPr>
          <a:xfrm>
            <a:off x="7502550" y="2574129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51"/>
          <p:cNvSpPr txBox="1"/>
          <p:nvPr>
            <p:ph type="title"/>
          </p:nvPr>
        </p:nvSpPr>
        <p:spPr>
          <a:xfrm>
            <a:off x="228600" y="420025"/>
            <a:ext cx="2449800" cy="569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2"/>
                </a:solidFill>
              </a:rPr>
              <a:t>Results 📊🗺️</a:t>
            </a:r>
            <a:endParaRPr b="1" sz="3600">
              <a:solidFill>
                <a:schemeClr val="accent2"/>
              </a:solidFill>
            </a:endParaRPr>
          </a:p>
        </p:txBody>
      </p:sp>
      <p:sp>
        <p:nvSpPr>
          <p:cNvPr id="646" name="Google Shape;646;p51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2022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47" name="Google Shape;647;p51"/>
          <p:cNvSpPr txBox="1"/>
          <p:nvPr>
            <p:ph idx="5" type="subTitle"/>
          </p:nvPr>
        </p:nvSpPr>
        <p:spPr>
          <a:xfrm>
            <a:off x="207350" y="3061425"/>
            <a:ext cx="2195100" cy="80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2022 (-0.00887, drought) .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notable red shows below-average vegetation health, suggesting indication of drought or degradation.</a:t>
            </a:r>
            <a:endParaRPr sz="1000"/>
          </a:p>
        </p:txBody>
      </p:sp>
      <p:sp>
        <p:nvSpPr>
          <p:cNvPr id="648" name="Google Shape;648;p51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2023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49" name="Google Shape;649;p51"/>
          <p:cNvSpPr txBox="1"/>
          <p:nvPr>
            <p:ph idx="7" type="subTitle"/>
          </p:nvPr>
        </p:nvSpPr>
        <p:spPr>
          <a:xfrm>
            <a:off x="2833350" y="4343000"/>
            <a:ext cx="2378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2023 anomaly map shows mostly yellow (neutral, ~0), some red (negative, &lt;-0.1, drought-prone), and notable green (positive, &gt;0.1, healthy vegetation). 🌍</a:t>
            </a:r>
            <a:endParaRPr sz="1000"/>
          </a:p>
        </p:txBody>
      </p:sp>
      <p:sp>
        <p:nvSpPr>
          <p:cNvPr id="650" name="Google Shape;650;p51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2024 Anomaly Map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51" name="Google Shape;651;p51"/>
          <p:cNvSpPr txBox="1"/>
          <p:nvPr>
            <p:ph idx="9" type="subTitle"/>
          </p:nvPr>
        </p:nvSpPr>
        <p:spPr>
          <a:xfrm>
            <a:off x="5382250" y="3087000"/>
            <a:ext cx="2195100" cy="80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Positive </a:t>
            </a:r>
            <a:r>
              <a:rPr lang="en" sz="1000"/>
              <a:t>anomaly in 2024 indicates regrowth (likely eastern Ethiopia);hence recovery from 2022,   supporting agricultural resilience insights. 🌱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53" name="Google Shape;653;p51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4" name="Google Shape;654;p51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655" name="Google Shape;655;p51" title="2022- NDVI Anomaly Tren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00" y="1276575"/>
            <a:ext cx="2505075" cy="12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1" title="2023- Anomaly map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3775" y="2568675"/>
            <a:ext cx="2570749" cy="1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1" title="2024- NDVI Anomaly map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400" y="1284425"/>
            <a:ext cx="2570751" cy="12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