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7" r:id="rId3"/>
    <p:sldId id="258"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59351"/>
  </p:normalViewPr>
  <p:slideViewPr>
    <p:cSldViewPr snapToGrid="0" snapToObjects="1">
      <p:cViewPr varScale="1">
        <p:scale>
          <a:sx n="63" d="100"/>
          <a:sy n="63" d="100"/>
        </p:scale>
        <p:origin x="2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3E87E-6C02-AD4C-BCBC-AE76407849BC}"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2CB19-DD20-1B4F-B2A6-11C4C03D6E72}" type="slidenum">
              <a:rPr lang="en-US" smtClean="0"/>
              <a:t>‹#›</a:t>
            </a:fld>
            <a:endParaRPr lang="en-US"/>
          </a:p>
        </p:txBody>
      </p:sp>
    </p:spTree>
    <p:extLst>
      <p:ext uri="{BB962C8B-B14F-4D97-AF65-F5344CB8AC3E}">
        <p14:creationId xmlns:p14="http://schemas.microsoft.com/office/powerpoint/2010/main" val="122099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great metaphor for front-end code: comparing it to skeleton/skin/muscle.</a:t>
            </a:r>
          </a:p>
        </p:txBody>
      </p:sp>
      <p:sp>
        <p:nvSpPr>
          <p:cNvPr id="4" name="Slide Number Placeholder 3"/>
          <p:cNvSpPr>
            <a:spLocks noGrp="1"/>
          </p:cNvSpPr>
          <p:nvPr>
            <p:ph type="sldNum" sz="quarter" idx="10"/>
          </p:nvPr>
        </p:nvSpPr>
        <p:spPr/>
        <p:txBody>
          <a:bodyPr/>
          <a:lstStyle/>
          <a:p>
            <a:fld id="{EC32CB19-DD20-1B4F-B2A6-11C4C03D6E72}" type="slidenum">
              <a:rPr lang="en-US" smtClean="0"/>
              <a:t>1</a:t>
            </a:fld>
            <a:endParaRPr lang="en-US"/>
          </a:p>
        </p:txBody>
      </p:sp>
    </p:spTree>
    <p:extLst>
      <p:ext uri="{BB962C8B-B14F-4D97-AF65-F5344CB8AC3E}">
        <p14:creationId xmlns:p14="http://schemas.microsoft.com/office/powerpoint/2010/main" val="95573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end: interface/GUI, features the user sees and interacts with</a:t>
            </a:r>
          </a:p>
          <a:p>
            <a:r>
              <a:rPr lang="en-US" dirty="0"/>
              <a:t>Back-end: security, database, manages connections, etc. (Java, C#/.NET, PHP, Ruby, Python, SQL, JavaScript)</a:t>
            </a:r>
          </a:p>
          <a:p>
            <a:endParaRPr lang="en-US" dirty="0"/>
          </a:p>
          <a:p>
            <a:r>
              <a:rPr lang="en-US" dirty="0"/>
              <a:t>Terminal/Bash is for controlling our system with commands</a:t>
            </a:r>
          </a:p>
          <a:p>
            <a:r>
              <a:rPr lang="en-US" dirty="0"/>
              <a:t>VS Code is our code editor</a:t>
            </a:r>
          </a:p>
          <a:p>
            <a:r>
              <a:rPr lang="en-US" dirty="0"/>
              <a:t>Chrome is our web browser</a:t>
            </a:r>
          </a:p>
        </p:txBody>
      </p:sp>
      <p:sp>
        <p:nvSpPr>
          <p:cNvPr id="4" name="Slide Number Placeholder 3"/>
          <p:cNvSpPr>
            <a:spLocks noGrp="1"/>
          </p:cNvSpPr>
          <p:nvPr>
            <p:ph type="sldNum" sz="quarter" idx="10"/>
          </p:nvPr>
        </p:nvSpPr>
        <p:spPr/>
        <p:txBody>
          <a:bodyPr/>
          <a:lstStyle/>
          <a:p>
            <a:fld id="{EC32CB19-DD20-1B4F-B2A6-11C4C03D6E72}" type="slidenum">
              <a:rPr lang="en-US" smtClean="0"/>
              <a:t>2</a:t>
            </a:fld>
            <a:endParaRPr lang="en-US"/>
          </a:p>
        </p:txBody>
      </p:sp>
    </p:spTree>
    <p:extLst>
      <p:ext uri="{BB962C8B-B14F-4D97-AF65-F5344CB8AC3E}">
        <p14:creationId xmlns:p14="http://schemas.microsoft.com/office/powerpoint/2010/main" val="61942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Slack is the preferred channel and your best tool for getting help. Post anytime or message a TA if you are stuck on a concept. Post regularly! We like to have fun and interact with each other a lot. Don’t be shy. </a:t>
            </a:r>
            <a:r>
              <a:rPr lang="en-US" dirty="0">
                <a:sym typeface="Wingdings" pitchFamily="2" charset="2"/>
              </a:rPr>
              <a:t></a:t>
            </a:r>
          </a:p>
          <a:p>
            <a:endParaRPr lang="en-US" dirty="0">
              <a:sym typeface="Wingdings" pitchFamily="2" charset="2"/>
            </a:endParaRPr>
          </a:p>
          <a:p>
            <a:r>
              <a:rPr lang="en-US" dirty="0">
                <a:sym typeface="Wingdings" pitchFamily="2" charset="2"/>
              </a:rPr>
              <a:t>Regarding questions: Frame your questions so that the helper has all the information needed. This is especially important if you’re asking on Slack, and are not online at the same time. If all the information is given, the helper can get you an answer sooner rather than spending a couple of days asking questions back and forth about the problem. </a:t>
            </a:r>
            <a:br>
              <a:rPr lang="en-US" dirty="0">
                <a:sym typeface="Wingdings" pitchFamily="2" charset="2"/>
              </a:rPr>
            </a:br>
            <a:br>
              <a:rPr lang="en-US" dirty="0">
                <a:sym typeface="Wingdings" pitchFamily="2" charset="2"/>
              </a:rPr>
            </a:br>
            <a:r>
              <a:rPr lang="en-US" dirty="0">
                <a:sym typeface="Wingdings" pitchFamily="2" charset="2"/>
              </a:rPr>
              <a:t>Don’t ask the following:</a:t>
            </a:r>
            <a:br>
              <a:rPr lang="en-US" dirty="0">
                <a:sym typeface="Wingdings" pitchFamily="2" charset="2"/>
              </a:rPr>
            </a:br>
            <a:r>
              <a:rPr lang="en-US" dirty="0">
                <a:sym typeface="Wingdings" pitchFamily="2" charset="2"/>
              </a:rPr>
              <a:t>I have a problem. Can you help me?</a:t>
            </a:r>
            <a:br>
              <a:rPr lang="en-US" dirty="0">
                <a:sym typeface="Wingdings" pitchFamily="2" charset="2"/>
              </a:rPr>
            </a:br>
            <a:r>
              <a:rPr lang="en-US" dirty="0">
                <a:sym typeface="Wingdings" pitchFamily="2" charset="2"/>
              </a:rPr>
              <a:t>My code is broken. How can I fix it? </a:t>
            </a:r>
          </a:p>
          <a:p>
            <a:r>
              <a:rPr lang="en-US" dirty="0">
                <a:sym typeface="Wingdings" pitchFamily="2" charset="2"/>
              </a:rPr>
              <a:t>Can you look at my code? I don’t know what’s wrong. </a:t>
            </a:r>
          </a:p>
          <a:p>
            <a:endParaRPr lang="en-US" dirty="0">
              <a:sym typeface="Wingdings" pitchFamily="2" charset="2"/>
            </a:endParaRPr>
          </a:p>
          <a:p>
            <a:r>
              <a:rPr lang="en-US" dirty="0">
                <a:sym typeface="Wingdings" pitchFamily="2" charset="2"/>
              </a:rPr>
              <a:t>DO ask:</a:t>
            </a:r>
          </a:p>
          <a:p>
            <a:r>
              <a:rPr lang="en-US" dirty="0">
                <a:sym typeface="Wingdings" pitchFamily="2" charset="2"/>
              </a:rPr>
              <a:t>I’m getting a blah blah error when I run my code on XYZ page. I googled it and </a:t>
            </a:r>
            <a:r>
              <a:rPr lang="en-US" dirty="0" err="1">
                <a:sym typeface="Wingdings" pitchFamily="2" charset="2"/>
              </a:rPr>
              <a:t>stackoverflow</a:t>
            </a:r>
            <a:r>
              <a:rPr lang="en-US" dirty="0">
                <a:sym typeface="Wingdings" pitchFamily="2" charset="2"/>
              </a:rPr>
              <a:t> recommended I try </a:t>
            </a:r>
            <a:r>
              <a:rPr lang="en-US" dirty="0" err="1">
                <a:sym typeface="Wingdings" pitchFamily="2" charset="2"/>
              </a:rPr>
              <a:t>xyz</a:t>
            </a:r>
            <a:r>
              <a:rPr lang="en-US" dirty="0">
                <a:sym typeface="Wingdings" pitchFamily="2" charset="2"/>
              </a:rPr>
              <a:t>, but on line 34 it doesn’t like it. Do you have any recommendations? My code has been pushed to </a:t>
            </a:r>
            <a:r>
              <a:rPr lang="en-US" dirty="0" err="1">
                <a:sym typeface="Wingdings" pitchFamily="2" charset="2"/>
              </a:rPr>
              <a:t>github</a:t>
            </a:r>
            <a:r>
              <a:rPr lang="en-US" dirty="0">
                <a:sym typeface="Wingdings" pitchFamily="2" charset="2"/>
              </a:rPr>
              <a:t>. </a:t>
            </a:r>
          </a:p>
          <a:p>
            <a:endParaRPr lang="en-US" dirty="0">
              <a:sym typeface="Wingdings" pitchFamily="2" charset="2"/>
            </a:endParaRPr>
          </a:p>
          <a:p>
            <a:r>
              <a:rPr lang="en-US" dirty="0">
                <a:sym typeface="Wingdings" pitchFamily="2" charset="2"/>
              </a:rPr>
              <a:t>This is HUGE as it helps us to understand what you were trying to do and why, and helps us see if you were on the right path. </a:t>
            </a:r>
          </a:p>
        </p:txBody>
      </p:sp>
      <p:sp>
        <p:nvSpPr>
          <p:cNvPr id="4" name="Slide Number Placeholder 3"/>
          <p:cNvSpPr>
            <a:spLocks noGrp="1"/>
          </p:cNvSpPr>
          <p:nvPr>
            <p:ph type="sldNum" sz="quarter" idx="10"/>
          </p:nvPr>
        </p:nvSpPr>
        <p:spPr/>
        <p:txBody>
          <a:bodyPr/>
          <a:lstStyle/>
          <a:p>
            <a:fld id="{EC32CB19-DD20-1B4F-B2A6-11C4C03D6E72}" type="slidenum">
              <a:rPr lang="en-US" smtClean="0"/>
              <a:t>3</a:t>
            </a:fld>
            <a:endParaRPr lang="en-US"/>
          </a:p>
        </p:txBody>
      </p:sp>
    </p:spTree>
    <p:extLst>
      <p:ext uri="{BB962C8B-B14F-4D97-AF65-F5344CB8AC3E}">
        <p14:creationId xmlns:p14="http://schemas.microsoft.com/office/powerpoint/2010/main" val="16163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pwd</a:t>
            </a:r>
            <a:r>
              <a:rPr lang="en-US" dirty="0"/>
              <a:t> – Power working directory; current directory; where you are currently in </a:t>
            </a:r>
          </a:p>
          <a:p>
            <a:r>
              <a:rPr lang="en-US" dirty="0"/>
              <a:t>cd – Change directory</a:t>
            </a:r>
          </a:p>
          <a:p>
            <a:r>
              <a:rPr lang="en-US" dirty="0"/>
              <a:t>ls – “List stuff”; returns contents of current directory</a:t>
            </a:r>
          </a:p>
          <a:p>
            <a:r>
              <a:rPr lang="en-US" dirty="0"/>
              <a:t>ls –a  -- “List all”; returns all contents of current directory, including hidden items</a:t>
            </a:r>
          </a:p>
          <a:p>
            <a:r>
              <a:rPr lang="en-US" dirty="0"/>
              <a:t>cd . – Change directory to… trick question! One ‘.’ means current directory</a:t>
            </a:r>
          </a:p>
          <a:p>
            <a:r>
              <a:rPr lang="en-US" dirty="0"/>
              <a:t>cd .. – Change directory to one above.</a:t>
            </a:r>
          </a:p>
          <a:p>
            <a:r>
              <a:rPr lang="en-US" dirty="0"/>
              <a:t>cd - -- Change directory to previous working directory. Alex doesn’t cover this one, but it’s </a:t>
            </a:r>
            <a:r>
              <a:rPr lang="en-US" dirty="0" err="1"/>
              <a:t>heckin</a:t>
            </a:r>
            <a:r>
              <a:rPr lang="en-US" dirty="0"/>
              <a:t>’ useful. </a:t>
            </a:r>
          </a:p>
          <a:p>
            <a:r>
              <a:rPr lang="en-US" dirty="0" err="1"/>
              <a:t>rm</a:t>
            </a:r>
            <a:r>
              <a:rPr lang="en-US" dirty="0"/>
              <a:t> --  Remove</a:t>
            </a:r>
          </a:p>
          <a:p>
            <a:r>
              <a:rPr lang="en-US" dirty="0" err="1"/>
              <a:t>rm</a:t>
            </a:r>
            <a:r>
              <a:rPr lang="en-US" dirty="0"/>
              <a:t> –</a:t>
            </a:r>
            <a:r>
              <a:rPr lang="en-US" dirty="0" err="1"/>
              <a:t>rf</a:t>
            </a:r>
            <a:r>
              <a:rPr lang="en-US" dirty="0"/>
              <a:t> – Remove </a:t>
            </a:r>
          </a:p>
          <a:p>
            <a:r>
              <a:rPr lang="en-US" dirty="0"/>
              <a:t>history</a:t>
            </a:r>
          </a:p>
          <a:p>
            <a:r>
              <a:rPr lang="en-US" dirty="0" err="1"/>
              <a:t>mkdir</a:t>
            </a:r>
            <a:endParaRPr lang="en-US" dirty="0"/>
          </a:p>
          <a:p>
            <a:r>
              <a:rPr lang="en-US" dirty="0"/>
              <a:t>mv</a:t>
            </a:r>
          </a:p>
          <a:p>
            <a:r>
              <a:rPr lang="en-US" dirty="0"/>
              <a:t>touch</a:t>
            </a:r>
          </a:p>
          <a:p>
            <a:endParaRPr lang="en-US" dirty="0"/>
          </a:p>
          <a:p>
            <a:endParaRPr lang="en-US" dirty="0"/>
          </a:p>
        </p:txBody>
      </p:sp>
      <p:sp>
        <p:nvSpPr>
          <p:cNvPr id="4" name="Slide Number Placeholder 3"/>
          <p:cNvSpPr>
            <a:spLocks noGrp="1"/>
          </p:cNvSpPr>
          <p:nvPr>
            <p:ph type="sldNum" sz="quarter" idx="10"/>
          </p:nvPr>
        </p:nvSpPr>
        <p:spPr/>
        <p:txBody>
          <a:bodyPr/>
          <a:lstStyle/>
          <a:p>
            <a:fld id="{EC32CB19-DD20-1B4F-B2A6-11C4C03D6E72}" type="slidenum">
              <a:rPr lang="en-US" smtClean="0"/>
              <a:t>4</a:t>
            </a:fld>
            <a:endParaRPr lang="en-US"/>
          </a:p>
        </p:txBody>
      </p:sp>
    </p:spTree>
    <p:extLst>
      <p:ext uri="{BB962C8B-B14F-4D97-AF65-F5344CB8AC3E}">
        <p14:creationId xmlns:p14="http://schemas.microsoft.com/office/powerpoint/2010/main" val="37517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what each of these git commands do</a:t>
            </a:r>
          </a:p>
        </p:txBody>
      </p:sp>
      <p:sp>
        <p:nvSpPr>
          <p:cNvPr id="4" name="Slide Number Placeholder 3"/>
          <p:cNvSpPr>
            <a:spLocks noGrp="1"/>
          </p:cNvSpPr>
          <p:nvPr>
            <p:ph type="sldNum" sz="quarter" idx="5"/>
          </p:nvPr>
        </p:nvSpPr>
        <p:spPr/>
        <p:txBody>
          <a:bodyPr/>
          <a:lstStyle/>
          <a:p>
            <a:fld id="{EC32CB19-DD20-1B4F-B2A6-11C4C03D6E72}" type="slidenum">
              <a:rPr lang="en-US" smtClean="0"/>
              <a:t>7</a:t>
            </a:fld>
            <a:endParaRPr lang="en-US"/>
          </a:p>
        </p:txBody>
      </p:sp>
    </p:spTree>
    <p:extLst>
      <p:ext uri="{BB962C8B-B14F-4D97-AF65-F5344CB8AC3E}">
        <p14:creationId xmlns:p14="http://schemas.microsoft.com/office/powerpoint/2010/main" val="290809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git commands</a:t>
            </a:r>
          </a:p>
        </p:txBody>
      </p:sp>
      <p:sp>
        <p:nvSpPr>
          <p:cNvPr id="4" name="Slide Number Placeholder 3"/>
          <p:cNvSpPr>
            <a:spLocks noGrp="1"/>
          </p:cNvSpPr>
          <p:nvPr>
            <p:ph type="sldNum" sz="quarter" idx="5"/>
          </p:nvPr>
        </p:nvSpPr>
        <p:spPr/>
        <p:txBody>
          <a:bodyPr/>
          <a:lstStyle/>
          <a:p>
            <a:fld id="{EC32CB19-DD20-1B4F-B2A6-11C4C03D6E72}" type="slidenum">
              <a:rPr lang="en-US" smtClean="0"/>
              <a:t>8</a:t>
            </a:fld>
            <a:endParaRPr lang="en-US"/>
          </a:p>
        </p:txBody>
      </p:sp>
    </p:spTree>
    <p:extLst>
      <p:ext uri="{BB962C8B-B14F-4D97-AF65-F5344CB8AC3E}">
        <p14:creationId xmlns:p14="http://schemas.microsoft.com/office/powerpoint/2010/main" val="320960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32CB19-DD20-1B4F-B2A6-11C4C03D6E72}" type="slidenum">
              <a:rPr lang="en-US" smtClean="0"/>
              <a:t>9</a:t>
            </a:fld>
            <a:endParaRPr lang="en-US"/>
          </a:p>
        </p:txBody>
      </p:sp>
    </p:spTree>
    <p:extLst>
      <p:ext uri="{BB962C8B-B14F-4D97-AF65-F5344CB8AC3E}">
        <p14:creationId xmlns:p14="http://schemas.microsoft.com/office/powerpoint/2010/main" val="87953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 these tags do</a:t>
            </a:r>
          </a:p>
        </p:txBody>
      </p:sp>
      <p:sp>
        <p:nvSpPr>
          <p:cNvPr id="4" name="Slide Number Placeholder 3"/>
          <p:cNvSpPr>
            <a:spLocks noGrp="1"/>
          </p:cNvSpPr>
          <p:nvPr>
            <p:ph type="sldNum" sz="quarter" idx="5"/>
          </p:nvPr>
        </p:nvSpPr>
        <p:spPr/>
        <p:txBody>
          <a:bodyPr/>
          <a:lstStyle/>
          <a:p>
            <a:fld id="{EC32CB19-DD20-1B4F-B2A6-11C4C03D6E72}" type="slidenum">
              <a:rPr lang="en-US" smtClean="0"/>
              <a:t>10</a:t>
            </a:fld>
            <a:endParaRPr lang="en-US"/>
          </a:p>
        </p:txBody>
      </p:sp>
    </p:spTree>
    <p:extLst>
      <p:ext uri="{BB962C8B-B14F-4D97-AF65-F5344CB8AC3E}">
        <p14:creationId xmlns:p14="http://schemas.microsoft.com/office/powerpoint/2010/main" val="58293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32CB19-DD20-1B4F-B2A6-11C4C03D6E72}" type="slidenum">
              <a:rPr lang="en-US" smtClean="0"/>
              <a:t>11</a:t>
            </a:fld>
            <a:endParaRPr lang="en-US"/>
          </a:p>
        </p:txBody>
      </p:sp>
    </p:spTree>
    <p:extLst>
      <p:ext uri="{BB962C8B-B14F-4D97-AF65-F5344CB8AC3E}">
        <p14:creationId xmlns:p14="http://schemas.microsoft.com/office/powerpoint/2010/main" val="243869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083-D449-F64E-B482-FD8FC819B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393FE8-7AA1-394D-9FFE-D3BAE031D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CE2B4-589B-C44C-8C5D-097B98B49788}"/>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55EFB180-CAD0-534E-BBA7-62FEA601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0EF17-CC5B-C442-B071-5287E015488E}"/>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199972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18F9-F4B9-5147-BBBE-B73077DB3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868335-082E-DF43-BD11-0CB09760D4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FFF76-8D7E-D244-B31E-B61E3A77B176}"/>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118ADBD8-DCC9-2F44-80D3-BCE452FCA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6314E-702B-634E-89FE-61D431614551}"/>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46432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EB5BB-6C49-B944-98C3-20F4B134B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79ED35-3CF6-F641-8B80-CDF4DBB2A8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AE819-0AA6-6746-A0B8-788EB6A45F6D}"/>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188B323C-1F12-414B-A3B6-6CCED6CFC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DC43F-6ADA-1C4A-9C16-D57655775AF6}"/>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48358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3C67-7DEA-6B4D-95B5-CC7952ADA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93BC7-B8A8-5849-9D86-B0FFCE7DF9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B0828-F5F5-5A49-84A1-276F8510C675}"/>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2A84B06F-324C-8843-B97A-C0C89E26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E415E-795F-674E-B846-18729DA79CAB}"/>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115916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9300-551D-D249-B39A-3DB0F3AADA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5AB2D-6717-744E-97D5-22BCA7A83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48B1B8-584A-5C4F-9D4A-7B70A04E1ECB}"/>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D4ABF57C-130E-924B-8B54-CE3556A7F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F453F-42E0-024F-B8F1-3F674B10C3D7}"/>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32580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CC51-E7B0-9B4D-ABF8-94F3AB242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069D7-C135-FD40-9D4A-E78A0FDFBE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7B6DEC-597B-4948-A1F6-0B5D2EA2CB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1F7BC0-792B-E44F-B41B-C01584BA7D8A}"/>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6" name="Footer Placeholder 5">
            <a:extLst>
              <a:ext uri="{FF2B5EF4-FFF2-40B4-BE49-F238E27FC236}">
                <a16:creationId xmlns:a16="http://schemas.microsoft.com/office/drawing/2014/main" id="{42E3ECD2-D026-5640-973B-2C159537B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CA1AC-5945-8543-B34C-1991D879027C}"/>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26519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07EA-BAC0-7F41-BD41-1BE68279D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DE491F-52E3-794D-A143-1ABB68B38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F53400-9E1A-F74F-B600-99299E090B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412F8-09EB-F24C-823D-996D47840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8D17F0-45CF-3B49-8F38-5BBEC3A2E7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279566-1161-FB46-B7FE-E19A0151DABB}"/>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8" name="Footer Placeholder 7">
            <a:extLst>
              <a:ext uri="{FF2B5EF4-FFF2-40B4-BE49-F238E27FC236}">
                <a16:creationId xmlns:a16="http://schemas.microsoft.com/office/drawing/2014/main" id="{5D2AA829-EEF8-3749-82B0-051D4221F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FF842-00AE-0445-98CD-A37DF3263B16}"/>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23725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9CED-41E6-E04C-B36D-89FDA4A01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F55946-9138-AE46-9BD5-C25A713E57E9}"/>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4" name="Footer Placeholder 3">
            <a:extLst>
              <a:ext uri="{FF2B5EF4-FFF2-40B4-BE49-F238E27FC236}">
                <a16:creationId xmlns:a16="http://schemas.microsoft.com/office/drawing/2014/main" id="{AC4B8273-6239-A148-B372-C2F472E50D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BCBCE-3036-C744-B17F-ADB944E1C816}"/>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303497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79E39-6AAA-974F-91F5-6F4EBD930C5D}"/>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3" name="Footer Placeholder 2">
            <a:extLst>
              <a:ext uri="{FF2B5EF4-FFF2-40B4-BE49-F238E27FC236}">
                <a16:creationId xmlns:a16="http://schemas.microsoft.com/office/drawing/2014/main" id="{7A07463B-37B3-AC4D-BB39-F224AAD66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F451A9-3150-D94D-A37D-A39F09C5F7F9}"/>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19693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26C3-19E0-0F4D-84AD-BE7BACDCF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E55322-F127-5B42-82FA-C3F33DE93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CD6C7-5416-9649-A400-99C1E2A6A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C0AE9B-24F4-7440-B520-26594DC57DA3}"/>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6" name="Footer Placeholder 5">
            <a:extLst>
              <a:ext uri="{FF2B5EF4-FFF2-40B4-BE49-F238E27FC236}">
                <a16:creationId xmlns:a16="http://schemas.microsoft.com/office/drawing/2014/main" id="{24171986-654C-B644-B1AE-834CD7563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E3F9C-8367-5F49-8D30-7C57181FDC73}"/>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317432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8F8E-7AAF-6D43-8034-617F5CC8D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1F9C45-9D19-684A-8653-A9FFD4F68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18534D-954C-5E49-9AB2-64B2DB192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387E25-A93C-0D4F-B8D7-C38337B6BBDB}"/>
              </a:ext>
            </a:extLst>
          </p:cNvPr>
          <p:cNvSpPr>
            <a:spLocks noGrp="1"/>
          </p:cNvSpPr>
          <p:nvPr>
            <p:ph type="dt" sz="half" idx="10"/>
          </p:nvPr>
        </p:nvSpPr>
        <p:spPr/>
        <p:txBody>
          <a:bodyPr/>
          <a:lstStyle/>
          <a:p>
            <a:fld id="{ED1C786D-CC3A-784C-B3E6-5A8002715FAF}" type="datetimeFigureOut">
              <a:rPr lang="en-US" smtClean="0"/>
              <a:t>6/6/19</a:t>
            </a:fld>
            <a:endParaRPr lang="en-US"/>
          </a:p>
        </p:txBody>
      </p:sp>
      <p:sp>
        <p:nvSpPr>
          <p:cNvPr id="6" name="Footer Placeholder 5">
            <a:extLst>
              <a:ext uri="{FF2B5EF4-FFF2-40B4-BE49-F238E27FC236}">
                <a16:creationId xmlns:a16="http://schemas.microsoft.com/office/drawing/2014/main" id="{A7BBE7B2-7CF4-0342-ADDE-F1CC322A8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3629C-7389-AE4D-84A5-F452C7804752}"/>
              </a:ext>
            </a:extLst>
          </p:cNvPr>
          <p:cNvSpPr>
            <a:spLocks noGrp="1"/>
          </p:cNvSpPr>
          <p:nvPr>
            <p:ph type="sldNum" sz="quarter" idx="12"/>
          </p:nvPr>
        </p:nvSpPr>
        <p:spPr/>
        <p:txBody>
          <a:bodyPr/>
          <a:lstStyle/>
          <a:p>
            <a:fld id="{11DA433C-B568-634E-8C6F-55A0CA8673DC}" type="slidenum">
              <a:rPr lang="en-US" smtClean="0"/>
              <a:t>‹#›</a:t>
            </a:fld>
            <a:endParaRPr lang="en-US"/>
          </a:p>
        </p:txBody>
      </p:sp>
    </p:spTree>
    <p:extLst>
      <p:ext uri="{BB962C8B-B14F-4D97-AF65-F5344CB8AC3E}">
        <p14:creationId xmlns:p14="http://schemas.microsoft.com/office/powerpoint/2010/main" val="16468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D11345-3B65-A84D-8823-D570ED27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A138A1-E2FA-7040-96A3-170035F02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DDAB2-0CCB-EC47-9CD2-00A6ED3ED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C786D-CC3A-784C-B3E6-5A8002715FAF}" type="datetimeFigureOut">
              <a:rPr lang="en-US" smtClean="0"/>
              <a:t>6/6/19</a:t>
            </a:fld>
            <a:endParaRPr lang="en-US"/>
          </a:p>
        </p:txBody>
      </p:sp>
      <p:sp>
        <p:nvSpPr>
          <p:cNvPr id="5" name="Footer Placeholder 4">
            <a:extLst>
              <a:ext uri="{FF2B5EF4-FFF2-40B4-BE49-F238E27FC236}">
                <a16:creationId xmlns:a16="http://schemas.microsoft.com/office/drawing/2014/main" id="{DA754C2B-F0FF-F145-A02A-52F6A0FFD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5EF70-D406-0A4D-8666-5464122A9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A433C-B568-634E-8C6F-55A0CA8673DC}" type="slidenum">
              <a:rPr lang="en-US" smtClean="0"/>
              <a:t>‹#›</a:t>
            </a:fld>
            <a:endParaRPr lang="en-US"/>
          </a:p>
        </p:txBody>
      </p:sp>
    </p:spTree>
    <p:extLst>
      <p:ext uri="{BB962C8B-B14F-4D97-AF65-F5344CB8AC3E}">
        <p14:creationId xmlns:p14="http://schemas.microsoft.com/office/powerpoint/2010/main" val="12540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6BD0-DC76-1D41-B749-022F3228108B}"/>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2EF1BF15-84EF-FD46-8DD3-53E75320F41B}"/>
              </a:ext>
            </a:extLst>
          </p:cNvPr>
          <p:cNvSpPr>
            <a:spLocks noGrp="1"/>
          </p:cNvSpPr>
          <p:nvPr>
            <p:ph idx="1"/>
          </p:nvPr>
        </p:nvSpPr>
        <p:spPr/>
        <p:txBody>
          <a:bodyPr/>
          <a:lstStyle/>
          <a:p>
            <a:pPr marL="0" indent="0">
              <a:buNone/>
            </a:pPr>
            <a:r>
              <a:rPr lang="en-US" dirty="0"/>
              <a:t>Welcome to Savvy Review! </a:t>
            </a:r>
          </a:p>
          <a:p>
            <a:pPr marL="0" indent="0">
              <a:buNone/>
            </a:pPr>
            <a:endParaRPr lang="en-US" dirty="0"/>
          </a:p>
          <a:p>
            <a:pPr marL="0" indent="0">
              <a:buNone/>
            </a:pPr>
            <a:endParaRPr lang="en-US" dirty="0"/>
          </a:p>
          <a:p>
            <a:pPr marL="0" indent="0">
              <a:buNone/>
            </a:pPr>
            <a:r>
              <a:rPr lang="en-US" dirty="0"/>
              <a:t>HTML: Structure/Skeleton</a:t>
            </a:r>
          </a:p>
          <a:p>
            <a:pPr marL="0" indent="0">
              <a:buNone/>
            </a:pPr>
            <a:r>
              <a:rPr lang="en-US" dirty="0"/>
              <a:t>CSS: Presentation/Skin</a:t>
            </a:r>
          </a:p>
          <a:p>
            <a:pPr marL="0" indent="0">
              <a:buNone/>
            </a:pPr>
            <a:r>
              <a:rPr lang="en-US" dirty="0"/>
              <a:t>JavaScript: Behavior</a:t>
            </a:r>
            <a:r>
              <a:rPr lang="en-US"/>
              <a:t>/Muscle</a:t>
            </a:r>
            <a:endParaRPr lang="en-US" dirty="0"/>
          </a:p>
          <a:p>
            <a:pPr marL="0" indent="0">
              <a:buNone/>
            </a:pPr>
            <a:endParaRPr lang="en-US" dirty="0"/>
          </a:p>
        </p:txBody>
      </p:sp>
    </p:spTree>
    <p:extLst>
      <p:ext uri="{BB962C8B-B14F-4D97-AF65-F5344CB8AC3E}">
        <p14:creationId xmlns:p14="http://schemas.microsoft.com/office/powerpoint/2010/main" val="121219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6C45-EFB7-1E48-BAE0-35279CF56466}"/>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9654A27A-2FEC-2D42-98AC-B2330CC827D0}"/>
              </a:ext>
            </a:extLst>
          </p:cNvPr>
          <p:cNvSpPr>
            <a:spLocks noGrp="1"/>
          </p:cNvSpPr>
          <p:nvPr>
            <p:ph idx="1"/>
          </p:nvPr>
        </p:nvSpPr>
        <p:spPr>
          <a:xfrm>
            <a:off x="838200" y="1320800"/>
            <a:ext cx="10515600" cy="4856163"/>
          </a:xfrm>
        </p:spPr>
        <p:txBody>
          <a:bodyPr>
            <a:normAutofit fontScale="55000" lnSpcReduction="20000"/>
          </a:bodyPr>
          <a:lstStyle/>
          <a:p>
            <a:pPr marL="0" indent="0">
              <a:buNone/>
            </a:pPr>
            <a:r>
              <a:rPr lang="en-US" dirty="0"/>
              <a:t>HTML tags</a:t>
            </a:r>
          </a:p>
          <a:p>
            <a:pPr marL="0" indent="0">
              <a:buNone/>
            </a:pPr>
            <a:r>
              <a:rPr lang="en-US" dirty="0"/>
              <a:t> &lt;!DOCTYPE html&gt;</a:t>
            </a:r>
          </a:p>
          <a:p>
            <a:pPr marL="0" indent="0">
              <a:buNone/>
            </a:pPr>
            <a:r>
              <a:rPr lang="en-US" dirty="0"/>
              <a:t>&lt;html&gt;</a:t>
            </a:r>
          </a:p>
          <a:p>
            <a:pPr marL="0" indent="0">
              <a:buNone/>
            </a:pPr>
            <a:r>
              <a:rPr lang="en-US" dirty="0"/>
              <a:t>&lt;head&gt;</a:t>
            </a:r>
          </a:p>
          <a:p>
            <a:pPr marL="0" indent="0">
              <a:buNone/>
            </a:pPr>
            <a:r>
              <a:rPr lang="en-US" dirty="0"/>
              <a:t>&lt;title&gt;</a:t>
            </a:r>
          </a:p>
          <a:p>
            <a:pPr marL="0" indent="0">
              <a:buNone/>
            </a:pPr>
            <a:r>
              <a:rPr lang="en-US" dirty="0"/>
              <a:t>&lt;body&gt;</a:t>
            </a:r>
          </a:p>
          <a:p>
            <a:pPr marL="0" indent="0">
              <a:buNone/>
            </a:pPr>
            <a:r>
              <a:rPr lang="en-US" dirty="0"/>
              <a:t>&lt;div&gt;</a:t>
            </a:r>
          </a:p>
          <a:p>
            <a:pPr marL="0" indent="0">
              <a:buNone/>
            </a:pPr>
            <a:r>
              <a:rPr lang="en-US" dirty="0"/>
              <a:t>&lt;header&gt;</a:t>
            </a:r>
          </a:p>
          <a:p>
            <a:pPr marL="0" indent="0">
              <a:buNone/>
            </a:pPr>
            <a:r>
              <a:rPr lang="en-US" dirty="0"/>
              <a:t>&lt;main&gt;</a:t>
            </a:r>
          </a:p>
          <a:p>
            <a:pPr marL="0" indent="0">
              <a:buNone/>
            </a:pPr>
            <a:r>
              <a:rPr lang="en-US" dirty="0"/>
              <a:t>&lt;footer&gt;</a:t>
            </a:r>
          </a:p>
          <a:p>
            <a:pPr marL="0" indent="0">
              <a:buNone/>
            </a:pPr>
            <a:r>
              <a:rPr lang="en-US" dirty="0"/>
              <a:t>&lt;section&gt;</a:t>
            </a:r>
          </a:p>
          <a:p>
            <a:pPr marL="0" indent="0">
              <a:buNone/>
            </a:pPr>
            <a:r>
              <a:rPr lang="en-US" dirty="0"/>
              <a:t>&lt;article&gt;</a:t>
            </a:r>
          </a:p>
          <a:p>
            <a:pPr marL="0" indent="0">
              <a:buNone/>
            </a:pPr>
            <a:r>
              <a:rPr lang="en-US" dirty="0"/>
              <a:t>&lt;span&gt;</a:t>
            </a:r>
          </a:p>
          <a:p>
            <a:pPr marL="0" indent="0">
              <a:buNone/>
            </a:pPr>
            <a:r>
              <a:rPr lang="en-US" dirty="0"/>
              <a:t>&lt;</a:t>
            </a:r>
            <a:r>
              <a:rPr lang="en-US" dirty="0" err="1"/>
              <a:t>em</a:t>
            </a:r>
            <a:r>
              <a:rPr lang="en-US" dirty="0"/>
              <a:t>&gt;</a:t>
            </a:r>
          </a:p>
          <a:p>
            <a:pPr marL="0" indent="0">
              <a:buNone/>
            </a:pPr>
            <a:r>
              <a:rPr lang="en-US" dirty="0"/>
              <a:t>&lt;strong&gt;</a:t>
            </a:r>
          </a:p>
          <a:p>
            <a:pPr marL="0" indent="0">
              <a:buNone/>
            </a:pPr>
            <a:r>
              <a:rPr lang="en-US" dirty="0"/>
              <a:t>&lt;b&gt;</a:t>
            </a:r>
          </a:p>
          <a:p>
            <a:pPr marL="0" indent="0">
              <a:buNone/>
            </a:pPr>
            <a:r>
              <a:rPr lang="en-US" dirty="0"/>
              <a:t>&lt;</a:t>
            </a:r>
            <a:r>
              <a:rPr lang="en-US" dirty="0" err="1"/>
              <a:t>i</a:t>
            </a:r>
            <a:r>
              <a:rPr lang="en-US" dirty="0"/>
              <a:t>&gt;</a:t>
            </a:r>
          </a:p>
        </p:txBody>
      </p:sp>
      <p:sp>
        <p:nvSpPr>
          <p:cNvPr id="4" name="TextBox 3">
            <a:extLst>
              <a:ext uri="{FF2B5EF4-FFF2-40B4-BE49-F238E27FC236}">
                <a16:creationId xmlns:a16="http://schemas.microsoft.com/office/drawing/2014/main" id="{5BFA5415-B5F0-A343-A5EB-271F4C366025}"/>
              </a:ext>
            </a:extLst>
          </p:cNvPr>
          <p:cNvSpPr txBox="1"/>
          <p:nvPr/>
        </p:nvSpPr>
        <p:spPr>
          <a:xfrm>
            <a:off x="2804160" y="5953760"/>
            <a:ext cx="1241237" cy="369332"/>
          </a:xfrm>
          <a:prstGeom prst="rect">
            <a:avLst/>
          </a:prstGeom>
          <a:noFill/>
        </p:spPr>
        <p:txBody>
          <a:bodyPr wrap="none" rtlCol="0">
            <a:spAutoFit/>
          </a:bodyPr>
          <a:lstStyle/>
          <a:p>
            <a:r>
              <a:rPr lang="en-US"/>
              <a:t>And more! </a:t>
            </a:r>
            <a:endParaRPr lang="en-US" dirty="0"/>
          </a:p>
        </p:txBody>
      </p:sp>
    </p:spTree>
    <p:extLst>
      <p:ext uri="{BB962C8B-B14F-4D97-AF65-F5344CB8AC3E}">
        <p14:creationId xmlns:p14="http://schemas.microsoft.com/office/powerpoint/2010/main" val="370030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C4A-B658-6243-8044-9879A95FDF93}"/>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3537D03E-6EF2-0345-A109-F1C6C1B2AD08}"/>
              </a:ext>
            </a:extLst>
          </p:cNvPr>
          <p:cNvSpPr>
            <a:spLocks noGrp="1"/>
          </p:cNvSpPr>
          <p:nvPr>
            <p:ph idx="1"/>
          </p:nvPr>
        </p:nvSpPr>
        <p:spPr/>
        <p:txBody>
          <a:bodyPr>
            <a:normAutofit lnSpcReduction="10000"/>
          </a:bodyPr>
          <a:lstStyle/>
          <a:p>
            <a:r>
              <a:rPr lang="en-US" dirty="0" err="1"/>
              <a:t>Netlify</a:t>
            </a:r>
            <a:r>
              <a:rPr lang="en-US" dirty="0"/>
              <a:t> vs. Localhost:8080</a:t>
            </a:r>
          </a:p>
          <a:p>
            <a:pPr lvl="1"/>
            <a:r>
              <a:rPr lang="en-US" dirty="0"/>
              <a:t>What’s the difference?</a:t>
            </a:r>
          </a:p>
          <a:p>
            <a:pPr lvl="1"/>
            <a:r>
              <a:rPr lang="en-US" dirty="0"/>
              <a:t>How do we activate localhost?</a:t>
            </a:r>
          </a:p>
          <a:p>
            <a:pPr marL="457200" lvl="1" indent="0">
              <a:buNone/>
            </a:pPr>
            <a:r>
              <a:rPr lang="en-US" dirty="0"/>
              <a:t>	</a:t>
            </a:r>
            <a:r>
              <a:rPr lang="en-US" sz="2800" dirty="0"/>
              <a:t>Make sure you are in the right directory</a:t>
            </a:r>
          </a:p>
          <a:p>
            <a:pPr marL="0" indent="0">
              <a:buNone/>
            </a:pPr>
            <a:r>
              <a:rPr lang="en-US" dirty="0"/>
              <a:t>	Activate localhost with http-server command</a:t>
            </a:r>
          </a:p>
          <a:p>
            <a:pPr marL="0" indent="0">
              <a:buNone/>
            </a:pPr>
            <a:r>
              <a:rPr lang="en-US" dirty="0"/>
              <a:t>	Localhost is for local development</a:t>
            </a:r>
          </a:p>
          <a:p>
            <a:pPr marL="0" indent="0">
              <a:buNone/>
            </a:pPr>
            <a:endParaRPr lang="en-US" dirty="0"/>
          </a:p>
          <a:p>
            <a:pPr marL="0" indent="0">
              <a:buNone/>
            </a:pPr>
            <a:r>
              <a:rPr lang="en-US" dirty="0"/>
              <a:t>Use </a:t>
            </a:r>
            <a:r>
              <a:rPr lang="en-US" dirty="0" err="1"/>
              <a:t>Netlify</a:t>
            </a:r>
            <a:r>
              <a:rPr lang="en-US" dirty="0"/>
              <a:t> for </a:t>
            </a:r>
            <a:r>
              <a:rPr lang="en-US" b="1" dirty="0"/>
              <a:t>continuous deployment</a:t>
            </a:r>
            <a:r>
              <a:rPr lang="en-US" dirty="0"/>
              <a:t>. </a:t>
            </a:r>
          </a:p>
          <a:p>
            <a:pPr marL="0" indent="0">
              <a:buNone/>
            </a:pPr>
            <a:r>
              <a:rPr lang="en-US" dirty="0"/>
              <a:t>If you push to </a:t>
            </a:r>
            <a:r>
              <a:rPr lang="en-US" dirty="0" err="1"/>
              <a:t>Github</a:t>
            </a:r>
            <a:r>
              <a:rPr lang="en-US" dirty="0"/>
              <a:t>, your changes from your commit show up on your </a:t>
            </a:r>
            <a:r>
              <a:rPr lang="en-US" dirty="0" err="1"/>
              <a:t>Netlify</a:t>
            </a:r>
            <a:r>
              <a:rPr lang="en-US" dirty="0"/>
              <a:t> site</a:t>
            </a:r>
          </a:p>
          <a:p>
            <a:endParaRPr lang="en-US" dirty="0"/>
          </a:p>
        </p:txBody>
      </p:sp>
    </p:spTree>
    <p:extLst>
      <p:ext uri="{BB962C8B-B14F-4D97-AF65-F5344CB8AC3E}">
        <p14:creationId xmlns:p14="http://schemas.microsoft.com/office/powerpoint/2010/main" val="190740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F56-4FDB-A344-A433-78D1E6985713}"/>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D4F594F5-8DF2-3647-8925-86B5E0BEC1DF}"/>
              </a:ext>
            </a:extLst>
          </p:cNvPr>
          <p:cNvSpPr>
            <a:spLocks noGrp="1"/>
          </p:cNvSpPr>
          <p:nvPr>
            <p:ph idx="1"/>
          </p:nvPr>
        </p:nvSpPr>
        <p:spPr/>
        <p:txBody>
          <a:bodyPr/>
          <a:lstStyle/>
          <a:p>
            <a:r>
              <a:rPr lang="en-US" dirty="0"/>
              <a:t>Types of developers</a:t>
            </a:r>
          </a:p>
          <a:p>
            <a:pPr lvl="1"/>
            <a:r>
              <a:rPr lang="en-US" dirty="0"/>
              <a:t>Front-end</a:t>
            </a:r>
          </a:p>
          <a:p>
            <a:pPr lvl="1"/>
            <a:r>
              <a:rPr lang="en-US" dirty="0"/>
              <a:t>Back-end</a:t>
            </a:r>
          </a:p>
          <a:p>
            <a:pPr lvl="1"/>
            <a:r>
              <a:rPr lang="en-US" dirty="0"/>
              <a:t>Full-stack</a:t>
            </a:r>
          </a:p>
          <a:p>
            <a:pPr lvl="1"/>
            <a:endParaRPr lang="en-US" dirty="0"/>
          </a:p>
          <a:p>
            <a:r>
              <a:rPr lang="en-US" dirty="0"/>
              <a:t>Tools we use:</a:t>
            </a:r>
          </a:p>
          <a:p>
            <a:pPr lvl="1"/>
            <a:r>
              <a:rPr lang="en-US" dirty="0"/>
              <a:t>Terminal or Git Bash </a:t>
            </a:r>
          </a:p>
          <a:p>
            <a:pPr lvl="1"/>
            <a:r>
              <a:rPr lang="en-US" dirty="0"/>
              <a:t>Text Editor: VS Code</a:t>
            </a:r>
          </a:p>
          <a:p>
            <a:pPr lvl="1"/>
            <a:r>
              <a:rPr lang="en-US" dirty="0"/>
              <a:t>Browser: Chrome (updated version)</a:t>
            </a:r>
          </a:p>
        </p:txBody>
      </p:sp>
    </p:spTree>
    <p:extLst>
      <p:ext uri="{BB962C8B-B14F-4D97-AF65-F5344CB8AC3E}">
        <p14:creationId xmlns:p14="http://schemas.microsoft.com/office/powerpoint/2010/main" val="278010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381-6710-4B41-A957-6447E25A9189}"/>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E357DF22-D1CD-5A4A-9CA4-5F60DC2A9340}"/>
              </a:ext>
            </a:extLst>
          </p:cNvPr>
          <p:cNvSpPr>
            <a:spLocks noGrp="1"/>
          </p:cNvSpPr>
          <p:nvPr>
            <p:ph idx="1"/>
          </p:nvPr>
        </p:nvSpPr>
        <p:spPr/>
        <p:txBody>
          <a:bodyPr/>
          <a:lstStyle/>
          <a:p>
            <a:r>
              <a:rPr lang="en-US" dirty="0"/>
              <a:t>Where do I get help?</a:t>
            </a:r>
          </a:p>
          <a:p>
            <a:pPr lvl="1"/>
            <a:r>
              <a:rPr lang="en-US" dirty="0"/>
              <a:t>Slack</a:t>
            </a:r>
          </a:p>
          <a:p>
            <a:pPr lvl="1"/>
            <a:r>
              <a:rPr lang="en-US" dirty="0"/>
              <a:t>Curriculum on </a:t>
            </a:r>
            <a:r>
              <a:rPr lang="en-US" dirty="0" err="1"/>
              <a:t>Github</a:t>
            </a:r>
            <a:r>
              <a:rPr lang="en-US" dirty="0"/>
              <a:t>, </a:t>
            </a:r>
            <a:r>
              <a:rPr lang="en-US" dirty="0" err="1"/>
              <a:t>Gitbook</a:t>
            </a:r>
            <a:r>
              <a:rPr lang="en-US" dirty="0"/>
              <a:t>, or the notes pinned on Slack</a:t>
            </a:r>
          </a:p>
          <a:p>
            <a:pPr lvl="1"/>
            <a:r>
              <a:rPr lang="en-US" dirty="0"/>
              <a:t>Instructors and TA’s</a:t>
            </a:r>
          </a:p>
          <a:p>
            <a:pPr lvl="1"/>
            <a:r>
              <a:rPr lang="en-US" dirty="0"/>
              <a:t>Internet! Google simple things! Don’t get stuck.</a:t>
            </a:r>
          </a:p>
          <a:p>
            <a:r>
              <a:rPr lang="en-US" dirty="0"/>
              <a:t>How to ask good questions:</a:t>
            </a:r>
          </a:p>
          <a:p>
            <a:pPr lvl="1"/>
            <a:r>
              <a:rPr lang="en-US" dirty="0"/>
              <a:t>What is the problem with your code?</a:t>
            </a:r>
          </a:p>
          <a:p>
            <a:pPr lvl="1"/>
            <a:r>
              <a:rPr lang="en-US" dirty="0"/>
              <a:t>What have you done to try to fix it?</a:t>
            </a:r>
          </a:p>
          <a:p>
            <a:pPr lvl="1"/>
            <a:r>
              <a:rPr lang="en-US" dirty="0"/>
              <a:t>Where have you looked for an answer?</a:t>
            </a:r>
          </a:p>
          <a:p>
            <a:pPr marL="457200" lvl="1" indent="0">
              <a:buNone/>
            </a:pPr>
            <a:endParaRPr lang="en-US" dirty="0"/>
          </a:p>
        </p:txBody>
      </p:sp>
    </p:spTree>
    <p:extLst>
      <p:ext uri="{BB962C8B-B14F-4D97-AF65-F5344CB8AC3E}">
        <p14:creationId xmlns:p14="http://schemas.microsoft.com/office/powerpoint/2010/main" val="150286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D730-0511-1F49-BB8F-8562130D7E5B}"/>
              </a:ext>
            </a:extLst>
          </p:cNvPr>
          <p:cNvSpPr>
            <a:spLocks noGrp="1"/>
          </p:cNvSpPr>
          <p:nvPr>
            <p:ph type="title"/>
          </p:nvPr>
        </p:nvSpPr>
        <p:spPr/>
        <p:txBody>
          <a:bodyPr/>
          <a:lstStyle/>
          <a:p>
            <a:r>
              <a:rPr lang="en-US" dirty="0"/>
              <a:t>Review Week 1 - Commands</a:t>
            </a:r>
          </a:p>
        </p:txBody>
      </p:sp>
      <p:sp>
        <p:nvSpPr>
          <p:cNvPr id="3" name="Content Placeholder 2">
            <a:extLst>
              <a:ext uri="{FF2B5EF4-FFF2-40B4-BE49-F238E27FC236}">
                <a16:creationId xmlns:a16="http://schemas.microsoft.com/office/drawing/2014/main" id="{340B2222-0388-4B4A-B0B1-8CE1036BE939}"/>
              </a:ext>
            </a:extLst>
          </p:cNvPr>
          <p:cNvSpPr>
            <a:spLocks noGrp="1"/>
          </p:cNvSpPr>
          <p:nvPr>
            <p:ph idx="1"/>
          </p:nvPr>
        </p:nvSpPr>
        <p:spPr>
          <a:xfrm>
            <a:off x="838200" y="1825625"/>
            <a:ext cx="3019425" cy="4351338"/>
          </a:xfrm>
        </p:spPr>
        <p:txBody>
          <a:bodyPr>
            <a:normAutofit fontScale="77500" lnSpcReduction="20000"/>
          </a:bodyPr>
          <a:lstStyle/>
          <a:p>
            <a:r>
              <a:rPr lang="en-US" dirty="0" err="1"/>
              <a:t>pwd</a:t>
            </a:r>
            <a:endParaRPr lang="en-US" dirty="0"/>
          </a:p>
          <a:p>
            <a:r>
              <a:rPr lang="en-US" dirty="0"/>
              <a:t>cd</a:t>
            </a:r>
          </a:p>
          <a:p>
            <a:r>
              <a:rPr lang="en-US" dirty="0"/>
              <a:t>ls </a:t>
            </a:r>
          </a:p>
          <a:p>
            <a:r>
              <a:rPr lang="en-US" dirty="0"/>
              <a:t>ls –a</a:t>
            </a:r>
          </a:p>
          <a:p>
            <a:r>
              <a:rPr lang="en-US" dirty="0"/>
              <a:t>cd .</a:t>
            </a:r>
          </a:p>
          <a:p>
            <a:r>
              <a:rPr lang="en-US" dirty="0"/>
              <a:t>cd ..</a:t>
            </a:r>
          </a:p>
          <a:p>
            <a:r>
              <a:rPr lang="en-US" dirty="0"/>
              <a:t>cd -</a:t>
            </a:r>
          </a:p>
          <a:p>
            <a:r>
              <a:rPr lang="en-US" dirty="0" err="1"/>
              <a:t>rm</a:t>
            </a:r>
            <a:endParaRPr lang="en-US" dirty="0"/>
          </a:p>
          <a:p>
            <a:r>
              <a:rPr lang="en-US" dirty="0" err="1"/>
              <a:t>rm</a:t>
            </a:r>
            <a:r>
              <a:rPr lang="en-US" dirty="0"/>
              <a:t> –</a:t>
            </a:r>
            <a:r>
              <a:rPr lang="en-US" dirty="0" err="1"/>
              <a:t>rf</a:t>
            </a:r>
            <a:endParaRPr lang="en-US" dirty="0"/>
          </a:p>
          <a:p>
            <a:r>
              <a:rPr lang="en-US" dirty="0"/>
              <a:t>history</a:t>
            </a:r>
          </a:p>
          <a:p>
            <a:r>
              <a:rPr lang="en-US" dirty="0" err="1"/>
              <a:t>mkdir</a:t>
            </a:r>
            <a:endParaRPr lang="en-US" dirty="0"/>
          </a:p>
          <a:p>
            <a:r>
              <a:rPr lang="en-US" dirty="0"/>
              <a:t>touch</a:t>
            </a:r>
          </a:p>
          <a:p>
            <a:endParaRPr lang="en-US" dirty="0"/>
          </a:p>
        </p:txBody>
      </p:sp>
    </p:spTree>
    <p:extLst>
      <p:ext uri="{BB962C8B-B14F-4D97-AF65-F5344CB8AC3E}">
        <p14:creationId xmlns:p14="http://schemas.microsoft.com/office/powerpoint/2010/main" val="315519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858F-AF93-A544-A843-1AB42F9E3209}"/>
              </a:ext>
            </a:extLst>
          </p:cNvPr>
          <p:cNvSpPr>
            <a:spLocks noGrp="1"/>
          </p:cNvSpPr>
          <p:nvPr>
            <p:ph type="title"/>
          </p:nvPr>
        </p:nvSpPr>
        <p:spPr/>
        <p:txBody>
          <a:bodyPr/>
          <a:lstStyle/>
          <a:p>
            <a:r>
              <a:rPr lang="en-US" dirty="0"/>
              <a:t>Review Week 1 Commands Cont’d</a:t>
            </a:r>
          </a:p>
        </p:txBody>
      </p:sp>
      <p:sp>
        <p:nvSpPr>
          <p:cNvPr id="3" name="Content Placeholder 2">
            <a:extLst>
              <a:ext uri="{FF2B5EF4-FFF2-40B4-BE49-F238E27FC236}">
                <a16:creationId xmlns:a16="http://schemas.microsoft.com/office/drawing/2014/main" id="{853259CF-AE9C-5744-B9A5-BAD8D777667B}"/>
              </a:ext>
            </a:extLst>
          </p:cNvPr>
          <p:cNvSpPr>
            <a:spLocks noGrp="1"/>
          </p:cNvSpPr>
          <p:nvPr>
            <p:ph idx="1"/>
          </p:nvPr>
        </p:nvSpPr>
        <p:spPr/>
        <p:txBody>
          <a:bodyPr/>
          <a:lstStyle/>
          <a:p>
            <a:r>
              <a:rPr lang="en-US" dirty="0"/>
              <a:t>mv </a:t>
            </a:r>
            <a:r>
              <a:rPr lang="en-US" dirty="0" err="1"/>
              <a:t>intro.md</a:t>
            </a:r>
            <a:r>
              <a:rPr lang="en-US" dirty="0"/>
              <a:t> </a:t>
            </a:r>
            <a:r>
              <a:rPr lang="en-US" dirty="0" err="1"/>
              <a:t>README.md</a:t>
            </a:r>
            <a:endParaRPr lang="en-US" dirty="0"/>
          </a:p>
          <a:p>
            <a:pPr lvl="1"/>
            <a:r>
              <a:rPr lang="en-US" dirty="0"/>
              <a:t>What did this command do?</a:t>
            </a:r>
          </a:p>
          <a:p>
            <a:pPr lvl="1"/>
            <a:r>
              <a:rPr lang="en-US" dirty="0"/>
              <a:t>What is an argument?</a:t>
            </a:r>
          </a:p>
          <a:p>
            <a:pPr lvl="1"/>
            <a:r>
              <a:rPr lang="en-US" dirty="0"/>
              <a:t>How do we separate arguments in a command?</a:t>
            </a:r>
          </a:p>
          <a:p>
            <a:pPr lvl="1"/>
            <a:endParaRPr lang="en-US" dirty="0"/>
          </a:p>
          <a:p>
            <a:r>
              <a:rPr lang="en-US" dirty="0"/>
              <a:t>history | grep </a:t>
            </a:r>
            <a:r>
              <a:rPr lang="en-US" dirty="0" err="1"/>
              <a:t>searchterm</a:t>
            </a:r>
            <a:endParaRPr lang="en-US" dirty="0"/>
          </a:p>
          <a:p>
            <a:endParaRPr lang="en-US" dirty="0"/>
          </a:p>
          <a:p>
            <a:r>
              <a:rPr lang="en-US" dirty="0"/>
              <a:t>What is the difference between   cd /  and    cd ~     ?</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8667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F49E-68D9-E747-85AC-857BCBF628AC}"/>
              </a:ext>
            </a:extLst>
          </p:cNvPr>
          <p:cNvSpPr>
            <a:spLocks noGrp="1"/>
          </p:cNvSpPr>
          <p:nvPr>
            <p:ph type="title"/>
          </p:nvPr>
        </p:nvSpPr>
        <p:spPr/>
        <p:txBody>
          <a:bodyPr/>
          <a:lstStyle/>
          <a:p>
            <a:r>
              <a:rPr lang="en-US" dirty="0"/>
              <a:t>Review Week 1 Git</a:t>
            </a:r>
          </a:p>
        </p:txBody>
      </p:sp>
      <p:sp>
        <p:nvSpPr>
          <p:cNvPr id="3" name="Content Placeholder 2">
            <a:extLst>
              <a:ext uri="{FF2B5EF4-FFF2-40B4-BE49-F238E27FC236}">
                <a16:creationId xmlns:a16="http://schemas.microsoft.com/office/drawing/2014/main" id="{646B6ACE-38A0-BE4D-AA7B-B4B0E7C3438C}"/>
              </a:ext>
            </a:extLst>
          </p:cNvPr>
          <p:cNvSpPr>
            <a:spLocks noGrp="1"/>
          </p:cNvSpPr>
          <p:nvPr>
            <p:ph idx="1"/>
          </p:nvPr>
        </p:nvSpPr>
        <p:spPr/>
        <p:txBody>
          <a:bodyPr/>
          <a:lstStyle/>
          <a:p>
            <a:r>
              <a:rPr lang="en-US" dirty="0"/>
              <a:t>What is git?</a:t>
            </a:r>
          </a:p>
          <a:p>
            <a:r>
              <a:rPr lang="en-US" dirty="0"/>
              <a:t>What is </a:t>
            </a:r>
            <a:r>
              <a:rPr lang="en-US" dirty="0" err="1"/>
              <a:t>Github</a:t>
            </a:r>
            <a:r>
              <a:rPr lang="en-US" dirty="0"/>
              <a:t>? </a:t>
            </a:r>
          </a:p>
          <a:p>
            <a:pPr lvl="1"/>
            <a:r>
              <a:rPr lang="en-US" dirty="0"/>
              <a:t>What are other similar websites?</a:t>
            </a:r>
          </a:p>
          <a:p>
            <a:r>
              <a:rPr lang="en-US" dirty="0"/>
              <a:t>What is a </a:t>
            </a:r>
            <a:r>
              <a:rPr lang="en-US" b="1" dirty="0"/>
              <a:t>directory</a:t>
            </a:r>
            <a:r>
              <a:rPr lang="en-US" dirty="0"/>
              <a:t>?</a:t>
            </a:r>
          </a:p>
          <a:p>
            <a:r>
              <a:rPr lang="en-US" dirty="0"/>
              <a:t>What is a </a:t>
            </a:r>
            <a:r>
              <a:rPr lang="en-US" b="1" dirty="0"/>
              <a:t>repository</a:t>
            </a:r>
            <a:r>
              <a:rPr lang="en-US" dirty="0"/>
              <a:t>?</a:t>
            </a:r>
          </a:p>
          <a:p>
            <a:endParaRPr lang="en-US" dirty="0"/>
          </a:p>
        </p:txBody>
      </p:sp>
    </p:spTree>
    <p:extLst>
      <p:ext uri="{BB962C8B-B14F-4D97-AF65-F5344CB8AC3E}">
        <p14:creationId xmlns:p14="http://schemas.microsoft.com/office/powerpoint/2010/main" val="151856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1A40-E350-A044-BEF7-C3F07C818B90}"/>
              </a:ext>
            </a:extLst>
          </p:cNvPr>
          <p:cNvSpPr>
            <a:spLocks noGrp="1"/>
          </p:cNvSpPr>
          <p:nvPr>
            <p:ph type="title"/>
          </p:nvPr>
        </p:nvSpPr>
        <p:spPr/>
        <p:txBody>
          <a:bodyPr/>
          <a:lstStyle/>
          <a:p>
            <a:r>
              <a:rPr lang="en-US" dirty="0"/>
              <a:t>Review Week 1 Git Cont’d</a:t>
            </a:r>
          </a:p>
        </p:txBody>
      </p:sp>
      <p:sp>
        <p:nvSpPr>
          <p:cNvPr id="3" name="Content Placeholder 2">
            <a:extLst>
              <a:ext uri="{FF2B5EF4-FFF2-40B4-BE49-F238E27FC236}">
                <a16:creationId xmlns:a16="http://schemas.microsoft.com/office/drawing/2014/main" id="{6389AD5F-38FA-054A-B6D2-B87911A29B55}"/>
              </a:ext>
            </a:extLst>
          </p:cNvPr>
          <p:cNvSpPr>
            <a:spLocks noGrp="1"/>
          </p:cNvSpPr>
          <p:nvPr>
            <p:ph idx="1"/>
          </p:nvPr>
        </p:nvSpPr>
        <p:spPr/>
        <p:txBody>
          <a:bodyPr/>
          <a:lstStyle/>
          <a:p>
            <a:r>
              <a:rPr lang="en-US" dirty="0"/>
              <a:t>git </a:t>
            </a:r>
            <a:r>
              <a:rPr lang="en-US" dirty="0" err="1"/>
              <a:t>init</a:t>
            </a:r>
            <a:endParaRPr lang="en-US" dirty="0"/>
          </a:p>
          <a:p>
            <a:r>
              <a:rPr lang="en-US" dirty="0"/>
              <a:t>git remote add origin URL</a:t>
            </a:r>
          </a:p>
          <a:p>
            <a:r>
              <a:rPr lang="en-US" dirty="0"/>
              <a:t>git status</a:t>
            </a:r>
          </a:p>
          <a:p>
            <a:r>
              <a:rPr lang="en-US" dirty="0"/>
              <a:t>git add </a:t>
            </a:r>
            <a:r>
              <a:rPr lang="en-US" dirty="0" err="1"/>
              <a:t>filename.html</a:t>
            </a:r>
            <a:endParaRPr lang="en-US" dirty="0"/>
          </a:p>
          <a:p>
            <a:r>
              <a:rPr lang="en-US" dirty="0"/>
              <a:t>git add .</a:t>
            </a:r>
          </a:p>
          <a:p>
            <a:r>
              <a:rPr lang="en-US" dirty="0"/>
              <a:t>git commit –m ”message that makes sense”</a:t>
            </a:r>
          </a:p>
          <a:p>
            <a:r>
              <a:rPr lang="en-US" dirty="0"/>
              <a:t>git push origin master</a:t>
            </a:r>
          </a:p>
        </p:txBody>
      </p:sp>
    </p:spTree>
    <p:extLst>
      <p:ext uri="{BB962C8B-B14F-4D97-AF65-F5344CB8AC3E}">
        <p14:creationId xmlns:p14="http://schemas.microsoft.com/office/powerpoint/2010/main" val="235706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9248-23E1-B64C-886D-3FAECBA38418}"/>
              </a:ext>
            </a:extLst>
          </p:cNvPr>
          <p:cNvSpPr>
            <a:spLocks noGrp="1"/>
          </p:cNvSpPr>
          <p:nvPr>
            <p:ph type="title"/>
          </p:nvPr>
        </p:nvSpPr>
        <p:spPr/>
        <p:txBody>
          <a:bodyPr/>
          <a:lstStyle/>
          <a:p>
            <a:r>
              <a:rPr lang="en-US" dirty="0"/>
              <a:t>Review Week 1 Git Cont’d</a:t>
            </a:r>
          </a:p>
        </p:txBody>
      </p:sp>
      <p:sp>
        <p:nvSpPr>
          <p:cNvPr id="3" name="Content Placeholder 2">
            <a:extLst>
              <a:ext uri="{FF2B5EF4-FFF2-40B4-BE49-F238E27FC236}">
                <a16:creationId xmlns:a16="http://schemas.microsoft.com/office/drawing/2014/main" id="{D9B7C197-5088-DE4C-B6C4-500F74B77F77}"/>
              </a:ext>
            </a:extLst>
          </p:cNvPr>
          <p:cNvSpPr>
            <a:spLocks noGrp="1"/>
          </p:cNvSpPr>
          <p:nvPr>
            <p:ph idx="1"/>
          </p:nvPr>
        </p:nvSpPr>
        <p:spPr/>
        <p:txBody>
          <a:bodyPr/>
          <a:lstStyle/>
          <a:p>
            <a:r>
              <a:rPr lang="en-US" dirty="0"/>
              <a:t>What are other git commands we have used?</a:t>
            </a:r>
          </a:p>
          <a:p>
            <a:pPr lvl="1"/>
            <a:r>
              <a:rPr lang="en-US" dirty="0"/>
              <a:t>git log</a:t>
            </a:r>
          </a:p>
          <a:p>
            <a:pPr lvl="1"/>
            <a:r>
              <a:rPr lang="en-US" dirty="0"/>
              <a:t>git remote</a:t>
            </a:r>
          </a:p>
          <a:p>
            <a:pPr lvl="1"/>
            <a:r>
              <a:rPr lang="en-US" dirty="0"/>
              <a:t>git remote –v</a:t>
            </a:r>
          </a:p>
          <a:p>
            <a:pPr lvl="1"/>
            <a:endParaRPr lang="en-US" dirty="0"/>
          </a:p>
        </p:txBody>
      </p:sp>
    </p:spTree>
    <p:extLst>
      <p:ext uri="{BB962C8B-B14F-4D97-AF65-F5344CB8AC3E}">
        <p14:creationId xmlns:p14="http://schemas.microsoft.com/office/powerpoint/2010/main" val="306146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733E-78D1-F049-B077-FA6878659411}"/>
              </a:ext>
            </a:extLst>
          </p:cNvPr>
          <p:cNvSpPr>
            <a:spLocks noGrp="1"/>
          </p:cNvSpPr>
          <p:nvPr>
            <p:ph type="title"/>
          </p:nvPr>
        </p:nvSpPr>
        <p:spPr/>
        <p:txBody>
          <a:bodyPr/>
          <a:lstStyle/>
          <a:p>
            <a:r>
              <a:rPr lang="en-US" dirty="0"/>
              <a:t>Review Week 1</a:t>
            </a:r>
          </a:p>
        </p:txBody>
      </p:sp>
      <p:sp>
        <p:nvSpPr>
          <p:cNvPr id="3" name="Content Placeholder 2">
            <a:extLst>
              <a:ext uri="{FF2B5EF4-FFF2-40B4-BE49-F238E27FC236}">
                <a16:creationId xmlns:a16="http://schemas.microsoft.com/office/drawing/2014/main" id="{E5ACBF56-641B-284C-BB9D-9B0A2B5EEF1D}"/>
              </a:ext>
            </a:extLst>
          </p:cNvPr>
          <p:cNvSpPr>
            <a:spLocks noGrp="1"/>
          </p:cNvSpPr>
          <p:nvPr>
            <p:ph idx="1"/>
          </p:nvPr>
        </p:nvSpPr>
        <p:spPr>
          <a:xfrm>
            <a:off x="838200" y="1839913"/>
            <a:ext cx="10515600" cy="4351338"/>
          </a:xfrm>
        </p:spPr>
        <p:txBody>
          <a:bodyPr>
            <a:normAutofit/>
          </a:bodyPr>
          <a:lstStyle/>
          <a:p>
            <a:r>
              <a:rPr lang="en-US" dirty="0"/>
              <a:t>HTML</a:t>
            </a:r>
          </a:p>
          <a:p>
            <a:r>
              <a:rPr lang="en-US" dirty="0"/>
              <a:t>Markdown</a:t>
            </a:r>
          </a:p>
          <a:p>
            <a:r>
              <a:rPr lang="en-US" dirty="0"/>
              <a:t>HTTP</a:t>
            </a:r>
          </a:p>
          <a:p>
            <a:r>
              <a:rPr lang="en-US" dirty="0"/>
              <a:t>Emmet shortcuts: </a:t>
            </a:r>
            <a:r>
              <a:rPr lang="en-US" dirty="0">
                <a:hlinkClick r:id="rId3"/>
              </a:rPr>
              <a:t>https://docs.emmet.io/cheat-sheet/</a:t>
            </a:r>
            <a:endParaRPr lang="en-US" dirty="0"/>
          </a:p>
          <a:p>
            <a:r>
              <a:rPr lang="en-US" dirty="0"/>
              <a:t>Dependencies</a:t>
            </a:r>
          </a:p>
          <a:p>
            <a:r>
              <a:rPr lang="en-US" dirty="0"/>
              <a:t>.</a:t>
            </a:r>
            <a:r>
              <a:rPr lang="en-US" dirty="0" err="1"/>
              <a:t>gitignore</a:t>
            </a:r>
            <a:endParaRPr lang="en-US" dirty="0"/>
          </a:p>
          <a:p>
            <a:r>
              <a:rPr lang="en-US" dirty="0"/>
              <a:t>Basic elements of an HTML document</a:t>
            </a:r>
          </a:p>
          <a:p>
            <a:r>
              <a:rPr lang="en-US" dirty="0"/>
              <a:t>VS Code “Fuzzy Search” ctrl </a:t>
            </a:r>
            <a:r>
              <a:rPr lang="en-US" dirty="0" err="1"/>
              <a:t>shft</a:t>
            </a:r>
            <a:r>
              <a:rPr lang="en-US" dirty="0"/>
              <a:t> p</a:t>
            </a:r>
          </a:p>
        </p:txBody>
      </p:sp>
    </p:spTree>
    <p:extLst>
      <p:ext uri="{BB962C8B-B14F-4D97-AF65-F5344CB8AC3E}">
        <p14:creationId xmlns:p14="http://schemas.microsoft.com/office/powerpoint/2010/main" val="2594732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11419</TotalTime>
  <Words>664</Words>
  <Application>Microsoft Macintosh PowerPoint</Application>
  <PresentationFormat>Widescreen</PresentationFormat>
  <Paragraphs>149</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Review Week 1</vt:lpstr>
      <vt:lpstr>Review Week 1</vt:lpstr>
      <vt:lpstr>Review Week 1</vt:lpstr>
      <vt:lpstr>Review Week 1 - Commands</vt:lpstr>
      <vt:lpstr>Review Week 1 Commands Cont’d</vt:lpstr>
      <vt:lpstr>Review Week 1 Git</vt:lpstr>
      <vt:lpstr>Review Week 1 Git Cont’d</vt:lpstr>
      <vt:lpstr>Review Week 1 Git Cont’d</vt:lpstr>
      <vt:lpstr>Review Week 1</vt:lpstr>
      <vt:lpstr>Review Week 1</vt:lpstr>
      <vt:lpstr>Review Week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10/31</dc:title>
  <dc:creator>Melissa Pabst</dc:creator>
  <cp:lastModifiedBy>Microsoft Office User</cp:lastModifiedBy>
  <cp:revision>50</cp:revision>
  <dcterms:created xsi:type="dcterms:W3CDTF">2018-10-31T19:41:21Z</dcterms:created>
  <dcterms:modified xsi:type="dcterms:W3CDTF">2019-06-06T14:45:26Z</dcterms:modified>
</cp:coreProperties>
</file>