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6"/>
    <p:restoredTop sz="94704"/>
  </p:normalViewPr>
  <p:slideViewPr>
    <p:cSldViewPr snapToGrid="0" snapToObjects="1">
      <p:cViewPr varScale="1">
        <p:scale>
          <a:sx n="135" d="100"/>
          <a:sy n="135" d="100"/>
        </p:scale>
        <p:origin x="1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46F4-3D8E-4A45-840A-C7B62A68744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B667-2841-6E42-8D85-3B48ED4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3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1B667-2841-6E42-8D85-3B48ED480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Flexbox for scaling, vertical and horizontal alignment, re-ordering elements within a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1B667-2841-6E42-8D85-3B48ED480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grid to make a basic page layout; basic grid system using percentages, max-widths, and media queries is best for creating a responsive layout. </a:t>
            </a:r>
          </a:p>
          <a:p>
            <a:endParaRPr lang="en-US" dirty="0"/>
          </a:p>
          <a:p>
            <a:r>
              <a:rPr lang="en-US" dirty="0"/>
              <a:t>When do you use "</a:t>
            </a:r>
            <a:r>
              <a:rPr lang="en-US" dirty="0" err="1"/>
              <a:t>position:absolute</a:t>
            </a:r>
            <a:r>
              <a:rPr lang="en-US" dirty="0"/>
              <a:t>;"? never; goes </a:t>
            </a:r>
            <a:r>
              <a:rPr lang="en-US" dirty="0" err="1"/>
              <a:t>permantenly</a:t>
            </a:r>
            <a:r>
              <a:rPr lang="en-US" dirty="0"/>
              <a:t> behind/</a:t>
            </a:r>
            <a:r>
              <a:rPr lang="en-US" dirty="0" err="1"/>
              <a:t>infront</a:t>
            </a:r>
            <a:r>
              <a:rPr lang="en-US" dirty="0"/>
              <a:t> of div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1B667-2841-6E42-8D85-3B48ED480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to be completely committed before you can do a 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1B667-2841-6E42-8D85-3B48ED480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7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3889-6C1C-1D42-88F9-4A6A55C6E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7CC9C-5B41-944D-B29F-C85D4F8F1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46FA-955B-B249-BD12-D2053FBC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97-484B-6543-85F4-1FFDC082C97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26476-B9F3-1948-ACC3-7FF95AFF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CF93B-2D1B-8E4E-9267-1EC3559C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14C-B6E4-D94D-8260-BC480D82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AE19-79CA-7447-A780-58A30780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226AF-0C7D-7341-AF5E-3F2AEA8DC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9E4B-7950-FA45-A145-C20DFC7A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97-484B-6543-85F4-1FFDC082C97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F71EA-0B06-804B-B5EC-16419EC1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120F7-B1B8-CC43-84E4-11619C8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14C-B6E4-D94D-8260-BC480D82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C1849-4720-4349-98BB-E7165E8C0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F6814-BDD4-6141-BF20-F58A7B6A0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39BD6-BE32-E341-AE45-C8083869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97-484B-6543-85F4-1FFDC082C97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4DE0-10DE-7E4C-8CC2-4876774C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47C4-E8EF-3945-8C90-26256C8A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14C-B6E4-D94D-8260-BC480D82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ABBF-F157-384F-8A30-FCA025A1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697B-C65A-C647-BC31-5D79CC1E5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B422C-FF84-FC48-B6F3-5A8B929C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97-484B-6543-85F4-1FFDC082C97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8D68-505C-3F4D-8A04-284867B0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5C97-2856-DD48-B515-5986804A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14C-B6E4-D94D-8260-BC480D82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C4C7-A1FB-B242-83AC-3399FAC4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9FE3-ABFA-114E-BA99-B86E295D4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4F13-DE8E-3F46-9858-176DA2D9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97-484B-6543-85F4-1FFDC082C97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AC80-7081-474F-8139-A0D38B70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453A-F08E-A94A-AA97-A6033DD5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14C-B6E4-D94D-8260-BC480D82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9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A78F-BD0D-E546-BF40-837C8A27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A7D2-C919-F24C-9142-094A6A56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D28A3-FC79-2946-A194-97803CCCA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35B11-9C73-8E4A-9FAB-AAEBDD4D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97-484B-6543-85F4-1FFDC082C97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4128B-34EF-254B-B633-89AB4B9A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B5D0B-3150-8F4A-A5D1-C641C519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14C-B6E4-D94D-8260-BC480D82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460-39C4-0445-83D0-AE305BC0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90104-3ECA-4D4F-BA7D-A446B92E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CA892-EFFF-9B47-9384-5CFA123A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B6A26-8B25-0E43-BFB0-A03B5DDA9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5892F-1478-D647-B411-61EE32382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4E9E5-75C6-F542-A719-9B0A9818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97-484B-6543-85F4-1FFDC082C97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66016-11BA-6044-9C90-40B04E1A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40009-AFF9-1844-A17F-ABE8A3F3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14C-B6E4-D94D-8260-BC480D82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0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736C-45CE-ED45-845F-858F6BC4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D26F9-0BF3-2A4A-AF1F-FB6CCA49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97-484B-6543-85F4-1FFDC082C97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7C72C-0859-5C42-AF4A-3DB79232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8938-9424-F64B-A2AF-725571AE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14C-B6E4-D94D-8260-BC480D82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3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18B4F-EF81-EA44-A135-F84F0DB7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97-484B-6543-85F4-1FFDC082C97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2DFF9-BD16-C240-A788-4218917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50C6F-D481-6C42-9800-2B3A9EC2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14C-B6E4-D94D-8260-BC480D82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B09B-9367-624C-9E8E-9B840681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A2D8-CDD9-434E-8A06-25DC22AA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A5D8F-A171-0E46-8DB1-839A2EC7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B4AFC-784E-BF43-882F-0937C923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97-484B-6543-85F4-1FFDC082C97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33C33-15FC-E044-9702-23C5F805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A18B1-0ECA-014C-8DE1-A8967621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14C-B6E4-D94D-8260-BC480D82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9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F8B3-99C1-1744-8210-E8A376AD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EBEB3-68BF-5340-8DE6-F92ED226C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2AF80-7CAA-7C47-8A74-900374AFE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9CCD7-523E-E042-A284-2E2F7561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97-484B-6543-85F4-1FFDC082C97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D27DE-6907-9648-AB26-FF7016F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41E75-EB8B-AF4E-B618-D20BD034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14C-B6E4-D94D-8260-BC480D82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1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AC902-4440-FC46-8D0B-8B753300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12D06-3341-9449-B7AC-D462CB59C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76B8-0AC7-F145-9E2C-6B8FB3DD0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DB97-484B-6543-85F4-1FFDC082C97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9539A-EC5F-3748-BA87-61C9D6CCB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0E051-E179-374C-AEB5-AB93450DA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014C-B6E4-D94D-8260-BC480D82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A90A-6017-6A4C-871D-3B1AFCC6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E3C1-16CC-0D4D-9CC3-30BE63B08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Forms!</a:t>
            </a:r>
          </a:p>
          <a:p>
            <a:r>
              <a:rPr lang="en-US" dirty="0"/>
              <a:t>What tags might we use for forms?</a:t>
            </a:r>
          </a:p>
          <a:p>
            <a:pPr lvl="1"/>
            <a:r>
              <a:rPr lang="en-US" dirty="0"/>
              <a:t>form, inputs, labels, select, </a:t>
            </a:r>
            <a:r>
              <a:rPr lang="en-US" dirty="0" err="1"/>
              <a:t>optgroup</a:t>
            </a:r>
            <a:r>
              <a:rPr lang="en-US" dirty="0"/>
              <a:t>, </a:t>
            </a:r>
            <a:r>
              <a:rPr lang="en-US" dirty="0" err="1"/>
              <a:t>textarea</a:t>
            </a:r>
            <a:endParaRPr lang="en-US" dirty="0"/>
          </a:p>
          <a:p>
            <a:r>
              <a:rPr lang="en-US" dirty="0"/>
              <a:t>What attributes do inputs have?</a:t>
            </a:r>
          </a:p>
          <a:p>
            <a:pPr lvl="1"/>
            <a:r>
              <a:rPr lang="en-US" dirty="0"/>
              <a:t>type, name, value, checked, placeholder, required (many others, see notes)</a:t>
            </a:r>
          </a:p>
          <a:p>
            <a:r>
              <a:rPr lang="en-US" dirty="0"/>
              <a:t>What are the types of inputs?</a:t>
            </a:r>
          </a:p>
          <a:p>
            <a:pPr lvl="1"/>
            <a:r>
              <a:rPr lang="en-US" dirty="0"/>
              <a:t>Checkbox, radio, text, submit (and others, see list of HTML5 form elements in the notes)</a:t>
            </a:r>
          </a:p>
          <a:p>
            <a:r>
              <a:rPr lang="en-US" dirty="0"/>
              <a:t>What does method=“POST” do when it is an attribute of form?</a:t>
            </a:r>
          </a:p>
          <a:p>
            <a:r>
              <a:rPr lang="en-US" dirty="0"/>
              <a:t>What does action=“</a:t>
            </a:r>
            <a:r>
              <a:rPr lang="en-US" dirty="0" err="1"/>
              <a:t>someUrlOrFile</a:t>
            </a:r>
            <a:r>
              <a:rPr lang="en-US" dirty="0"/>
              <a:t>” do as an attribute of a form?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7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C7B4-3987-414C-A238-3C4B8C75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ECE5-4A3F-F143-83BD-72E0F740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 Codes</a:t>
            </a:r>
          </a:p>
          <a:p>
            <a:r>
              <a:rPr lang="en-US" dirty="0"/>
              <a:t>100’s: Informational</a:t>
            </a:r>
          </a:p>
          <a:p>
            <a:r>
              <a:rPr lang="en-US" dirty="0"/>
              <a:t>200’s: Success!</a:t>
            </a:r>
          </a:p>
          <a:p>
            <a:r>
              <a:rPr lang="en-US" dirty="0"/>
              <a:t>300’s: Redirection</a:t>
            </a:r>
          </a:p>
          <a:p>
            <a:r>
              <a:rPr lang="en-US" dirty="0"/>
              <a:t>400’s: Client Error; </a:t>
            </a:r>
          </a:p>
          <a:p>
            <a:pPr lvl="1"/>
            <a:r>
              <a:rPr lang="en-US" dirty="0"/>
              <a:t>400 bad request, 401 unauthorized, 403 forbidden, 404 not found</a:t>
            </a:r>
          </a:p>
          <a:p>
            <a:r>
              <a:rPr lang="en-US" dirty="0"/>
              <a:t>500’s: Server Error</a:t>
            </a:r>
          </a:p>
          <a:p>
            <a:pPr lvl="1"/>
            <a:r>
              <a:rPr lang="en-US" dirty="0"/>
              <a:t>503 Service unavailable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DE8-D7E5-FD42-8E42-F76935BA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4B8C-8552-6D4F-95B2-0837A69E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b="1" dirty="0"/>
              <a:t>dependencies</a:t>
            </a:r>
            <a:r>
              <a:rPr lang="en-US" dirty="0"/>
              <a:t>?</a:t>
            </a:r>
          </a:p>
          <a:p>
            <a:r>
              <a:rPr lang="en-US" dirty="0"/>
              <a:t>What is a </a:t>
            </a:r>
            <a:r>
              <a:rPr lang="en-US" b="1" dirty="0"/>
              <a:t>CDN</a:t>
            </a:r>
            <a:r>
              <a:rPr lang="en-US" dirty="0"/>
              <a:t>?</a:t>
            </a:r>
          </a:p>
          <a:p>
            <a:r>
              <a:rPr lang="en-US" dirty="0"/>
              <a:t>We used CDNs for what three purposes?</a:t>
            </a:r>
          </a:p>
          <a:p>
            <a:pPr lvl="1"/>
            <a:r>
              <a:rPr lang="en-US" dirty="0"/>
              <a:t>CSS – normalize </a:t>
            </a:r>
          </a:p>
          <a:p>
            <a:pPr lvl="2"/>
            <a:r>
              <a:rPr lang="en-US" dirty="0"/>
              <a:t>Provides cross-browser consistency, wipes out browser quirks such as default margins for body, etc.</a:t>
            </a:r>
          </a:p>
          <a:p>
            <a:pPr lvl="1"/>
            <a:r>
              <a:rPr lang="en-US" dirty="0"/>
              <a:t>Fonts – Google Fonts</a:t>
            </a:r>
          </a:p>
          <a:p>
            <a:pPr lvl="1"/>
            <a:r>
              <a:rPr lang="en-US" dirty="0"/>
              <a:t>Icons– Font Awesome</a:t>
            </a:r>
          </a:p>
          <a:p>
            <a:r>
              <a:rPr lang="en-US" dirty="0"/>
              <a:t>How do we apply these CDNs to our page?</a:t>
            </a:r>
          </a:p>
          <a:p>
            <a:r>
              <a:rPr lang="en-US" dirty="0"/>
              <a:t>What order should they go 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7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6E8E-8127-4940-88DF-A0DFB5F2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9CDC-15ED-6C47-9393-F295F961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Flexbox!</a:t>
            </a:r>
          </a:p>
          <a:p>
            <a:r>
              <a:rPr lang="en-US" dirty="0"/>
              <a:t>What is </a:t>
            </a:r>
            <a:r>
              <a:rPr lang="en-US" b="1" dirty="0"/>
              <a:t>flexbox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TWO axis: main (horizontal) and cross (vertical)</a:t>
            </a:r>
          </a:p>
          <a:p>
            <a:r>
              <a:rPr lang="en-US" dirty="0"/>
              <a:t>When do I use flexbox?</a:t>
            </a:r>
          </a:p>
        </p:txBody>
      </p:sp>
    </p:spTree>
    <p:extLst>
      <p:ext uri="{BB962C8B-B14F-4D97-AF65-F5344CB8AC3E}">
        <p14:creationId xmlns:p14="http://schemas.microsoft.com/office/powerpoint/2010/main" val="134852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7699-7DAD-434B-BBED-DDBDA44C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DF58-F40C-534B-8EEB-EA2AFAB9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Flexbox properties</a:t>
            </a:r>
          </a:p>
          <a:p>
            <a:r>
              <a:rPr lang="en-US" dirty="0"/>
              <a:t>display: block; vs. display: flex;</a:t>
            </a:r>
          </a:p>
          <a:p>
            <a:r>
              <a:rPr lang="en-US" dirty="0"/>
              <a:t>flex-direction: row; vs flex-direction: column;</a:t>
            </a:r>
          </a:p>
          <a:p>
            <a:pPr lvl="1"/>
            <a:r>
              <a:rPr lang="en-US" dirty="0"/>
              <a:t>flex-direction: column; makes the main axis go from horizontal to vertical</a:t>
            </a:r>
          </a:p>
          <a:p>
            <a:r>
              <a:rPr lang="en-US" dirty="0"/>
              <a:t>justify-content applies to the main axis. Use center, flex-start, flex-end, space-around, space-between</a:t>
            </a:r>
          </a:p>
          <a:p>
            <a:r>
              <a:rPr lang="en-US" dirty="0"/>
              <a:t>align-items applies to the cross axis. Use flex-start, flex-end, center, stretch, baseline</a:t>
            </a:r>
          </a:p>
          <a:p>
            <a:r>
              <a:rPr lang="en-US" dirty="0"/>
              <a:t>align-self applies to one item. </a:t>
            </a:r>
          </a:p>
          <a:p>
            <a:r>
              <a:rPr lang="en-US" dirty="0"/>
              <a:t>DO A TUTORIAL OR FLEXBOX FROGGY GAME</a:t>
            </a:r>
          </a:p>
        </p:txBody>
      </p:sp>
    </p:spTree>
    <p:extLst>
      <p:ext uri="{BB962C8B-B14F-4D97-AF65-F5344CB8AC3E}">
        <p14:creationId xmlns:p14="http://schemas.microsoft.com/office/powerpoint/2010/main" val="129197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F101-3684-EE4A-849F-582C867B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A16C-45C5-A444-BF51-2E043827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CSS Grid!</a:t>
            </a:r>
          </a:p>
          <a:p>
            <a:r>
              <a:rPr lang="en-US" dirty="0"/>
              <a:t>When do we use grid?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wrapper class and children items in markup with </a:t>
            </a:r>
            <a:r>
              <a:rPr lang="en-US" dirty="0" err="1"/>
              <a:t>divs</a:t>
            </a:r>
            <a:endParaRPr lang="en-US" dirty="0"/>
          </a:p>
          <a:p>
            <a:pPr lvl="1"/>
            <a:r>
              <a:rPr lang="en-US" dirty="0"/>
              <a:t>We named our grid-template-areas (navigation, header, content, footer)</a:t>
            </a:r>
          </a:p>
          <a:p>
            <a:pPr lvl="1"/>
            <a:r>
              <a:rPr lang="en-US" dirty="0"/>
              <a:t>In the class, give it </a:t>
            </a:r>
            <a:r>
              <a:rPr lang="en-US" dirty="0" err="1"/>
              <a:t>display:grid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Specify columns and rows in the class (grid-template-rows/columns: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2"/>
            <a:r>
              <a:rPr lang="en-US" dirty="0">
                <a:sym typeface="Wingdings" pitchFamily="2" charset="2"/>
              </a:rPr>
              <a:t>Can be </a:t>
            </a:r>
            <a:r>
              <a:rPr lang="en-US" dirty="0" err="1">
                <a:sym typeface="Wingdings" pitchFamily="2" charset="2"/>
              </a:rPr>
              <a:t>px</a:t>
            </a:r>
            <a:r>
              <a:rPr lang="en-US" dirty="0">
                <a:sym typeface="Wingdings" pitchFamily="2" charset="2"/>
              </a:rPr>
              <a:t> or min-content or auto or?</a:t>
            </a:r>
          </a:p>
          <a:p>
            <a:r>
              <a:rPr lang="en-US" dirty="0">
                <a:sym typeface="Wingdings" pitchFamily="2" charset="2"/>
              </a:rPr>
              <a:t>DO A TUTORIAL OR CSS GRID GARDEN GAME</a:t>
            </a:r>
          </a:p>
          <a:p>
            <a:r>
              <a:rPr lang="en-US" dirty="0">
                <a:sym typeface="Wingdings" pitchFamily="2" charset="2"/>
              </a:rPr>
              <a:t>What does “position: sticky; top: 0;” do?</a:t>
            </a:r>
          </a:p>
        </p:txBody>
      </p:sp>
    </p:spTree>
    <p:extLst>
      <p:ext uri="{BB962C8B-B14F-4D97-AF65-F5344CB8AC3E}">
        <p14:creationId xmlns:p14="http://schemas.microsoft.com/office/powerpoint/2010/main" val="226383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6E0C-5019-AC4D-8ECE-999B6C1A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D6C0-35B9-7641-8FE5-488325E3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mobile-first development?</a:t>
            </a:r>
          </a:p>
          <a:p>
            <a:r>
              <a:rPr lang="en-US" dirty="0"/>
              <a:t>What are media queries? Why use them?</a:t>
            </a:r>
          </a:p>
          <a:p>
            <a:pPr lvl="1"/>
            <a:r>
              <a:rPr lang="en-US" dirty="0"/>
              <a:t>Change any CSS property based on width of the viewport</a:t>
            </a:r>
          </a:p>
          <a:p>
            <a:pPr lvl="1"/>
            <a:r>
              <a:rPr lang="en-US" dirty="0"/>
              <a:t>We created a media query to display a desktop view as an exception based on width. </a:t>
            </a:r>
          </a:p>
          <a:p>
            <a:pPr lvl="1"/>
            <a:r>
              <a:rPr lang="en-US" dirty="0"/>
              <a:t>We moved from a one-column layout to a two-column layout based on a min-width property. When the screen is larger than the min-width, it will display the properties in the media query. (mobile first!)</a:t>
            </a:r>
          </a:p>
          <a:p>
            <a:pPr lvl="1"/>
            <a:r>
              <a:rPr lang="en-US" dirty="0"/>
              <a:t>What is a </a:t>
            </a:r>
            <a:r>
              <a:rPr lang="en-US" b="1" dirty="0"/>
              <a:t>breakpoint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863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D332-2B5A-0742-8001-B7B115AC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0DC9-489D-9646-AE47-59730B12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Workflow</a:t>
            </a:r>
          </a:p>
          <a:p>
            <a:r>
              <a:rPr lang="en-US" dirty="0"/>
              <a:t>LOTS of copies of the same codebase with little variations between each copy</a:t>
            </a:r>
          </a:p>
          <a:p>
            <a:r>
              <a:rPr lang="en-US" dirty="0"/>
              <a:t>The goal will be to keep your Public and Private copies as close to the Blessed Repository as possible at all times without causing merge conflicts or overwriting your work!</a:t>
            </a:r>
          </a:p>
        </p:txBody>
      </p:sp>
    </p:spTree>
    <p:extLst>
      <p:ext uri="{BB962C8B-B14F-4D97-AF65-F5344CB8AC3E}">
        <p14:creationId xmlns:p14="http://schemas.microsoft.com/office/powerpoint/2010/main" val="84151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C615-0C14-F940-9F6A-9F1B697A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Week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6156-AC75-F44F-9848-896AFF42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Forking</a:t>
            </a:r>
          </a:p>
          <a:p>
            <a:pPr lvl="1"/>
            <a:r>
              <a:rPr lang="en-US" dirty="0"/>
              <a:t>Clones a repository from one </a:t>
            </a:r>
            <a:r>
              <a:rPr lang="en-US" dirty="0" err="1"/>
              <a:t>Github</a:t>
            </a:r>
            <a:r>
              <a:rPr lang="en-US" dirty="0"/>
              <a:t> account to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/>
              <a:t>Cloning</a:t>
            </a:r>
          </a:p>
          <a:p>
            <a:pPr lvl="1"/>
            <a:r>
              <a:rPr lang="en-US" dirty="0"/>
              <a:t>Copies the code </a:t>
            </a:r>
            <a:r>
              <a:rPr lang="en-US"/>
              <a:t>from a </a:t>
            </a:r>
            <a:r>
              <a:rPr lang="en-US" dirty="0" err="1"/>
              <a:t>Github</a:t>
            </a:r>
            <a:r>
              <a:rPr lang="en-US" dirty="0"/>
              <a:t> repository to our machine</a:t>
            </a:r>
          </a:p>
          <a:p>
            <a:r>
              <a:rPr lang="en-US" dirty="0"/>
              <a:t>Pull request</a:t>
            </a:r>
          </a:p>
          <a:p>
            <a:pPr lvl="1"/>
            <a:r>
              <a:rPr lang="en-US" dirty="0"/>
              <a:t>Once we have made changes on our machine and we’ve staged, committed, and pushed to </a:t>
            </a:r>
            <a:r>
              <a:rPr lang="en-US" dirty="0" err="1"/>
              <a:t>Github</a:t>
            </a:r>
            <a:r>
              <a:rPr lang="en-US" dirty="0"/>
              <a:t>… We go to YOUR </a:t>
            </a:r>
            <a:r>
              <a:rPr lang="en-US" dirty="0" err="1"/>
              <a:t>Github</a:t>
            </a:r>
            <a:r>
              <a:rPr lang="en-US" dirty="0"/>
              <a:t> repo page and do a pull request. This tells the owner to look at your code and decide what to do with it (merge, close/open request, requests changes, resolves conflicts, etc.). </a:t>
            </a:r>
          </a:p>
          <a:p>
            <a:r>
              <a:rPr lang="en-US" dirty="0"/>
              <a:t>PULL REQUESTS ARE DIFFERENT THAN “GIT PULL” IN YOUR TERMINAL</a:t>
            </a:r>
          </a:p>
          <a:p>
            <a:pPr lvl="1"/>
            <a:r>
              <a:rPr lang="en-US" dirty="0"/>
              <a:t>What does “git pull origin master” do?  </a:t>
            </a:r>
          </a:p>
        </p:txBody>
      </p:sp>
    </p:spTree>
    <p:extLst>
      <p:ext uri="{BB962C8B-B14F-4D97-AF65-F5344CB8AC3E}">
        <p14:creationId xmlns:p14="http://schemas.microsoft.com/office/powerpoint/2010/main" val="426333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736</Words>
  <Application>Microsoft Macintosh PowerPoint</Application>
  <PresentationFormat>Widescreen</PresentationFormat>
  <Paragraphs>83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Review Week 3</vt:lpstr>
      <vt:lpstr>Review Week 3</vt:lpstr>
      <vt:lpstr>Review Week 3</vt:lpstr>
      <vt:lpstr>Review Week 3</vt:lpstr>
      <vt:lpstr>Review Week 3</vt:lpstr>
      <vt:lpstr>Review Week 3</vt:lpstr>
      <vt:lpstr>Review Week 3</vt:lpstr>
      <vt:lpstr>Review Week 3</vt:lpstr>
      <vt:lpstr>Review Week 3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11/14</dc:title>
  <dc:creator>Melissa Pabst</dc:creator>
  <cp:lastModifiedBy/>
  <cp:revision>48</cp:revision>
  <dcterms:created xsi:type="dcterms:W3CDTF">2018-11-14T18:32:54Z</dcterms:created>
  <dcterms:modified xsi:type="dcterms:W3CDTF">2019-02-14T01:24:17Z</dcterms:modified>
</cp:coreProperties>
</file>