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5" r:id="rId11"/>
    <p:sldId id="266" r:id="rId12"/>
    <p:sldId id="267" r:id="rId13"/>
    <p:sldId id="268" r:id="rId14"/>
    <p:sldId id="274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/>
    <p:restoredTop sz="93364"/>
  </p:normalViewPr>
  <p:slideViewPr>
    <p:cSldViewPr snapToGrid="0" snapToObjects="1">
      <p:cViewPr varScale="1">
        <p:scale>
          <a:sx n="104" d="100"/>
          <a:sy n="104" d="100"/>
        </p:scale>
        <p:origin x="9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64434-FEC3-4245-A338-ACBFB8BAA9C9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A03CB-7B98-204C-98CC-C5AEB83A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9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good student that reads the problem before doing the assignment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A03CB-7B98-204C-98CC-C5AEB83A87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63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do to a function in order to execute it?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A03CB-7B98-204C-98CC-C5AEB83A87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7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A03CB-7B98-204C-98CC-C5AEB83A87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4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1351-ECB8-B541-B1FD-66916200B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2BAE2-3D28-2340-AD67-79372848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61E14-E6F3-404A-9C03-6D593FC9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3455-8322-4C4E-B790-B892AD390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05643-C813-DF48-9669-8484099B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FA446-EF72-F243-B67C-2F01597F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4577-D0F5-2641-B758-E173AA15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4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1EA9-9325-284F-BD21-54CC9F88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E4B37-740D-4344-90A2-E45CC7899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3137E-8E41-9649-819F-170E7FFE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3455-8322-4C4E-B790-B892AD390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623C2-C1B2-3A4C-82F4-6A336B41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2537-6DCD-0447-893C-0499F3F0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4577-D0F5-2641-B758-E173AA15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064C7-0D62-2843-B8E6-2B3C4660C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E9674-915D-C147-B1E9-F2F8C5392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D8A0C-F958-A549-8DD0-FF876F82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3455-8322-4C4E-B790-B892AD390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BDF6C-B734-FA40-A951-8A1C2277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92964-61E6-FE45-928D-FAE09B67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4577-D0F5-2641-B758-E173AA15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0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7CC7-BABB-2844-808E-5331374C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BDAD-9802-0A49-A797-5E2739A4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9D6D2-1F73-2B44-A4B3-85FB079E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3455-8322-4C4E-B790-B892AD390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ECB00-0916-B14A-B3DF-A5EA2D8A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A2BCA-92AF-F742-B923-88B3B9C4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4577-D0F5-2641-B758-E173AA15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9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71D0-2FA7-4C47-BEA5-BD5DF66E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52E40-E7B1-F744-B25B-549BC8E76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55065-7E5B-364C-9B55-740398FE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3455-8322-4C4E-B790-B892AD390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E3625-EE21-C346-B672-4679E448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0B65-F8B2-E740-B57E-ABBF0357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4577-D0F5-2641-B758-E173AA15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7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67C9-912D-804F-8EA3-DCF61236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FCE3-FC18-2A49-8BD4-4232BAFF2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77560-A088-D548-8126-1069793C1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59B59-392D-C445-91E3-98A67FC7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3455-8322-4C4E-B790-B892AD390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8C5BD-94EE-F24D-8559-4CE3A521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0FFDF-E725-B949-9C19-4F43491D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4577-D0F5-2641-B758-E173AA15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6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DC98-712C-AF47-B165-BC6603926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38A89-83F2-FF4D-94B6-8F598D124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6823D-3CA4-014B-A9B6-E3E9E9634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24EE1-DF9D-8546-AE51-37A814413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BE528-6458-264F-BF99-4B36AEE48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E5CF1-C7DA-4E4C-9899-770CB10E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3455-8322-4C4E-B790-B892AD390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6C7DD-1DD2-E54C-9DBB-DD93429E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FC09D-CB59-7E49-9842-BDF7E8BC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4577-D0F5-2641-B758-E173AA15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2E53-18EB-314C-BF32-9159E118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BC6A5-73B2-694C-B7A6-57E4B4B0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3455-8322-4C4E-B790-B892AD390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0996E-62E5-3249-8CF8-8BA9517A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C4016-8A86-5447-A108-D9EB7276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4577-D0F5-2641-B758-E173AA15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3E948-9A0D-7242-8D64-EE32E0C8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3455-8322-4C4E-B790-B892AD390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4571D-DCD5-404A-9952-16D44114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C4ABE-E900-C74D-BA6B-EA85ED2B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4577-D0F5-2641-B758-E173AA15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6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CBA1-3B89-064D-8288-D6DF5F60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9DF92-EE49-1F47-90B3-FE5D3BCDD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E8BA7-F671-6C4E-8B6D-B0009702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B91A2-81F0-E148-A865-9E08D37E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3455-8322-4C4E-B790-B892AD390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E448E-D0F0-E74D-A0D9-39E07770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08C11-5761-7941-BC79-E8EFD7B4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4577-D0F5-2641-B758-E173AA15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C904-F996-5947-9846-5C5E688B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0F895-70A0-B748-A5FA-FF7F29711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34542-A5B1-8D41-A1F8-6263B151A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D2D0-D3E3-EF49-B1D6-2079E42C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3455-8322-4C4E-B790-B892AD390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75CF0-E61E-1749-BF86-0C852298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1A879-C1E7-1A41-A2DE-DFAA28DC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4577-D0F5-2641-B758-E173AA15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3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22472-E524-D840-9E07-18D455FF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92EDD-310D-F848-814C-C4F2AC03A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4387-62B8-EE45-B28E-5B30B9CF3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D3455-8322-4C4E-B790-B892AD390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1384F-BB11-A94C-85EE-29046EBC8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74C5-1ACA-D046-BB03-0194C8197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54577-D0F5-2641-B758-E173AA15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2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4A20-BB65-584A-9226-3CD066B7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FE7E7-D0D5-D24C-854D-83CAC6AC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a </a:t>
            </a:r>
            <a:r>
              <a:rPr lang="en-US" b="1" dirty="0"/>
              <a:t>REPL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Read, evaluate, print loop. </a:t>
            </a:r>
          </a:p>
          <a:p>
            <a:pPr lvl="1"/>
            <a:r>
              <a:rPr lang="en-US" dirty="0"/>
              <a:t>Lets you program in your browser. We use the console in </a:t>
            </a:r>
            <a:r>
              <a:rPr lang="en-US" dirty="0" err="1"/>
              <a:t>devtools</a:t>
            </a:r>
            <a:r>
              <a:rPr lang="en-US" dirty="0"/>
              <a:t>.</a:t>
            </a:r>
          </a:p>
          <a:p>
            <a:r>
              <a:rPr lang="en-US" dirty="0"/>
              <a:t>What is </a:t>
            </a:r>
            <a:r>
              <a:rPr lang="en-US" b="1" dirty="0"/>
              <a:t>BOM</a:t>
            </a:r>
            <a:r>
              <a:rPr lang="en-US" dirty="0"/>
              <a:t>? – Browser Object Model</a:t>
            </a:r>
          </a:p>
          <a:p>
            <a:pPr lvl="1"/>
            <a:r>
              <a:rPr lang="en-US" dirty="0"/>
              <a:t>Hierarchy of browser object that are used to manipulate methods and properties associated with the web browser. </a:t>
            </a:r>
          </a:p>
          <a:p>
            <a:pPr lvl="1"/>
            <a:r>
              <a:rPr lang="en-US" dirty="0"/>
              <a:t>What browser object is at the top?</a:t>
            </a:r>
          </a:p>
          <a:p>
            <a:pPr lvl="1"/>
            <a:r>
              <a:rPr lang="en-US" dirty="0" err="1"/>
              <a:t>window.location</a:t>
            </a:r>
            <a:r>
              <a:rPr lang="en-US" dirty="0"/>
              <a:t>, </a:t>
            </a:r>
            <a:r>
              <a:rPr lang="en-US" dirty="0" err="1"/>
              <a:t>window.screen</a:t>
            </a:r>
            <a:r>
              <a:rPr lang="en-US" dirty="0"/>
              <a:t>, window.</a:t>
            </a:r>
          </a:p>
          <a:p>
            <a:r>
              <a:rPr lang="en-US" dirty="0"/>
              <a:t>What is </a:t>
            </a:r>
            <a:r>
              <a:rPr lang="en-US" b="1" dirty="0"/>
              <a:t>DOM</a:t>
            </a:r>
            <a:r>
              <a:rPr lang="en-US" dirty="0"/>
              <a:t>? – Document Object Model</a:t>
            </a:r>
          </a:p>
          <a:p>
            <a:pPr lvl="1"/>
            <a:r>
              <a:rPr lang="en-US" dirty="0"/>
              <a:t>What is the ”document”???</a:t>
            </a:r>
          </a:p>
          <a:p>
            <a:pPr lvl="1"/>
            <a:r>
              <a:rPr lang="en-US" dirty="0"/>
              <a:t>How do we access the DOM?</a:t>
            </a:r>
          </a:p>
          <a:p>
            <a:pPr lvl="1"/>
            <a:r>
              <a:rPr lang="en-US" dirty="0" err="1"/>
              <a:t>Window.document.getElementById</a:t>
            </a:r>
            <a:r>
              <a:rPr lang="en-US" dirty="0"/>
              <a:t>(“id”) = </a:t>
            </a:r>
            <a:r>
              <a:rPr lang="en-US" dirty="0" err="1"/>
              <a:t>document.getElementByID</a:t>
            </a:r>
            <a:r>
              <a:rPr lang="en-US" dirty="0"/>
              <a:t>(“id”)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72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AF98-873C-AE46-B41B-04D3488F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D1B6-EF57-A642-984E-773611257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 </a:t>
            </a:r>
            <a:r>
              <a:rPr lang="en-US" dirty="0" err="1"/>
              <a:t>isNumber</a:t>
            </a:r>
            <a:r>
              <a:rPr lang="en-US" dirty="0"/>
              <a:t> = 24;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isNull</a:t>
            </a:r>
            <a:r>
              <a:rPr lang="en-US" dirty="0"/>
              <a:t> = null;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isString</a:t>
            </a:r>
            <a:r>
              <a:rPr lang="en-US" dirty="0"/>
              <a:t> = “string”;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isUndefined</a:t>
            </a:r>
            <a:r>
              <a:rPr lang="en-US" dirty="0"/>
              <a:t>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isBoolean</a:t>
            </a:r>
            <a:r>
              <a:rPr lang="en-US" dirty="0"/>
              <a:t> = true;</a:t>
            </a:r>
          </a:p>
          <a:p>
            <a:r>
              <a:rPr lang="en-US" dirty="0"/>
              <a:t>alert(whatever);</a:t>
            </a:r>
          </a:p>
          <a:p>
            <a:pPr marL="0" indent="0">
              <a:buNone/>
            </a:pPr>
            <a:r>
              <a:rPr lang="en-US" dirty="0"/>
              <a:t>Replace alert() with </a:t>
            </a:r>
            <a:r>
              <a:rPr lang="en-US" dirty="0" err="1"/>
              <a:t>console.log</a:t>
            </a:r>
            <a:r>
              <a:rPr lang="en-US" dirty="0"/>
              <a:t>(“this format”)</a:t>
            </a:r>
          </a:p>
          <a:p>
            <a:r>
              <a:rPr lang="en-US" dirty="0"/>
              <a:t>Reminder: undefined variables can be created and redefined later.</a:t>
            </a:r>
          </a:p>
          <a:p>
            <a:pPr marL="0" indent="0">
              <a:buNone/>
            </a:pPr>
            <a:r>
              <a:rPr lang="en-US" dirty="0"/>
              <a:t>In a function: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alertTypes</a:t>
            </a:r>
            <a:r>
              <a:rPr lang="en-US" dirty="0"/>
              <a:t> = function() {</a:t>
            </a:r>
          </a:p>
          <a:p>
            <a:pPr marL="0" indent="0">
              <a:buNone/>
            </a:pPr>
            <a:r>
              <a:rPr lang="en-US" dirty="0"/>
              <a:t>	alert(</a:t>
            </a:r>
            <a:r>
              <a:rPr lang="en-US" dirty="0" err="1"/>
              <a:t>isString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alertTypes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6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FB61-0BEF-6747-AB25-0856C6C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F346A-6495-9C42-AC09-DF174FB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an </a:t>
            </a:r>
            <a:r>
              <a:rPr lang="en-US" b="1" dirty="0"/>
              <a:t>array</a:t>
            </a:r>
            <a:r>
              <a:rPr lang="en-US" dirty="0"/>
              <a:t>?</a:t>
            </a:r>
          </a:p>
          <a:p>
            <a:r>
              <a:rPr lang="en-US" dirty="0"/>
              <a:t>How do we write an array?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spectrum = ["red", "orange", "yellow", "green", "blue", "indigo", "violet"];</a:t>
            </a:r>
          </a:p>
          <a:p>
            <a:pPr lvl="1"/>
            <a:r>
              <a:rPr lang="en-US" dirty="0"/>
              <a:t>This is a comma separated list. </a:t>
            </a:r>
          </a:p>
          <a:p>
            <a:pPr lvl="1"/>
            <a:r>
              <a:rPr lang="en-US" dirty="0"/>
              <a:t>Can hold different data types; not limited to only strings or only numbers</a:t>
            </a:r>
          </a:p>
          <a:p>
            <a:r>
              <a:rPr lang="en-US" b="1" dirty="0"/>
              <a:t>Index/</a:t>
            </a:r>
            <a:r>
              <a:rPr lang="en-US" b="1" dirty="0" err="1"/>
              <a:t>indeces</a:t>
            </a:r>
            <a:r>
              <a:rPr lang="en-US" dirty="0"/>
              <a:t>: each position is assigned a number and represents a value at that position</a:t>
            </a:r>
          </a:p>
          <a:p>
            <a:pPr lvl="1"/>
            <a:r>
              <a:rPr lang="en-US" b="1" dirty="0"/>
              <a:t>zero-index array: </a:t>
            </a:r>
            <a:r>
              <a:rPr lang="en-US" dirty="0"/>
              <a:t>The list starts with zero!!!</a:t>
            </a:r>
          </a:p>
          <a:p>
            <a:r>
              <a:rPr lang="en-US" dirty="0"/>
              <a:t>Get data out: array[index]… or spectrum[x] in our case</a:t>
            </a:r>
          </a:p>
          <a:p>
            <a:pPr lvl="1"/>
            <a:r>
              <a:rPr lang="en-US" dirty="0"/>
              <a:t>What value would spectrum[2] return? spectrum[7]?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6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0B4B-5C0E-584C-BF67-969DBAF2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E5371-791C-9549-BD11-5FFE556D2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Multidimensional Arrays</a:t>
            </a:r>
            <a:r>
              <a:rPr lang="en-US" dirty="0"/>
              <a:t>: An array of different arrays!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multiDimensionalArray</a:t>
            </a:r>
            <a:r>
              <a:rPr lang="en-US" dirty="0"/>
              <a:t> = [[1, 2, 3], [true, false], [‘hello’, ‘bye’]]</a:t>
            </a:r>
          </a:p>
          <a:p>
            <a:r>
              <a:rPr lang="en-US" dirty="0" err="1"/>
              <a:t>multiDimensionalArray</a:t>
            </a:r>
            <a:r>
              <a:rPr lang="en-US" dirty="0"/>
              <a:t>[0][2]? </a:t>
            </a:r>
          </a:p>
          <a:p>
            <a:r>
              <a:rPr lang="en-US" dirty="0"/>
              <a:t>We can reassign values! </a:t>
            </a:r>
          </a:p>
          <a:p>
            <a:pPr lvl="1"/>
            <a:r>
              <a:rPr lang="en-US" dirty="0" err="1"/>
              <a:t>multiDimensionalArray</a:t>
            </a:r>
            <a:r>
              <a:rPr lang="en-US" dirty="0"/>
              <a:t>[1] = [2,3,4]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63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3D4C-A1B0-6240-A26E-CFE388F5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A780E-4938-C842-82B2-46C786925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Object</a:t>
            </a:r>
            <a:r>
              <a:rPr lang="en-US" dirty="0"/>
              <a:t> associates pieces of data with strings! </a:t>
            </a:r>
            <a:endParaRPr lang="en-US" b="1" dirty="0"/>
          </a:p>
          <a:p>
            <a:r>
              <a:rPr lang="en-US" dirty="0"/>
              <a:t>Uses </a:t>
            </a:r>
            <a:r>
              <a:rPr lang="en-US" b="1" dirty="0"/>
              <a:t>key-value pair</a:t>
            </a:r>
            <a:r>
              <a:rPr lang="en-US" dirty="0"/>
              <a:t> syntax. Like CSS!!</a:t>
            </a:r>
          </a:p>
          <a:p>
            <a:pPr lvl="1"/>
            <a:r>
              <a:rPr lang="en-US" dirty="0"/>
              <a:t>‘name’: ‘Fido’, is property : value! 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myObject</a:t>
            </a:r>
            <a:r>
              <a:rPr lang="en-US" dirty="0">
                <a:effectLst/>
              </a:rPr>
              <a:t> </a:t>
            </a:r>
            <a:r>
              <a:rPr lang="en-US" dirty="0"/>
              <a:t>=</a:t>
            </a:r>
            <a:r>
              <a:rPr lang="en-US" dirty="0">
                <a:effectLst/>
              </a:rPr>
              <a:t> </a:t>
            </a:r>
            <a:r>
              <a:rPr lang="en-US" dirty="0"/>
              <a:t>{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myString</a:t>
            </a:r>
            <a:r>
              <a:rPr lang="en-US" dirty="0"/>
              <a:t>:</a:t>
            </a:r>
            <a:r>
              <a:rPr lang="en-US" dirty="0">
                <a:effectLst/>
              </a:rPr>
              <a:t> </a:t>
            </a:r>
            <a:r>
              <a:rPr lang="en-US" dirty="0"/>
              <a:t>"String",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myNum</a:t>
            </a:r>
            <a:r>
              <a:rPr lang="en-US" dirty="0"/>
              <a:t>:</a:t>
            </a:r>
            <a:r>
              <a:rPr lang="en-US" dirty="0">
                <a:effectLst/>
              </a:rPr>
              <a:t> </a:t>
            </a:r>
            <a:r>
              <a:rPr lang="en-US" dirty="0"/>
              <a:t>23,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myBoo</a:t>
            </a:r>
            <a:r>
              <a:rPr lang="en-US" dirty="0"/>
              <a:t>:</a:t>
            </a:r>
            <a:r>
              <a:rPr lang="en-US" dirty="0">
                <a:effectLst/>
              </a:rPr>
              <a:t> </a:t>
            </a:r>
            <a:r>
              <a:rPr lang="en-US" dirty="0"/>
              <a:t>true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};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err="1"/>
              <a:t>myObject</a:t>
            </a:r>
            <a:r>
              <a:rPr lang="en-US" dirty="0"/>
              <a:t>[“</a:t>
            </a:r>
            <a:r>
              <a:rPr lang="en-US" dirty="0" err="1"/>
              <a:t>myBoo</a:t>
            </a:r>
            <a:r>
              <a:rPr lang="en-US" dirty="0"/>
              <a:t>”] returns ????</a:t>
            </a:r>
            <a:br>
              <a:rPr lang="en-US" dirty="0"/>
            </a:br>
            <a:r>
              <a:rPr lang="en-US" dirty="0" err="1"/>
              <a:t>myObject.myboo</a:t>
            </a:r>
            <a:r>
              <a:rPr lang="en-US" dirty="0"/>
              <a:t> returns ????			This is called </a:t>
            </a:r>
            <a:r>
              <a:rPr lang="en-US" b="1" dirty="0"/>
              <a:t>dot notation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SAME THING!!!</a:t>
            </a:r>
          </a:p>
          <a:p>
            <a:pPr marL="0" indent="0">
              <a:buNone/>
            </a:pPr>
            <a:r>
              <a:rPr lang="en-US" dirty="0"/>
              <a:t>Can reassign value… </a:t>
            </a:r>
          </a:p>
          <a:p>
            <a:pPr marL="0" indent="0">
              <a:buNone/>
            </a:pPr>
            <a:r>
              <a:rPr lang="en-US" dirty="0" err="1"/>
              <a:t>myObject.myboo</a:t>
            </a:r>
            <a:r>
              <a:rPr lang="en-US" dirty="0"/>
              <a:t> = false; would change it to false</a:t>
            </a:r>
          </a:p>
        </p:txBody>
      </p:sp>
    </p:spTree>
    <p:extLst>
      <p:ext uri="{BB962C8B-B14F-4D97-AF65-F5344CB8AC3E}">
        <p14:creationId xmlns:p14="http://schemas.microsoft.com/office/powerpoint/2010/main" val="187553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E2B8-CBDA-F14B-818B-CB7C4F48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Week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11AE-6F6E-F542-8F3E-EC129BBA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John = {</a:t>
            </a:r>
          </a:p>
          <a:p>
            <a:pPr marL="0" indent="0">
              <a:buNone/>
            </a:pPr>
            <a:r>
              <a:rPr lang="en-US" dirty="0"/>
              <a:t>    name: "John",</a:t>
            </a:r>
          </a:p>
          <a:p>
            <a:pPr marL="0" indent="0">
              <a:buNone/>
            </a:pPr>
            <a:r>
              <a:rPr lang="en-US" dirty="0"/>
              <a:t>    age: 25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James = {</a:t>
            </a:r>
          </a:p>
          <a:p>
            <a:pPr marL="0" indent="0">
              <a:buNone/>
            </a:pPr>
            <a:r>
              <a:rPr lang="en-US" dirty="0"/>
              <a:t>    name: "James",</a:t>
            </a:r>
          </a:p>
          <a:p>
            <a:pPr marL="0" indent="0">
              <a:buNone/>
            </a:pPr>
            <a:r>
              <a:rPr lang="en-US" dirty="0"/>
              <a:t>    age: 21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John.age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(John['age']);</a:t>
            </a:r>
          </a:p>
        </p:txBody>
      </p:sp>
    </p:spTree>
    <p:extLst>
      <p:ext uri="{BB962C8B-B14F-4D97-AF65-F5344CB8AC3E}">
        <p14:creationId xmlns:p14="http://schemas.microsoft.com/office/powerpoint/2010/main" val="1492989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E301-F42B-0F46-9FD9-9F179B36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79C4-E449-9045-9C43-91DEECBE7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console.dir</a:t>
            </a:r>
            <a:r>
              <a:rPr lang="en-US" dirty="0"/>
              <a:t>(window) or </a:t>
            </a:r>
            <a:r>
              <a:rPr lang="en-US" dirty="0" err="1"/>
              <a:t>console.dir</a:t>
            </a:r>
            <a:r>
              <a:rPr lang="en-US" dirty="0"/>
              <a:t>(document)</a:t>
            </a:r>
          </a:p>
          <a:p>
            <a:r>
              <a:rPr lang="en-US" dirty="0"/>
              <a:t>HTML is a document of nested arrays of objects (parents and children)</a:t>
            </a:r>
          </a:p>
          <a:p>
            <a:r>
              <a:rPr lang="en-US" dirty="0" err="1"/>
              <a:t>document.querySelector</a:t>
            </a:r>
            <a:r>
              <a:rPr lang="en-US" dirty="0"/>
              <a:t>() returns an object; a DOM node. Represents a piece of the DOM. Store the object in a </a:t>
            </a:r>
            <a:r>
              <a:rPr lang="en-US" dirty="0" err="1"/>
              <a:t>var</a:t>
            </a:r>
            <a:r>
              <a:rPr lang="en-US" dirty="0"/>
              <a:t>!</a:t>
            </a:r>
          </a:p>
          <a:p>
            <a:r>
              <a:rPr lang="en-US" dirty="0"/>
              <a:t>We can remove the alert in our </a:t>
            </a:r>
            <a:r>
              <a:rPr lang="en-US" dirty="0" err="1"/>
              <a:t>index.html</a:t>
            </a:r>
            <a:r>
              <a:rPr lang="en-US" dirty="0"/>
              <a:t>… HOW?</a:t>
            </a:r>
          </a:p>
          <a:p>
            <a:r>
              <a:rPr lang="en-US" dirty="0"/>
              <a:t>Limitation of </a:t>
            </a:r>
            <a:r>
              <a:rPr lang="en-US" dirty="0" err="1"/>
              <a:t>querySelector</a:t>
            </a:r>
            <a:r>
              <a:rPr lang="en-US" dirty="0"/>
              <a:t>()? Returns one item.</a:t>
            </a:r>
          </a:p>
          <a:p>
            <a:r>
              <a:rPr lang="en-US" dirty="0" err="1"/>
              <a:t>document.querySelectorAll</a:t>
            </a:r>
            <a:r>
              <a:rPr lang="en-US" dirty="0"/>
              <a:t>() will return all items that match the selector.</a:t>
            </a:r>
          </a:p>
          <a:p>
            <a:r>
              <a:rPr lang="en-US" dirty="0" err="1"/>
              <a:t>document.querySelectorAll</a:t>
            </a:r>
            <a:r>
              <a:rPr lang="en-US" dirty="0"/>
              <a:t>('</a:t>
            </a:r>
            <a:r>
              <a:rPr lang="en-US" dirty="0" err="1"/>
              <a:t>img</a:t>
            </a:r>
            <a:r>
              <a:rPr lang="en-US" dirty="0"/>
              <a:t>')[0]; would return the first image</a:t>
            </a:r>
          </a:p>
        </p:txBody>
      </p:sp>
    </p:spTree>
    <p:extLst>
      <p:ext uri="{BB962C8B-B14F-4D97-AF65-F5344CB8AC3E}">
        <p14:creationId xmlns:p14="http://schemas.microsoft.com/office/powerpoint/2010/main" val="195911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E417-F0F4-2645-B2A0-966CC253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C6CC-904B-6341-BDC2-CF36D7C1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document.querySelectorAll</a:t>
            </a:r>
            <a:r>
              <a:rPr lang="en-US" dirty="0"/>
              <a:t>('li')[1].</a:t>
            </a:r>
            <a:r>
              <a:rPr lang="en-US" dirty="0" err="1"/>
              <a:t>textContent</a:t>
            </a:r>
            <a:r>
              <a:rPr lang="en-US" dirty="0"/>
              <a:t> = 'THIS IS NEW’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document.querySelectorAll</a:t>
            </a:r>
            <a:r>
              <a:rPr lang="en-US" dirty="0"/>
              <a:t>('li')[0].</a:t>
            </a:r>
            <a:r>
              <a:rPr lang="en-US" dirty="0" err="1"/>
              <a:t>innerHTML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     &lt;a </a:t>
            </a:r>
            <a:r>
              <a:rPr lang="en-US" dirty="0" err="1"/>
              <a:t>href</a:t>
            </a:r>
            <a:r>
              <a:rPr lang="en-US" dirty="0"/>
              <a:t>="./blog/"&gt;Blog&lt;/a&gt;</a:t>
            </a:r>
          </a:p>
          <a:p>
            <a:pPr marL="0" indent="0">
              <a:buNone/>
            </a:pPr>
            <a:r>
              <a:rPr lang="en-US" dirty="0"/>
              <a:t>            ”</a:t>
            </a:r>
          </a:p>
          <a:p>
            <a:r>
              <a:rPr lang="en-US" dirty="0"/>
              <a:t>Data type of .</a:t>
            </a:r>
            <a:r>
              <a:rPr lang="en-US" dirty="0" err="1"/>
              <a:t>innerHTML</a:t>
            </a:r>
            <a:r>
              <a:rPr lang="en-US" dirty="0"/>
              <a:t>: string! </a:t>
            </a:r>
          </a:p>
          <a:p>
            <a:r>
              <a:rPr lang="en-US" dirty="0"/>
              <a:t>Can overwrite .</a:t>
            </a:r>
            <a:r>
              <a:rPr lang="en-US" dirty="0" err="1"/>
              <a:t>innerHTML</a:t>
            </a:r>
            <a:r>
              <a:rPr lang="en-US" dirty="0"/>
              <a:t> just like with .</a:t>
            </a:r>
            <a:r>
              <a:rPr lang="en-US" dirty="0" err="1"/>
              <a:t>textContent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75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3021-AC62-974E-B896-E09CE881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4306-57B4-384B-A57C-68442DAD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of style of associated DOM node: object, represents every CSS rule that could possibly be applied to that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 background color of h1</a:t>
            </a:r>
          </a:p>
          <a:p>
            <a:r>
              <a:rPr lang="en-US" dirty="0" err="1"/>
              <a:t>document.querySelector</a:t>
            </a:r>
            <a:r>
              <a:rPr lang="en-US" dirty="0"/>
              <a:t>('h1').</a:t>
            </a:r>
            <a:r>
              <a:rPr lang="en-US" dirty="0" err="1"/>
              <a:t>style.backgroundColor</a:t>
            </a:r>
            <a:r>
              <a:rPr lang="en-US" dirty="0"/>
              <a:t> = "orange";</a:t>
            </a:r>
          </a:p>
          <a:p>
            <a:pPr marL="0" indent="0">
              <a:buNone/>
            </a:pPr>
            <a:r>
              <a:rPr lang="en-US" dirty="0"/>
              <a:t>"orange"</a:t>
            </a:r>
          </a:p>
        </p:txBody>
      </p:sp>
    </p:spTree>
    <p:extLst>
      <p:ext uri="{BB962C8B-B14F-4D97-AF65-F5344CB8AC3E}">
        <p14:creationId xmlns:p14="http://schemas.microsoft.com/office/powerpoint/2010/main" val="247709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B298-DEDE-B84B-B450-3EF3D272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DD8A-A557-8B4B-9D10-06E33E89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&amp;&amp; and ||</a:t>
            </a:r>
          </a:p>
          <a:p>
            <a:pPr lvl="1"/>
            <a:r>
              <a:rPr lang="en-US" dirty="0"/>
              <a:t>&amp;&amp; returns true, if both are true</a:t>
            </a:r>
          </a:p>
          <a:p>
            <a:pPr lvl="1"/>
            <a:r>
              <a:rPr lang="en-US" dirty="0"/>
              <a:t>|| returns true, if one is true</a:t>
            </a:r>
          </a:p>
          <a:p>
            <a:pPr lvl="1"/>
            <a:r>
              <a:rPr lang="en-US" dirty="0"/>
              <a:t>! Returns true if the operand is false, and false if the operand is true</a:t>
            </a:r>
          </a:p>
          <a:p>
            <a:r>
              <a:rPr lang="en-US" dirty="0"/>
              <a:t>true || false, true OR false: if x or y or both 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testNumber</a:t>
            </a:r>
            <a:r>
              <a:rPr lang="en-US" dirty="0"/>
              <a:t> = 4;        (Is it more than 3, less than 5?)</a:t>
            </a:r>
          </a:p>
          <a:p>
            <a:pPr marL="0" indent="0">
              <a:buNone/>
            </a:pPr>
            <a:r>
              <a:rPr lang="en-US" dirty="0" err="1"/>
              <a:t>testNumber</a:t>
            </a:r>
            <a:r>
              <a:rPr lang="en-US" dirty="0"/>
              <a:t> &lt; 3 || </a:t>
            </a:r>
            <a:r>
              <a:rPr lang="en-US" dirty="0" err="1"/>
              <a:t>testNumber</a:t>
            </a:r>
            <a:r>
              <a:rPr lang="en-US" dirty="0"/>
              <a:t> &gt; 5</a:t>
            </a:r>
          </a:p>
          <a:p>
            <a:pPr marL="0" indent="0">
              <a:buNone/>
            </a:pPr>
            <a:r>
              <a:rPr lang="en-US" dirty="0"/>
              <a:t>false</a:t>
            </a:r>
          </a:p>
          <a:p>
            <a:pPr marL="0" indent="0">
              <a:buNone/>
            </a:pPr>
            <a:r>
              <a:rPr lang="en-US" dirty="0" err="1"/>
              <a:t>testNumber</a:t>
            </a:r>
            <a:r>
              <a:rPr lang="en-US" dirty="0"/>
              <a:t> &lt; 5 || </a:t>
            </a:r>
            <a:r>
              <a:rPr lang="en-US" dirty="0" err="1"/>
              <a:t>testNumber</a:t>
            </a:r>
            <a:r>
              <a:rPr lang="en-US" dirty="0"/>
              <a:t> &gt; 3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b="1" dirty="0"/>
              <a:t>Modulo %</a:t>
            </a:r>
            <a:r>
              <a:rPr lang="en-US" dirty="0"/>
              <a:t>: Gives remainder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69BE-3B1A-404D-9189-2A658833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1BADD-4075-E344-BD03-F75B55014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Datatypes</a:t>
            </a:r>
            <a:r>
              <a:rPr lang="en-US" dirty="0"/>
              <a:t>! What are they? </a:t>
            </a:r>
          </a:p>
          <a:p>
            <a:pPr lvl="1"/>
            <a:r>
              <a:rPr lang="en-US" dirty="0"/>
              <a:t>How many </a:t>
            </a:r>
            <a:r>
              <a:rPr lang="en-US" b="1" dirty="0"/>
              <a:t>primitive data types </a:t>
            </a:r>
            <a:r>
              <a:rPr lang="en-US" dirty="0"/>
              <a:t>does JavaScript have?</a:t>
            </a:r>
          </a:p>
          <a:p>
            <a:pPr lvl="1"/>
            <a:r>
              <a:rPr lang="en-US" b="1" dirty="0"/>
              <a:t>6!!!!! </a:t>
            </a:r>
            <a:r>
              <a:rPr lang="en-US" dirty="0"/>
              <a:t>Number, string, undefined, null, Boolean, symbol</a:t>
            </a:r>
          </a:p>
          <a:p>
            <a:pPr lvl="1"/>
            <a:r>
              <a:rPr lang="en-US" dirty="0"/>
              <a:t>What does </a:t>
            </a:r>
            <a:r>
              <a:rPr lang="en-US" b="1" dirty="0"/>
              <a:t>Boolean</a:t>
            </a:r>
            <a:r>
              <a:rPr lang="en-US" dirty="0"/>
              <a:t> evaluate to? </a:t>
            </a:r>
          </a:p>
          <a:p>
            <a:pPr lvl="1"/>
            <a:r>
              <a:rPr lang="en-US" dirty="0"/>
              <a:t>The Boolean value of 0 (zero), </a:t>
            </a:r>
            <a:r>
              <a:rPr lang="en-US" u="sng" dirty="0"/>
              <a:t>null</a:t>
            </a:r>
            <a:r>
              <a:rPr lang="en-US" dirty="0"/>
              <a:t>, </a:t>
            </a:r>
            <a:r>
              <a:rPr lang="en-US" u="sng" dirty="0"/>
              <a:t>undefined</a:t>
            </a:r>
            <a:r>
              <a:rPr lang="en-US" dirty="0"/>
              <a:t>, empty </a:t>
            </a:r>
            <a:r>
              <a:rPr lang="en-US" u="sng" dirty="0"/>
              <a:t>string</a:t>
            </a:r>
            <a:r>
              <a:rPr lang="en-US" dirty="0"/>
              <a:t> is </a:t>
            </a:r>
            <a:r>
              <a:rPr lang="en-US" b="1" dirty="0"/>
              <a:t>false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Everything with a "real" value is </a:t>
            </a:r>
            <a:r>
              <a:rPr lang="en-US" b="1" dirty="0"/>
              <a:t>true</a:t>
            </a:r>
            <a:r>
              <a:rPr lang="en-US" dirty="0"/>
              <a:t>.</a:t>
            </a:r>
          </a:p>
          <a:p>
            <a:r>
              <a:rPr lang="en-US" dirty="0"/>
              <a:t>What are </a:t>
            </a:r>
            <a:r>
              <a:rPr lang="en-US" b="1" dirty="0"/>
              <a:t>operators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+ - * / ! =</a:t>
            </a:r>
          </a:p>
          <a:p>
            <a:r>
              <a:rPr lang="en-US" dirty="0"/>
              <a:t>What are </a:t>
            </a:r>
            <a:r>
              <a:rPr lang="en-US" b="1" dirty="0"/>
              <a:t>variables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Keywords that allocates a place in memory to store info</a:t>
            </a:r>
          </a:p>
          <a:p>
            <a:r>
              <a:rPr lang="en-US" dirty="0"/>
              <a:t>What is </a:t>
            </a:r>
            <a:r>
              <a:rPr lang="en-US" b="1" dirty="0"/>
              <a:t>undefined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Means no value is stored</a:t>
            </a:r>
          </a:p>
          <a:p>
            <a:r>
              <a:rPr lang="en-US" dirty="0"/>
              <a:t>What is </a:t>
            </a:r>
            <a:r>
              <a:rPr lang="en-US" b="1" dirty="0"/>
              <a:t>null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value that represents nothing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90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D19C-7733-8348-A2EC-C24C843B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78A6B-3C5A-264D-B6F0-ECE58EF3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is the </a:t>
            </a:r>
            <a:r>
              <a:rPr lang="en-US" b="1" dirty="0"/>
              <a:t>assignment operator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Use = to assign value to variable</a:t>
            </a:r>
          </a:p>
          <a:p>
            <a:r>
              <a:rPr lang="en-US" dirty="0"/>
              <a:t>What is </a:t>
            </a:r>
            <a:r>
              <a:rPr lang="en-US" b="1" dirty="0"/>
              <a:t>type coercion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	2 == “2” evaluates to true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loose equality</a:t>
            </a:r>
            <a:endParaRPr lang="en-US" dirty="0"/>
          </a:p>
          <a:p>
            <a:r>
              <a:rPr lang="en-US" dirty="0"/>
              <a:t>How do we evaluate if a statement is strict with respect to type?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800" dirty="0"/>
              <a:t>2 === “2” evaluates to false</a:t>
            </a:r>
          </a:p>
          <a:p>
            <a:pPr marL="457200" lvl="1" indent="0">
              <a:buNone/>
            </a:pPr>
            <a:r>
              <a:rPr lang="en-US" sz="2800" dirty="0"/>
              <a:t>	Use </a:t>
            </a:r>
            <a:r>
              <a:rPr lang="en-US" sz="2800" b="1" dirty="0"/>
              <a:t>strict equality </a:t>
            </a:r>
            <a:r>
              <a:rPr lang="en-US" sz="2800" dirty="0"/>
              <a:t>operator</a:t>
            </a:r>
          </a:p>
          <a:p>
            <a:pPr marL="0" indent="0">
              <a:buNone/>
            </a:pPr>
            <a:r>
              <a:rPr lang="en-US" dirty="0"/>
              <a:t>You can get the result of a </a:t>
            </a:r>
            <a:r>
              <a:rPr lang="en-US" u="sng" dirty="0"/>
              <a:t>string</a:t>
            </a:r>
            <a:r>
              <a:rPr lang="en-US" dirty="0"/>
              <a:t> expression using the </a:t>
            </a:r>
            <a:r>
              <a:rPr lang="en-US" dirty="0" err="1"/>
              <a:t>eval</a:t>
            </a:r>
            <a:r>
              <a:rPr lang="en-US" dirty="0"/>
              <a:t>() function, which takes a </a:t>
            </a:r>
            <a:r>
              <a:rPr lang="en-US" u="sng" dirty="0"/>
              <a:t>string</a:t>
            </a:r>
            <a:r>
              <a:rPr lang="en-US" dirty="0"/>
              <a:t> expression argument like </a:t>
            </a:r>
            <a:r>
              <a:rPr lang="en-US" dirty="0" err="1"/>
              <a:t>eval</a:t>
            </a:r>
            <a:r>
              <a:rPr lang="en-US" dirty="0"/>
              <a:t>("10 * 20 + 8") and returns the result. If the argument is empty, it returns </a:t>
            </a:r>
            <a:r>
              <a:rPr lang="en-US" u="sng" dirty="0"/>
              <a:t>undefined</a:t>
            </a:r>
            <a:r>
              <a:rPr lang="en-US" dirty="0"/>
              <a:t>.</a:t>
            </a:r>
            <a:endParaRPr lang="en-US" sz="3200" dirty="0"/>
          </a:p>
          <a:p>
            <a:r>
              <a:rPr lang="en-US" dirty="0"/>
              <a:t>What is </a:t>
            </a:r>
            <a:r>
              <a:rPr lang="en-US" b="1" dirty="0"/>
              <a:t>control flow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Moving the user through the document</a:t>
            </a:r>
          </a:p>
          <a:p>
            <a:pPr lvl="1"/>
            <a:r>
              <a:rPr lang="en-US" dirty="0"/>
              <a:t>What are some examples? if, if else, else if </a:t>
            </a:r>
          </a:p>
        </p:txBody>
      </p:sp>
    </p:spTree>
    <p:extLst>
      <p:ext uri="{BB962C8B-B14F-4D97-AF65-F5344CB8AC3E}">
        <p14:creationId xmlns:p14="http://schemas.microsoft.com/office/powerpoint/2010/main" val="189023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F727-B3A5-1F45-8D4C-349FCD1F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305C-89A5-5444-8B34-0341E4A5A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a </a:t>
            </a:r>
            <a:r>
              <a:rPr lang="en-US" b="1" dirty="0"/>
              <a:t>function</a:t>
            </a:r>
            <a:r>
              <a:rPr lang="en-US" dirty="0"/>
              <a:t>? </a:t>
            </a:r>
            <a:r>
              <a:rPr lang="en-US" sz="800" dirty="0"/>
              <a:t>Block of code that can be used over and over again</a:t>
            </a:r>
            <a:endParaRPr lang="en-US" dirty="0"/>
          </a:p>
          <a:p>
            <a:pPr lvl="1"/>
            <a:r>
              <a:rPr lang="en-US" dirty="0"/>
              <a:t>What type of function is alert? Prompt? Confirm? </a:t>
            </a:r>
          </a:p>
          <a:p>
            <a:pPr lvl="1"/>
            <a:r>
              <a:rPr lang="en-US" dirty="0"/>
              <a:t>What kind of data does prompt use?</a:t>
            </a:r>
          </a:p>
          <a:p>
            <a:r>
              <a:rPr lang="en-US" dirty="0"/>
              <a:t>How do we put JavaScript in our HTML?</a:t>
            </a:r>
          </a:p>
          <a:p>
            <a:pPr lvl="1"/>
            <a:r>
              <a:rPr lang="en-US" dirty="0"/>
              <a:t>&lt;script&gt;&lt;/script&gt; at bottom of HTML, before &lt;/body&gt; OR in the &lt;head&gt;</a:t>
            </a:r>
          </a:p>
          <a:p>
            <a:pPr lvl="1"/>
            <a:r>
              <a:rPr lang="en-US" dirty="0"/>
              <a:t>Why? It's a good idea to place scripts at the bottom of the &lt;body&gt; element.</a:t>
            </a:r>
            <a:br>
              <a:rPr lang="en-US" dirty="0"/>
            </a:br>
            <a:r>
              <a:rPr lang="en-US" dirty="0"/>
              <a:t>This can improve page load, because HTML display is not blocked by scripts loading.</a:t>
            </a:r>
          </a:p>
          <a:p>
            <a:r>
              <a:rPr lang="en-US" dirty="0"/>
              <a:t>When is JavaScript executed?</a:t>
            </a:r>
          </a:p>
          <a:p>
            <a:pPr lvl="1"/>
            <a:r>
              <a:rPr lang="en-US" dirty="0"/>
              <a:t>On page load. HTML is read and parsed before JavaScript is read and parsed, however, the HTML renders after the JavaScript happens.</a:t>
            </a:r>
          </a:p>
          <a:p>
            <a:r>
              <a:rPr lang="en-US" dirty="0"/>
              <a:t>Why is the </a:t>
            </a:r>
            <a:r>
              <a:rPr lang="en-US" dirty="0" err="1"/>
              <a:t>javascript</a:t>
            </a:r>
            <a:r>
              <a:rPr lang="en-US" dirty="0"/>
              <a:t> code being placed just before the closing body tag?</a:t>
            </a:r>
          </a:p>
          <a:p>
            <a:pPr lvl="1"/>
            <a:r>
              <a:rPr lang="en-US" dirty="0"/>
              <a:t>To let the webpage fully load in the browser window</a:t>
            </a:r>
          </a:p>
        </p:txBody>
      </p:sp>
    </p:spTree>
    <p:extLst>
      <p:ext uri="{BB962C8B-B14F-4D97-AF65-F5344CB8AC3E}">
        <p14:creationId xmlns:p14="http://schemas.microsoft.com/office/powerpoint/2010/main" val="123540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286B-D1A4-5B46-ADE1-BFEAE0E9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B55F-C87B-A34B-B06F-79E7927B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</a:t>
            </a:r>
            <a:r>
              <a:rPr lang="en-US" b="1" dirty="0"/>
              <a:t>recursion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Call functions inside of themselves.</a:t>
            </a:r>
          </a:p>
          <a:p>
            <a:r>
              <a:rPr lang="en-US" dirty="0"/>
              <a:t>What are </a:t>
            </a:r>
            <a:r>
              <a:rPr lang="en-US" b="1" dirty="0"/>
              <a:t>bang</a:t>
            </a:r>
            <a:r>
              <a:rPr lang="en-US" dirty="0"/>
              <a:t> operators?</a:t>
            </a:r>
          </a:p>
          <a:p>
            <a:pPr lvl="1"/>
            <a:r>
              <a:rPr lang="en-US" dirty="0"/>
              <a:t>if(!something) vs. if(something === “”)</a:t>
            </a:r>
          </a:p>
          <a:p>
            <a:r>
              <a:rPr lang="en-US" dirty="0"/>
              <a:t>Empty strings are not the same as strings of spaces!</a:t>
            </a:r>
          </a:p>
          <a:p>
            <a:r>
              <a:rPr lang="en-US" dirty="0"/>
              <a:t>Review: What is dryness? What is separation of concern?</a:t>
            </a:r>
          </a:p>
          <a:p>
            <a:r>
              <a:rPr lang="en-US" dirty="0"/>
              <a:t>Placing a JavaScript in an external file has the following advantages: </a:t>
            </a:r>
            <a:br>
              <a:rPr lang="en-US" dirty="0"/>
            </a:br>
            <a:r>
              <a:rPr lang="en-US" dirty="0"/>
              <a:t>- It separates HTML and code.</a:t>
            </a:r>
            <a:br>
              <a:rPr lang="en-US" dirty="0"/>
            </a:br>
            <a:r>
              <a:rPr lang="en-US" dirty="0"/>
              <a:t>- It makes HTML and JavaScript easier to read and maintain.</a:t>
            </a:r>
            <a:br>
              <a:rPr lang="en-US" dirty="0"/>
            </a:br>
            <a:r>
              <a:rPr lang="en-US" dirty="0"/>
              <a:t>- Cached JavaScript files can speed up page loads.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DD53-42FB-9E45-B5CF-36C67D15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8512-B38E-B64A-A612-E270A37C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do we refactor our &lt;script&gt; from our HTML into a new file?</a:t>
            </a:r>
          </a:p>
          <a:p>
            <a:r>
              <a:rPr lang="en-US" dirty="0"/>
              <a:t>What file extension does a </a:t>
            </a:r>
            <a:r>
              <a:rPr lang="en-US" dirty="0" err="1"/>
              <a:t>javascript</a:t>
            </a:r>
            <a:r>
              <a:rPr lang="en-US" dirty="0"/>
              <a:t> file have? </a:t>
            </a:r>
          </a:p>
          <a:p>
            <a:r>
              <a:rPr lang="en-US" dirty="0"/>
              <a:t>What attribute of the script tag is used for adding the external JavaScript file? </a:t>
            </a:r>
            <a:r>
              <a:rPr lang="en-US" sz="1000" dirty="0"/>
              <a:t>(</a:t>
            </a:r>
            <a:r>
              <a:rPr lang="en-US" sz="1000" dirty="0" err="1"/>
              <a:t>src</a:t>
            </a:r>
            <a:r>
              <a:rPr lang="en-US" sz="1000" dirty="0"/>
              <a:t>)</a:t>
            </a:r>
            <a:endParaRPr lang="en-US" dirty="0"/>
          </a:p>
          <a:p>
            <a:r>
              <a:rPr lang="en-US" dirty="0"/>
              <a:t>We’re getting red </a:t>
            </a:r>
            <a:r>
              <a:rPr lang="en-US" dirty="0" err="1"/>
              <a:t>squigglies</a:t>
            </a:r>
            <a:r>
              <a:rPr lang="en-US" dirty="0"/>
              <a:t>. How do we reformat our JavaScript after we paste it into a new file?</a:t>
            </a:r>
          </a:p>
          <a:p>
            <a:pPr lvl="1"/>
            <a:r>
              <a:rPr lang="en-US" dirty="0" err="1"/>
              <a:t>eslint</a:t>
            </a:r>
            <a:r>
              <a:rPr lang="en-US" dirty="0"/>
              <a:t>: Linting plugin. </a:t>
            </a:r>
          </a:p>
          <a:p>
            <a:pPr lvl="1"/>
            <a:r>
              <a:rPr lang="en-US" dirty="0"/>
              <a:t>How do we figure why we still have red </a:t>
            </a:r>
            <a:r>
              <a:rPr lang="en-US" dirty="0" err="1"/>
              <a:t>squigglies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Need to name our </a:t>
            </a:r>
            <a:r>
              <a:rPr lang="en-US" dirty="0" err="1"/>
              <a:t>var</a:t>
            </a:r>
            <a:r>
              <a:rPr lang="en-US" dirty="0"/>
              <a:t> greet as a function greet. Function should have a name that matches the previous variable name.</a:t>
            </a:r>
          </a:p>
          <a:p>
            <a:r>
              <a:rPr lang="en-US" dirty="0"/>
              <a:t>How do we connect our HTML to the script?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="./</a:t>
            </a:r>
            <a:r>
              <a:rPr lang="en-US" dirty="0" err="1"/>
              <a:t>index.js</a:t>
            </a:r>
            <a:r>
              <a:rPr lang="en-US" dirty="0"/>
              <a:t>"&gt;&lt;/script&gt;</a:t>
            </a:r>
          </a:p>
          <a:p>
            <a:pPr lvl="2"/>
            <a:r>
              <a:rPr lang="en-US" dirty="0"/>
              <a:t>RELATIVE FILE PATH. ‘.’ selects current directory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0493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0AB-04C2-C241-8CFC-EE6FE60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.</a:t>
            </a:r>
            <a:r>
              <a:rPr lang="en-US" dirty="0" err="1"/>
              <a:t>eslintrc</a:t>
            </a:r>
            <a:r>
              <a:rPr lang="en-US" dirty="0"/>
              <a:t> on windows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BF4A-A43B-C744-B1B9-FF916EFE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linebreak</a:t>
            </a:r>
            <a:r>
              <a:rPr lang="en-US" dirty="0"/>
              <a:t>-style": [</a:t>
            </a:r>
          </a:p>
          <a:p>
            <a:pPr marL="457200" lvl="1" indent="0">
              <a:buNone/>
            </a:pPr>
            <a:r>
              <a:rPr lang="en-US" dirty="0"/>
              <a:t>"error",</a:t>
            </a:r>
          </a:p>
          <a:p>
            <a:pPr marL="457200" lvl="1" indent="0">
              <a:buNone/>
            </a:pPr>
            <a:r>
              <a:rPr lang="en-US" dirty="0"/>
              <a:t>"</a:t>
            </a:r>
            <a:r>
              <a:rPr lang="en-US" dirty="0" err="1"/>
              <a:t>unix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],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linebreak</a:t>
            </a:r>
            <a:r>
              <a:rPr lang="en-US" dirty="0"/>
              <a:t>-style": [</a:t>
            </a:r>
          </a:p>
          <a:p>
            <a:pPr marL="457200" lvl="1" indent="0">
              <a:buNone/>
            </a:pPr>
            <a:r>
              <a:rPr lang="en-US" dirty="0"/>
              <a:t>”off",</a:t>
            </a:r>
          </a:p>
          <a:p>
            <a:pPr marL="457200" lvl="1" indent="0">
              <a:buNone/>
            </a:pPr>
            <a:r>
              <a:rPr lang="en-US" dirty="0"/>
              <a:t>"</a:t>
            </a:r>
            <a:r>
              <a:rPr lang="en-US" dirty="0" err="1"/>
              <a:t>unix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],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8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181C-81A2-1541-9853-4648F52D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4E546-D32A-514B-AA78-9FA43AACA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make comments in </a:t>
            </a:r>
            <a:r>
              <a:rPr lang="en-US" dirty="0" err="1"/>
              <a:t>javascript</a:t>
            </a:r>
            <a:r>
              <a:rPr lang="en-US" dirty="0"/>
              <a:t>? When? Why?</a:t>
            </a:r>
          </a:p>
          <a:p>
            <a:pPr lvl="1"/>
            <a:r>
              <a:rPr lang="en-US" sz="1000" dirty="0"/>
              <a:t>// or /* </a:t>
            </a:r>
            <a:r>
              <a:rPr lang="en-US" sz="1000" dirty="0" err="1"/>
              <a:t>ajdfja</a:t>
            </a:r>
            <a:r>
              <a:rPr lang="en-US" sz="1000" dirty="0"/>
              <a:t> */ for multiline, Comments are used to describe and explain what the code is doing.</a:t>
            </a:r>
          </a:p>
          <a:p>
            <a:r>
              <a:rPr lang="en-US" dirty="0"/>
              <a:t>Is your work visible on </a:t>
            </a:r>
            <a:r>
              <a:rPr lang="en-US" dirty="0" err="1"/>
              <a:t>netlify</a:t>
            </a:r>
            <a:r>
              <a:rPr lang="en-US" dirty="0"/>
              <a:t>? (you should have staged, committed, and pushed to </a:t>
            </a:r>
            <a:r>
              <a:rPr lang="en-US" dirty="0" err="1"/>
              <a:t>Github</a:t>
            </a:r>
            <a:r>
              <a:rPr lang="en-US" dirty="0"/>
              <a:t> at the end of Monday night)</a:t>
            </a:r>
          </a:p>
        </p:txBody>
      </p:sp>
    </p:spTree>
    <p:extLst>
      <p:ext uri="{BB962C8B-B14F-4D97-AF65-F5344CB8AC3E}">
        <p14:creationId xmlns:p14="http://schemas.microsoft.com/office/powerpoint/2010/main" val="161204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5BC6-59F6-8A4A-8764-7D2F8C98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0836E-A300-974A-9FCA-6BACFEE43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Tuesday Warmup: </a:t>
            </a:r>
          </a:p>
          <a:p>
            <a:pPr lvl="1"/>
            <a:r>
              <a:rPr lang="en-US" dirty="0"/>
              <a:t>Navigate to your dev console in Chrome</a:t>
            </a:r>
          </a:p>
          <a:p>
            <a:pPr lvl="1"/>
            <a:r>
              <a:rPr lang="en-US" dirty="0"/>
              <a:t>Create a variable for each of the primitive datatypes we’ve covered (4-5)</a:t>
            </a:r>
          </a:p>
          <a:p>
            <a:pPr lvl="2"/>
            <a:r>
              <a:rPr lang="en-US" dirty="0"/>
              <a:t>String, </a:t>
            </a:r>
            <a:r>
              <a:rPr lang="en-US" dirty="0" err="1"/>
              <a:t>Num</a:t>
            </a:r>
            <a:r>
              <a:rPr lang="en-US" dirty="0"/>
              <a:t>, Undefined, Null, Boolean</a:t>
            </a:r>
          </a:p>
          <a:p>
            <a:pPr lvl="1"/>
            <a:r>
              <a:rPr lang="en-US" dirty="0"/>
              <a:t>Write a function that alerts each of your variables in the DOM (separately)</a:t>
            </a:r>
          </a:p>
          <a:p>
            <a:r>
              <a:rPr lang="en-US" dirty="0"/>
              <a:t>Remember:</a:t>
            </a:r>
          </a:p>
          <a:p>
            <a:pPr lvl="1"/>
            <a:r>
              <a:rPr lang="en-US"/>
              <a:t>JavaScript </a:t>
            </a:r>
            <a:r>
              <a:rPr lang="en-US" dirty="0"/>
              <a:t>is case sensitive! </a:t>
            </a:r>
          </a:p>
          <a:p>
            <a:pPr lvl="1"/>
            <a:r>
              <a:rPr lang="en-US" dirty="0"/>
              <a:t>You can create a </a:t>
            </a:r>
            <a:r>
              <a:rPr lang="en-US" dirty="0" err="1"/>
              <a:t>var</a:t>
            </a:r>
            <a:r>
              <a:rPr lang="en-US" dirty="0"/>
              <a:t> without assigning a value (evaluates to “undefined”)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2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6476</TotalTime>
  <Words>1257</Words>
  <Application>Microsoft Macintosh PowerPoint</Application>
  <PresentationFormat>Widescreen</PresentationFormat>
  <Paragraphs>183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Review Week 4</vt:lpstr>
      <vt:lpstr>Review Week 4</vt:lpstr>
      <vt:lpstr>Review Week 4</vt:lpstr>
      <vt:lpstr>Review Week 4</vt:lpstr>
      <vt:lpstr>Review Week 4</vt:lpstr>
      <vt:lpstr>Review Week 4</vt:lpstr>
      <vt:lpstr>Change .eslintrc on windows machine</vt:lpstr>
      <vt:lpstr>Review Week 4</vt:lpstr>
      <vt:lpstr>Review Week 4</vt:lpstr>
      <vt:lpstr>Review Week 4</vt:lpstr>
      <vt:lpstr>Review Week 4</vt:lpstr>
      <vt:lpstr>Review Week 4</vt:lpstr>
      <vt:lpstr>Review Week 4</vt:lpstr>
      <vt:lpstr>Review Week 4</vt:lpstr>
      <vt:lpstr>Review Week 4</vt:lpstr>
      <vt:lpstr>Review Week 4</vt:lpstr>
      <vt:lpstr>Review Week 4</vt:lpstr>
      <vt:lpstr>Review Week 4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11/21</dc:title>
  <dc:creator>Melissa Pabst</dc:creator>
  <cp:lastModifiedBy/>
  <cp:revision>154</cp:revision>
  <dcterms:created xsi:type="dcterms:W3CDTF">2018-11-20T01:35:08Z</dcterms:created>
  <dcterms:modified xsi:type="dcterms:W3CDTF">2019-05-15T00:31:32Z</dcterms:modified>
</cp:coreProperties>
</file>