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6" r:id="rId3"/>
    <p:sldId id="267" r:id="rId4"/>
    <p:sldId id="268" r:id="rId5"/>
    <p:sldId id="269" r:id="rId6"/>
    <p:sldId id="270" r:id="rId7"/>
    <p:sldId id="265" r:id="rId8"/>
    <p:sldId id="258" r:id="rId9"/>
    <p:sldId id="259" r:id="rId10"/>
    <p:sldId id="260" r:id="rId11"/>
    <p:sldId id="261"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912"/>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609E9-8143-D043-915D-B6EE6506CE37}" type="datetimeFigureOut">
              <a:rPr lang="en-US" smtClean="0"/>
              <a:t>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9CA8B-5DD2-4A47-AA4C-830CF7AFB71F}" type="slidenum">
              <a:rPr lang="en-US" smtClean="0"/>
              <a:t>‹#›</a:t>
            </a:fld>
            <a:endParaRPr lang="en-US"/>
          </a:p>
        </p:txBody>
      </p:sp>
    </p:spTree>
    <p:extLst>
      <p:ext uri="{BB962C8B-B14F-4D97-AF65-F5344CB8AC3E}">
        <p14:creationId xmlns:p14="http://schemas.microsoft.com/office/powerpoint/2010/main" val="165867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9CA8B-5DD2-4A47-AA4C-830CF7AFB71F}" type="slidenum">
              <a:rPr lang="en-US" smtClean="0"/>
              <a:t>1</a:t>
            </a:fld>
            <a:endParaRPr lang="en-US"/>
          </a:p>
        </p:txBody>
      </p:sp>
    </p:spTree>
    <p:extLst>
      <p:ext uri="{BB962C8B-B14F-4D97-AF65-F5344CB8AC3E}">
        <p14:creationId xmlns:p14="http://schemas.microsoft.com/office/powerpoint/2010/main" val="68004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59C3-F6B5-4E40-8D42-E2FFE8DA9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2CCC73-B2A9-4145-97F7-77EB19DF0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915E4-03E7-FB45-8E71-DBA28F28324A}"/>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5" name="Footer Placeholder 4">
            <a:extLst>
              <a:ext uri="{FF2B5EF4-FFF2-40B4-BE49-F238E27FC236}">
                <a16:creationId xmlns:a16="http://schemas.microsoft.com/office/drawing/2014/main" id="{25788763-FB8E-6645-BCF5-888DF8C4D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7C17A-9874-7149-96B0-67EE626FEA8B}"/>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5081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FFB8-A564-1049-B20B-0BCD8290B6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838E1A-2E42-FC4E-AE0F-BCF6C283D9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A989C-7EB9-2948-84B2-24931393B080}"/>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5" name="Footer Placeholder 4">
            <a:extLst>
              <a:ext uri="{FF2B5EF4-FFF2-40B4-BE49-F238E27FC236}">
                <a16:creationId xmlns:a16="http://schemas.microsoft.com/office/drawing/2014/main" id="{A6DB7E8A-D22E-6843-87C0-A9068EDF8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46A75-6485-EC41-98AF-D3EBE370B162}"/>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163781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DE2BB-D1EF-2D41-AF48-E286C4A81D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36CB8-AF74-C74B-995F-5DF8E1AA8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6098D-B0E6-0E4D-AFA5-7146AF67E398}"/>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5" name="Footer Placeholder 4">
            <a:extLst>
              <a:ext uri="{FF2B5EF4-FFF2-40B4-BE49-F238E27FC236}">
                <a16:creationId xmlns:a16="http://schemas.microsoft.com/office/drawing/2014/main" id="{79BAD1AA-4D0D-7948-B78E-79CAE68B9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A845F-6B19-A244-972C-BF3A3112AF8E}"/>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28778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0677-2008-B349-8A66-3AEA936A1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41A02-8F0E-374D-BE98-E744CC359E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61BB-55C9-1947-9127-358706C67837}"/>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5" name="Footer Placeholder 4">
            <a:extLst>
              <a:ext uri="{FF2B5EF4-FFF2-40B4-BE49-F238E27FC236}">
                <a16:creationId xmlns:a16="http://schemas.microsoft.com/office/drawing/2014/main" id="{90D06C5C-8F49-E547-AD8F-9B3ACB7AF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26D17-5825-C249-A0C4-C1B43F00EE48}"/>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192933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E1E5-2E11-E044-8C0F-D3702716A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FB793B-C3EB-F24F-80AF-B8C14C3FB1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AE567B-99E6-EC4E-92B2-39344356FC2D}"/>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5" name="Footer Placeholder 4">
            <a:extLst>
              <a:ext uri="{FF2B5EF4-FFF2-40B4-BE49-F238E27FC236}">
                <a16:creationId xmlns:a16="http://schemas.microsoft.com/office/drawing/2014/main" id="{5EE29C2F-30B8-2F40-8103-A25DDBDBD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24198-398E-C148-8ADA-E8D97CCEF924}"/>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74247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7E30-10FA-104F-BC9F-509E86246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60CEF-28C2-9641-82DF-C1E1A96351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57F6AB-E07D-0B42-9E1E-3E50C08EBA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BFBAA-2A2F-114D-813A-36975C906FCD}"/>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6" name="Footer Placeholder 5">
            <a:extLst>
              <a:ext uri="{FF2B5EF4-FFF2-40B4-BE49-F238E27FC236}">
                <a16:creationId xmlns:a16="http://schemas.microsoft.com/office/drawing/2014/main" id="{F4D914DA-CE26-C74A-8929-50B6B334F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DB3F9-FEEB-EC4F-B8ED-6C6315C096B1}"/>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377141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DAE7-6FE2-1D45-947C-15E1CA9A5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5E83F-B673-0842-BDDF-9659DB26E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3F0500-5BCE-0D4A-83AA-4A1F4FC089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9F0C20-2484-AD4C-97E9-53E67DD8A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5D8890-88E4-BF4C-A310-D3065A24C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0497F-45D9-AF49-A82E-386C6FD9A362}"/>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8" name="Footer Placeholder 7">
            <a:extLst>
              <a:ext uri="{FF2B5EF4-FFF2-40B4-BE49-F238E27FC236}">
                <a16:creationId xmlns:a16="http://schemas.microsoft.com/office/drawing/2014/main" id="{1F4D9C8C-C232-584C-9E29-75FDC14A9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56AC4-12A3-AE42-AF4F-2DB5B6BF35BA}"/>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14943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D1-52EA-014B-A2C2-C16470CD0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FC55F-C23E-DB41-8B85-FB5812CC0DC8}"/>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4" name="Footer Placeholder 3">
            <a:extLst>
              <a:ext uri="{FF2B5EF4-FFF2-40B4-BE49-F238E27FC236}">
                <a16:creationId xmlns:a16="http://schemas.microsoft.com/office/drawing/2014/main" id="{FEB0ABB3-BBD6-BE4C-8FF8-BD9A80098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26A5C6-3668-F34A-8AD6-7B2C1617E66D}"/>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218546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575F4-6D4C-2E40-9EC2-D1AC7CF95034}"/>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3" name="Footer Placeholder 2">
            <a:extLst>
              <a:ext uri="{FF2B5EF4-FFF2-40B4-BE49-F238E27FC236}">
                <a16:creationId xmlns:a16="http://schemas.microsoft.com/office/drawing/2014/main" id="{09EDF502-8678-FF4D-89EA-9450C1E3D9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4FE559-6769-0344-B8B0-B8F66A39EF44}"/>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41846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8044-3F5E-D34B-8961-75703ACBE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3A6A6-AA7F-2646-B11D-84E591DFF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C216D-2EAE-444A-AA7F-E1AD30F9A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015454-9ABA-DA41-9949-96EAFF0AA3F3}"/>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6" name="Footer Placeholder 5">
            <a:extLst>
              <a:ext uri="{FF2B5EF4-FFF2-40B4-BE49-F238E27FC236}">
                <a16:creationId xmlns:a16="http://schemas.microsoft.com/office/drawing/2014/main" id="{E8EDB05A-F706-9B46-919A-62F50E2BF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9EEE2-CB3C-A64C-929D-947C421CA874}"/>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366604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6700-B2BD-634C-BEF6-B2C98C1B5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7FD180-7378-0C45-BFE7-115F922B8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47B43-7D82-DA49-8507-E31655450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4CD1F3-2074-394F-90CF-3FE3D20EB4F7}"/>
              </a:ext>
            </a:extLst>
          </p:cNvPr>
          <p:cNvSpPr>
            <a:spLocks noGrp="1"/>
          </p:cNvSpPr>
          <p:nvPr>
            <p:ph type="dt" sz="half" idx="10"/>
          </p:nvPr>
        </p:nvSpPr>
        <p:spPr/>
        <p:txBody>
          <a:bodyPr/>
          <a:lstStyle/>
          <a:p>
            <a:fld id="{4F2E42CB-F055-6C41-B657-E89B7A6E8024}" type="datetimeFigureOut">
              <a:rPr lang="en-US" smtClean="0"/>
              <a:t>7/11/19</a:t>
            </a:fld>
            <a:endParaRPr lang="en-US"/>
          </a:p>
        </p:txBody>
      </p:sp>
      <p:sp>
        <p:nvSpPr>
          <p:cNvPr id="6" name="Footer Placeholder 5">
            <a:extLst>
              <a:ext uri="{FF2B5EF4-FFF2-40B4-BE49-F238E27FC236}">
                <a16:creationId xmlns:a16="http://schemas.microsoft.com/office/drawing/2014/main" id="{D29B872C-5289-2044-BD59-C383E54F2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14DD9-0279-3E42-B35D-8BCA2372250D}"/>
              </a:ext>
            </a:extLst>
          </p:cNvPr>
          <p:cNvSpPr>
            <a:spLocks noGrp="1"/>
          </p:cNvSpPr>
          <p:nvPr>
            <p:ph type="sldNum" sz="quarter" idx="12"/>
          </p:nvPr>
        </p:nvSpPr>
        <p:spPr/>
        <p:txBody>
          <a:bodyPr/>
          <a:lstStyle/>
          <a:p>
            <a:fld id="{C0A71CF3-5297-544D-89D7-8C96514D28B0}" type="slidenum">
              <a:rPr lang="en-US" smtClean="0"/>
              <a:t>‹#›</a:t>
            </a:fld>
            <a:endParaRPr lang="en-US"/>
          </a:p>
        </p:txBody>
      </p:sp>
    </p:spTree>
    <p:extLst>
      <p:ext uri="{BB962C8B-B14F-4D97-AF65-F5344CB8AC3E}">
        <p14:creationId xmlns:p14="http://schemas.microsoft.com/office/powerpoint/2010/main" val="53100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F6F0E-0435-E545-BE07-D0AEC0E58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A5CD17-E868-CA4B-B7C2-308F9A1A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93B13-1462-F045-A388-C115F84B1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E42CB-F055-6C41-B657-E89B7A6E8024}" type="datetimeFigureOut">
              <a:rPr lang="en-US" smtClean="0"/>
              <a:t>7/11/19</a:t>
            </a:fld>
            <a:endParaRPr lang="en-US"/>
          </a:p>
        </p:txBody>
      </p:sp>
      <p:sp>
        <p:nvSpPr>
          <p:cNvPr id="5" name="Footer Placeholder 4">
            <a:extLst>
              <a:ext uri="{FF2B5EF4-FFF2-40B4-BE49-F238E27FC236}">
                <a16:creationId xmlns:a16="http://schemas.microsoft.com/office/drawing/2014/main" id="{5928523A-B088-5B45-81CC-74F50FA30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AF2FDA-2825-0647-99CD-485C43972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71CF3-5297-544D-89D7-8C96514D28B0}" type="slidenum">
              <a:rPr lang="en-US" smtClean="0"/>
              <a:t>‹#›</a:t>
            </a:fld>
            <a:endParaRPr lang="en-US"/>
          </a:p>
        </p:txBody>
      </p:sp>
    </p:spTree>
    <p:extLst>
      <p:ext uri="{BB962C8B-B14F-4D97-AF65-F5344CB8AC3E}">
        <p14:creationId xmlns:p14="http://schemas.microsoft.com/office/powerpoint/2010/main" val="2096140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pi.openweathermap.org/data/2.5/weather?zip=62226,us&amp;appid=yourKeyHe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Glossary/Recursion" TargetMode="External"/><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 Id="rId6" Type="http://schemas.openxmlformats.org/officeDocument/2006/relationships/hyperlink" Target="https://jsfiddle.net/visweb/jauod7h9/" TargetMode="External"/><Relationship Id="rId5" Type="http://schemas.openxmlformats.org/officeDocument/2006/relationships/hyperlink" Target="https://jsfiddle.net/visweb/bous58pj/4/" TargetMode="External"/><Relationship Id="rId4" Type="http://schemas.openxmlformats.org/officeDocument/2006/relationships/hyperlink" Target="https://jsfiddle.net/visweb/hsoa5mf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penweathermap.org/curr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0073-DFED-D44F-9D2A-0A0FC53707FD}"/>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1B9E7E83-005C-2C4F-BFC5-3FE1229E8ADD}"/>
              </a:ext>
            </a:extLst>
          </p:cNvPr>
          <p:cNvSpPr>
            <a:spLocks noGrp="1"/>
          </p:cNvSpPr>
          <p:nvPr>
            <p:ph idx="1"/>
          </p:nvPr>
        </p:nvSpPr>
        <p:spPr/>
        <p:txBody>
          <a:bodyPr>
            <a:normAutofit/>
          </a:bodyPr>
          <a:lstStyle/>
          <a:p>
            <a:r>
              <a:rPr lang="en-US" dirty="0"/>
              <a:t>Why do we create Web Components? </a:t>
            </a:r>
          </a:p>
          <a:p>
            <a:r>
              <a:rPr lang="en-US" dirty="0"/>
              <a:t>How did using components help us to streamline our code? </a:t>
            </a:r>
          </a:p>
          <a:p>
            <a:r>
              <a:rPr lang="en-US" dirty="0"/>
              <a:t>What is </a:t>
            </a:r>
            <a:r>
              <a:rPr lang="en-US" dirty="0" err="1"/>
              <a:t>npm</a:t>
            </a:r>
            <a:r>
              <a:rPr lang="en-US" dirty="0"/>
              <a:t>? </a:t>
            </a:r>
          </a:p>
          <a:p>
            <a:r>
              <a:rPr lang="en-US" dirty="0"/>
              <a:t>What did we use </a:t>
            </a:r>
            <a:r>
              <a:rPr lang="en-US" dirty="0" err="1"/>
              <a:t>lodash</a:t>
            </a:r>
            <a:r>
              <a:rPr lang="en-US" dirty="0"/>
              <a:t> for?</a:t>
            </a:r>
          </a:p>
          <a:p>
            <a:r>
              <a:rPr lang="en-US" dirty="0"/>
              <a:t>What did we use Navigo for? </a:t>
            </a:r>
          </a:p>
          <a:p>
            <a:pPr lvl="1"/>
            <a:r>
              <a:rPr lang="en-US" dirty="0"/>
              <a:t>What two functions did we use on our router?</a:t>
            </a:r>
          </a:p>
          <a:p>
            <a:endParaRPr lang="en-US" dirty="0"/>
          </a:p>
        </p:txBody>
      </p:sp>
    </p:spTree>
    <p:extLst>
      <p:ext uri="{BB962C8B-B14F-4D97-AF65-F5344CB8AC3E}">
        <p14:creationId xmlns:p14="http://schemas.microsoft.com/office/powerpoint/2010/main" val="313612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79B2-E74E-E344-AF75-66341D562676}"/>
              </a:ext>
            </a:extLst>
          </p:cNvPr>
          <p:cNvSpPr>
            <a:spLocks noGrp="1"/>
          </p:cNvSpPr>
          <p:nvPr>
            <p:ph type="title"/>
          </p:nvPr>
        </p:nvSpPr>
        <p:spPr/>
        <p:txBody>
          <a:bodyPr/>
          <a:lstStyle/>
          <a:p>
            <a:r>
              <a:rPr lang="en-US" dirty="0"/>
              <a:t>NO S! http not https</a:t>
            </a:r>
          </a:p>
        </p:txBody>
      </p:sp>
      <p:sp>
        <p:nvSpPr>
          <p:cNvPr id="3" name="Content Placeholder 2">
            <a:extLst>
              <a:ext uri="{FF2B5EF4-FFF2-40B4-BE49-F238E27FC236}">
                <a16:creationId xmlns:a16="http://schemas.microsoft.com/office/drawing/2014/main" id="{410C6DF7-E3CE-F045-ADC5-6ECD9A4A88D9}"/>
              </a:ext>
            </a:extLst>
          </p:cNvPr>
          <p:cNvSpPr>
            <a:spLocks noGrp="1"/>
          </p:cNvSpPr>
          <p:nvPr>
            <p:ph idx="1"/>
          </p:nvPr>
        </p:nvSpPr>
        <p:spPr/>
        <p:txBody>
          <a:bodyPr/>
          <a:lstStyle/>
          <a:p>
            <a:pPr marL="0" indent="0">
              <a:buNone/>
            </a:pPr>
            <a:r>
              <a:rPr lang="en-US" dirty="0"/>
              <a:t>http://</a:t>
            </a:r>
            <a:r>
              <a:rPr lang="en-US" dirty="0" err="1"/>
              <a:t>api.openweathermap.org</a:t>
            </a:r>
            <a:r>
              <a:rPr lang="en-US" dirty="0"/>
              <a:t>/data/2.5/</a:t>
            </a:r>
            <a:r>
              <a:rPr lang="en-US" dirty="0" err="1"/>
              <a:t>weather?zip</a:t>
            </a:r>
            <a:r>
              <a:rPr lang="en-US" dirty="0"/>
              <a:t>=62226,us&amp;appid=359e4c1ac793fd2a7e16a6d9ec655e80</a:t>
            </a:r>
          </a:p>
        </p:txBody>
      </p:sp>
    </p:spTree>
    <p:extLst>
      <p:ext uri="{BB962C8B-B14F-4D97-AF65-F5344CB8AC3E}">
        <p14:creationId xmlns:p14="http://schemas.microsoft.com/office/powerpoint/2010/main" val="157411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5BF1-EAE6-904F-8AB0-5B6FE8A116F7}"/>
              </a:ext>
            </a:extLst>
          </p:cNvPr>
          <p:cNvSpPr>
            <a:spLocks noGrp="1"/>
          </p:cNvSpPr>
          <p:nvPr>
            <p:ph type="title"/>
          </p:nvPr>
        </p:nvSpPr>
        <p:spPr/>
        <p:txBody>
          <a:bodyPr/>
          <a:lstStyle/>
          <a:p>
            <a:r>
              <a:rPr lang="en-US" dirty="0"/>
              <a:t>Rendering Systems</a:t>
            </a:r>
          </a:p>
        </p:txBody>
      </p:sp>
      <p:sp>
        <p:nvSpPr>
          <p:cNvPr id="3" name="Content Placeholder 2">
            <a:extLst>
              <a:ext uri="{FF2B5EF4-FFF2-40B4-BE49-F238E27FC236}">
                <a16:creationId xmlns:a16="http://schemas.microsoft.com/office/drawing/2014/main" id="{AFB5EC5E-A953-734D-AD75-FD84C9ACFB8F}"/>
              </a:ext>
            </a:extLst>
          </p:cNvPr>
          <p:cNvSpPr>
            <a:spLocks noGrp="1"/>
          </p:cNvSpPr>
          <p:nvPr>
            <p:ph idx="1"/>
          </p:nvPr>
        </p:nvSpPr>
        <p:spPr/>
        <p:txBody>
          <a:bodyPr/>
          <a:lstStyle/>
          <a:p>
            <a:pPr marL="0" indent="0">
              <a:buNone/>
            </a:pPr>
            <a:r>
              <a:rPr lang="en-US" dirty="0"/>
              <a:t>Our render function changes the way our app looks based on state.</a:t>
            </a:r>
          </a:p>
          <a:p>
            <a:pPr marL="0" indent="0">
              <a:buNone/>
            </a:pPr>
            <a:r>
              <a:rPr lang="en-US" dirty="0"/>
              <a:t>Render takes the state and returns some stuff back to it. </a:t>
            </a:r>
          </a:p>
          <a:p>
            <a:pPr marL="0" indent="0">
              <a:buNone/>
            </a:pPr>
            <a:r>
              <a:rPr lang="en-US" dirty="0"/>
              <a:t>DOM </a:t>
            </a:r>
            <a:r>
              <a:rPr lang="en-US" dirty="0" err="1"/>
              <a:t>divving</a:t>
            </a:r>
            <a:r>
              <a:rPr lang="en-US" dirty="0"/>
              <a:t>:</a:t>
            </a:r>
          </a:p>
          <a:p>
            <a:pPr marL="0" indent="0">
              <a:buNone/>
            </a:pPr>
            <a:r>
              <a:rPr lang="en-US" dirty="0"/>
              <a:t>	2 diff versions, figure out what’s different between the two, and update the DOM (React: virtual DOM)</a:t>
            </a:r>
          </a:p>
          <a:p>
            <a:pPr marL="0" indent="0">
              <a:buNone/>
            </a:pPr>
            <a:endParaRPr lang="en-US" dirty="0"/>
          </a:p>
          <a:p>
            <a:pPr marL="0" indent="0">
              <a:buNone/>
            </a:pPr>
            <a:r>
              <a:rPr lang="en-US" dirty="0" err="1"/>
              <a:t>Npm</a:t>
            </a:r>
            <a:r>
              <a:rPr lang="en-US" dirty="0"/>
              <a:t> install –save lit-html</a:t>
            </a:r>
          </a:p>
        </p:txBody>
      </p:sp>
    </p:spTree>
    <p:extLst>
      <p:ext uri="{BB962C8B-B14F-4D97-AF65-F5344CB8AC3E}">
        <p14:creationId xmlns:p14="http://schemas.microsoft.com/office/powerpoint/2010/main" val="288455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3665-A8E8-1F4D-BBA4-EF9C50A6E0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F16225-6E9D-9040-A14D-F68A57E37332}"/>
              </a:ext>
            </a:extLst>
          </p:cNvPr>
          <p:cNvSpPr>
            <a:spLocks noGrp="1"/>
          </p:cNvSpPr>
          <p:nvPr>
            <p:ph idx="1"/>
          </p:nvPr>
        </p:nvSpPr>
        <p:spPr/>
        <p:txBody>
          <a:bodyPr>
            <a:normAutofit lnSpcReduction="10000"/>
          </a:bodyPr>
          <a:lstStyle/>
          <a:p>
            <a:pPr marL="0" indent="0">
              <a:buNone/>
            </a:pPr>
            <a:r>
              <a:rPr lang="en-US" dirty="0">
                <a:hlinkClick r:id="rId2"/>
              </a:rPr>
              <a:t>http://api.openweathermap.org/data/2.5/weather?zip=62226,us&amp;appid=yourKeyHere</a:t>
            </a:r>
            <a:endParaRPr lang="en-US" dirty="0"/>
          </a:p>
          <a:p>
            <a:pPr marL="0" indent="0">
              <a:buNone/>
            </a:pPr>
            <a:endParaRPr lang="en-US" dirty="0"/>
          </a:p>
          <a:p>
            <a:pPr marL="0" indent="0">
              <a:buNone/>
            </a:pPr>
            <a:r>
              <a:rPr lang="en-US" dirty="0" err="1"/>
              <a:t>WebDeveloper</a:t>
            </a:r>
            <a:r>
              <a:rPr lang="en-US" dirty="0"/>
              <a:t> roadmap</a:t>
            </a:r>
          </a:p>
          <a:p>
            <a:pPr marL="0" indent="0">
              <a:buNone/>
            </a:pPr>
            <a:endParaRPr lang="en-US" dirty="0"/>
          </a:p>
          <a:p>
            <a:pPr marL="0" indent="0">
              <a:buNone/>
            </a:pPr>
            <a:r>
              <a:rPr lang="en-US" dirty="0" err="1"/>
              <a:t>Css</a:t>
            </a:r>
            <a:r>
              <a:rPr lang="en-US" dirty="0"/>
              <a:t> pre-processing, styled components. SASS</a:t>
            </a:r>
          </a:p>
          <a:p>
            <a:pPr marL="0" indent="0">
              <a:buNone/>
            </a:pPr>
            <a:endParaRPr lang="en-US" dirty="0"/>
          </a:p>
          <a:p>
            <a:pPr marL="0" indent="0">
              <a:buNone/>
            </a:pPr>
            <a:r>
              <a:rPr lang="en-US" dirty="0"/>
              <a:t>Dunning-</a:t>
            </a:r>
            <a:r>
              <a:rPr lang="en-US" dirty="0" err="1"/>
              <a:t>kruger</a:t>
            </a:r>
            <a:endParaRPr lang="en-US" dirty="0"/>
          </a:p>
          <a:p>
            <a:pPr marL="0" indent="0">
              <a:buNone/>
            </a:pPr>
            <a:r>
              <a:rPr lang="en-US"/>
              <a:t>Imposter syndrome</a:t>
            </a:r>
            <a:endParaRPr lang="en-US" dirty="0"/>
          </a:p>
        </p:txBody>
      </p:sp>
    </p:spTree>
    <p:extLst>
      <p:ext uri="{BB962C8B-B14F-4D97-AF65-F5344CB8AC3E}">
        <p14:creationId xmlns:p14="http://schemas.microsoft.com/office/powerpoint/2010/main" val="237620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7D3-6AD8-504C-88D6-748102DA4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E0875B-A2A1-4C4D-BE9D-712A7218E6DB}"/>
              </a:ext>
            </a:extLst>
          </p:cNvPr>
          <p:cNvSpPr>
            <a:spLocks noGrp="1"/>
          </p:cNvSpPr>
          <p:nvPr>
            <p:ph idx="1"/>
          </p:nvPr>
        </p:nvSpPr>
        <p:spPr/>
        <p:txBody>
          <a:bodyPr>
            <a:normAutofit fontScale="47500" lnSpcReduction="20000"/>
          </a:bodyPr>
          <a:lstStyle/>
          <a:p>
            <a:r>
              <a:rPr lang="en-US" dirty="0"/>
              <a:t>JS runs code 1 line at a time, in order and </a:t>
            </a:r>
            <a:r>
              <a:rPr lang="en-US" b="1" dirty="0"/>
              <a:t>waits for </a:t>
            </a:r>
            <a:r>
              <a:rPr lang="en-US" b="1" dirty="0" err="1"/>
              <a:t>noone</a:t>
            </a:r>
            <a:r>
              <a:rPr lang="en-US" b="1" dirty="0"/>
              <a:t>! </a:t>
            </a:r>
            <a:r>
              <a:rPr lang="en-US" dirty="0"/>
              <a:t>This means that unless we use </a:t>
            </a:r>
            <a:r>
              <a:rPr lang="en-US" i="1" dirty="0"/>
              <a:t>callbacks</a:t>
            </a:r>
            <a:r>
              <a:rPr lang="en-US" dirty="0"/>
              <a:t> or </a:t>
            </a:r>
            <a:r>
              <a:rPr lang="en-US" i="1" dirty="0"/>
              <a:t>Promises</a:t>
            </a:r>
            <a:r>
              <a:rPr lang="en-US" dirty="0"/>
              <a:t>, we will end up having </a:t>
            </a:r>
            <a:r>
              <a:rPr lang="en-US" i="1" dirty="0"/>
              <a:t>variables</a:t>
            </a:r>
            <a:r>
              <a:rPr lang="en-US" dirty="0"/>
              <a:t> with a value of undefined because we don't have control over when things are assigned to memory - this is common when we have to fire off an HTTP request to get some data from a 3rd party.</a:t>
            </a:r>
          </a:p>
          <a:p>
            <a:r>
              <a:rPr lang="en-US" dirty="0"/>
              <a:t>'Behind the scenes', JS 'stacks' our </a:t>
            </a:r>
            <a:r>
              <a:rPr lang="en-US" dirty="0" err="1"/>
              <a:t>fxn</a:t>
            </a:r>
            <a:r>
              <a:rPr lang="en-US" dirty="0"/>
              <a:t>. calls on the </a:t>
            </a:r>
            <a:r>
              <a:rPr lang="en-US" i="1" dirty="0"/>
              <a:t>Call Stack.</a:t>
            </a:r>
            <a:r>
              <a:rPr lang="en-US" dirty="0"/>
              <a:t> The </a:t>
            </a:r>
            <a:r>
              <a:rPr lang="en-US" dirty="0" err="1"/>
              <a:t>fxns</a:t>
            </a:r>
            <a:r>
              <a:rPr lang="en-US" dirty="0"/>
              <a:t>. 'pop off' upon completion, and, eventually, the </a:t>
            </a:r>
            <a:r>
              <a:rPr lang="en-US" i="1" dirty="0"/>
              <a:t>Call Stack</a:t>
            </a:r>
            <a:r>
              <a:rPr lang="en-US" dirty="0"/>
              <a:t> is emptied. At this point, JS can 'check' with the browser's </a:t>
            </a:r>
            <a:r>
              <a:rPr lang="en-US" i="1" dirty="0"/>
              <a:t>Event Queue</a:t>
            </a:r>
            <a:r>
              <a:rPr lang="en-US" dirty="0"/>
              <a:t> to see if anything completed/happened while it was BZ. That's when any callbacks can execute in response to </a:t>
            </a:r>
            <a:r>
              <a:rPr lang="en-US" i="1" dirty="0">
                <a:hlinkClick r:id="rId2"/>
              </a:rPr>
              <a:t>Events.</a:t>
            </a:r>
            <a:endParaRPr lang="en-US" dirty="0"/>
          </a:p>
          <a:p>
            <a:r>
              <a:rPr lang="en-US" dirty="0"/>
              <a:t>One solution to this is use </a:t>
            </a:r>
            <a:r>
              <a:rPr lang="en-US" i="1" dirty="0">
                <a:hlinkClick r:id="rId3"/>
              </a:rPr>
              <a:t>recursive</a:t>
            </a:r>
            <a:r>
              <a:rPr lang="en-US" dirty="0">
                <a:hlinkClick r:id="rId3"/>
              </a:rPr>
              <a:t> </a:t>
            </a:r>
            <a:r>
              <a:rPr lang="en-US" dirty="0"/>
              <a:t>callbacks</a:t>
            </a:r>
            <a:r>
              <a:rPr lang="en-US" i="1" dirty="0"/>
              <a:t>,</a:t>
            </a:r>
            <a:r>
              <a:rPr lang="en-US" dirty="0"/>
              <a:t> but this solution has it's own drawbacks and is usually quite hard to follow. </a:t>
            </a:r>
            <a:r>
              <a:rPr lang="en-US" dirty="0">
                <a:hlinkClick r:id="rId4"/>
              </a:rPr>
              <a:t>Fiddle.</a:t>
            </a:r>
            <a:endParaRPr lang="en-US" dirty="0"/>
          </a:p>
          <a:p>
            <a:r>
              <a:rPr lang="en-US" dirty="0"/>
              <a:t>Instead we will use </a:t>
            </a:r>
            <a:r>
              <a:rPr lang="en-US" i="1" dirty="0"/>
              <a:t>Promises. </a:t>
            </a:r>
            <a:r>
              <a:rPr lang="en-US" dirty="0"/>
              <a:t>Remember that this still takes just 1 </a:t>
            </a:r>
            <a:r>
              <a:rPr lang="en-US" i="1" dirty="0"/>
              <a:t>callback </a:t>
            </a:r>
            <a:r>
              <a:rPr lang="en-US" i="1" dirty="0" err="1"/>
              <a:t>fxn</a:t>
            </a:r>
            <a:r>
              <a:rPr lang="en-US" i="1" dirty="0"/>
              <a:t>., </a:t>
            </a:r>
            <a:r>
              <a:rPr lang="en-US" dirty="0"/>
              <a:t>and said </a:t>
            </a:r>
            <a:r>
              <a:rPr lang="en-US" dirty="0" err="1"/>
              <a:t>fxn</a:t>
            </a:r>
            <a:r>
              <a:rPr lang="en-US" dirty="0"/>
              <a:t>. takes</a:t>
            </a:r>
            <a:r>
              <a:rPr lang="en-US" i="1" dirty="0"/>
              <a:t> 1-2 </a:t>
            </a:r>
            <a:r>
              <a:rPr lang="en-US" dirty="0"/>
              <a:t>parameters conventionally references as 'resolve' and 'reject.' These parameters are themselves </a:t>
            </a:r>
            <a:r>
              <a:rPr lang="en-US" dirty="0" err="1"/>
              <a:t>fxns</a:t>
            </a:r>
            <a:r>
              <a:rPr lang="en-US" dirty="0"/>
              <a:t>. and will execute if we get a </a:t>
            </a:r>
            <a:r>
              <a:rPr lang="en-US" dirty="0" err="1"/>
              <a:t>succesful</a:t>
            </a:r>
            <a:r>
              <a:rPr lang="en-US" dirty="0"/>
              <a:t> resolution of the </a:t>
            </a:r>
            <a:r>
              <a:rPr lang="en-US" i="1" dirty="0"/>
              <a:t>Promise</a:t>
            </a:r>
            <a:r>
              <a:rPr lang="en-US" dirty="0"/>
              <a:t> or if we reject/fail the </a:t>
            </a:r>
            <a:r>
              <a:rPr lang="en-US" i="1" dirty="0"/>
              <a:t>Promise. </a:t>
            </a:r>
            <a:r>
              <a:rPr lang="en-US" b="1" dirty="0"/>
              <a:t>Only 1 will execute!</a:t>
            </a:r>
            <a:r>
              <a:rPr lang="en-US" b="1" i="1" dirty="0"/>
              <a:t> </a:t>
            </a:r>
            <a:r>
              <a:rPr lang="en-US" dirty="0"/>
              <a:t>Here's a </a:t>
            </a:r>
            <a:r>
              <a:rPr lang="en-US" dirty="0">
                <a:hlinkClick r:id="rId5"/>
              </a:rPr>
              <a:t>basic example.</a:t>
            </a:r>
            <a:r>
              <a:rPr lang="en-US" b="1" dirty="0"/>
              <a:t> </a:t>
            </a:r>
            <a:r>
              <a:rPr lang="en-US" dirty="0">
                <a:hlinkClick r:id="rId6"/>
              </a:rPr>
              <a:t>Fiddle.</a:t>
            </a:r>
            <a:endParaRPr lang="en-US" dirty="0"/>
          </a:p>
          <a:p>
            <a:r>
              <a:rPr lang="en-US" dirty="0"/>
              <a:t>We 'chain' </a:t>
            </a:r>
            <a:r>
              <a:rPr lang="en-US" i="1" dirty="0"/>
              <a:t>Promise</a:t>
            </a:r>
            <a:r>
              <a:rPr lang="en-US" dirty="0"/>
              <a:t>s with then(). In this way, we control the order in which JS executes our code and JS will wait, for example, for data to come back from a 3rd party API before assigning a value to a variable, helping us avoid unexpected </a:t>
            </a:r>
            <a:r>
              <a:rPr lang="en-US" dirty="0" err="1"/>
              <a:t>undefineds</a:t>
            </a:r>
            <a:r>
              <a:rPr lang="en-US" dirty="0"/>
              <a:t>.</a:t>
            </a:r>
          </a:p>
          <a:p>
            <a:r>
              <a:rPr lang="en-US" dirty="0"/>
              <a:t>To 'hit' a 3rd party API, we can use fetch right there from the browser. fetch() returns a </a:t>
            </a:r>
            <a:r>
              <a:rPr lang="en-US" i="1" dirty="0"/>
              <a:t>Promise.</a:t>
            </a:r>
            <a:r>
              <a:rPr lang="en-US" dirty="0"/>
              <a:t> Typically, this means that we will chain 2 then()s. The first then() 'grabs' the results and then we can call </a:t>
            </a:r>
            <a:r>
              <a:rPr lang="en-US" dirty="0" err="1"/>
              <a:t>json</a:t>
            </a:r>
            <a:r>
              <a:rPr lang="en-US" dirty="0"/>
              <a:t>() method to get that data into </a:t>
            </a:r>
            <a:r>
              <a:rPr lang="en-US" i="1" dirty="0"/>
              <a:t>JavaScript Object Notation.</a:t>
            </a:r>
            <a:endParaRPr lang="en-US" dirty="0"/>
          </a:p>
          <a:p>
            <a:r>
              <a:rPr lang="en-US" i="1" dirty="0"/>
              <a:t>JavaScript Object Notation</a:t>
            </a:r>
            <a:r>
              <a:rPr lang="en-US" dirty="0"/>
              <a:t> is nothing more than plain text. It just resembles a JS Object, hence the name. JSON can be used in a multitude of ways outside of JS. Virtually every language can read JSON is some </a:t>
            </a:r>
            <a:r>
              <a:rPr lang="en-US" dirty="0" err="1"/>
              <a:t>fasion</a:t>
            </a:r>
            <a:r>
              <a:rPr lang="en-US" dirty="0"/>
              <a:t>. It has largely replaced XML format on the web.</a:t>
            </a:r>
          </a:p>
          <a:p>
            <a:r>
              <a:rPr lang="en-US" dirty="0"/>
              <a:t>Instead of fetch(), we can use </a:t>
            </a:r>
            <a:r>
              <a:rPr lang="en-US" dirty="0" err="1"/>
              <a:t>axios</a:t>
            </a:r>
            <a:r>
              <a:rPr lang="en-US" dirty="0"/>
              <a:t> instead. This saves us the trouble of the 'double' then(), and has some other defaults that will help us make more complicated HTTP requests, including POSTs. You have to install this 3rd party dependency with: </a:t>
            </a:r>
            <a:r>
              <a:rPr lang="en-US" dirty="0" err="1"/>
              <a:t>npm</a:t>
            </a:r>
            <a:r>
              <a:rPr lang="en-US" dirty="0"/>
              <a:t> install --save </a:t>
            </a:r>
            <a:r>
              <a:rPr lang="en-US" dirty="0" err="1"/>
              <a:t>axios</a:t>
            </a:r>
            <a:r>
              <a:rPr lang="en-US" dirty="0"/>
              <a:t>. The --save flag makes sure that this gets added to '</a:t>
            </a:r>
            <a:r>
              <a:rPr lang="en-US" dirty="0" err="1"/>
              <a:t>package.json</a:t>
            </a:r>
            <a:r>
              <a:rPr lang="en-US" dirty="0"/>
              <a:t>' so that anyone that uses your project can just do: </a:t>
            </a:r>
            <a:r>
              <a:rPr lang="en-US" dirty="0" err="1"/>
              <a:t>npm</a:t>
            </a:r>
            <a:r>
              <a:rPr lang="en-US" dirty="0"/>
              <a:t> install and have all of the </a:t>
            </a:r>
            <a:r>
              <a:rPr lang="en-US" dirty="0" err="1"/>
              <a:t>approprate</a:t>
            </a:r>
            <a:r>
              <a:rPr lang="en-US" dirty="0"/>
              <a:t> dependencies that they need to get things running quickly. </a:t>
            </a:r>
            <a:r>
              <a:rPr lang="en-US"/>
              <a:t>:smile:</a:t>
            </a:r>
          </a:p>
          <a:p>
            <a:pPr marL="0" indent="0">
              <a:buNone/>
            </a:pPr>
            <a:endParaRPr lang="en-US" dirty="0"/>
          </a:p>
        </p:txBody>
      </p:sp>
    </p:spTree>
    <p:extLst>
      <p:ext uri="{BB962C8B-B14F-4D97-AF65-F5344CB8AC3E}">
        <p14:creationId xmlns:p14="http://schemas.microsoft.com/office/powerpoint/2010/main" val="174803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DCBF-385E-9940-8642-EF39AA2F0392}"/>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4ED9BA2F-7459-914E-B8C6-D7421D0F2C6B}"/>
              </a:ext>
            </a:extLst>
          </p:cNvPr>
          <p:cNvSpPr>
            <a:spLocks noGrp="1"/>
          </p:cNvSpPr>
          <p:nvPr>
            <p:ph idx="1"/>
          </p:nvPr>
        </p:nvSpPr>
        <p:spPr/>
        <p:txBody>
          <a:bodyPr/>
          <a:lstStyle/>
          <a:p>
            <a:pPr marL="0" indent="0">
              <a:buNone/>
            </a:pPr>
            <a:r>
              <a:rPr lang="en-US" dirty="0" err="1"/>
              <a:t>Array.prototype</a:t>
            </a:r>
            <a:r>
              <a:rPr lang="en-US" dirty="0"/>
              <a:t>* properties and methods:</a:t>
            </a:r>
          </a:p>
          <a:p>
            <a:r>
              <a:rPr lang="en-US" dirty="0"/>
              <a:t>How many can you name?!?!?!?</a:t>
            </a:r>
          </a:p>
          <a:p>
            <a:pPr lvl="1"/>
            <a:r>
              <a:rPr lang="en-US" dirty="0"/>
              <a:t>.push, .pop, .unshift, .shift, .length, .map, .filter, .reduce, .</a:t>
            </a:r>
            <a:r>
              <a:rPr lang="en-US" dirty="0" err="1"/>
              <a:t>forEach</a:t>
            </a:r>
            <a:endParaRPr lang="en-US" dirty="0"/>
          </a:p>
          <a:p>
            <a:r>
              <a:rPr lang="en-US" dirty="0"/>
              <a:t>What kind of loop does .</a:t>
            </a:r>
            <a:r>
              <a:rPr lang="en-US" dirty="0" err="1"/>
              <a:t>forEach</a:t>
            </a:r>
            <a:r>
              <a:rPr lang="en-US" dirty="0"/>
              <a:t> mimic?</a:t>
            </a:r>
          </a:p>
          <a:p>
            <a:r>
              <a:rPr lang="en-US" dirty="0"/>
              <a:t>What three methods expand/bypass .</a:t>
            </a:r>
            <a:r>
              <a:rPr lang="en-US" dirty="0" err="1"/>
              <a:t>forEach</a:t>
            </a:r>
            <a:r>
              <a:rPr lang="en-US" dirty="0"/>
              <a:t>?</a:t>
            </a:r>
          </a:p>
        </p:txBody>
      </p:sp>
    </p:spTree>
    <p:extLst>
      <p:ext uri="{BB962C8B-B14F-4D97-AF65-F5344CB8AC3E}">
        <p14:creationId xmlns:p14="http://schemas.microsoft.com/office/powerpoint/2010/main" val="302167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8F34-221A-334C-8F03-A3CAFB26F285}"/>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8B722276-E303-234E-AA70-0AFF20A129B2}"/>
              </a:ext>
            </a:extLst>
          </p:cNvPr>
          <p:cNvSpPr>
            <a:spLocks noGrp="1"/>
          </p:cNvSpPr>
          <p:nvPr>
            <p:ph idx="1"/>
          </p:nvPr>
        </p:nvSpPr>
        <p:spPr/>
        <p:txBody>
          <a:bodyPr/>
          <a:lstStyle/>
          <a:p>
            <a:pPr marL="0" indent="0">
              <a:buNone/>
            </a:pPr>
            <a:r>
              <a:rPr lang="en-US" dirty="0"/>
              <a:t>Synchronous code is executed in sequence – each statement waits for the previous statement to finish before executing. </a:t>
            </a:r>
          </a:p>
          <a:p>
            <a:pPr marL="0" indent="0">
              <a:buNone/>
            </a:pPr>
            <a:r>
              <a:rPr lang="en-US" dirty="0"/>
              <a:t>Asynchronous code doesn’t have to wait – your program can continue to run. </a:t>
            </a:r>
          </a:p>
          <a:p>
            <a:pPr marL="0" indent="0">
              <a:buNone/>
            </a:pPr>
            <a:endParaRPr lang="en-US" dirty="0"/>
          </a:p>
          <a:p>
            <a:pPr marL="0" indent="0">
              <a:buNone/>
            </a:pPr>
            <a:r>
              <a:rPr lang="en-US" dirty="0"/>
              <a:t>What do we do when we aren't sure how long it'll take for our code to execute, and we want functions to occur in a specific order?</a:t>
            </a:r>
          </a:p>
        </p:txBody>
      </p:sp>
    </p:spTree>
    <p:extLst>
      <p:ext uri="{BB962C8B-B14F-4D97-AF65-F5344CB8AC3E}">
        <p14:creationId xmlns:p14="http://schemas.microsoft.com/office/powerpoint/2010/main" val="119003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36FE-28D9-3841-AA9E-2D40B7CDA48D}"/>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8C6FA35F-9000-1144-B0E4-0DF77D03BEF3}"/>
              </a:ext>
            </a:extLst>
          </p:cNvPr>
          <p:cNvSpPr>
            <a:spLocks noGrp="1"/>
          </p:cNvSpPr>
          <p:nvPr>
            <p:ph idx="1"/>
          </p:nvPr>
        </p:nvSpPr>
        <p:spPr/>
        <p:txBody>
          <a:bodyPr>
            <a:normAutofit/>
          </a:bodyPr>
          <a:lstStyle/>
          <a:p>
            <a:r>
              <a:rPr lang="en-US" dirty="0"/>
              <a:t>Promises! They’re IOU’s!</a:t>
            </a:r>
          </a:p>
          <a:p>
            <a:pPr lvl="1"/>
            <a:r>
              <a:rPr lang="en-US" dirty="0"/>
              <a:t>A promise is always in one of these three states:</a:t>
            </a:r>
          </a:p>
          <a:p>
            <a:pPr lvl="2"/>
            <a:r>
              <a:rPr lang="en-US" dirty="0"/>
              <a:t>Pending: result has not been computed (its initial state)</a:t>
            </a:r>
          </a:p>
          <a:p>
            <a:pPr lvl="2"/>
            <a:r>
              <a:rPr lang="en-US" dirty="0"/>
              <a:t>Fulfilled: result completed successfully</a:t>
            </a:r>
          </a:p>
          <a:p>
            <a:pPr lvl="2"/>
            <a:r>
              <a:rPr lang="en-US" dirty="0"/>
              <a:t>Rejected: failure</a:t>
            </a:r>
          </a:p>
          <a:p>
            <a:pPr lvl="2"/>
            <a:r>
              <a:rPr lang="en-US" dirty="0"/>
              <a:t>*A promise is “settled” if it is either fulfilled or rejected</a:t>
            </a:r>
          </a:p>
          <a:p>
            <a:pPr lvl="1"/>
            <a:r>
              <a:rPr lang="en-US" dirty="0"/>
              <a:t>What two functions do we pass as parameters to promises?</a:t>
            </a:r>
          </a:p>
          <a:p>
            <a:pPr lvl="2"/>
            <a:r>
              <a:rPr lang="en-US" dirty="0"/>
              <a:t>Resolve() is an outcome that fulfills the promise</a:t>
            </a:r>
          </a:p>
          <a:p>
            <a:pPr lvl="2"/>
            <a:r>
              <a:rPr lang="en-US" dirty="0"/>
              <a:t>Reject() is an outcome that notifies an error occurred</a:t>
            </a:r>
          </a:p>
          <a:p>
            <a:pPr lvl="1"/>
            <a:r>
              <a:rPr lang="en-US" dirty="0"/>
              <a:t>What does .then or .catch do? </a:t>
            </a:r>
            <a:br>
              <a:rPr lang="en-US" dirty="0"/>
            </a:br>
            <a:endParaRPr lang="en-US" dirty="0"/>
          </a:p>
        </p:txBody>
      </p:sp>
    </p:spTree>
    <p:extLst>
      <p:ext uri="{BB962C8B-B14F-4D97-AF65-F5344CB8AC3E}">
        <p14:creationId xmlns:p14="http://schemas.microsoft.com/office/powerpoint/2010/main" val="195147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3542-F8AD-5747-8097-506C9757E712}"/>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F8464604-8767-C44D-9D9C-B31696F7828B}"/>
              </a:ext>
            </a:extLst>
          </p:cNvPr>
          <p:cNvSpPr>
            <a:spLocks noGrp="1"/>
          </p:cNvSpPr>
          <p:nvPr>
            <p:ph idx="1"/>
          </p:nvPr>
        </p:nvSpPr>
        <p:spPr/>
        <p:txBody>
          <a:bodyPr/>
          <a:lstStyle/>
          <a:p>
            <a:pPr marL="0" indent="0">
              <a:buNone/>
            </a:pPr>
            <a:r>
              <a:rPr lang="en-US" dirty="0"/>
              <a:t>RESTful JSON APIs</a:t>
            </a:r>
          </a:p>
          <a:p>
            <a:r>
              <a:rPr lang="en-US" dirty="0"/>
              <a:t>What is JSON?</a:t>
            </a:r>
          </a:p>
          <a:p>
            <a:r>
              <a:rPr lang="en-US" dirty="0"/>
              <a:t>What is RESTful?</a:t>
            </a:r>
          </a:p>
          <a:p>
            <a:pPr marL="0" indent="0">
              <a:buNone/>
            </a:pPr>
            <a:endParaRPr lang="en-US" dirty="0"/>
          </a:p>
          <a:p>
            <a:pPr marL="0" indent="0">
              <a:buNone/>
            </a:pPr>
            <a:r>
              <a:rPr lang="en-US" dirty="0"/>
              <a:t>The fetch() API</a:t>
            </a:r>
          </a:p>
          <a:p>
            <a:r>
              <a:rPr lang="en-US" dirty="0"/>
              <a:t>What kind of HTTP request is this? </a:t>
            </a:r>
          </a:p>
          <a:p>
            <a:r>
              <a:rPr lang="en-US" dirty="0" err="1"/>
              <a:t>Axios</a:t>
            </a:r>
            <a:r>
              <a:rPr lang="en-US" dirty="0"/>
              <a:t> Library </a:t>
            </a:r>
          </a:p>
        </p:txBody>
      </p:sp>
    </p:spTree>
    <p:extLst>
      <p:ext uri="{BB962C8B-B14F-4D97-AF65-F5344CB8AC3E}">
        <p14:creationId xmlns:p14="http://schemas.microsoft.com/office/powerpoint/2010/main" val="139780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7C87-ABF4-5D4E-A79A-2EA53511C0A1}"/>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270C6D2F-C40F-3644-B7E1-DC2384A2BAA1}"/>
              </a:ext>
            </a:extLst>
          </p:cNvPr>
          <p:cNvSpPr>
            <a:spLocks noGrp="1"/>
          </p:cNvSpPr>
          <p:nvPr>
            <p:ph idx="1"/>
          </p:nvPr>
        </p:nvSpPr>
        <p:spPr/>
        <p:txBody>
          <a:bodyPr>
            <a:normAutofit lnSpcReduction="10000"/>
          </a:bodyPr>
          <a:lstStyle/>
          <a:p>
            <a:pPr marL="0" indent="0">
              <a:buNone/>
            </a:pPr>
            <a:r>
              <a:rPr lang="en-US" dirty="0"/>
              <a:t>OOP – Object Oriented Programming</a:t>
            </a:r>
          </a:p>
          <a:p>
            <a:r>
              <a:rPr lang="en-US" dirty="0"/>
              <a:t>Objects use the </a:t>
            </a:r>
            <a:r>
              <a:rPr lang="en-US" dirty="0" err="1"/>
              <a:t>key:value</a:t>
            </a:r>
            <a:r>
              <a:rPr lang="en-US" dirty="0"/>
              <a:t> syntax.</a:t>
            </a:r>
          </a:p>
          <a:p>
            <a:pPr lvl="1"/>
            <a:r>
              <a:rPr lang="en-US" dirty="0"/>
              <a:t>Keys are strings, and values can be any data type!</a:t>
            </a:r>
          </a:p>
          <a:p>
            <a:r>
              <a:rPr lang="en-US" dirty="0"/>
              <a:t>What is a method? </a:t>
            </a:r>
          </a:p>
          <a:p>
            <a:r>
              <a:rPr lang="en-US" dirty="0"/>
              <a:t>How do we invoke methods on objects?</a:t>
            </a:r>
          </a:p>
          <a:p>
            <a:r>
              <a:rPr lang="en-US" dirty="0"/>
              <a:t>What does “this” refer to in OOP?</a:t>
            </a:r>
          </a:p>
          <a:p>
            <a:r>
              <a:rPr lang="en-US" dirty="0"/>
              <a:t>When do we use Constructor functions? </a:t>
            </a:r>
          </a:p>
          <a:p>
            <a:r>
              <a:rPr lang="en-US" dirty="0"/>
              <a:t>What is inheritance </a:t>
            </a:r>
          </a:p>
          <a:p>
            <a:r>
              <a:rPr lang="en-US" dirty="0"/>
              <a:t>What is a Class? </a:t>
            </a:r>
          </a:p>
        </p:txBody>
      </p:sp>
    </p:spTree>
    <p:extLst>
      <p:ext uri="{BB962C8B-B14F-4D97-AF65-F5344CB8AC3E}">
        <p14:creationId xmlns:p14="http://schemas.microsoft.com/office/powerpoint/2010/main" val="129038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E58B-7C7D-0442-B4AC-7D57099EDCC8}"/>
              </a:ext>
            </a:extLst>
          </p:cNvPr>
          <p:cNvSpPr>
            <a:spLocks noGrp="1"/>
          </p:cNvSpPr>
          <p:nvPr>
            <p:ph type="title"/>
          </p:nvPr>
        </p:nvSpPr>
        <p:spPr/>
        <p:txBody>
          <a:bodyPr/>
          <a:lstStyle/>
          <a:p>
            <a:r>
              <a:rPr lang="en-US" dirty="0"/>
              <a:t>Week 6-7 Review</a:t>
            </a:r>
          </a:p>
        </p:txBody>
      </p:sp>
      <p:sp>
        <p:nvSpPr>
          <p:cNvPr id="3" name="Content Placeholder 2">
            <a:extLst>
              <a:ext uri="{FF2B5EF4-FFF2-40B4-BE49-F238E27FC236}">
                <a16:creationId xmlns:a16="http://schemas.microsoft.com/office/drawing/2014/main" id="{5C6447E4-B6AE-414E-9257-19EE845FA938}"/>
              </a:ext>
            </a:extLst>
          </p:cNvPr>
          <p:cNvSpPr>
            <a:spLocks noGrp="1"/>
          </p:cNvSpPr>
          <p:nvPr>
            <p:ph idx="1"/>
          </p:nvPr>
        </p:nvSpPr>
        <p:spPr/>
        <p:txBody>
          <a:bodyPr>
            <a:normAutofit fontScale="92500" lnSpcReduction="20000"/>
          </a:bodyPr>
          <a:lstStyle/>
          <a:p>
            <a:r>
              <a:rPr lang="en-US" dirty="0"/>
              <a:t>What is the Store class?</a:t>
            </a:r>
          </a:p>
          <a:p>
            <a:r>
              <a:rPr lang="en-US" dirty="0"/>
              <a:t>Unidirectional data flow: there is only one way to manipulate state</a:t>
            </a:r>
          </a:p>
          <a:p>
            <a:r>
              <a:rPr lang="en-US" dirty="0"/>
              <a:t>Classes (“class” is a keyword)</a:t>
            </a:r>
          </a:p>
          <a:p>
            <a:r>
              <a:rPr lang="en-US" dirty="0"/>
              <a:t>Constructor is a template! (“constructor” is a keyword)</a:t>
            </a:r>
          </a:p>
          <a:p>
            <a:pPr marL="0" indent="0">
              <a:buNone/>
            </a:pPr>
            <a:r>
              <a:rPr lang="en-US" dirty="0"/>
              <a:t>class Dog {</a:t>
            </a:r>
          </a:p>
          <a:p>
            <a:pPr marL="0" indent="0">
              <a:buNone/>
            </a:pPr>
            <a:r>
              <a:rPr lang="en-US" dirty="0"/>
              <a:t>	constructor(name, legs) {</a:t>
            </a:r>
          </a:p>
          <a:p>
            <a:pPr marL="0" indent="0">
              <a:buNone/>
            </a:pPr>
            <a:r>
              <a:rPr lang="en-US" dirty="0"/>
              <a:t>		</a:t>
            </a:r>
            <a:r>
              <a:rPr lang="en-US" dirty="0" err="1"/>
              <a:t>this.name</a:t>
            </a:r>
            <a:r>
              <a:rPr lang="en-US" dirty="0"/>
              <a:t> = name;</a:t>
            </a:r>
          </a:p>
          <a:p>
            <a:pPr marL="0" indent="0">
              <a:buNone/>
            </a:pPr>
            <a:r>
              <a:rPr lang="en-US" dirty="0"/>
              <a:t>		</a:t>
            </a:r>
            <a:r>
              <a:rPr lang="en-US" dirty="0" err="1"/>
              <a:t>this.legs</a:t>
            </a:r>
            <a:r>
              <a:rPr lang="en-US" dirty="0"/>
              <a:t> = legs;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08435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64D2-1867-994B-88A8-78625BB948F1}"/>
              </a:ext>
            </a:extLst>
          </p:cNvPr>
          <p:cNvSpPr>
            <a:spLocks noGrp="1"/>
          </p:cNvSpPr>
          <p:nvPr>
            <p:ph type="title"/>
          </p:nvPr>
        </p:nvSpPr>
        <p:spPr/>
        <p:txBody>
          <a:bodyPr/>
          <a:lstStyle/>
          <a:p>
            <a:r>
              <a:rPr lang="en-US" dirty="0"/>
              <a:t>Example reducer function</a:t>
            </a:r>
          </a:p>
        </p:txBody>
      </p:sp>
      <p:sp>
        <p:nvSpPr>
          <p:cNvPr id="3" name="Content Placeholder 2">
            <a:extLst>
              <a:ext uri="{FF2B5EF4-FFF2-40B4-BE49-F238E27FC236}">
                <a16:creationId xmlns:a16="http://schemas.microsoft.com/office/drawing/2014/main" id="{2BA41A2D-D069-BF4C-BF01-5738EAE20911}"/>
              </a:ext>
            </a:extLst>
          </p:cNvPr>
          <p:cNvSpPr>
            <a:spLocks noGrp="1"/>
          </p:cNvSpPr>
          <p:nvPr>
            <p:ph idx="1"/>
          </p:nvPr>
        </p:nvSpPr>
        <p:spPr/>
        <p:txBody>
          <a:bodyPr/>
          <a:lstStyle/>
          <a:p>
            <a:pPr marL="0" indent="0">
              <a:buNone/>
            </a:pPr>
            <a:r>
              <a:rPr lang="en-US" dirty="0"/>
              <a:t>Function </a:t>
            </a:r>
            <a:r>
              <a:rPr lang="en-US" dirty="0" err="1"/>
              <a:t>exreducer</a:t>
            </a:r>
            <a:r>
              <a:rPr lang="en-US" dirty="0"/>
              <a:t>(state) {</a:t>
            </a:r>
          </a:p>
          <a:p>
            <a:pPr marL="0" indent="0">
              <a:buNone/>
            </a:pPr>
            <a:r>
              <a:rPr lang="en-US" dirty="0"/>
              <a:t>	</a:t>
            </a:r>
            <a:r>
              <a:rPr lang="en-US" dirty="0" err="1"/>
              <a:t>var</a:t>
            </a:r>
            <a:r>
              <a:rPr lang="en-US" dirty="0"/>
              <a:t> </a:t>
            </a:r>
            <a:r>
              <a:rPr lang="en-US" dirty="0" err="1"/>
              <a:t>newState</a:t>
            </a:r>
            <a:r>
              <a:rPr lang="en-US" dirty="0"/>
              <a:t> = state</a:t>
            </a:r>
            <a:br>
              <a:rPr lang="en-US" dirty="0"/>
            </a:br>
            <a:br>
              <a:rPr lang="en-US" dirty="0"/>
            </a:br>
            <a:r>
              <a:rPr lang="en-US" dirty="0"/>
              <a:t>	</a:t>
            </a:r>
            <a:r>
              <a:rPr lang="en-US" dirty="0" err="1"/>
              <a:t>newState.foo</a:t>
            </a:r>
            <a:r>
              <a:rPr lang="en-US" dirty="0"/>
              <a:t> = “bar”</a:t>
            </a:r>
            <a:br>
              <a:rPr lang="en-US" dirty="0"/>
            </a:br>
            <a:br>
              <a:rPr lang="en-US" dirty="0"/>
            </a:br>
            <a:r>
              <a:rPr lang="en-US" dirty="0"/>
              <a:t>	return </a:t>
            </a:r>
            <a:r>
              <a:rPr lang="en-US" dirty="0" err="1"/>
              <a:t>newState</a:t>
            </a:r>
            <a:br>
              <a:rPr lang="en-US" dirty="0"/>
            </a:br>
            <a:r>
              <a:rPr lang="en-US" dirty="0"/>
              <a:t>}</a:t>
            </a:r>
          </a:p>
        </p:txBody>
      </p:sp>
    </p:spTree>
    <p:extLst>
      <p:ext uri="{BB962C8B-B14F-4D97-AF65-F5344CB8AC3E}">
        <p14:creationId xmlns:p14="http://schemas.microsoft.com/office/powerpoint/2010/main" val="423501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6641-3A16-474F-A787-4DBB119053EC}"/>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2DFD555C-203B-A74A-955E-C0F8AE221102}"/>
              </a:ext>
            </a:extLst>
          </p:cNvPr>
          <p:cNvSpPr>
            <a:spLocks noGrp="1"/>
          </p:cNvSpPr>
          <p:nvPr>
            <p:ph idx="1"/>
          </p:nvPr>
        </p:nvSpPr>
        <p:spPr/>
        <p:txBody>
          <a:bodyPr>
            <a:normAutofit fontScale="92500" lnSpcReduction="10000"/>
          </a:bodyPr>
          <a:lstStyle/>
          <a:p>
            <a:pPr marL="0" indent="0">
              <a:buNone/>
            </a:pPr>
            <a:r>
              <a:rPr lang="en-US"/>
              <a:t>Application </a:t>
            </a:r>
            <a:r>
              <a:rPr lang="en-US" dirty="0"/>
              <a:t>Programming Interface</a:t>
            </a:r>
          </a:p>
          <a:p>
            <a:pPr marL="0" indent="0">
              <a:buNone/>
            </a:pPr>
            <a:r>
              <a:rPr lang="en-US" dirty="0"/>
              <a:t>JSON is easily parsed by </a:t>
            </a:r>
            <a:r>
              <a:rPr lang="en-US" dirty="0" err="1"/>
              <a:t>javascript</a:t>
            </a:r>
            <a:endParaRPr lang="en-US" dirty="0"/>
          </a:p>
          <a:p>
            <a:pPr marL="0" indent="0">
              <a:buNone/>
            </a:pPr>
            <a:r>
              <a:rPr lang="en-US" dirty="0"/>
              <a:t>GET request: fundamental API request</a:t>
            </a:r>
          </a:p>
          <a:p>
            <a:pPr marL="0" indent="0">
              <a:buNone/>
            </a:pPr>
            <a:endParaRPr lang="en-US" dirty="0"/>
          </a:p>
          <a:p>
            <a:pPr marL="0" indent="0">
              <a:buNone/>
            </a:pPr>
            <a:r>
              <a:rPr lang="en-US" dirty="0">
                <a:hlinkClick r:id="rId2"/>
              </a:rPr>
              <a:t>https://openweathermap.org/current</a:t>
            </a:r>
            <a:endParaRPr lang="en-US" dirty="0"/>
          </a:p>
          <a:p>
            <a:pPr marL="0" indent="0">
              <a:buNone/>
            </a:pPr>
            <a:r>
              <a:rPr lang="en-US" dirty="0"/>
              <a:t>?q … then Query parameters joined with &amp;</a:t>
            </a:r>
          </a:p>
          <a:p>
            <a:pPr marL="0" indent="0">
              <a:buNone/>
            </a:pPr>
            <a:r>
              <a:rPr lang="en-US" dirty="0"/>
              <a:t>Why does this </a:t>
            </a:r>
            <a:r>
              <a:rPr lang="en-US" dirty="0" err="1"/>
              <a:t>api</a:t>
            </a:r>
            <a:r>
              <a:rPr lang="en-US" dirty="0"/>
              <a:t> need a key? Rate limited, but it’s real data (paid with your email address)</a:t>
            </a:r>
          </a:p>
          <a:p>
            <a:pPr marL="0" indent="0">
              <a:buNone/>
            </a:pPr>
            <a:r>
              <a:rPr lang="en-US" dirty="0"/>
              <a:t>The </a:t>
            </a:r>
            <a:r>
              <a:rPr lang="en-US" dirty="0" err="1"/>
              <a:t>JSONplaceholder</a:t>
            </a:r>
            <a:r>
              <a:rPr lang="en-US" dirty="0"/>
              <a:t> has no key b/c data is fake.</a:t>
            </a:r>
          </a:p>
          <a:p>
            <a:pPr marL="0" indent="0">
              <a:buNone/>
            </a:pPr>
            <a:r>
              <a:rPr lang="en-US" dirty="0"/>
              <a:t>In URL: “&amp;</a:t>
            </a:r>
            <a:r>
              <a:rPr lang="en-US" dirty="0" err="1"/>
              <a:t>appid</a:t>
            </a:r>
            <a:r>
              <a:rPr lang="en-US" dirty="0"/>
              <a:t>=</a:t>
            </a:r>
            <a:r>
              <a:rPr lang="en-US" dirty="0" err="1"/>
              <a:t>yourapikey</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36586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1063</Words>
  <Application>Microsoft Macintosh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Week 6-7 Review</vt:lpstr>
      <vt:lpstr>Week 6-7 Review</vt:lpstr>
      <vt:lpstr>Week 6-7 Review</vt:lpstr>
      <vt:lpstr>Week 6-7 Review</vt:lpstr>
      <vt:lpstr>Week 6-7 Review</vt:lpstr>
      <vt:lpstr>Week 6-7 Review</vt:lpstr>
      <vt:lpstr>Week 6-7 Review</vt:lpstr>
      <vt:lpstr>Example reducer function</vt:lpstr>
      <vt:lpstr>API</vt:lpstr>
      <vt:lpstr>NO S! http not https</vt:lpstr>
      <vt:lpstr>Rendering Systems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70</cp:revision>
  <dcterms:created xsi:type="dcterms:W3CDTF">2019-01-09T00:16:16Z</dcterms:created>
  <dcterms:modified xsi:type="dcterms:W3CDTF">2019-07-11T15:20:27Z</dcterms:modified>
</cp:coreProperties>
</file>