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Merriweath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b65754de7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b65754de7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b69508226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b69508226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b69508226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b69508226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69508226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b69508226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b69508226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b69508226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b69508226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b69508226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b62969ec8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b62969ec8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62969ec8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62969ec8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b62969ec8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b62969ec8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b62969ec8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b62969ec8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65754de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b65754de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b65754de7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b65754de7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b65754de7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b65754de7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b65754de7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b65754de7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lepoint.fr/monde/la-fao-defend-ses-chiffres-de-la-faim-29-11-2016-2086634_24.php#11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4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500"/>
              <a:t>Étude sur l’alimentation dans le monde</a:t>
            </a:r>
            <a:endParaRPr sz="45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220261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Julien Laole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Mélissa Précigout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FAO</a:t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6150" y="3384875"/>
            <a:ext cx="3517250" cy="175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2083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020"/>
              <a:t>7_ Les 10 pays qui ont le plus bénéficié de l’aide alimentaire entre 2013 et 2016</a:t>
            </a:r>
            <a:endParaRPr sz="2020"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225" y="1271800"/>
            <a:ext cx="7000577" cy="38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266700" y="1240950"/>
            <a:ext cx="3127500" cy="26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8_ Evolution de l’aide alimentaire dans les 5 pays qui en ont le plus bénéficié entre 2013 et 2016</a:t>
            </a:r>
            <a:endParaRPr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2900" y="0"/>
            <a:ext cx="53511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311700" y="2083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020"/>
              <a:t>9_ Liste des 10 pays qui ont la plus forte disponibilité alimentaire par habitant</a:t>
            </a:r>
            <a:endParaRPr sz="2020"/>
          </a:p>
        </p:txBody>
      </p:sp>
      <p:pic>
        <p:nvPicPr>
          <p:cNvPr id="155" name="Google Shape;155;p24"/>
          <p:cNvPicPr preferRelativeResize="0"/>
          <p:nvPr/>
        </p:nvPicPr>
        <p:blipFill rotWithShape="1">
          <a:blip r:embed="rId3">
            <a:alphaModFix/>
          </a:blip>
          <a:srcRect b="0" l="0" r="0" t="4652"/>
          <a:stretch/>
        </p:blipFill>
        <p:spPr>
          <a:xfrm>
            <a:off x="846625" y="1384350"/>
            <a:ext cx="7450751" cy="369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9(bis)_ Liste des 10 pays avec la plus faible disponibilité alimentaire par habitant</a:t>
            </a:r>
            <a:endParaRPr/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900" y="0"/>
            <a:ext cx="8660200" cy="436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6"/>
          <p:cNvPicPr preferRelativeResize="0"/>
          <p:nvPr/>
        </p:nvPicPr>
        <p:blipFill rotWithShape="1">
          <a:blip r:embed="rId3">
            <a:alphaModFix amt="15000"/>
          </a:blip>
          <a:srcRect b="2037" l="884" r="1886" t="3193"/>
          <a:stretch/>
        </p:blipFill>
        <p:spPr>
          <a:xfrm>
            <a:off x="0" y="1271800"/>
            <a:ext cx="9144000" cy="38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311700" y="1595750"/>
            <a:ext cx="3999900" cy="33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Chaque année, la Thaïlande exporte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25 214 000 000 </a:t>
            </a:r>
            <a:r>
              <a:rPr lang="fr"/>
              <a:t>Kgs de manioc.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Soit </a:t>
            </a:r>
            <a:r>
              <a:rPr b="1" lang="fr"/>
              <a:t>83,4 %</a:t>
            </a:r>
            <a:r>
              <a:rPr lang="fr"/>
              <a:t> de la production totale.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Seulement </a:t>
            </a:r>
            <a:r>
              <a:rPr b="1" lang="fr"/>
              <a:t>2.9 %</a:t>
            </a:r>
            <a:r>
              <a:rPr lang="fr"/>
              <a:t> de la production est destinée à nourrir la population.</a:t>
            </a:r>
            <a:br>
              <a:rPr lang="fr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Si cette part était utilisée pour nourrir sa population, la Thaïlande pourrait subvenir aux besoins en alimentation de </a:t>
            </a:r>
            <a:r>
              <a:rPr b="1" lang="fr"/>
              <a:t>49 297 609</a:t>
            </a:r>
            <a:r>
              <a:rPr lang="fr"/>
              <a:t> personnes,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soit </a:t>
            </a:r>
            <a:r>
              <a:rPr b="1" lang="fr"/>
              <a:t>71,2 % </a:t>
            </a:r>
            <a:r>
              <a:rPr lang="fr"/>
              <a:t>de sa population.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168" name="Google Shape;168;p26"/>
          <p:cNvSpPr txBox="1"/>
          <p:nvPr>
            <p:ph type="title"/>
          </p:nvPr>
        </p:nvSpPr>
        <p:spPr>
          <a:xfrm>
            <a:off x="255450" y="3095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10_ Etude sur le manioc en Thaïlande</a:t>
            </a:r>
            <a:endParaRPr/>
          </a:p>
        </p:txBody>
      </p:sp>
      <p:sp>
        <p:nvSpPr>
          <p:cNvPr id="169" name="Google Shape;169;p26"/>
          <p:cNvSpPr txBox="1"/>
          <p:nvPr>
            <p:ph idx="2" type="body"/>
          </p:nvPr>
        </p:nvSpPr>
        <p:spPr>
          <a:xfrm>
            <a:off x="4832400" y="17528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Population de la Thaïlande : </a:t>
            </a:r>
            <a:br>
              <a:rPr lang="fr"/>
            </a:br>
            <a:r>
              <a:rPr b="1" lang="fr"/>
              <a:t>69 209 810</a:t>
            </a:r>
            <a:br>
              <a:rPr b="1" lang="fr"/>
            </a:br>
            <a:r>
              <a:rPr lang="fr"/>
              <a:t>Population sous-nutrie :</a:t>
            </a:r>
            <a:br>
              <a:rPr lang="fr"/>
            </a:br>
            <a:r>
              <a:rPr b="1" lang="fr"/>
              <a:t>6 200 000</a:t>
            </a:r>
            <a:br>
              <a:rPr b="1" lang="fr"/>
            </a:br>
            <a:r>
              <a:rPr lang="fr"/>
              <a:t>Soit : </a:t>
            </a:r>
            <a:br>
              <a:rPr lang="fr"/>
            </a:br>
            <a:r>
              <a:rPr b="1" lang="fr"/>
              <a:t>8,96 %</a:t>
            </a:r>
            <a:endParaRPr/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1250" y="2522325"/>
            <a:ext cx="1748299" cy="262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6"/>
          <p:cNvPicPr preferRelativeResize="0"/>
          <p:nvPr/>
        </p:nvPicPr>
        <p:blipFill rotWithShape="1">
          <a:blip r:embed="rId5">
            <a:alphaModFix/>
          </a:blip>
          <a:srcRect b="8020" l="0" r="7621" t="0"/>
          <a:stretch/>
        </p:blipFill>
        <p:spPr>
          <a:xfrm>
            <a:off x="7295850" y="2522325"/>
            <a:ext cx="1848150" cy="262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 :</a:t>
            </a:r>
            <a:endParaRPr/>
          </a:p>
        </p:txBody>
      </p:sp>
      <p:pic>
        <p:nvPicPr>
          <p:cNvPr id="177" name="Google Shape;177;p27"/>
          <p:cNvPicPr preferRelativeResize="0"/>
          <p:nvPr/>
        </p:nvPicPr>
        <p:blipFill rotWithShape="1">
          <a:blip r:embed="rId3">
            <a:alphaModFix amt="42000"/>
          </a:blip>
          <a:srcRect b="279" l="0" r="67998" t="-280"/>
          <a:stretch/>
        </p:blipFill>
        <p:spPr>
          <a:xfrm>
            <a:off x="6217900" y="0"/>
            <a:ext cx="2926099" cy="512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7"/>
          <p:cNvSpPr txBox="1"/>
          <p:nvPr>
            <p:ph idx="1" type="subTitle"/>
          </p:nvPr>
        </p:nvSpPr>
        <p:spPr>
          <a:xfrm>
            <a:off x="528975" y="4074275"/>
            <a:ext cx="8437200" cy="8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fr" sz="2480">
                <a:solidFill>
                  <a:schemeClr val="lt1"/>
                </a:solidFill>
              </a:rPr>
              <a:t>Une meilleure répartition des ressources permettrait de solutionner la faim dans le monde.</a:t>
            </a:r>
            <a:endParaRPr sz="2480">
              <a:solidFill>
                <a:schemeClr val="lt1"/>
              </a:solidFill>
            </a:endParaRPr>
          </a:p>
        </p:txBody>
      </p:sp>
      <p:sp>
        <p:nvSpPr>
          <p:cNvPr id="179" name="Google Shape;179;p27"/>
          <p:cNvSpPr txBox="1"/>
          <p:nvPr/>
        </p:nvSpPr>
        <p:spPr>
          <a:xfrm>
            <a:off x="311700" y="1513800"/>
            <a:ext cx="5906100" cy="21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En 2017, 7,1 % de la population était en sous-nutrition. En théorie, 107,6 % de la population mondiale pourrait être nourrie, rien qu’avec les végétaux.</a:t>
            </a:r>
            <a:b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Avec un besoin nécessaire de 2 200 kCal/jour/pers, le monde dispose actuellement de plus d’apport nécessaire pour nourrir chaque individu (env. </a:t>
            </a:r>
            <a:b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2 840 kCal/jour/pers).</a:t>
            </a:r>
            <a:b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706500" cy="26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433"/>
              <a:t>Construire un monde sans la faim.</a:t>
            </a:r>
            <a:endParaRPr sz="34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55"/>
              <a:t>Étude sur l’alimentation et la sous-nutrition dans le monde</a:t>
            </a:r>
            <a:endParaRPr sz="2055"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7550" y="500925"/>
            <a:ext cx="4826450" cy="409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Méthodologie de l’analyse</a:t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394000" y="1471875"/>
            <a:ext cx="1329600" cy="10998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1908875" y="1492225"/>
            <a:ext cx="1329600" cy="10998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394000" y="2817275"/>
            <a:ext cx="1329600" cy="10998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1908875" y="2817275"/>
            <a:ext cx="1329600" cy="10998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394000" y="1614225"/>
            <a:ext cx="1329600" cy="8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Population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.CSV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1908875" y="1634575"/>
            <a:ext cx="1329600" cy="8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Aide alimentaire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.CSV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394000" y="2959625"/>
            <a:ext cx="1329600" cy="8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Dispo alimentaires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.CSV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1908875" y="2959625"/>
            <a:ext cx="1329600" cy="8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Sous nutrition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.CSV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394000" y="4162675"/>
            <a:ext cx="28443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Importation et exploration basiques des fichiers CSV pour délimiter les paramètres de recherche.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 rotWithShape="1">
          <a:blip r:embed="rId3">
            <a:alphaModFix/>
          </a:blip>
          <a:srcRect b="-1729" l="0" r="15597" t="0"/>
          <a:stretch/>
        </p:blipFill>
        <p:spPr>
          <a:xfrm>
            <a:off x="7785850" y="1277025"/>
            <a:ext cx="1329601" cy="10665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15"/>
          <p:cNvCxnSpPr/>
          <p:nvPr/>
        </p:nvCxnSpPr>
        <p:spPr>
          <a:xfrm flipH="1" rot="-9180938">
            <a:off x="8451573" y="1318938"/>
            <a:ext cx="201654" cy="946824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5"/>
          <p:cNvSpPr txBox="1"/>
          <p:nvPr/>
        </p:nvSpPr>
        <p:spPr>
          <a:xfrm>
            <a:off x="3611625" y="1559575"/>
            <a:ext cx="40713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Il n’y a pas de données personnelles utilisées dans ces fichiers, donc pas d’application du RGPD pour ce projet.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4051900" y="2959625"/>
            <a:ext cx="4533300" cy="14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Vérification des paramètres des données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Transformation des données au format voulu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Élimination des données manquantes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Jointure des fichiers selon les problématiques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Calculs divers pour les besoins de l’étude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Création de visuels pour les besoins de la présentation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221475" y="855750"/>
            <a:ext cx="29388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7,1%</a:t>
            </a:r>
            <a:endParaRPr/>
          </a:p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221475" y="2100450"/>
            <a:ext cx="29388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En 2017, 535 700 000 personnes étaient en état de sous-nutrition dans le monde. Soit 7,1% de la population.</a:t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1" y="4120498"/>
            <a:ext cx="9144000" cy="10230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1_ Proportion de personnes en état de sous-nutrition dans le monde en 2017</a:t>
            </a:r>
            <a:endParaRPr b="1" sz="1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 rotWithShape="1">
          <a:blip r:embed="rId3">
            <a:alphaModFix/>
          </a:blip>
          <a:srcRect b="0" l="0" r="10889" t="0"/>
          <a:stretch/>
        </p:blipFill>
        <p:spPr>
          <a:xfrm>
            <a:off x="3636349" y="0"/>
            <a:ext cx="5507650" cy="412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311700" y="3860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820"/>
              <a:t>2_ Nombre théorique de personnes qui pourraient être nourries en 2017</a:t>
            </a:r>
            <a:endParaRPr sz="1820"/>
          </a:p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311700" y="1384350"/>
            <a:ext cx="3999900" cy="3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271"/>
              <a:t>Nbr de personnes nourries :</a:t>
            </a:r>
            <a:endParaRPr sz="4271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4271"/>
              <a:t>7 008 098 779</a:t>
            </a:r>
            <a:endParaRPr b="1" sz="427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4271"/>
              <a:t>Nbr de personnes en état de sous-nutrition :</a:t>
            </a:r>
            <a:endParaRPr sz="4271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4271"/>
              <a:t>535 700 000</a:t>
            </a:r>
            <a:endParaRPr b="1" sz="427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4271"/>
              <a:t>Réserves disponibles : </a:t>
            </a:r>
            <a:endParaRPr sz="427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4271"/>
              <a:t>120 366.71 </a:t>
            </a:r>
            <a:r>
              <a:rPr lang="fr" sz="4271"/>
              <a:t>kgs/personnes/an </a:t>
            </a:r>
            <a:br>
              <a:rPr lang="fr" sz="4271"/>
            </a:br>
            <a:r>
              <a:rPr lang="fr" sz="4271"/>
              <a:t>Soit </a:t>
            </a:r>
            <a:r>
              <a:rPr b="1" lang="fr" sz="4271"/>
              <a:t>329.77 </a:t>
            </a:r>
            <a:r>
              <a:rPr lang="fr" sz="4271"/>
              <a:t>kgs par jour et par personne</a:t>
            </a:r>
            <a:br>
              <a:rPr lang="fr" sz="4271"/>
            </a:br>
            <a:r>
              <a:rPr lang="fr" sz="4271"/>
              <a:t>Certains pays disposent de </a:t>
            </a:r>
            <a:r>
              <a:rPr b="1" lang="fr" sz="4271"/>
              <a:t>319.45 </a:t>
            </a:r>
            <a:r>
              <a:rPr lang="fr" sz="4271"/>
              <a:t>kgs/pers/an, soit : </a:t>
            </a:r>
            <a:r>
              <a:rPr b="1" lang="fr" sz="4271"/>
              <a:t>0.88 </a:t>
            </a:r>
            <a:r>
              <a:rPr lang="fr" sz="4271"/>
              <a:t>par jour et par personnes et d'autres de </a:t>
            </a:r>
            <a:r>
              <a:rPr b="1" lang="fr" sz="4271"/>
              <a:t>1 210.41 </a:t>
            </a:r>
            <a:r>
              <a:rPr lang="fr" sz="4271"/>
              <a:t>kgs/pers/an (</a:t>
            </a:r>
            <a:r>
              <a:rPr b="1" lang="fr" sz="4271"/>
              <a:t>3.32 </a:t>
            </a:r>
            <a:r>
              <a:rPr lang="fr" sz="4271"/>
              <a:t>kgs/jour/pers)</a:t>
            </a:r>
            <a:br>
              <a:rPr lang="fr" sz="4271"/>
            </a:br>
            <a:r>
              <a:rPr lang="fr" sz="4271"/>
              <a:t>Il y a </a:t>
            </a:r>
            <a:r>
              <a:rPr b="1" lang="fr" sz="4271"/>
              <a:t>2 841,64 </a:t>
            </a:r>
            <a:r>
              <a:rPr lang="fr" sz="4271"/>
              <a:t>kCal/jour/pers disponible dans le monde</a:t>
            </a:r>
            <a:endParaRPr sz="402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4271"/>
              <a:t>Répartition équitable : </a:t>
            </a:r>
            <a:endParaRPr sz="427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4271"/>
              <a:t>Pour une répartition équitable, il faudrait: </a:t>
            </a:r>
            <a:br>
              <a:rPr lang="fr" sz="4271"/>
            </a:br>
            <a:r>
              <a:rPr b="1" lang="fr" sz="4271"/>
              <a:t>699.81 </a:t>
            </a:r>
            <a:r>
              <a:rPr lang="fr" sz="4271"/>
              <a:t>kgs/pers/an</a:t>
            </a:r>
            <a:br>
              <a:rPr lang="fr" sz="4271"/>
            </a:br>
            <a:r>
              <a:rPr lang="fr" sz="4271"/>
              <a:t>Soit </a:t>
            </a:r>
            <a:r>
              <a:rPr b="1" lang="fr" sz="4271"/>
              <a:t>1.92 </a:t>
            </a:r>
            <a:r>
              <a:rPr lang="fr" sz="4271"/>
              <a:t>kgs/pers/jour.</a:t>
            </a:r>
            <a:endParaRPr sz="402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https://www.lepoint.fr/monde/la-fao-defend-ses-chiffres-de-la-faim-29-11-2016-2086634_24.php#11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Env. 2200 Kcal/personne/jour sont nécessaires d’après la FAO.</a:t>
            </a:r>
            <a:endParaRPr/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7188" y="1552275"/>
            <a:ext cx="3470325" cy="1019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ctrTitle"/>
          </p:nvPr>
        </p:nvSpPr>
        <p:spPr>
          <a:xfrm>
            <a:off x="311700" y="28087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540"/>
              <a:t>3_ Nombre théorique de personnes qui pourraient être nourries uniquement avec les végétaux en 2017</a:t>
            </a:r>
            <a:endParaRPr sz="2440"/>
          </a:p>
        </p:txBody>
      </p:sp>
      <p:sp>
        <p:nvSpPr>
          <p:cNvPr id="113" name="Google Shape;113;p18"/>
          <p:cNvSpPr txBox="1"/>
          <p:nvPr>
            <p:ph idx="1" type="subTitle"/>
          </p:nvPr>
        </p:nvSpPr>
        <p:spPr>
          <a:xfrm>
            <a:off x="311700" y="1360829"/>
            <a:ext cx="42426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Rappel : 2 200 Kcal/pers/jour</a:t>
            </a:r>
            <a:endParaRPr/>
          </a:p>
        </p:txBody>
      </p:sp>
      <p:sp>
        <p:nvSpPr>
          <p:cNvPr id="114" name="Google Shape;114;p18"/>
          <p:cNvSpPr txBox="1"/>
          <p:nvPr/>
        </p:nvSpPr>
        <p:spPr>
          <a:xfrm>
            <a:off x="405175" y="1975275"/>
            <a:ext cx="36579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Kcal disponibles en végétaux :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b="1"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2 367,1 Kcal/pers/jour</a:t>
            </a:r>
            <a:endParaRPr b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Nbr de personnes qui pourraient être nourries sur la base de 2 200 Kcal/pers/jour :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b="1"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7 845 801 914</a:t>
            </a:r>
            <a:endParaRPr b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4637025" y="3263925"/>
            <a:ext cx="52083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Soit 107,6 % </a:t>
            </a:r>
            <a:endParaRPr b="1" sz="5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 la population mondiale</a:t>
            </a:r>
            <a:endParaRPr b="1" sz="6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255450" y="2983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700"/>
              <a:t>4_ Répartition de la disponibilité intérieure</a:t>
            </a:r>
            <a:endParaRPr sz="2700"/>
          </a:p>
        </p:txBody>
      </p:sp>
      <p:sp>
        <p:nvSpPr>
          <p:cNvPr id="121" name="Google Shape;121;p19"/>
          <p:cNvSpPr txBox="1"/>
          <p:nvPr/>
        </p:nvSpPr>
        <p:spPr>
          <a:xfrm>
            <a:off x="265125" y="1537750"/>
            <a:ext cx="4136100" cy="3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Calcul de la disponibilité de la répartition intérieure :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Production + Importations - Exportations + Variation de stock</a:t>
            </a:r>
            <a:endParaRPr b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=</a:t>
            </a:r>
            <a:endParaRPr b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Disponibilité intérieure </a:t>
            </a:r>
            <a:endParaRPr b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=</a:t>
            </a:r>
            <a:endParaRPr b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Semences + Pertes + Nourriture + Aliments pour animaux + Traitement + Autres utilisations</a:t>
            </a:r>
            <a:endParaRPr b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Soit, environ </a:t>
            </a:r>
            <a:r>
              <a:rPr b="1"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9 700 000 tonnes</a:t>
            </a: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4572000" y="1548350"/>
            <a:ext cx="4315200" cy="3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Utilisation des ressources alimentaires :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Aliments pour animaux : </a:t>
            </a:r>
            <a:r>
              <a:rPr b="1"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13,23 %</a:t>
            </a:r>
            <a:endParaRPr b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Nourriture : </a:t>
            </a:r>
            <a:r>
              <a:rPr b="1"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49,37 %</a:t>
            </a:r>
            <a:endParaRPr b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Pertes : </a:t>
            </a:r>
            <a:r>
              <a:rPr b="1"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4,65 %</a:t>
            </a:r>
            <a:endParaRPr b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Semences : </a:t>
            </a:r>
            <a:r>
              <a:rPr b="1"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1,58 %</a:t>
            </a:r>
            <a:endParaRPr b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Traitement : </a:t>
            </a:r>
            <a:r>
              <a:rPr b="1"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22,45 %</a:t>
            </a:r>
            <a:endParaRPr b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Autres utilisations : </a:t>
            </a:r>
            <a:r>
              <a:rPr b="1"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8,82 %</a:t>
            </a:r>
            <a:endParaRPr b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(résultats approximatifs dûs aux données manquantes)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3" name="Google Shape;123;p19"/>
          <p:cNvCxnSpPr/>
          <p:nvPr/>
        </p:nvCxnSpPr>
        <p:spPr>
          <a:xfrm flipH="1">
            <a:off x="4510500" y="1643750"/>
            <a:ext cx="10500" cy="325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25" y="287100"/>
            <a:ext cx="3706500" cy="15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220"/>
              <a:t>5_ Part de l’utilisation des principales céréales entre l’alimentation humaine et animale</a:t>
            </a:r>
            <a:endParaRPr sz="2220"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4633425" y="261750"/>
            <a:ext cx="4166400" cy="46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Proportion de l’utilisation des céréales</a:t>
            </a:r>
            <a:r>
              <a:rPr lang="fr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" sz="1200"/>
              <a:t>pour l'alimentation </a:t>
            </a:r>
            <a:r>
              <a:rPr b="1" lang="fr" sz="1200" u="sng"/>
              <a:t>animale : </a:t>
            </a:r>
            <a:endParaRPr b="1" sz="12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000"/>
              <a:t>36.3 %</a:t>
            </a:r>
            <a:endParaRPr b="1"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Proportion de l’utilisation des céréales pour l'alimentation </a:t>
            </a:r>
            <a:r>
              <a:rPr b="1" lang="fr" sz="1200" u="sng"/>
              <a:t>humaine : </a:t>
            </a:r>
            <a:endParaRPr b="1" sz="12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000"/>
              <a:t>42.8 %</a:t>
            </a:r>
            <a:endParaRPr b="1"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0"/>
          <p:cNvSpPr/>
          <p:nvPr/>
        </p:nvSpPr>
        <p:spPr>
          <a:xfrm>
            <a:off x="731575" y="2571750"/>
            <a:ext cx="2757600" cy="19584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Blé, Riz (Eq Blanchi), Orge, Maïs, Seigle, Avoine, Millet, Sorgho et Céréales Autres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731575" y="1951275"/>
            <a:ext cx="2757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Liste des céréales présentes sur le site de la FAO :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6_ Les 10 pays où la proportion de personnes en état de sous-nutrition est la plus forte en 2017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688" y="0"/>
            <a:ext cx="6111424" cy="433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