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96" r:id="rId34"/>
    <p:sldId id="288" r:id="rId35"/>
    <p:sldId id="289" r:id="rId36"/>
    <p:sldId id="299" r:id="rId37"/>
    <p:sldId id="290" r:id="rId38"/>
    <p:sldId id="291" r:id="rId39"/>
    <p:sldId id="292" r:id="rId40"/>
    <p:sldId id="297" r:id="rId41"/>
    <p:sldId id="293" r:id="rId42"/>
    <p:sldId id="294" r:id="rId43"/>
    <p:sldId id="295"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Stile chiaro 3 - Colore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8A133022-3D64-4F0B-9A9E-DCFD42D10994}" type="datetimeFigureOut">
              <a:rPr lang="en-US" smtClean="0"/>
              <a:t>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AB438C-B23E-4A29-A678-C47E70EDB5D6}" type="slidenum">
              <a:rPr lang="en-US" smtClean="0"/>
              <a:t>‹N›</a:t>
            </a:fld>
            <a:endParaRPr lang="en-US"/>
          </a:p>
        </p:txBody>
      </p:sp>
    </p:spTree>
    <p:extLst>
      <p:ext uri="{BB962C8B-B14F-4D97-AF65-F5344CB8AC3E}">
        <p14:creationId xmlns:p14="http://schemas.microsoft.com/office/powerpoint/2010/main" val="267677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8A133022-3D64-4F0B-9A9E-DCFD42D10994}" type="datetimeFigureOut">
              <a:rPr lang="en-US" smtClean="0"/>
              <a:t>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AB438C-B23E-4A29-A678-C47E70EDB5D6}" type="slidenum">
              <a:rPr lang="en-US" smtClean="0"/>
              <a:t>‹N›</a:t>
            </a:fld>
            <a:endParaRPr lang="en-US"/>
          </a:p>
        </p:txBody>
      </p:sp>
    </p:spTree>
    <p:extLst>
      <p:ext uri="{BB962C8B-B14F-4D97-AF65-F5344CB8AC3E}">
        <p14:creationId xmlns:p14="http://schemas.microsoft.com/office/powerpoint/2010/main" val="2583902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8A133022-3D64-4F0B-9A9E-DCFD42D10994}" type="datetimeFigureOut">
              <a:rPr lang="en-US" smtClean="0"/>
              <a:t>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AB438C-B23E-4A29-A678-C47E70EDB5D6}" type="slidenum">
              <a:rPr lang="en-US" smtClean="0"/>
              <a:t>‹N›</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81187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8A133022-3D64-4F0B-9A9E-DCFD42D10994}" type="datetimeFigureOut">
              <a:rPr lang="en-US" smtClean="0"/>
              <a:t>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AB438C-B23E-4A29-A678-C47E70EDB5D6}" type="slidenum">
              <a:rPr lang="en-US" smtClean="0"/>
              <a:t>‹N›</a:t>
            </a:fld>
            <a:endParaRPr lang="en-US"/>
          </a:p>
        </p:txBody>
      </p:sp>
    </p:spTree>
    <p:extLst>
      <p:ext uri="{BB962C8B-B14F-4D97-AF65-F5344CB8AC3E}">
        <p14:creationId xmlns:p14="http://schemas.microsoft.com/office/powerpoint/2010/main" val="38063878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8A133022-3D64-4F0B-9A9E-DCFD42D10994}" type="datetimeFigureOut">
              <a:rPr lang="en-US" smtClean="0"/>
              <a:t>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AB438C-B23E-4A29-A678-C47E70EDB5D6}" type="slidenum">
              <a:rPr lang="en-US" smtClean="0"/>
              <a:t>‹N›</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29271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8A133022-3D64-4F0B-9A9E-DCFD42D10994}" type="datetimeFigureOut">
              <a:rPr lang="en-US" smtClean="0"/>
              <a:t>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AB438C-B23E-4A29-A678-C47E70EDB5D6}" type="slidenum">
              <a:rPr lang="en-US" smtClean="0"/>
              <a:t>‹N›</a:t>
            </a:fld>
            <a:endParaRPr lang="en-US"/>
          </a:p>
        </p:txBody>
      </p:sp>
    </p:spTree>
    <p:extLst>
      <p:ext uri="{BB962C8B-B14F-4D97-AF65-F5344CB8AC3E}">
        <p14:creationId xmlns:p14="http://schemas.microsoft.com/office/powerpoint/2010/main" val="33751251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A133022-3D64-4F0B-9A9E-DCFD42D10994}" type="datetimeFigureOut">
              <a:rPr lang="en-US" smtClean="0"/>
              <a:t>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AB438C-B23E-4A29-A678-C47E70EDB5D6}" type="slidenum">
              <a:rPr lang="en-US" smtClean="0"/>
              <a:t>‹N›</a:t>
            </a:fld>
            <a:endParaRPr lang="en-US"/>
          </a:p>
        </p:txBody>
      </p:sp>
    </p:spTree>
    <p:extLst>
      <p:ext uri="{BB962C8B-B14F-4D97-AF65-F5344CB8AC3E}">
        <p14:creationId xmlns:p14="http://schemas.microsoft.com/office/powerpoint/2010/main" val="3123590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A133022-3D64-4F0B-9A9E-DCFD42D10994}" type="datetimeFigureOut">
              <a:rPr lang="en-US" smtClean="0"/>
              <a:t>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AB438C-B23E-4A29-A678-C47E70EDB5D6}" type="slidenum">
              <a:rPr lang="en-US" smtClean="0"/>
              <a:t>‹N›</a:t>
            </a:fld>
            <a:endParaRPr lang="en-US"/>
          </a:p>
        </p:txBody>
      </p:sp>
    </p:spTree>
    <p:extLst>
      <p:ext uri="{BB962C8B-B14F-4D97-AF65-F5344CB8AC3E}">
        <p14:creationId xmlns:p14="http://schemas.microsoft.com/office/powerpoint/2010/main" val="4002555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A133022-3D64-4F0B-9A9E-DCFD42D10994}" type="datetimeFigureOut">
              <a:rPr lang="en-US" smtClean="0"/>
              <a:t>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AB438C-B23E-4A29-A678-C47E70EDB5D6}" type="slidenum">
              <a:rPr lang="en-US" smtClean="0"/>
              <a:t>‹N›</a:t>
            </a:fld>
            <a:endParaRPr lang="en-US"/>
          </a:p>
        </p:txBody>
      </p:sp>
    </p:spTree>
    <p:extLst>
      <p:ext uri="{BB962C8B-B14F-4D97-AF65-F5344CB8AC3E}">
        <p14:creationId xmlns:p14="http://schemas.microsoft.com/office/powerpoint/2010/main" val="1423557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8A133022-3D64-4F0B-9A9E-DCFD42D10994}" type="datetimeFigureOut">
              <a:rPr lang="en-US" smtClean="0"/>
              <a:t>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AB438C-B23E-4A29-A678-C47E70EDB5D6}" type="slidenum">
              <a:rPr lang="en-US" smtClean="0"/>
              <a:t>‹N›</a:t>
            </a:fld>
            <a:endParaRPr lang="en-US"/>
          </a:p>
        </p:txBody>
      </p:sp>
    </p:spTree>
    <p:extLst>
      <p:ext uri="{BB962C8B-B14F-4D97-AF65-F5344CB8AC3E}">
        <p14:creationId xmlns:p14="http://schemas.microsoft.com/office/powerpoint/2010/main" val="3192203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8A133022-3D64-4F0B-9A9E-DCFD42D10994}" type="datetimeFigureOut">
              <a:rPr lang="en-US" smtClean="0"/>
              <a:t>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AB438C-B23E-4A29-A678-C47E70EDB5D6}" type="slidenum">
              <a:rPr lang="en-US" smtClean="0"/>
              <a:t>‹N›</a:t>
            </a:fld>
            <a:endParaRPr lang="en-US"/>
          </a:p>
        </p:txBody>
      </p:sp>
    </p:spTree>
    <p:extLst>
      <p:ext uri="{BB962C8B-B14F-4D97-AF65-F5344CB8AC3E}">
        <p14:creationId xmlns:p14="http://schemas.microsoft.com/office/powerpoint/2010/main" val="342584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8A133022-3D64-4F0B-9A9E-DCFD42D10994}" type="datetimeFigureOut">
              <a:rPr lang="en-US" smtClean="0"/>
              <a:t>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AB438C-B23E-4A29-A678-C47E70EDB5D6}" type="slidenum">
              <a:rPr lang="en-US" smtClean="0"/>
              <a:t>‹N›</a:t>
            </a:fld>
            <a:endParaRPr lang="en-US"/>
          </a:p>
        </p:txBody>
      </p:sp>
    </p:spTree>
    <p:extLst>
      <p:ext uri="{BB962C8B-B14F-4D97-AF65-F5344CB8AC3E}">
        <p14:creationId xmlns:p14="http://schemas.microsoft.com/office/powerpoint/2010/main" val="3428588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8A133022-3D64-4F0B-9A9E-DCFD42D10994}" type="datetimeFigureOut">
              <a:rPr lang="en-US" smtClean="0"/>
              <a:t>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AB438C-B23E-4A29-A678-C47E70EDB5D6}" type="slidenum">
              <a:rPr lang="en-US" smtClean="0"/>
              <a:t>‹N›</a:t>
            </a:fld>
            <a:endParaRPr lang="en-US"/>
          </a:p>
        </p:txBody>
      </p:sp>
    </p:spTree>
    <p:extLst>
      <p:ext uri="{BB962C8B-B14F-4D97-AF65-F5344CB8AC3E}">
        <p14:creationId xmlns:p14="http://schemas.microsoft.com/office/powerpoint/2010/main" val="1778154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133022-3D64-4F0B-9A9E-DCFD42D10994}" type="datetimeFigureOut">
              <a:rPr lang="en-US" smtClean="0"/>
              <a:t>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AB438C-B23E-4A29-A678-C47E70EDB5D6}" type="slidenum">
              <a:rPr lang="en-US" smtClean="0"/>
              <a:t>‹N›</a:t>
            </a:fld>
            <a:endParaRPr lang="en-US"/>
          </a:p>
        </p:txBody>
      </p:sp>
    </p:spTree>
    <p:extLst>
      <p:ext uri="{BB962C8B-B14F-4D97-AF65-F5344CB8AC3E}">
        <p14:creationId xmlns:p14="http://schemas.microsoft.com/office/powerpoint/2010/main" val="2187477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8A133022-3D64-4F0B-9A9E-DCFD42D10994}" type="datetimeFigureOut">
              <a:rPr lang="en-US" smtClean="0"/>
              <a:t>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AB438C-B23E-4A29-A678-C47E70EDB5D6}" type="slidenum">
              <a:rPr lang="en-US" smtClean="0"/>
              <a:t>‹N›</a:t>
            </a:fld>
            <a:endParaRPr lang="en-US"/>
          </a:p>
        </p:txBody>
      </p:sp>
    </p:spTree>
    <p:extLst>
      <p:ext uri="{BB962C8B-B14F-4D97-AF65-F5344CB8AC3E}">
        <p14:creationId xmlns:p14="http://schemas.microsoft.com/office/powerpoint/2010/main" val="3540773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8A133022-3D64-4F0B-9A9E-DCFD42D10994}" type="datetimeFigureOut">
              <a:rPr lang="en-US" smtClean="0"/>
              <a:t>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AB438C-B23E-4A29-A678-C47E70EDB5D6}" type="slidenum">
              <a:rPr lang="en-US" smtClean="0"/>
              <a:t>‹N›</a:t>
            </a:fld>
            <a:endParaRPr lang="en-US"/>
          </a:p>
        </p:txBody>
      </p:sp>
    </p:spTree>
    <p:extLst>
      <p:ext uri="{BB962C8B-B14F-4D97-AF65-F5344CB8AC3E}">
        <p14:creationId xmlns:p14="http://schemas.microsoft.com/office/powerpoint/2010/main" val="3823414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A133022-3D64-4F0B-9A9E-DCFD42D10994}" type="datetimeFigureOut">
              <a:rPr lang="en-US" smtClean="0"/>
              <a:t>2/8/2021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8AB438C-B23E-4A29-A678-C47E70EDB5D6}" type="slidenum">
              <a:rPr lang="en-US" smtClean="0"/>
              <a:t>‹N›</a:t>
            </a:fld>
            <a:endParaRPr lang="en-US"/>
          </a:p>
        </p:txBody>
      </p:sp>
    </p:spTree>
    <p:extLst>
      <p:ext uri="{BB962C8B-B14F-4D97-AF65-F5344CB8AC3E}">
        <p14:creationId xmlns:p14="http://schemas.microsoft.com/office/powerpoint/2010/main" val="1051181363"/>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29.jpeg"/><Relationship Id="rId4" Type="http://schemas.openxmlformats.org/officeDocument/2006/relationships/image" Target="../media/image28.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jpeg"/></Relationships>
</file>

<file path=ppt/slides/_rels/slide39.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7DA2382-4A8B-4C9E-A843-6B814D0E2479}"/>
              </a:ext>
            </a:extLst>
          </p:cNvPr>
          <p:cNvSpPr>
            <a:spLocks noGrp="1"/>
          </p:cNvSpPr>
          <p:nvPr>
            <p:ph type="ctrTitle"/>
          </p:nvPr>
        </p:nvSpPr>
        <p:spPr>
          <a:xfrm>
            <a:off x="1128242" y="3169426"/>
            <a:ext cx="8815858" cy="919745"/>
          </a:xfrm>
        </p:spPr>
        <p:txBody>
          <a:bodyPr/>
          <a:lstStyle/>
          <a:p>
            <a:pPr algn="ctr"/>
            <a:r>
              <a:rPr lang="it-IT" sz="3600" dirty="0"/>
              <a:t>Object </a:t>
            </a:r>
            <a:r>
              <a:rPr lang="it-IT" sz="3600" dirty="0" err="1"/>
              <a:t>detection</a:t>
            </a:r>
            <a:r>
              <a:rPr lang="it-IT" sz="3600" dirty="0"/>
              <a:t> models for a </a:t>
            </a:r>
            <a:br>
              <a:rPr lang="it-IT" sz="3600" dirty="0"/>
            </a:br>
            <a:r>
              <a:rPr lang="it-IT" sz="3600" dirty="0"/>
              <a:t>Formula </a:t>
            </a:r>
            <a:r>
              <a:rPr lang="it-IT" sz="3600" dirty="0" err="1"/>
              <a:t>Student</a:t>
            </a:r>
            <a:r>
              <a:rPr lang="it-IT" sz="3600" dirty="0"/>
              <a:t> Driverless Car</a:t>
            </a:r>
            <a:endParaRPr lang="en-US" sz="3600" dirty="0"/>
          </a:p>
        </p:txBody>
      </p:sp>
      <p:sp>
        <p:nvSpPr>
          <p:cNvPr id="4" name="CasellaDiTesto 3">
            <a:extLst>
              <a:ext uri="{FF2B5EF4-FFF2-40B4-BE49-F238E27FC236}">
                <a16:creationId xmlns:a16="http://schemas.microsoft.com/office/drawing/2014/main" id="{1A3FF00A-D509-4AFE-A543-959C1EF45F8D}"/>
              </a:ext>
            </a:extLst>
          </p:cNvPr>
          <p:cNvSpPr txBox="1"/>
          <p:nvPr/>
        </p:nvSpPr>
        <p:spPr>
          <a:xfrm>
            <a:off x="4538191" y="4486677"/>
            <a:ext cx="1995959" cy="646331"/>
          </a:xfrm>
          <a:prstGeom prst="rect">
            <a:avLst/>
          </a:prstGeom>
          <a:noFill/>
        </p:spPr>
        <p:txBody>
          <a:bodyPr wrap="square" rtlCol="0">
            <a:spAutoFit/>
          </a:bodyPr>
          <a:lstStyle/>
          <a:p>
            <a:pPr algn="ctr"/>
            <a:r>
              <a:rPr lang="it-IT" dirty="0"/>
              <a:t>Paolo Melissari 0287567</a:t>
            </a:r>
            <a:endParaRPr lang="en-US" dirty="0"/>
          </a:p>
        </p:txBody>
      </p:sp>
      <p:pic>
        <p:nvPicPr>
          <p:cNvPr id="1026" name="Picture 2">
            <a:extLst>
              <a:ext uri="{FF2B5EF4-FFF2-40B4-BE49-F238E27FC236}">
                <a16:creationId xmlns:a16="http://schemas.microsoft.com/office/drawing/2014/main" id="{952F0ADA-58EC-474D-A598-95BCF5C6B4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7551" y="303710"/>
            <a:ext cx="3081016" cy="72287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Oggetto 5">
            <a:extLst>
              <a:ext uri="{FF2B5EF4-FFF2-40B4-BE49-F238E27FC236}">
                <a16:creationId xmlns:a16="http://schemas.microsoft.com/office/drawing/2014/main" id="{41155CA3-A4B9-4520-9DB6-FCA3252513D3}"/>
              </a:ext>
            </a:extLst>
          </p:cNvPr>
          <p:cNvGraphicFramePr>
            <a:graphicFrameLocks noChangeAspect="1"/>
          </p:cNvGraphicFramePr>
          <p:nvPr>
            <p:extLst>
              <p:ext uri="{D42A27DB-BD31-4B8C-83A1-F6EECF244321}">
                <p14:modId xmlns:p14="http://schemas.microsoft.com/office/powerpoint/2010/main" val="1096739051"/>
              </p:ext>
            </p:extLst>
          </p:nvPr>
        </p:nvGraphicFramePr>
        <p:xfrm>
          <a:off x="140475" y="6313612"/>
          <a:ext cx="2536050" cy="405669"/>
        </p:xfrm>
        <a:graphic>
          <a:graphicData uri="http://schemas.openxmlformats.org/presentationml/2006/ole">
            <mc:AlternateContent xmlns:mc="http://schemas.openxmlformats.org/markup-compatibility/2006">
              <mc:Choice xmlns:v="urn:schemas-microsoft-com:vml" Requires="v">
                <p:oleObj spid="_x0000_s6160" name="Acrobat Document" r:id="rId4" imgW="14942572" imgH="2384887" progId="AcroExch.Document.DC">
                  <p:embed/>
                </p:oleObj>
              </mc:Choice>
              <mc:Fallback>
                <p:oleObj name="Acrobat Document" r:id="rId4" imgW="14942572" imgH="2384887" progId="AcroExch.Document.DC">
                  <p:embed/>
                  <p:pic>
                    <p:nvPicPr>
                      <p:cNvPr id="0" name=""/>
                      <p:cNvPicPr/>
                      <p:nvPr/>
                    </p:nvPicPr>
                    <p:blipFill>
                      <a:blip r:embed="rId5"/>
                      <a:stretch>
                        <a:fillRect/>
                      </a:stretch>
                    </p:blipFill>
                    <p:spPr>
                      <a:xfrm>
                        <a:off x="140475" y="6313612"/>
                        <a:ext cx="2536050" cy="405669"/>
                      </a:xfrm>
                      <a:prstGeom prst="rect">
                        <a:avLst/>
                      </a:prstGeom>
                    </p:spPr>
                  </p:pic>
                </p:oleObj>
              </mc:Fallback>
            </mc:AlternateContent>
          </a:graphicData>
        </a:graphic>
      </p:graphicFrame>
    </p:spTree>
    <p:extLst>
      <p:ext uri="{BB962C8B-B14F-4D97-AF65-F5344CB8AC3E}">
        <p14:creationId xmlns:p14="http://schemas.microsoft.com/office/powerpoint/2010/main" val="35295243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D758A0-B248-4931-BF8E-DC3B77FAEF85}"/>
              </a:ext>
            </a:extLst>
          </p:cNvPr>
          <p:cNvSpPr>
            <a:spLocks noGrp="1"/>
          </p:cNvSpPr>
          <p:nvPr>
            <p:ph type="title"/>
          </p:nvPr>
        </p:nvSpPr>
        <p:spPr/>
        <p:txBody>
          <a:bodyPr/>
          <a:lstStyle/>
          <a:p>
            <a:r>
              <a:rPr lang="it-IT" dirty="0" err="1"/>
              <a:t>Similarity</a:t>
            </a:r>
            <a:endParaRPr lang="en-US" dirty="0"/>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4CAB526F-91A1-487C-BDD9-2CAAA63024EA}"/>
                  </a:ext>
                </a:extLst>
              </p:cNvPr>
              <p:cNvSpPr>
                <a:spLocks noGrp="1"/>
              </p:cNvSpPr>
              <p:nvPr>
                <p:ph idx="1"/>
              </p:nvPr>
            </p:nvSpPr>
            <p:spPr/>
            <p:txBody>
              <a:bodyPr/>
              <a:lstStyle/>
              <a:p>
                <a:pPr>
                  <a:buFont typeface="Arial" panose="020B0604020202020204" pitchFamily="34" charset="0"/>
                  <a:buChar char="•"/>
                </a:pPr>
                <a:r>
                  <a:rPr lang="it-IT" sz="1600" b="0" dirty="0"/>
                  <a:t>Color </a:t>
                </a:r>
                <a:r>
                  <a:rPr lang="it-IT" sz="1600" b="0" dirty="0" err="1"/>
                  <a:t>Similarity</a:t>
                </a:r>
                <a:r>
                  <a:rPr lang="it-IT" sz="1600" b="0" dirty="0"/>
                  <a:t>:</a:t>
                </a:r>
                <a14:m>
                  <m:oMath xmlns:m="http://schemas.openxmlformats.org/officeDocument/2006/math">
                    <m:r>
                      <a:rPr lang="it-IT" sz="1400" b="0" i="1" smtClean="0">
                        <a:latin typeface="Cambria Math" panose="02040503050406030204" pitchFamily="18" charset="0"/>
                      </a:rPr>
                      <m:t>   </m:t>
                    </m:r>
                    <m:sSub>
                      <m:sSubPr>
                        <m:ctrlPr>
                          <a:rPr lang="en-US" sz="1400" i="1">
                            <a:latin typeface="Cambria Math" panose="02040503050406030204" pitchFamily="18" charset="0"/>
                          </a:rPr>
                        </m:ctrlPr>
                      </m:sSubPr>
                      <m:e>
                        <m:r>
                          <a:rPr lang="en-US" sz="1400" i="1">
                            <a:latin typeface="Cambria Math" panose="02040503050406030204" pitchFamily="18" charset="0"/>
                          </a:rPr>
                          <m:t>𝑠</m:t>
                        </m:r>
                      </m:e>
                      <m:sub>
                        <m:r>
                          <a:rPr lang="en-US" sz="1400" i="1">
                            <a:latin typeface="Cambria Math" panose="02040503050406030204" pitchFamily="18" charset="0"/>
                          </a:rPr>
                          <m:t>𝑐𝑜𝑙𝑜𝑟</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𝑟</m:t>
                        </m:r>
                      </m:e>
                      <m:sub>
                        <m:r>
                          <a:rPr lang="en-US" sz="1400" i="1">
                            <a:latin typeface="Cambria Math" panose="02040503050406030204" pitchFamily="18" charset="0"/>
                          </a:rPr>
                          <m:t>𝑖</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𝑟</m:t>
                        </m:r>
                      </m:e>
                      <m:sub>
                        <m:r>
                          <a:rPr lang="en-US" sz="1400" i="1">
                            <a:latin typeface="Cambria Math" panose="02040503050406030204" pitchFamily="18" charset="0"/>
                          </a:rPr>
                          <m:t>𝑗</m:t>
                        </m:r>
                      </m:sub>
                    </m:sSub>
                    <m:r>
                      <a:rPr lang="en-US" sz="1400" i="1">
                        <a:latin typeface="Cambria Math" panose="02040503050406030204" pitchFamily="18" charset="0"/>
                      </a:rPr>
                      <m:t>)= </m:t>
                    </m:r>
                    <m:nary>
                      <m:naryPr>
                        <m:chr m:val="∑"/>
                        <m:limLoc m:val="undOvr"/>
                        <m:ctrlPr>
                          <a:rPr lang="en-US" sz="1400" i="1">
                            <a:latin typeface="Cambria Math" panose="02040503050406030204" pitchFamily="18" charset="0"/>
                          </a:rPr>
                        </m:ctrlPr>
                      </m:naryPr>
                      <m:sub>
                        <m:r>
                          <a:rPr lang="en-US" sz="1400" i="1">
                            <a:latin typeface="Cambria Math" panose="02040503050406030204" pitchFamily="18" charset="0"/>
                          </a:rPr>
                          <m:t>𝑘</m:t>
                        </m:r>
                        <m:r>
                          <a:rPr lang="en-US" sz="1400" i="1">
                            <a:latin typeface="Cambria Math" panose="02040503050406030204" pitchFamily="18" charset="0"/>
                          </a:rPr>
                          <m:t>=1</m:t>
                        </m:r>
                      </m:sub>
                      <m:sup>
                        <m:r>
                          <a:rPr lang="en-US" sz="1400" i="1">
                            <a:latin typeface="Cambria Math" panose="02040503050406030204" pitchFamily="18" charset="0"/>
                          </a:rPr>
                          <m:t>𝑛</m:t>
                        </m:r>
                      </m:sup>
                      <m:e>
                        <m:r>
                          <m:rPr>
                            <m:sty m:val="p"/>
                          </m:rPr>
                          <a:rPr lang="en-US" sz="1400">
                            <a:latin typeface="Cambria Math" panose="02040503050406030204" pitchFamily="18" charset="0"/>
                          </a:rPr>
                          <m:t>min</m:t>
                        </m:r>
                        <m:r>
                          <a:rPr lang="en-US" sz="1400" i="1">
                            <a:latin typeface="Cambria Math" panose="02040503050406030204" pitchFamily="18" charset="0"/>
                          </a:rPr>
                          <m:t>(</m:t>
                        </m:r>
                        <m:sSubSup>
                          <m:sSubSupPr>
                            <m:ctrlPr>
                              <a:rPr lang="en-US" sz="1400" i="1">
                                <a:latin typeface="Cambria Math" panose="02040503050406030204" pitchFamily="18" charset="0"/>
                              </a:rPr>
                            </m:ctrlPr>
                          </m:sSubSupPr>
                          <m:e>
                            <m:r>
                              <a:rPr lang="en-US" sz="1400" i="1">
                                <a:latin typeface="Cambria Math" panose="02040503050406030204" pitchFamily="18" charset="0"/>
                              </a:rPr>
                              <m:t>𝑐</m:t>
                            </m:r>
                          </m:e>
                          <m:sub>
                            <m:r>
                              <a:rPr lang="en-US" sz="1400" i="1">
                                <a:latin typeface="Cambria Math" panose="02040503050406030204" pitchFamily="18" charset="0"/>
                              </a:rPr>
                              <m:t>𝑖</m:t>
                            </m:r>
                          </m:sub>
                          <m:sup>
                            <m:r>
                              <a:rPr lang="en-US" sz="1400" i="1">
                                <a:latin typeface="Cambria Math" panose="02040503050406030204" pitchFamily="18" charset="0"/>
                              </a:rPr>
                              <m:t>𝑘</m:t>
                            </m:r>
                          </m:sup>
                        </m:sSubSup>
                        <m:r>
                          <a:rPr lang="en-US" sz="1400" i="1">
                            <a:latin typeface="Cambria Math" panose="02040503050406030204" pitchFamily="18" charset="0"/>
                          </a:rPr>
                          <m:t>,</m:t>
                        </m:r>
                      </m:e>
                    </m:nary>
                    <m:sSubSup>
                      <m:sSubSupPr>
                        <m:ctrlPr>
                          <a:rPr lang="en-US" sz="1400" i="1">
                            <a:latin typeface="Cambria Math" panose="02040503050406030204" pitchFamily="18" charset="0"/>
                          </a:rPr>
                        </m:ctrlPr>
                      </m:sSubSupPr>
                      <m:e>
                        <m:r>
                          <a:rPr lang="en-US" sz="1400" i="1">
                            <a:latin typeface="Cambria Math" panose="02040503050406030204" pitchFamily="18" charset="0"/>
                          </a:rPr>
                          <m:t>𝑐</m:t>
                        </m:r>
                      </m:e>
                      <m:sub>
                        <m:r>
                          <a:rPr lang="en-US" sz="1400" i="1">
                            <a:latin typeface="Cambria Math" panose="02040503050406030204" pitchFamily="18" charset="0"/>
                          </a:rPr>
                          <m:t>𝑗</m:t>
                        </m:r>
                      </m:sub>
                      <m:sup>
                        <m:r>
                          <a:rPr lang="en-US" sz="1400" i="1">
                            <a:latin typeface="Cambria Math" panose="02040503050406030204" pitchFamily="18" charset="0"/>
                          </a:rPr>
                          <m:t>𝑘</m:t>
                        </m:r>
                      </m:sup>
                    </m:sSubSup>
                    <m:r>
                      <a:rPr lang="en-US" sz="1400" i="1">
                        <a:latin typeface="Cambria Math" panose="02040503050406030204" pitchFamily="18" charset="0"/>
                      </a:rPr>
                      <m:t>)</m:t>
                    </m:r>
                  </m:oMath>
                </a14:m>
                <a:r>
                  <a:rPr lang="en-US" sz="1400" dirty="0"/>
                  <a:t>   </a:t>
                </a:r>
                <a:endParaRPr lang="en-US" dirty="0"/>
              </a:p>
              <a:p>
                <a:pPr>
                  <a:buFont typeface="Arial" panose="020B0604020202020204" pitchFamily="34" charset="0"/>
                  <a:buChar char="•"/>
                </a:pPr>
                <a:r>
                  <a:rPr lang="en-US" sz="1600" dirty="0"/>
                  <a:t>Texture Similarity:</a:t>
                </a:r>
                <a:r>
                  <a:rPr lang="en-US" dirty="0"/>
                  <a:t>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𝑠</m:t>
                        </m:r>
                      </m:e>
                      <m:sub>
                        <m:r>
                          <a:rPr lang="en-US" sz="1400" i="1">
                            <a:latin typeface="Cambria Math" panose="02040503050406030204" pitchFamily="18" charset="0"/>
                          </a:rPr>
                          <m:t>𝑡𝑒𝑥𝑡𝑢𝑟𝑒</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𝑟</m:t>
                        </m:r>
                      </m:e>
                      <m:sub>
                        <m:r>
                          <a:rPr lang="en-US" sz="1400" i="1">
                            <a:latin typeface="Cambria Math" panose="02040503050406030204" pitchFamily="18" charset="0"/>
                          </a:rPr>
                          <m:t>𝑖</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𝑟</m:t>
                        </m:r>
                      </m:e>
                      <m:sub>
                        <m:r>
                          <a:rPr lang="en-US" sz="1400" i="1">
                            <a:latin typeface="Cambria Math" panose="02040503050406030204" pitchFamily="18" charset="0"/>
                          </a:rPr>
                          <m:t>𝑗</m:t>
                        </m:r>
                      </m:sub>
                    </m:sSub>
                    <m:r>
                      <a:rPr lang="en-US" sz="1400" i="1">
                        <a:latin typeface="Cambria Math" panose="02040503050406030204" pitchFamily="18" charset="0"/>
                      </a:rPr>
                      <m:t>)= </m:t>
                    </m:r>
                    <m:nary>
                      <m:naryPr>
                        <m:chr m:val="∑"/>
                        <m:limLoc m:val="undOvr"/>
                        <m:ctrlPr>
                          <a:rPr lang="en-US" sz="1400" i="1">
                            <a:latin typeface="Cambria Math" panose="02040503050406030204" pitchFamily="18" charset="0"/>
                          </a:rPr>
                        </m:ctrlPr>
                      </m:naryPr>
                      <m:sub>
                        <m:r>
                          <a:rPr lang="en-US" sz="1400" i="1">
                            <a:latin typeface="Cambria Math" panose="02040503050406030204" pitchFamily="18" charset="0"/>
                          </a:rPr>
                          <m:t>𝑘</m:t>
                        </m:r>
                        <m:r>
                          <a:rPr lang="en-US" sz="1400" i="1">
                            <a:latin typeface="Cambria Math" panose="02040503050406030204" pitchFamily="18" charset="0"/>
                          </a:rPr>
                          <m:t>=1</m:t>
                        </m:r>
                      </m:sub>
                      <m:sup>
                        <m:r>
                          <a:rPr lang="en-US" sz="1400" i="1">
                            <a:latin typeface="Cambria Math" panose="02040503050406030204" pitchFamily="18" charset="0"/>
                          </a:rPr>
                          <m:t>𝑛</m:t>
                        </m:r>
                      </m:sup>
                      <m:e>
                        <m:r>
                          <m:rPr>
                            <m:sty m:val="p"/>
                          </m:rPr>
                          <a:rPr lang="en-US" sz="1400">
                            <a:latin typeface="Cambria Math" panose="02040503050406030204" pitchFamily="18" charset="0"/>
                          </a:rPr>
                          <m:t>min</m:t>
                        </m:r>
                        <m:r>
                          <a:rPr lang="en-US" sz="1400" i="1">
                            <a:latin typeface="Cambria Math" panose="02040503050406030204" pitchFamily="18" charset="0"/>
                          </a:rPr>
                          <m:t>(</m:t>
                        </m:r>
                        <m:sSubSup>
                          <m:sSubSupPr>
                            <m:ctrlPr>
                              <a:rPr lang="en-US" sz="1400" i="1">
                                <a:latin typeface="Cambria Math" panose="02040503050406030204" pitchFamily="18" charset="0"/>
                              </a:rPr>
                            </m:ctrlPr>
                          </m:sSubSupPr>
                          <m:e>
                            <m:r>
                              <a:rPr lang="en-US" sz="1400" i="1">
                                <a:latin typeface="Cambria Math" panose="02040503050406030204" pitchFamily="18" charset="0"/>
                              </a:rPr>
                              <m:t>𝑡</m:t>
                            </m:r>
                          </m:e>
                          <m:sub>
                            <m:r>
                              <a:rPr lang="en-US" sz="1400" i="1">
                                <a:latin typeface="Cambria Math" panose="02040503050406030204" pitchFamily="18" charset="0"/>
                              </a:rPr>
                              <m:t>𝑖</m:t>
                            </m:r>
                          </m:sub>
                          <m:sup>
                            <m:r>
                              <a:rPr lang="en-US" sz="1400" i="1">
                                <a:latin typeface="Cambria Math" panose="02040503050406030204" pitchFamily="18" charset="0"/>
                              </a:rPr>
                              <m:t>𝑘</m:t>
                            </m:r>
                          </m:sup>
                        </m:sSubSup>
                        <m:r>
                          <a:rPr lang="en-US" sz="1400" i="1">
                            <a:latin typeface="Cambria Math" panose="02040503050406030204" pitchFamily="18" charset="0"/>
                          </a:rPr>
                          <m:t>,</m:t>
                        </m:r>
                      </m:e>
                    </m:nary>
                    <m:sSubSup>
                      <m:sSubSupPr>
                        <m:ctrlPr>
                          <a:rPr lang="en-US" sz="1400" i="1">
                            <a:latin typeface="Cambria Math" panose="02040503050406030204" pitchFamily="18" charset="0"/>
                          </a:rPr>
                        </m:ctrlPr>
                      </m:sSubSupPr>
                      <m:e>
                        <m:r>
                          <a:rPr lang="en-US" sz="1400" i="1">
                            <a:latin typeface="Cambria Math" panose="02040503050406030204" pitchFamily="18" charset="0"/>
                          </a:rPr>
                          <m:t>𝑡</m:t>
                        </m:r>
                      </m:e>
                      <m:sub>
                        <m:r>
                          <a:rPr lang="en-US" sz="1400" i="1">
                            <a:latin typeface="Cambria Math" panose="02040503050406030204" pitchFamily="18" charset="0"/>
                          </a:rPr>
                          <m:t>𝑗</m:t>
                        </m:r>
                      </m:sub>
                      <m:sup>
                        <m:r>
                          <a:rPr lang="en-US" sz="1400" i="1">
                            <a:latin typeface="Cambria Math" panose="02040503050406030204" pitchFamily="18" charset="0"/>
                          </a:rPr>
                          <m:t>𝑘</m:t>
                        </m:r>
                      </m:sup>
                    </m:sSubSup>
                    <m:r>
                      <a:rPr lang="en-US" sz="1400" i="1">
                        <a:latin typeface="Cambria Math" panose="02040503050406030204" pitchFamily="18" charset="0"/>
                      </a:rPr>
                      <m:t>)</m:t>
                    </m:r>
                  </m:oMath>
                </a14:m>
                <a:r>
                  <a:rPr lang="en-US" sz="1400" dirty="0"/>
                  <a:t> </a:t>
                </a:r>
                <a:endParaRPr lang="en-US" dirty="0"/>
              </a:p>
              <a:p>
                <a:pPr>
                  <a:buFont typeface="Arial" panose="020B0604020202020204" pitchFamily="34" charset="0"/>
                  <a:buChar char="•"/>
                </a:pPr>
                <a:r>
                  <a:rPr lang="en-US" sz="1600" dirty="0"/>
                  <a:t>Size Similarity: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𝑠</m:t>
                        </m:r>
                      </m:e>
                      <m:sub>
                        <m:r>
                          <a:rPr lang="en-US" sz="1400" i="1">
                            <a:latin typeface="Cambria Math" panose="02040503050406030204" pitchFamily="18" charset="0"/>
                          </a:rPr>
                          <m:t>𝑠𝑖𝑧𝑒</m:t>
                        </m:r>
                      </m:sub>
                    </m:sSub>
                    <m:d>
                      <m:dPr>
                        <m:ctrlPr>
                          <a:rPr lang="en-US" sz="1400" i="1">
                            <a:latin typeface="Cambria Math" panose="02040503050406030204" pitchFamily="18" charset="0"/>
                          </a:rPr>
                        </m:ctrlPr>
                      </m:dPr>
                      <m:e>
                        <m:sSub>
                          <m:sSubPr>
                            <m:ctrlPr>
                              <a:rPr lang="en-US" sz="1400" i="1">
                                <a:latin typeface="Cambria Math" panose="02040503050406030204" pitchFamily="18" charset="0"/>
                              </a:rPr>
                            </m:ctrlPr>
                          </m:sSubPr>
                          <m:e>
                            <m:r>
                              <a:rPr lang="en-US" sz="1400" i="1">
                                <a:latin typeface="Cambria Math" panose="02040503050406030204" pitchFamily="18" charset="0"/>
                              </a:rPr>
                              <m:t>𝑟</m:t>
                            </m:r>
                          </m:e>
                          <m:sub>
                            <m:r>
                              <a:rPr lang="en-US" sz="1400" i="1">
                                <a:latin typeface="Cambria Math" panose="02040503050406030204" pitchFamily="18" charset="0"/>
                              </a:rPr>
                              <m:t>𝑖</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𝑟</m:t>
                            </m:r>
                          </m:e>
                          <m:sub>
                            <m:r>
                              <a:rPr lang="en-US" sz="1400" i="1">
                                <a:latin typeface="Cambria Math" panose="02040503050406030204" pitchFamily="18" charset="0"/>
                              </a:rPr>
                              <m:t>𝑗</m:t>
                            </m:r>
                          </m:sub>
                        </m:sSub>
                      </m:e>
                    </m:d>
                    <m:r>
                      <a:rPr lang="en-US" sz="1400" i="1">
                        <a:latin typeface="Cambria Math" panose="02040503050406030204" pitchFamily="18" charset="0"/>
                      </a:rPr>
                      <m:t>= 1−</m:t>
                    </m:r>
                    <m:f>
                      <m:fPr>
                        <m:ctrlPr>
                          <a:rPr lang="en-US" sz="1400" i="1">
                            <a:latin typeface="Cambria Math" panose="02040503050406030204" pitchFamily="18" charset="0"/>
                          </a:rPr>
                        </m:ctrlPr>
                      </m:fPr>
                      <m:num>
                        <m:r>
                          <a:rPr lang="en-US" sz="1400" i="1">
                            <a:latin typeface="Cambria Math" panose="02040503050406030204" pitchFamily="18" charset="0"/>
                          </a:rPr>
                          <m:t>(</m:t>
                        </m:r>
                        <m:r>
                          <a:rPr lang="en-US" sz="1400" i="1">
                            <a:latin typeface="Cambria Math" panose="02040503050406030204" pitchFamily="18" charset="0"/>
                          </a:rPr>
                          <m:t>𝑠𝑖𝑧𝑒</m:t>
                        </m:r>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𝑟</m:t>
                            </m:r>
                          </m:e>
                          <m:sub>
                            <m:r>
                              <a:rPr lang="en-US" sz="1400" i="1">
                                <a:latin typeface="Cambria Math" panose="02040503050406030204" pitchFamily="18" charset="0"/>
                              </a:rPr>
                              <m:t>𝑖</m:t>
                            </m:r>
                          </m:sub>
                        </m:sSub>
                        <m:r>
                          <a:rPr lang="en-US" sz="1400" i="1">
                            <a:latin typeface="Cambria Math" panose="02040503050406030204" pitchFamily="18" charset="0"/>
                          </a:rPr>
                          <m:t>)+</m:t>
                        </m:r>
                        <m:r>
                          <a:rPr lang="en-US" sz="1400" i="1">
                            <a:latin typeface="Cambria Math" panose="02040503050406030204" pitchFamily="18" charset="0"/>
                          </a:rPr>
                          <m:t>𝑠𝑖𝑧𝑒</m:t>
                        </m:r>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𝑟</m:t>
                            </m:r>
                          </m:e>
                          <m:sub>
                            <m:r>
                              <a:rPr lang="en-US" sz="1400" i="1">
                                <a:latin typeface="Cambria Math" panose="02040503050406030204" pitchFamily="18" charset="0"/>
                              </a:rPr>
                              <m:t>𝑗</m:t>
                            </m:r>
                          </m:sub>
                        </m:sSub>
                        <m:r>
                          <a:rPr lang="en-US" sz="1400" i="1">
                            <a:latin typeface="Cambria Math" panose="02040503050406030204" pitchFamily="18" charset="0"/>
                          </a:rPr>
                          <m:t> ))</m:t>
                        </m:r>
                      </m:num>
                      <m:den>
                        <m:r>
                          <a:rPr lang="en-US" sz="1400" i="1">
                            <a:latin typeface="Cambria Math" panose="02040503050406030204" pitchFamily="18" charset="0"/>
                          </a:rPr>
                          <m:t>𝑠𝑖𝑧𝑒</m:t>
                        </m:r>
                        <m:r>
                          <a:rPr lang="en-US" sz="1400" i="1">
                            <a:latin typeface="Cambria Math" panose="02040503050406030204" pitchFamily="18" charset="0"/>
                          </a:rPr>
                          <m:t>(</m:t>
                        </m:r>
                        <m:r>
                          <a:rPr lang="en-US" sz="1400" i="1">
                            <a:latin typeface="Cambria Math" panose="02040503050406030204" pitchFamily="18" charset="0"/>
                          </a:rPr>
                          <m:t>𝑖𝑚𝑔</m:t>
                        </m:r>
                        <m:r>
                          <a:rPr lang="en-US" sz="1400" i="1">
                            <a:latin typeface="Cambria Math" panose="02040503050406030204" pitchFamily="18" charset="0"/>
                          </a:rPr>
                          <m:t>)</m:t>
                        </m:r>
                      </m:den>
                    </m:f>
                  </m:oMath>
                </a14:m>
                <a:r>
                  <a:rPr lang="en-US" sz="1400" dirty="0"/>
                  <a:t>   </a:t>
                </a:r>
                <a:endParaRPr lang="en-US" dirty="0"/>
              </a:p>
              <a:p>
                <a:pPr>
                  <a:buFont typeface="Arial" panose="020B0604020202020204" pitchFamily="34" charset="0"/>
                  <a:buChar char="•"/>
                </a:pPr>
                <a:r>
                  <a:rPr lang="en-US" sz="1600" dirty="0"/>
                  <a:t>Fill Similarity: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𝑠</m:t>
                        </m:r>
                      </m:e>
                      <m:sub>
                        <m:r>
                          <a:rPr lang="en-US" sz="1400" i="1">
                            <a:latin typeface="Cambria Math" panose="02040503050406030204" pitchFamily="18" charset="0"/>
                          </a:rPr>
                          <m:t>𝑓𝑖𝑙𝑙</m:t>
                        </m:r>
                      </m:sub>
                    </m:sSub>
                    <m:d>
                      <m:dPr>
                        <m:ctrlPr>
                          <a:rPr lang="en-US" sz="1400" i="1">
                            <a:latin typeface="Cambria Math" panose="02040503050406030204" pitchFamily="18" charset="0"/>
                          </a:rPr>
                        </m:ctrlPr>
                      </m:dPr>
                      <m:e>
                        <m:sSub>
                          <m:sSubPr>
                            <m:ctrlPr>
                              <a:rPr lang="en-US" sz="1400" i="1">
                                <a:latin typeface="Cambria Math" panose="02040503050406030204" pitchFamily="18" charset="0"/>
                              </a:rPr>
                            </m:ctrlPr>
                          </m:sSubPr>
                          <m:e>
                            <m:r>
                              <a:rPr lang="en-US" sz="1400" i="1">
                                <a:latin typeface="Cambria Math" panose="02040503050406030204" pitchFamily="18" charset="0"/>
                              </a:rPr>
                              <m:t>𝑟</m:t>
                            </m:r>
                          </m:e>
                          <m:sub>
                            <m:r>
                              <a:rPr lang="en-US" sz="1400" i="1">
                                <a:latin typeface="Cambria Math" panose="02040503050406030204" pitchFamily="18" charset="0"/>
                              </a:rPr>
                              <m:t>𝑖</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𝑟</m:t>
                            </m:r>
                          </m:e>
                          <m:sub>
                            <m:r>
                              <a:rPr lang="en-US" sz="1400" i="1">
                                <a:latin typeface="Cambria Math" panose="02040503050406030204" pitchFamily="18" charset="0"/>
                              </a:rPr>
                              <m:t>𝑗</m:t>
                            </m:r>
                          </m:sub>
                        </m:sSub>
                      </m:e>
                    </m:d>
                    <m:r>
                      <a:rPr lang="en-US" sz="1400" i="1">
                        <a:latin typeface="Cambria Math" panose="02040503050406030204" pitchFamily="18" charset="0"/>
                      </a:rPr>
                      <m:t>= 1−</m:t>
                    </m:r>
                    <m:f>
                      <m:fPr>
                        <m:ctrlPr>
                          <a:rPr lang="en-US" sz="1400" i="1">
                            <a:latin typeface="Cambria Math" panose="02040503050406030204" pitchFamily="18" charset="0"/>
                          </a:rPr>
                        </m:ctrlPr>
                      </m:fPr>
                      <m:num>
                        <m:r>
                          <a:rPr lang="en-US" sz="1400" i="1">
                            <a:latin typeface="Cambria Math" panose="02040503050406030204" pitchFamily="18" charset="0"/>
                          </a:rPr>
                          <m:t>(</m:t>
                        </m:r>
                        <m:r>
                          <a:rPr lang="en-US" sz="1400" i="1">
                            <a:latin typeface="Cambria Math" panose="02040503050406030204" pitchFamily="18" charset="0"/>
                          </a:rPr>
                          <m:t>𝑠𝑖𝑧𝑒</m:t>
                        </m:r>
                        <m:d>
                          <m:dPr>
                            <m:ctrlPr>
                              <a:rPr lang="en-US" sz="1400" i="1">
                                <a:latin typeface="Cambria Math" panose="02040503050406030204" pitchFamily="18" charset="0"/>
                              </a:rPr>
                            </m:ctrlPr>
                          </m:dPr>
                          <m:e>
                            <m:sSub>
                              <m:sSubPr>
                                <m:ctrlPr>
                                  <a:rPr lang="en-US" sz="1400" i="1">
                                    <a:latin typeface="Cambria Math" panose="02040503050406030204" pitchFamily="18" charset="0"/>
                                  </a:rPr>
                                </m:ctrlPr>
                              </m:sSubPr>
                              <m:e>
                                <m:r>
                                  <a:rPr lang="en-US" sz="1400" i="1">
                                    <a:latin typeface="Cambria Math" panose="02040503050406030204" pitchFamily="18" charset="0"/>
                                  </a:rPr>
                                  <m:t>𝐵𝐵</m:t>
                                </m:r>
                              </m:e>
                              <m:sub>
                                <m:r>
                                  <a:rPr lang="en-US" sz="1400" i="1">
                                    <a:latin typeface="Cambria Math" panose="02040503050406030204" pitchFamily="18" charset="0"/>
                                  </a:rPr>
                                  <m:t>𝑖𝑗</m:t>
                                </m:r>
                              </m:sub>
                            </m:sSub>
                          </m:e>
                        </m:d>
                        <m:r>
                          <a:rPr lang="en-US" sz="1400" i="1">
                            <a:latin typeface="Cambria Math" panose="02040503050406030204" pitchFamily="18" charset="0"/>
                          </a:rPr>
                          <m:t>−</m:t>
                        </m:r>
                        <m:r>
                          <a:rPr lang="en-US" sz="1400" i="1">
                            <a:latin typeface="Cambria Math" panose="02040503050406030204" pitchFamily="18" charset="0"/>
                          </a:rPr>
                          <m:t>𝑠𝑖𝑧𝑒</m:t>
                        </m:r>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𝑟</m:t>
                            </m:r>
                          </m:e>
                          <m:sub>
                            <m:r>
                              <a:rPr lang="en-US" sz="1400" i="1">
                                <a:latin typeface="Cambria Math" panose="02040503050406030204" pitchFamily="18" charset="0"/>
                              </a:rPr>
                              <m:t>𝑖</m:t>
                            </m:r>
                          </m:sub>
                        </m:sSub>
                        <m:r>
                          <a:rPr lang="en-US" sz="1400" i="1">
                            <a:latin typeface="Cambria Math" panose="02040503050406030204" pitchFamily="18" charset="0"/>
                          </a:rPr>
                          <m:t> )−</m:t>
                        </m:r>
                        <m:r>
                          <a:rPr lang="en-US" sz="1400" i="1">
                            <a:latin typeface="Cambria Math" panose="02040503050406030204" pitchFamily="18" charset="0"/>
                          </a:rPr>
                          <m:t>𝑠𝑖𝑧𝑒</m:t>
                        </m:r>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𝑟</m:t>
                            </m:r>
                          </m:e>
                          <m:sub>
                            <m:r>
                              <a:rPr lang="en-US" sz="1400" i="1">
                                <a:latin typeface="Cambria Math" panose="02040503050406030204" pitchFamily="18" charset="0"/>
                              </a:rPr>
                              <m:t>𝑗</m:t>
                            </m:r>
                          </m:sub>
                        </m:sSub>
                        <m:r>
                          <a:rPr lang="en-US" sz="1400" i="1">
                            <a:latin typeface="Cambria Math" panose="02040503050406030204" pitchFamily="18" charset="0"/>
                          </a:rPr>
                          <m:t> ))</m:t>
                        </m:r>
                      </m:num>
                      <m:den>
                        <m:r>
                          <a:rPr lang="en-US" sz="1400" i="1">
                            <a:latin typeface="Cambria Math" panose="02040503050406030204" pitchFamily="18" charset="0"/>
                          </a:rPr>
                          <m:t>𝑠𝑖𝑧𝑒</m:t>
                        </m:r>
                        <m:r>
                          <a:rPr lang="en-US" sz="1400" i="1">
                            <a:latin typeface="Cambria Math" panose="02040503050406030204" pitchFamily="18" charset="0"/>
                          </a:rPr>
                          <m:t>(</m:t>
                        </m:r>
                        <m:r>
                          <a:rPr lang="en-US" sz="1400" i="1">
                            <a:latin typeface="Cambria Math" panose="02040503050406030204" pitchFamily="18" charset="0"/>
                          </a:rPr>
                          <m:t>𝑖𝑚𝑔</m:t>
                        </m:r>
                        <m:r>
                          <a:rPr lang="en-US" sz="1400" i="1">
                            <a:latin typeface="Cambria Math" panose="02040503050406030204" pitchFamily="18" charset="0"/>
                          </a:rPr>
                          <m:t>)</m:t>
                        </m:r>
                      </m:den>
                    </m:f>
                  </m:oMath>
                </a14:m>
                <a:endParaRPr lang="en-US" dirty="0"/>
              </a:p>
              <a:p>
                <a:pPr>
                  <a:buFont typeface="Arial" panose="020B0604020202020204" pitchFamily="34" charset="0"/>
                  <a:buChar char="•"/>
                </a:pPr>
                <a:r>
                  <a:rPr lang="en-US" sz="1600" dirty="0"/>
                  <a:t>Overall Similarity: </a:t>
                </a:r>
                <a:r>
                  <a:rPr lang="en-US" sz="1200" dirty="0"/>
                  <a:t>S(</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𝑟</m:t>
                        </m:r>
                      </m:e>
                      <m:sub>
                        <m:r>
                          <a:rPr lang="en-US" sz="1200" i="1">
                            <a:latin typeface="Cambria Math" panose="02040503050406030204" pitchFamily="18" charset="0"/>
                          </a:rPr>
                          <m:t>𝑖</m:t>
                        </m:r>
                      </m:sub>
                    </m:sSub>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𝑟</m:t>
                        </m:r>
                      </m:e>
                      <m:sub>
                        <m:r>
                          <a:rPr lang="en-US" sz="1200" i="1">
                            <a:latin typeface="Cambria Math" panose="02040503050406030204" pitchFamily="18" charset="0"/>
                          </a:rPr>
                          <m:t>𝑗</m:t>
                        </m:r>
                      </m:sub>
                    </m:sSub>
                    <m:r>
                      <a:rPr lang="en-US" sz="1200" i="1">
                        <a:latin typeface="Cambria Math" panose="02040503050406030204" pitchFamily="18" charset="0"/>
                      </a:rPr>
                      <m:t>)= </m:t>
                    </m:r>
                    <m:sSub>
                      <m:sSubPr>
                        <m:ctrlPr>
                          <a:rPr lang="en-US" sz="1200" i="1">
                            <a:latin typeface="Cambria Math" panose="02040503050406030204" pitchFamily="18" charset="0"/>
                          </a:rPr>
                        </m:ctrlPr>
                      </m:sSubPr>
                      <m:e>
                        <m:r>
                          <a:rPr lang="en-US" sz="1200" i="1">
                            <a:latin typeface="Cambria Math" panose="02040503050406030204" pitchFamily="18" charset="0"/>
                          </a:rPr>
                          <m:t>𝑎</m:t>
                        </m:r>
                      </m:e>
                      <m:sub>
                        <m:r>
                          <a:rPr lang="en-US" sz="1200" i="1">
                            <a:latin typeface="Cambria Math" panose="02040503050406030204" pitchFamily="18" charset="0"/>
                          </a:rPr>
                          <m:t>1</m:t>
                        </m:r>
                      </m:sub>
                    </m:sSub>
                    <m:r>
                      <a:rPr lang="en-US" sz="1200" i="1">
                        <a:latin typeface="Cambria Math" panose="02040503050406030204" pitchFamily="18" charset="0"/>
                      </a:rPr>
                      <m:t>∗</m:t>
                    </m:r>
                  </m:oMath>
                </a14:m>
                <a:r>
                  <a:rPr lang="en-US" sz="1200" dirty="0"/>
                  <a:t>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𝑠</m:t>
                        </m:r>
                      </m:e>
                      <m:sub>
                        <m:r>
                          <a:rPr lang="en-US" sz="1200" i="1">
                            <a:latin typeface="Cambria Math" panose="02040503050406030204" pitchFamily="18" charset="0"/>
                          </a:rPr>
                          <m:t>𝑐𝑜𝑙𝑜𝑟</m:t>
                        </m:r>
                      </m:sub>
                    </m:sSub>
                    <m:d>
                      <m:dPr>
                        <m:ctrlPr>
                          <a:rPr lang="en-US" sz="1200" i="1">
                            <a:latin typeface="Cambria Math" panose="02040503050406030204" pitchFamily="18" charset="0"/>
                          </a:rPr>
                        </m:ctrlPr>
                      </m:dPr>
                      <m:e>
                        <m:sSub>
                          <m:sSubPr>
                            <m:ctrlPr>
                              <a:rPr lang="en-US" sz="1200" i="1">
                                <a:latin typeface="Cambria Math" panose="02040503050406030204" pitchFamily="18" charset="0"/>
                              </a:rPr>
                            </m:ctrlPr>
                          </m:sSubPr>
                          <m:e>
                            <m:r>
                              <a:rPr lang="en-US" sz="1200" i="1">
                                <a:latin typeface="Cambria Math" panose="02040503050406030204" pitchFamily="18" charset="0"/>
                              </a:rPr>
                              <m:t>𝑟</m:t>
                            </m:r>
                          </m:e>
                          <m:sub>
                            <m:r>
                              <a:rPr lang="en-US" sz="1200" i="1">
                                <a:latin typeface="Cambria Math" panose="02040503050406030204" pitchFamily="18" charset="0"/>
                              </a:rPr>
                              <m:t>𝑖</m:t>
                            </m:r>
                          </m:sub>
                        </m:sSub>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𝑟</m:t>
                            </m:r>
                          </m:e>
                          <m:sub>
                            <m:r>
                              <a:rPr lang="en-US" sz="1200" i="1">
                                <a:latin typeface="Cambria Math" panose="02040503050406030204" pitchFamily="18" charset="0"/>
                              </a:rPr>
                              <m:t>𝑗</m:t>
                            </m:r>
                          </m:sub>
                        </m:sSub>
                      </m:e>
                    </m:d>
                    <m:r>
                      <a:rPr lang="en-US" sz="1200" i="1">
                        <a:latin typeface="Cambria Math" panose="02040503050406030204" pitchFamily="18" charset="0"/>
                      </a:rPr>
                      <m:t>+ </m:t>
                    </m:r>
                    <m:sSub>
                      <m:sSubPr>
                        <m:ctrlPr>
                          <a:rPr lang="en-US" sz="1200" i="1">
                            <a:latin typeface="Cambria Math" panose="02040503050406030204" pitchFamily="18" charset="0"/>
                          </a:rPr>
                        </m:ctrlPr>
                      </m:sSubPr>
                      <m:e>
                        <m:r>
                          <a:rPr lang="en-US" sz="1200" i="1">
                            <a:latin typeface="Cambria Math" panose="02040503050406030204" pitchFamily="18" charset="0"/>
                          </a:rPr>
                          <m:t>𝑎</m:t>
                        </m:r>
                      </m:e>
                      <m:sub>
                        <m:r>
                          <a:rPr lang="en-US" sz="1200" i="1">
                            <a:latin typeface="Cambria Math" panose="02040503050406030204" pitchFamily="18" charset="0"/>
                          </a:rPr>
                          <m:t>2</m:t>
                        </m:r>
                      </m:sub>
                    </m:sSub>
                    <m:r>
                      <a:rPr lang="en-US" sz="1200" i="1">
                        <a:latin typeface="Cambria Math" panose="02040503050406030204" pitchFamily="18" charset="0"/>
                      </a:rPr>
                      <m:t>∗</m:t>
                    </m:r>
                  </m:oMath>
                </a14:m>
                <a:r>
                  <a:rPr lang="en-US" sz="1200" dirty="0"/>
                  <a:t>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𝑠</m:t>
                        </m:r>
                      </m:e>
                      <m:sub>
                        <m:r>
                          <a:rPr lang="en-US" sz="1200" i="1">
                            <a:latin typeface="Cambria Math" panose="02040503050406030204" pitchFamily="18" charset="0"/>
                          </a:rPr>
                          <m:t>𝑡𝑒𝑥𝑡𝑢𝑟𝑒</m:t>
                        </m:r>
                      </m:sub>
                    </m:sSub>
                    <m:d>
                      <m:dPr>
                        <m:ctrlPr>
                          <a:rPr lang="en-US" sz="1200" i="1">
                            <a:latin typeface="Cambria Math" panose="02040503050406030204" pitchFamily="18" charset="0"/>
                          </a:rPr>
                        </m:ctrlPr>
                      </m:dPr>
                      <m:e>
                        <m:sSub>
                          <m:sSubPr>
                            <m:ctrlPr>
                              <a:rPr lang="en-US" sz="1200" i="1">
                                <a:latin typeface="Cambria Math" panose="02040503050406030204" pitchFamily="18" charset="0"/>
                              </a:rPr>
                            </m:ctrlPr>
                          </m:sSubPr>
                          <m:e>
                            <m:r>
                              <a:rPr lang="en-US" sz="1200" i="1">
                                <a:latin typeface="Cambria Math" panose="02040503050406030204" pitchFamily="18" charset="0"/>
                              </a:rPr>
                              <m:t>𝑟</m:t>
                            </m:r>
                          </m:e>
                          <m:sub>
                            <m:r>
                              <a:rPr lang="en-US" sz="1200" i="1">
                                <a:latin typeface="Cambria Math" panose="02040503050406030204" pitchFamily="18" charset="0"/>
                              </a:rPr>
                              <m:t>𝑖</m:t>
                            </m:r>
                          </m:sub>
                        </m:sSub>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𝑟</m:t>
                            </m:r>
                          </m:e>
                          <m:sub>
                            <m:r>
                              <a:rPr lang="en-US" sz="1200" i="1">
                                <a:latin typeface="Cambria Math" panose="02040503050406030204" pitchFamily="18" charset="0"/>
                              </a:rPr>
                              <m:t>𝑗</m:t>
                            </m:r>
                          </m:sub>
                        </m:sSub>
                      </m:e>
                    </m:d>
                    <m:r>
                      <a:rPr lang="en-US" sz="1200" i="1">
                        <a:latin typeface="Cambria Math" panose="02040503050406030204" pitchFamily="18" charset="0"/>
                      </a:rPr>
                      <m:t>+ </m:t>
                    </m:r>
                    <m:sSub>
                      <m:sSubPr>
                        <m:ctrlPr>
                          <a:rPr lang="en-US" sz="1200" i="1">
                            <a:latin typeface="Cambria Math" panose="02040503050406030204" pitchFamily="18" charset="0"/>
                          </a:rPr>
                        </m:ctrlPr>
                      </m:sSubPr>
                      <m:e>
                        <m:r>
                          <a:rPr lang="en-US" sz="1200" i="1">
                            <a:latin typeface="Cambria Math" panose="02040503050406030204" pitchFamily="18" charset="0"/>
                          </a:rPr>
                          <m:t>𝑎</m:t>
                        </m:r>
                      </m:e>
                      <m:sub>
                        <m:r>
                          <a:rPr lang="en-US" sz="1200" i="1">
                            <a:latin typeface="Cambria Math" panose="02040503050406030204" pitchFamily="18" charset="0"/>
                          </a:rPr>
                          <m:t>3</m:t>
                        </m:r>
                      </m:sub>
                    </m:sSub>
                    <m:r>
                      <a:rPr lang="en-US" sz="1200" i="1">
                        <a:latin typeface="Cambria Math" panose="02040503050406030204" pitchFamily="18" charset="0"/>
                      </a:rPr>
                      <m:t>∗</m:t>
                    </m:r>
                  </m:oMath>
                </a14:m>
                <a:r>
                  <a:rPr lang="en-US" sz="1200" dirty="0"/>
                  <a:t>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𝑠</m:t>
                        </m:r>
                      </m:e>
                      <m:sub>
                        <m:r>
                          <a:rPr lang="en-US" sz="1200" i="1">
                            <a:latin typeface="Cambria Math" panose="02040503050406030204" pitchFamily="18" charset="0"/>
                          </a:rPr>
                          <m:t>𝑠𝑖𝑧𝑒</m:t>
                        </m:r>
                      </m:sub>
                    </m:sSub>
                    <m:d>
                      <m:dPr>
                        <m:ctrlPr>
                          <a:rPr lang="en-US" sz="1200" i="1">
                            <a:latin typeface="Cambria Math" panose="02040503050406030204" pitchFamily="18" charset="0"/>
                          </a:rPr>
                        </m:ctrlPr>
                      </m:dPr>
                      <m:e>
                        <m:sSub>
                          <m:sSubPr>
                            <m:ctrlPr>
                              <a:rPr lang="en-US" sz="1200" i="1">
                                <a:latin typeface="Cambria Math" panose="02040503050406030204" pitchFamily="18" charset="0"/>
                              </a:rPr>
                            </m:ctrlPr>
                          </m:sSubPr>
                          <m:e>
                            <m:r>
                              <a:rPr lang="en-US" sz="1200" i="1">
                                <a:latin typeface="Cambria Math" panose="02040503050406030204" pitchFamily="18" charset="0"/>
                              </a:rPr>
                              <m:t>𝑟</m:t>
                            </m:r>
                          </m:e>
                          <m:sub>
                            <m:r>
                              <a:rPr lang="en-US" sz="1200" i="1">
                                <a:latin typeface="Cambria Math" panose="02040503050406030204" pitchFamily="18" charset="0"/>
                              </a:rPr>
                              <m:t>𝑖</m:t>
                            </m:r>
                          </m:sub>
                        </m:sSub>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𝑟</m:t>
                            </m:r>
                          </m:e>
                          <m:sub>
                            <m:r>
                              <a:rPr lang="en-US" sz="1200" i="1">
                                <a:latin typeface="Cambria Math" panose="02040503050406030204" pitchFamily="18" charset="0"/>
                              </a:rPr>
                              <m:t>𝑗</m:t>
                            </m:r>
                          </m:sub>
                        </m:sSub>
                      </m:e>
                    </m:d>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𝑎</m:t>
                        </m:r>
                      </m:e>
                      <m:sub>
                        <m:r>
                          <a:rPr lang="en-US" sz="1200" i="1">
                            <a:latin typeface="Cambria Math" panose="02040503050406030204" pitchFamily="18" charset="0"/>
                          </a:rPr>
                          <m:t>4</m:t>
                        </m:r>
                      </m:sub>
                    </m:sSub>
                    <m:r>
                      <a:rPr lang="en-US" sz="1200" i="1">
                        <a:latin typeface="Cambria Math" panose="02040503050406030204" pitchFamily="18" charset="0"/>
                      </a:rPr>
                      <m:t>∗</m:t>
                    </m:r>
                  </m:oMath>
                </a14:m>
                <a:r>
                  <a:rPr lang="en-US" sz="1200" dirty="0"/>
                  <a:t>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𝑠</m:t>
                        </m:r>
                      </m:e>
                      <m:sub>
                        <m:r>
                          <a:rPr lang="en-US" sz="1200" i="1">
                            <a:latin typeface="Cambria Math" panose="02040503050406030204" pitchFamily="18" charset="0"/>
                          </a:rPr>
                          <m:t>𝑓𝑖𝑙𝑙</m:t>
                        </m:r>
                      </m:sub>
                    </m:sSub>
                    <m:d>
                      <m:dPr>
                        <m:ctrlPr>
                          <a:rPr lang="en-US" sz="1200" i="1">
                            <a:latin typeface="Cambria Math" panose="02040503050406030204" pitchFamily="18" charset="0"/>
                          </a:rPr>
                        </m:ctrlPr>
                      </m:dPr>
                      <m:e>
                        <m:sSub>
                          <m:sSubPr>
                            <m:ctrlPr>
                              <a:rPr lang="en-US" sz="1200" i="1">
                                <a:latin typeface="Cambria Math" panose="02040503050406030204" pitchFamily="18" charset="0"/>
                              </a:rPr>
                            </m:ctrlPr>
                          </m:sSubPr>
                          <m:e>
                            <m:r>
                              <a:rPr lang="en-US" sz="1200" i="1">
                                <a:latin typeface="Cambria Math" panose="02040503050406030204" pitchFamily="18" charset="0"/>
                              </a:rPr>
                              <m:t>𝑟</m:t>
                            </m:r>
                          </m:e>
                          <m:sub>
                            <m:r>
                              <a:rPr lang="en-US" sz="1200" i="1">
                                <a:latin typeface="Cambria Math" panose="02040503050406030204" pitchFamily="18" charset="0"/>
                              </a:rPr>
                              <m:t>𝑖</m:t>
                            </m:r>
                          </m:sub>
                        </m:sSub>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𝑟</m:t>
                            </m:r>
                          </m:e>
                          <m:sub>
                            <m:r>
                              <a:rPr lang="en-US" sz="1200" i="1">
                                <a:latin typeface="Cambria Math" panose="02040503050406030204" pitchFamily="18" charset="0"/>
                              </a:rPr>
                              <m:t>𝑗</m:t>
                            </m:r>
                          </m:sub>
                        </m:sSub>
                      </m:e>
                    </m:d>
                  </m:oMath>
                </a14:m>
                <a:endParaRPr lang="en-US" dirty="0"/>
              </a:p>
              <a:p>
                <a:endParaRPr lang="en-US" dirty="0"/>
              </a:p>
              <a:p>
                <a:endParaRPr lang="en-US" dirty="0"/>
              </a:p>
            </p:txBody>
          </p:sp>
        </mc:Choice>
        <mc:Fallback xmlns="">
          <p:sp>
            <p:nvSpPr>
              <p:cNvPr id="3" name="Segnaposto contenuto 2">
                <a:extLst>
                  <a:ext uri="{FF2B5EF4-FFF2-40B4-BE49-F238E27FC236}">
                    <a16:creationId xmlns:a16="http://schemas.microsoft.com/office/drawing/2014/main" id="{4CAB526F-91A1-487C-BDD9-2CAAA63024EA}"/>
                  </a:ext>
                </a:extLst>
              </p:cNvPr>
              <p:cNvSpPr>
                <a:spLocks noGrp="1" noRot="1" noChangeAspect="1" noMove="1" noResize="1" noEditPoints="1" noAdjustHandles="1" noChangeArrowheads="1" noChangeShapeType="1" noTextEdit="1"/>
              </p:cNvSpPr>
              <p:nvPr>
                <p:ph idx="1"/>
              </p:nvPr>
            </p:nvSpPr>
            <p:spPr>
              <a:blipFill>
                <a:blip r:embed="rId2"/>
                <a:stretch>
                  <a:fillRect t="-7535"/>
                </a:stretch>
              </a:blipFill>
            </p:spPr>
            <p:txBody>
              <a:bodyPr/>
              <a:lstStyle/>
              <a:p>
                <a:r>
                  <a:rPr lang="en-US">
                    <a:noFill/>
                  </a:rPr>
                  <a:t> </a:t>
                </a:r>
              </a:p>
            </p:txBody>
          </p:sp>
        </mc:Fallback>
      </mc:AlternateContent>
    </p:spTree>
    <p:extLst>
      <p:ext uri="{BB962C8B-B14F-4D97-AF65-F5344CB8AC3E}">
        <p14:creationId xmlns:p14="http://schemas.microsoft.com/office/powerpoint/2010/main" val="1559679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51C1BD2-E369-4904-A48C-C02304891426}"/>
              </a:ext>
            </a:extLst>
          </p:cNvPr>
          <p:cNvSpPr>
            <a:spLocks noGrp="1"/>
          </p:cNvSpPr>
          <p:nvPr>
            <p:ph type="title"/>
          </p:nvPr>
        </p:nvSpPr>
        <p:spPr/>
        <p:txBody>
          <a:bodyPr/>
          <a:lstStyle/>
          <a:p>
            <a:r>
              <a:rPr lang="it-IT" dirty="0" err="1"/>
              <a:t>Results</a:t>
            </a:r>
            <a:endParaRPr lang="en-US" dirty="0"/>
          </a:p>
        </p:txBody>
      </p:sp>
      <p:sp>
        <p:nvSpPr>
          <p:cNvPr id="3" name="Segnaposto contenuto 2">
            <a:extLst>
              <a:ext uri="{FF2B5EF4-FFF2-40B4-BE49-F238E27FC236}">
                <a16:creationId xmlns:a16="http://schemas.microsoft.com/office/drawing/2014/main" id="{809D96B4-A52A-4219-BA6C-304FF7BB3A36}"/>
              </a:ext>
            </a:extLst>
          </p:cNvPr>
          <p:cNvSpPr>
            <a:spLocks noGrp="1"/>
          </p:cNvSpPr>
          <p:nvPr>
            <p:ph idx="1"/>
          </p:nvPr>
        </p:nvSpPr>
        <p:spPr/>
        <p:txBody>
          <a:bodyPr/>
          <a:lstStyle/>
          <a:p>
            <a:r>
              <a:rPr lang="en-US" dirty="0"/>
              <a:t>Even though this approach is much faster than sliding window, the main problem is that it still has a very high detection time (about 47 s) , which makes it unsuitable for real-time applications.</a:t>
            </a:r>
          </a:p>
          <a:p>
            <a:r>
              <a:rPr lang="en-US" dirty="0"/>
              <a:t>Moreover, the selective search algorithm is a fixed algorithm so no learning is happening at that stage. This could lead to the generation of bad candidate region proposals</a:t>
            </a:r>
          </a:p>
        </p:txBody>
      </p:sp>
    </p:spTree>
    <p:extLst>
      <p:ext uri="{BB962C8B-B14F-4D97-AF65-F5344CB8AC3E}">
        <p14:creationId xmlns:p14="http://schemas.microsoft.com/office/powerpoint/2010/main" val="1978478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olo 1">
            <a:extLst>
              <a:ext uri="{FF2B5EF4-FFF2-40B4-BE49-F238E27FC236}">
                <a16:creationId xmlns:a16="http://schemas.microsoft.com/office/drawing/2014/main" id="{6FC193E9-7871-41C0-A380-AE3FAEE67F0B}"/>
              </a:ext>
            </a:extLst>
          </p:cNvPr>
          <p:cNvSpPr>
            <a:spLocks noGrp="1"/>
          </p:cNvSpPr>
          <p:nvPr>
            <p:ph type="title"/>
          </p:nvPr>
        </p:nvSpPr>
        <p:spPr>
          <a:xfrm>
            <a:off x="673754" y="643467"/>
            <a:ext cx="4203045" cy="1375608"/>
          </a:xfrm>
        </p:spPr>
        <p:txBody>
          <a:bodyPr anchor="ctr">
            <a:normAutofit/>
          </a:bodyPr>
          <a:lstStyle/>
          <a:p>
            <a:r>
              <a:rPr lang="it-IT">
                <a:solidFill>
                  <a:schemeClr val="bg1"/>
                </a:solidFill>
              </a:rPr>
              <a:t>Fast R-CNN</a:t>
            </a:r>
            <a:endParaRPr lang="en-US">
              <a:solidFill>
                <a:schemeClr val="bg1"/>
              </a:solidFill>
            </a:endParaRPr>
          </a:p>
        </p:txBody>
      </p:sp>
      <p:sp>
        <p:nvSpPr>
          <p:cNvPr id="3" name="Segnaposto contenuto 2">
            <a:extLst>
              <a:ext uri="{FF2B5EF4-FFF2-40B4-BE49-F238E27FC236}">
                <a16:creationId xmlns:a16="http://schemas.microsoft.com/office/drawing/2014/main" id="{C6A197A2-B5D3-4996-9F61-6A9C5A8B9B3B}"/>
              </a:ext>
            </a:extLst>
          </p:cNvPr>
          <p:cNvSpPr>
            <a:spLocks noGrp="1"/>
          </p:cNvSpPr>
          <p:nvPr>
            <p:ph idx="1"/>
          </p:nvPr>
        </p:nvSpPr>
        <p:spPr>
          <a:xfrm>
            <a:off x="673754" y="2160590"/>
            <a:ext cx="3973943" cy="3440110"/>
          </a:xfrm>
        </p:spPr>
        <p:txBody>
          <a:bodyPr>
            <a:normAutofit/>
          </a:bodyPr>
          <a:lstStyle/>
          <a:p>
            <a:pPr>
              <a:lnSpc>
                <a:spcPct val="90000"/>
              </a:lnSpc>
            </a:pPr>
            <a:r>
              <a:rPr lang="en-US" sz="1500" dirty="0">
                <a:solidFill>
                  <a:schemeClr val="bg1"/>
                </a:solidFill>
              </a:rPr>
              <a:t>This approach is an evolution of R-CNN approach. Instead of feeding the region proposals to the CNN, we feed the input image to the CNN to generate a feature map</a:t>
            </a:r>
          </a:p>
          <a:p>
            <a:pPr>
              <a:lnSpc>
                <a:spcPct val="90000"/>
              </a:lnSpc>
            </a:pPr>
            <a:r>
              <a:rPr lang="en-US" sz="1500" dirty="0">
                <a:solidFill>
                  <a:schemeClr val="bg1"/>
                </a:solidFill>
              </a:rPr>
              <a:t>From this feature map, we identify the region of proposals, warp them into squares and we reshape them into a fixed size by using a </a:t>
            </a:r>
            <a:r>
              <a:rPr lang="en-US" sz="1500">
                <a:solidFill>
                  <a:schemeClr val="bg1"/>
                </a:solidFill>
              </a:rPr>
              <a:t>RoI</a:t>
            </a:r>
            <a:r>
              <a:rPr lang="en-US" sz="1500" dirty="0">
                <a:solidFill>
                  <a:schemeClr val="bg1"/>
                </a:solidFill>
              </a:rPr>
              <a:t> pooling layer, so that it can be fed into a fully connected layer</a:t>
            </a:r>
          </a:p>
          <a:p>
            <a:pPr>
              <a:lnSpc>
                <a:spcPct val="90000"/>
              </a:lnSpc>
            </a:pPr>
            <a:r>
              <a:rPr lang="en-US" sz="1500" dirty="0">
                <a:solidFill>
                  <a:schemeClr val="bg1"/>
                </a:solidFill>
              </a:rPr>
              <a:t>From the </a:t>
            </a:r>
            <a:r>
              <a:rPr lang="en-US" sz="1500">
                <a:solidFill>
                  <a:schemeClr val="bg1"/>
                </a:solidFill>
              </a:rPr>
              <a:t>RoI</a:t>
            </a:r>
            <a:r>
              <a:rPr lang="en-US" sz="1500" dirty="0">
                <a:solidFill>
                  <a:schemeClr val="bg1"/>
                </a:solidFill>
              </a:rPr>
              <a:t> feature vector, we use a </a:t>
            </a:r>
            <a:r>
              <a:rPr lang="en-US" sz="1500">
                <a:solidFill>
                  <a:schemeClr val="bg1"/>
                </a:solidFill>
              </a:rPr>
              <a:t>softmax</a:t>
            </a:r>
            <a:r>
              <a:rPr lang="en-US" sz="1500" dirty="0">
                <a:solidFill>
                  <a:schemeClr val="bg1"/>
                </a:solidFill>
              </a:rPr>
              <a:t> layer to predict the class of the proposed region and also the offset values for the bounding box</a:t>
            </a:r>
          </a:p>
        </p:txBody>
      </p:sp>
      <p:pic>
        <p:nvPicPr>
          <p:cNvPr id="4" name="image16.jpeg">
            <a:extLst>
              <a:ext uri="{FF2B5EF4-FFF2-40B4-BE49-F238E27FC236}">
                <a16:creationId xmlns:a16="http://schemas.microsoft.com/office/drawing/2014/main" id="{945E0940-10A4-4DCB-B36A-8621C9069059}"/>
              </a:ext>
            </a:extLst>
          </p:cNvPr>
          <p:cNvPicPr/>
          <p:nvPr/>
        </p:nvPicPr>
        <p:blipFill>
          <a:blip r:embed="rId2" cstate="print"/>
          <a:stretch>
            <a:fillRect/>
          </a:stretch>
        </p:blipFill>
        <p:spPr>
          <a:xfrm>
            <a:off x="6096001" y="2046856"/>
            <a:ext cx="5143500" cy="2751772"/>
          </a:xfrm>
          <a:prstGeom prst="rect">
            <a:avLst/>
          </a:prstGeom>
        </p:spPr>
      </p:pic>
      <p:sp>
        <p:nvSpPr>
          <p:cNvPr id="15" name="Isosceles Triangle 1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210119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8FD0FB0-8CCB-43AB-8FE8-734C5D545FC5}"/>
              </a:ext>
            </a:extLst>
          </p:cNvPr>
          <p:cNvSpPr>
            <a:spLocks noGrp="1"/>
          </p:cNvSpPr>
          <p:nvPr>
            <p:ph type="title"/>
          </p:nvPr>
        </p:nvSpPr>
        <p:spPr>
          <a:xfrm>
            <a:off x="677334" y="0"/>
            <a:ext cx="8596668" cy="1320800"/>
          </a:xfrm>
        </p:spPr>
        <p:txBody>
          <a:bodyPr/>
          <a:lstStyle/>
          <a:p>
            <a:r>
              <a:rPr lang="it-IT" dirty="0"/>
              <a:t>ROI Pooling Layer</a:t>
            </a:r>
            <a:endParaRPr lang="en-US" dirty="0"/>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EC769D24-A12A-4FBD-94C7-D4D6B0960570}"/>
                  </a:ext>
                </a:extLst>
              </p:cNvPr>
              <p:cNvSpPr>
                <a:spLocks noGrp="1"/>
              </p:cNvSpPr>
              <p:nvPr>
                <p:ph idx="1"/>
              </p:nvPr>
            </p:nvSpPr>
            <p:spPr>
              <a:xfrm>
                <a:off x="677334" y="1095616"/>
                <a:ext cx="8596668" cy="3880773"/>
              </a:xfrm>
            </p:spPr>
            <p:txBody>
              <a:bodyPr>
                <a:normAutofit/>
              </a:bodyPr>
              <a:lstStyle/>
              <a:p>
                <a:r>
                  <a:rPr lang="en-US" dirty="0"/>
                  <a:t>Takes two inputs</a:t>
                </a:r>
              </a:p>
              <a:p>
                <a:pPr lvl="2">
                  <a:buFont typeface="+mj-lt"/>
                  <a:buAutoNum type="arabicPeriod"/>
                </a:pPr>
                <a:r>
                  <a:rPr lang="en-US" dirty="0"/>
                  <a:t>A feature map obtained from a Convolutional Neural Network after multiple convolutions and pooling layers.</a:t>
                </a:r>
              </a:p>
              <a:p>
                <a:pPr lvl="2">
                  <a:buFont typeface="+mj-lt"/>
                  <a:buAutoNum type="arabicPeriod"/>
                </a:pPr>
                <a:r>
                  <a:rPr lang="en-US" dirty="0"/>
                  <a:t>‘N’ proposals or Region of Interests from Region proposal network. Each proposal has five values, the first one indicating the index and the rest of the four are proposal coordinates. Generally, it represents the top-left and bottom-right corner of the proposal</a:t>
                </a:r>
              </a:p>
              <a:p>
                <a:r>
                  <a:rPr lang="en-US" dirty="0"/>
                  <a:t>Suppose we got the region proposal from with size h*w  and we would like to have an output layer with size H*W. </a:t>
                </a:r>
              </a:p>
              <a:p>
                <a:r>
                  <a:rPr lang="en-US" dirty="0"/>
                  <a:t>Then, the area of each pooling area will be =	</a:t>
                </a:r>
                <a14:m>
                  <m:oMath xmlns:m="http://schemas.openxmlformats.org/officeDocument/2006/math">
                    <m:f>
                      <m:fPr>
                        <m:ctrlPr>
                          <a:rPr lang="it-IT" b="0" i="1" smtClean="0">
                            <a:latin typeface="Cambria Math" panose="02040503050406030204" pitchFamily="18" charset="0"/>
                          </a:rPr>
                        </m:ctrlPr>
                      </m:fPr>
                      <m:num>
                        <m:r>
                          <a:rPr lang="it-IT" b="0" i="1" smtClean="0">
                            <a:latin typeface="Cambria Math" panose="02040503050406030204" pitchFamily="18" charset="0"/>
                          </a:rPr>
                          <m:t>h</m:t>
                        </m:r>
                      </m:num>
                      <m:den>
                        <m:r>
                          <a:rPr lang="it-IT" b="0" i="1" smtClean="0">
                            <a:latin typeface="Cambria Math" panose="02040503050406030204" pitchFamily="18" charset="0"/>
                          </a:rPr>
                          <m:t>𝐻</m:t>
                        </m:r>
                      </m:den>
                    </m:f>
                    <m:r>
                      <a:rPr lang="it-IT" b="0" i="1" smtClean="0">
                        <a:latin typeface="Cambria Math" panose="02040503050406030204" pitchFamily="18" charset="0"/>
                      </a:rPr>
                      <m:t>∗</m:t>
                    </m:r>
                    <m:f>
                      <m:fPr>
                        <m:ctrlPr>
                          <a:rPr lang="it-IT" b="0" i="1" smtClean="0">
                            <a:latin typeface="Cambria Math" panose="02040503050406030204" pitchFamily="18" charset="0"/>
                          </a:rPr>
                        </m:ctrlPr>
                      </m:fPr>
                      <m:num>
                        <m:r>
                          <a:rPr lang="it-IT" b="0" i="1" smtClean="0">
                            <a:latin typeface="Cambria Math" panose="02040503050406030204" pitchFamily="18" charset="0"/>
                          </a:rPr>
                          <m:t>𝑤</m:t>
                        </m:r>
                      </m:num>
                      <m:den>
                        <m:r>
                          <a:rPr lang="it-IT" b="0" i="1" smtClean="0">
                            <a:latin typeface="Cambria Math" panose="02040503050406030204" pitchFamily="18" charset="0"/>
                          </a:rPr>
                          <m:t>𝑊</m:t>
                        </m:r>
                      </m:den>
                    </m:f>
                  </m:oMath>
                </a14:m>
                <a:endParaRPr lang="en-US" dirty="0"/>
              </a:p>
              <a:p>
                <a:pPr marL="0" indent="0">
                  <a:buNone/>
                </a:pPr>
                <a:endParaRPr lang="en-US" dirty="0"/>
              </a:p>
              <a:p>
                <a:endParaRPr lang="en-US" dirty="0"/>
              </a:p>
            </p:txBody>
          </p:sp>
        </mc:Choice>
        <mc:Fallback xmlns="">
          <p:sp>
            <p:nvSpPr>
              <p:cNvPr id="3" name="Segnaposto contenuto 2">
                <a:extLst>
                  <a:ext uri="{FF2B5EF4-FFF2-40B4-BE49-F238E27FC236}">
                    <a16:creationId xmlns:a16="http://schemas.microsoft.com/office/drawing/2014/main" id="{EC769D24-A12A-4FBD-94C7-D4D6B0960570}"/>
                  </a:ext>
                </a:extLst>
              </p:cNvPr>
              <p:cNvSpPr>
                <a:spLocks noGrp="1" noRot="1" noChangeAspect="1" noMove="1" noResize="1" noEditPoints="1" noAdjustHandles="1" noChangeArrowheads="1" noChangeShapeType="1" noTextEdit="1"/>
              </p:cNvSpPr>
              <p:nvPr>
                <p:ph idx="1"/>
              </p:nvPr>
            </p:nvSpPr>
            <p:spPr>
              <a:xfrm>
                <a:off x="677334" y="1095616"/>
                <a:ext cx="8596668" cy="3880773"/>
              </a:xfrm>
              <a:blipFill>
                <a:blip r:embed="rId2"/>
                <a:stretch>
                  <a:fillRect l="-142" t="-1101" r="-780"/>
                </a:stretch>
              </a:blipFill>
            </p:spPr>
            <p:txBody>
              <a:bodyPr/>
              <a:lstStyle/>
              <a:p>
                <a:r>
                  <a:rPr lang="en-US">
                    <a:noFill/>
                  </a:rPr>
                  <a:t> </a:t>
                </a:r>
              </a:p>
            </p:txBody>
          </p:sp>
        </mc:Fallback>
      </mc:AlternateContent>
      <p:pic>
        <p:nvPicPr>
          <p:cNvPr id="14" name="image17.jpeg">
            <a:extLst>
              <a:ext uri="{FF2B5EF4-FFF2-40B4-BE49-F238E27FC236}">
                <a16:creationId xmlns:a16="http://schemas.microsoft.com/office/drawing/2014/main" id="{83F7EED2-1838-412A-9563-79E72CEC11D7}"/>
              </a:ext>
            </a:extLst>
          </p:cNvPr>
          <p:cNvPicPr/>
          <p:nvPr/>
        </p:nvPicPr>
        <p:blipFill>
          <a:blip r:embed="rId3" cstate="print"/>
          <a:stretch>
            <a:fillRect/>
          </a:stretch>
        </p:blipFill>
        <p:spPr>
          <a:xfrm>
            <a:off x="1299672" y="4201748"/>
            <a:ext cx="7676548" cy="2514347"/>
          </a:xfrm>
          <a:prstGeom prst="rect">
            <a:avLst/>
          </a:prstGeom>
        </p:spPr>
      </p:pic>
    </p:spTree>
    <p:extLst>
      <p:ext uri="{BB962C8B-B14F-4D97-AF65-F5344CB8AC3E}">
        <p14:creationId xmlns:p14="http://schemas.microsoft.com/office/powerpoint/2010/main" val="183341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C9F5179-CA33-448B-8DD8-08357CE85CC1}"/>
              </a:ext>
            </a:extLst>
          </p:cNvPr>
          <p:cNvSpPr>
            <a:spLocks noGrp="1"/>
          </p:cNvSpPr>
          <p:nvPr>
            <p:ph type="title"/>
          </p:nvPr>
        </p:nvSpPr>
        <p:spPr>
          <a:xfrm>
            <a:off x="677334" y="156238"/>
            <a:ext cx="8596668" cy="1320800"/>
          </a:xfrm>
        </p:spPr>
        <p:txBody>
          <a:bodyPr/>
          <a:lstStyle/>
          <a:p>
            <a:r>
              <a:rPr lang="it-IT" dirty="0"/>
              <a:t>Loss </a:t>
            </a:r>
            <a:r>
              <a:rPr lang="it-IT" dirty="0" err="1"/>
              <a:t>Function</a:t>
            </a:r>
            <a:endParaRPr lang="en-US" dirty="0"/>
          </a:p>
        </p:txBody>
      </p:sp>
      <p:sp>
        <p:nvSpPr>
          <p:cNvPr id="3" name="Segnaposto contenuto 2">
            <a:extLst>
              <a:ext uri="{FF2B5EF4-FFF2-40B4-BE49-F238E27FC236}">
                <a16:creationId xmlns:a16="http://schemas.microsoft.com/office/drawing/2014/main" id="{9CA260BF-7C00-4E37-86AC-CE1139C76D24}"/>
              </a:ext>
            </a:extLst>
          </p:cNvPr>
          <p:cNvSpPr>
            <a:spLocks noGrp="1"/>
          </p:cNvSpPr>
          <p:nvPr>
            <p:ph idx="1"/>
          </p:nvPr>
        </p:nvSpPr>
        <p:spPr>
          <a:xfrm>
            <a:off x="301949" y="816638"/>
            <a:ext cx="8596668" cy="3880773"/>
          </a:xfrm>
        </p:spPr>
        <p:txBody>
          <a:bodyPr/>
          <a:lstStyle/>
          <a:p>
            <a:r>
              <a:rPr lang="en-US" dirty="0"/>
              <a:t>Multi-task loss function that combines Log Loss of classification as a classification function loss and Smooth L1 loss of bounding-box regression as a bounding-box function loss</a:t>
            </a:r>
          </a:p>
        </p:txBody>
      </p:sp>
      <p:pic>
        <p:nvPicPr>
          <p:cNvPr id="4" name="image19.png">
            <a:extLst>
              <a:ext uri="{FF2B5EF4-FFF2-40B4-BE49-F238E27FC236}">
                <a16:creationId xmlns:a16="http://schemas.microsoft.com/office/drawing/2014/main" id="{3789FA15-4E8B-4662-969E-451823DE2F33}"/>
              </a:ext>
            </a:extLst>
          </p:cNvPr>
          <p:cNvPicPr/>
          <p:nvPr/>
        </p:nvPicPr>
        <p:blipFill>
          <a:blip r:embed="rId2" cstate="print"/>
          <a:stretch>
            <a:fillRect/>
          </a:stretch>
        </p:blipFill>
        <p:spPr>
          <a:xfrm>
            <a:off x="3031122" y="1917554"/>
            <a:ext cx="4382770" cy="967740"/>
          </a:xfrm>
          <a:prstGeom prst="rect">
            <a:avLst/>
          </a:prstGeom>
        </p:spPr>
      </p:pic>
      <p:pic>
        <p:nvPicPr>
          <p:cNvPr id="5" name="image20.jpeg">
            <a:extLst>
              <a:ext uri="{FF2B5EF4-FFF2-40B4-BE49-F238E27FC236}">
                <a16:creationId xmlns:a16="http://schemas.microsoft.com/office/drawing/2014/main" id="{6F0F43F5-F30F-453F-A053-2E2C9EE7C027}"/>
              </a:ext>
            </a:extLst>
          </p:cNvPr>
          <p:cNvPicPr/>
          <p:nvPr/>
        </p:nvPicPr>
        <p:blipFill>
          <a:blip r:embed="rId3" cstate="print"/>
          <a:stretch>
            <a:fillRect/>
          </a:stretch>
        </p:blipFill>
        <p:spPr>
          <a:xfrm>
            <a:off x="2246897" y="3054456"/>
            <a:ext cx="6134100" cy="1586865"/>
          </a:xfrm>
          <a:prstGeom prst="rect">
            <a:avLst/>
          </a:prstGeom>
        </p:spPr>
      </p:pic>
      <p:pic>
        <p:nvPicPr>
          <p:cNvPr id="6" name="image22.jpeg">
            <a:extLst>
              <a:ext uri="{FF2B5EF4-FFF2-40B4-BE49-F238E27FC236}">
                <a16:creationId xmlns:a16="http://schemas.microsoft.com/office/drawing/2014/main" id="{C0E31378-CB97-4178-994F-40653281BB2C}"/>
              </a:ext>
            </a:extLst>
          </p:cNvPr>
          <p:cNvPicPr/>
          <p:nvPr/>
        </p:nvPicPr>
        <p:blipFill>
          <a:blip r:embed="rId4" cstate="print"/>
          <a:stretch>
            <a:fillRect/>
          </a:stretch>
        </p:blipFill>
        <p:spPr>
          <a:xfrm>
            <a:off x="3585401" y="4641321"/>
            <a:ext cx="3457091" cy="2110132"/>
          </a:xfrm>
          <a:prstGeom prst="rect">
            <a:avLst/>
          </a:prstGeom>
        </p:spPr>
      </p:pic>
    </p:spTree>
    <p:extLst>
      <p:ext uri="{BB962C8B-B14F-4D97-AF65-F5344CB8AC3E}">
        <p14:creationId xmlns:p14="http://schemas.microsoft.com/office/powerpoint/2010/main" val="1006586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762C858-16C2-408F-A130-7BC0C5E8DA4D}"/>
              </a:ext>
            </a:extLst>
          </p:cNvPr>
          <p:cNvSpPr>
            <a:spLocks noGrp="1"/>
          </p:cNvSpPr>
          <p:nvPr>
            <p:ph type="title"/>
          </p:nvPr>
        </p:nvSpPr>
        <p:spPr>
          <a:xfrm>
            <a:off x="1248432" y="84090"/>
            <a:ext cx="10197494" cy="1099457"/>
          </a:xfrm>
        </p:spPr>
        <p:txBody>
          <a:bodyPr>
            <a:normAutofit/>
          </a:bodyPr>
          <a:lstStyle/>
          <a:p>
            <a:r>
              <a:rPr lang="it-IT" dirty="0" err="1"/>
              <a:t>Results</a:t>
            </a:r>
            <a:endParaRPr lang="en-US" dirty="0"/>
          </a:p>
        </p:txBody>
      </p:sp>
      <p:graphicFrame>
        <p:nvGraphicFramePr>
          <p:cNvPr id="4" name="Segnaposto contenuto 3">
            <a:extLst>
              <a:ext uri="{FF2B5EF4-FFF2-40B4-BE49-F238E27FC236}">
                <a16:creationId xmlns:a16="http://schemas.microsoft.com/office/drawing/2014/main" id="{D2D21CBC-ACC9-468A-87F1-9242E88B974B}"/>
              </a:ext>
            </a:extLst>
          </p:cNvPr>
          <p:cNvGraphicFramePr>
            <a:graphicFrameLocks noGrp="1"/>
          </p:cNvGraphicFramePr>
          <p:nvPr>
            <p:ph idx="1"/>
            <p:extLst>
              <p:ext uri="{D42A27DB-BD31-4B8C-83A1-F6EECF244321}">
                <p14:modId xmlns:p14="http://schemas.microsoft.com/office/powerpoint/2010/main" val="323776068"/>
              </p:ext>
            </p:extLst>
          </p:nvPr>
        </p:nvGraphicFramePr>
        <p:xfrm>
          <a:off x="2019957" y="771524"/>
          <a:ext cx="6676368" cy="5735376"/>
        </p:xfrm>
        <a:graphic>
          <a:graphicData uri="http://schemas.openxmlformats.org/drawingml/2006/table">
            <a:tbl>
              <a:tblPr firstRow="1" firstCol="1" lastRow="1" lastCol="1" bandRow="1" bandCol="1">
                <a:tableStyleId>{5C22544A-7EE6-4342-B048-85BDC9FD1C3A}</a:tableStyleId>
              </a:tblPr>
              <a:tblGrid>
                <a:gridCol w="2038025">
                  <a:extLst>
                    <a:ext uri="{9D8B030D-6E8A-4147-A177-3AD203B41FA5}">
                      <a16:colId xmlns:a16="http://schemas.microsoft.com/office/drawing/2014/main" val="1609747106"/>
                    </a:ext>
                  </a:extLst>
                </a:gridCol>
                <a:gridCol w="2354933">
                  <a:extLst>
                    <a:ext uri="{9D8B030D-6E8A-4147-A177-3AD203B41FA5}">
                      <a16:colId xmlns:a16="http://schemas.microsoft.com/office/drawing/2014/main" val="1011594906"/>
                    </a:ext>
                  </a:extLst>
                </a:gridCol>
                <a:gridCol w="2283410">
                  <a:extLst>
                    <a:ext uri="{9D8B030D-6E8A-4147-A177-3AD203B41FA5}">
                      <a16:colId xmlns:a16="http://schemas.microsoft.com/office/drawing/2014/main" val="98524922"/>
                    </a:ext>
                  </a:extLst>
                </a:gridCol>
              </a:tblGrid>
              <a:tr h="534138">
                <a:tc>
                  <a:txBody>
                    <a:bodyPr/>
                    <a:lstStyle/>
                    <a:p>
                      <a:pPr marL="69850" algn="l"/>
                      <a:r>
                        <a:rPr lang="en-US" sz="1700" dirty="0">
                          <a:effectLst/>
                        </a:rPr>
                        <a:t> </a:t>
                      </a:r>
                      <a:endParaRPr lang="en-US" sz="1900" dirty="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668020" marR="665480" algn="ctr">
                        <a:spcAft>
                          <a:spcPts val="0"/>
                        </a:spcAft>
                      </a:pPr>
                      <a:r>
                        <a:rPr lang="en-US" sz="1900">
                          <a:effectLst/>
                        </a:rPr>
                        <a:t>R-CNN</a:t>
                      </a:r>
                      <a:endParaRPr lang="en-US" sz="19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642620" marR="637540" algn="ctr">
                        <a:spcAft>
                          <a:spcPts val="0"/>
                        </a:spcAft>
                      </a:pPr>
                      <a:r>
                        <a:rPr lang="en-US" sz="1900" dirty="0">
                          <a:effectLst/>
                        </a:rPr>
                        <a:t>Fast R-CNN</a:t>
                      </a:r>
                      <a:endParaRPr lang="en-US" sz="1900" dirty="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extLst>
                  <a:ext uri="{0D108BD9-81ED-4DB2-BD59-A6C34878D82A}">
                    <a16:rowId xmlns:a16="http://schemas.microsoft.com/office/drawing/2014/main" val="3857935726"/>
                  </a:ext>
                </a:extLst>
              </a:tr>
              <a:tr h="457344">
                <a:tc>
                  <a:txBody>
                    <a:bodyPr/>
                    <a:lstStyle/>
                    <a:p>
                      <a:pPr marL="69850" algn="l"/>
                      <a:r>
                        <a:rPr lang="en-US" sz="1900">
                          <a:effectLst/>
                        </a:rPr>
                        <a:t>Training time</a:t>
                      </a:r>
                      <a:endParaRPr lang="en-US" sz="19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672465" marR="664845" algn="ctr">
                        <a:spcAft>
                          <a:spcPts val="0"/>
                        </a:spcAft>
                      </a:pPr>
                      <a:r>
                        <a:rPr lang="en-US" sz="1900">
                          <a:effectLst/>
                        </a:rPr>
                        <a:t>84 hours</a:t>
                      </a:r>
                      <a:endParaRPr lang="en-US" sz="19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752475" algn="l"/>
                      <a:r>
                        <a:rPr lang="en-US" sz="1900">
                          <a:effectLst/>
                        </a:rPr>
                        <a:t>9.5 hours</a:t>
                      </a:r>
                      <a:endParaRPr lang="en-US" sz="19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extLst>
                  <a:ext uri="{0D108BD9-81ED-4DB2-BD59-A6C34878D82A}">
                    <a16:rowId xmlns:a16="http://schemas.microsoft.com/office/drawing/2014/main" val="4147216668"/>
                  </a:ext>
                </a:extLst>
              </a:tr>
              <a:tr h="605991">
                <a:tc>
                  <a:txBody>
                    <a:bodyPr/>
                    <a:lstStyle/>
                    <a:p>
                      <a:pPr marL="69850" algn="l"/>
                      <a:r>
                        <a:rPr lang="en-US" sz="1900">
                          <a:effectLst/>
                        </a:rPr>
                        <a:t>(Speedup)</a:t>
                      </a:r>
                      <a:endParaRPr lang="en-US" sz="19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672465" marR="662940" algn="ctr">
                        <a:spcAft>
                          <a:spcPts val="0"/>
                        </a:spcAft>
                      </a:pPr>
                      <a:r>
                        <a:rPr lang="en-US" sz="1900" dirty="0">
                          <a:effectLst/>
                        </a:rPr>
                        <a:t>1x</a:t>
                      </a:r>
                      <a:endParaRPr lang="en-US" sz="1900" dirty="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642620" marR="635000" algn="ctr">
                        <a:spcAft>
                          <a:spcPts val="0"/>
                        </a:spcAft>
                      </a:pPr>
                      <a:r>
                        <a:rPr lang="en-US" sz="1900" dirty="0">
                          <a:effectLst/>
                        </a:rPr>
                        <a:t>8.8x</a:t>
                      </a:r>
                      <a:endParaRPr lang="en-US" sz="1900" dirty="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extLst>
                  <a:ext uri="{0D108BD9-81ED-4DB2-BD59-A6C34878D82A}">
                    <a16:rowId xmlns:a16="http://schemas.microsoft.com/office/drawing/2014/main" val="2644056361"/>
                  </a:ext>
                </a:extLst>
              </a:tr>
              <a:tr h="674701">
                <a:tc>
                  <a:txBody>
                    <a:bodyPr/>
                    <a:lstStyle/>
                    <a:p>
                      <a:pPr marL="69850" algn="l">
                        <a:lnSpc>
                          <a:spcPts val="1240"/>
                        </a:lnSpc>
                      </a:pPr>
                      <a:endParaRPr lang="en-US" sz="1900" dirty="0">
                        <a:effectLst/>
                      </a:endParaRPr>
                    </a:p>
                    <a:p>
                      <a:pPr marL="69850" algn="l">
                        <a:lnSpc>
                          <a:spcPct val="100000"/>
                        </a:lnSpc>
                      </a:pPr>
                      <a:r>
                        <a:rPr lang="en-US" sz="1900" dirty="0">
                          <a:effectLst/>
                        </a:rPr>
                        <a:t>Test time per image</a:t>
                      </a:r>
                      <a:endParaRPr lang="en-US" sz="1900" dirty="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672465" marR="665480" algn="ctr">
                        <a:lnSpc>
                          <a:spcPts val="1240"/>
                        </a:lnSpc>
                        <a:spcAft>
                          <a:spcPts val="0"/>
                        </a:spcAft>
                      </a:pPr>
                      <a:endParaRPr lang="en-US" sz="1900" dirty="0">
                        <a:effectLst/>
                      </a:endParaRPr>
                    </a:p>
                    <a:p>
                      <a:pPr marL="672465" marR="665480" algn="ctr">
                        <a:lnSpc>
                          <a:spcPts val="1240"/>
                        </a:lnSpc>
                        <a:spcAft>
                          <a:spcPts val="0"/>
                        </a:spcAft>
                      </a:pPr>
                      <a:endParaRPr lang="en-US" sz="1900" dirty="0">
                        <a:effectLst/>
                      </a:endParaRPr>
                    </a:p>
                    <a:p>
                      <a:pPr marL="672465" marR="665480" algn="ctr">
                        <a:lnSpc>
                          <a:spcPts val="1240"/>
                        </a:lnSpc>
                        <a:spcAft>
                          <a:spcPts val="0"/>
                        </a:spcAft>
                      </a:pPr>
                      <a:r>
                        <a:rPr lang="en-US" sz="1900" dirty="0">
                          <a:effectLst/>
                        </a:rPr>
                        <a:t>47 seconds</a:t>
                      </a:r>
                      <a:endParaRPr lang="en-US" sz="1900" dirty="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627380" algn="l">
                        <a:lnSpc>
                          <a:spcPts val="1240"/>
                        </a:lnSpc>
                      </a:pPr>
                      <a:endParaRPr lang="en-US" sz="1900" dirty="0">
                        <a:effectLst/>
                      </a:endParaRPr>
                    </a:p>
                    <a:p>
                      <a:pPr marL="627380" algn="l">
                        <a:lnSpc>
                          <a:spcPts val="1240"/>
                        </a:lnSpc>
                      </a:pPr>
                      <a:endParaRPr lang="en-US" sz="1900" dirty="0">
                        <a:effectLst/>
                      </a:endParaRPr>
                    </a:p>
                    <a:p>
                      <a:pPr marL="627380" algn="l">
                        <a:lnSpc>
                          <a:spcPts val="1240"/>
                        </a:lnSpc>
                      </a:pPr>
                      <a:r>
                        <a:rPr lang="en-US" sz="1900" dirty="0">
                          <a:effectLst/>
                        </a:rPr>
                        <a:t>0.32 seconds</a:t>
                      </a:r>
                      <a:endParaRPr lang="en-US" sz="1900" dirty="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extLst>
                  <a:ext uri="{0D108BD9-81ED-4DB2-BD59-A6C34878D82A}">
                    <a16:rowId xmlns:a16="http://schemas.microsoft.com/office/drawing/2014/main" val="734009465"/>
                  </a:ext>
                </a:extLst>
              </a:tr>
              <a:tr h="481900">
                <a:tc>
                  <a:txBody>
                    <a:bodyPr/>
                    <a:lstStyle/>
                    <a:p>
                      <a:pPr marL="69850" algn="l"/>
                      <a:r>
                        <a:rPr lang="en-US" sz="1900">
                          <a:effectLst/>
                        </a:rPr>
                        <a:t>(Speedup)</a:t>
                      </a:r>
                      <a:endParaRPr lang="en-US" sz="19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672465" marR="662940" algn="ctr">
                        <a:spcAft>
                          <a:spcPts val="0"/>
                        </a:spcAft>
                      </a:pPr>
                      <a:r>
                        <a:rPr lang="en-US" sz="1900">
                          <a:effectLst/>
                        </a:rPr>
                        <a:t>1x</a:t>
                      </a:r>
                      <a:endParaRPr lang="en-US" sz="19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642620" marR="635000" algn="ctr">
                        <a:spcAft>
                          <a:spcPts val="0"/>
                        </a:spcAft>
                      </a:pPr>
                      <a:r>
                        <a:rPr lang="en-US" sz="1900">
                          <a:effectLst/>
                        </a:rPr>
                        <a:t>146x</a:t>
                      </a:r>
                      <a:endParaRPr lang="en-US" sz="19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extLst>
                  <a:ext uri="{0D108BD9-81ED-4DB2-BD59-A6C34878D82A}">
                    <a16:rowId xmlns:a16="http://schemas.microsoft.com/office/drawing/2014/main" val="2183746648"/>
                  </a:ext>
                </a:extLst>
              </a:tr>
              <a:tr h="990403">
                <a:tc>
                  <a:txBody>
                    <a:bodyPr/>
                    <a:lstStyle/>
                    <a:p>
                      <a:pPr marL="69850" marR="474980" algn="l">
                        <a:lnSpc>
                          <a:spcPts val="1270"/>
                        </a:lnSpc>
                        <a:spcBef>
                          <a:spcPts val="15"/>
                        </a:spcBef>
                        <a:spcAft>
                          <a:spcPts val="0"/>
                        </a:spcAft>
                      </a:pPr>
                      <a:endParaRPr lang="en-US" sz="1900" dirty="0">
                        <a:effectLst/>
                      </a:endParaRPr>
                    </a:p>
                    <a:p>
                      <a:pPr marL="69850" marR="474980" algn="l">
                        <a:lnSpc>
                          <a:spcPct val="100000"/>
                        </a:lnSpc>
                        <a:spcBef>
                          <a:spcPts val="15"/>
                        </a:spcBef>
                        <a:spcAft>
                          <a:spcPts val="0"/>
                        </a:spcAft>
                      </a:pPr>
                      <a:r>
                        <a:rPr lang="en-US" sz="1900" dirty="0">
                          <a:effectLst/>
                        </a:rPr>
                        <a:t>Test time per image with Selective Search</a:t>
                      </a:r>
                      <a:endParaRPr lang="en-US" sz="1900" dirty="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672465" marR="665480" algn="ctr">
                        <a:spcAft>
                          <a:spcPts val="0"/>
                        </a:spcAft>
                      </a:pPr>
                      <a:endParaRPr lang="en-US" sz="1900" dirty="0">
                        <a:effectLst/>
                      </a:endParaRPr>
                    </a:p>
                    <a:p>
                      <a:pPr marL="672465" marR="665480" algn="ctr">
                        <a:spcAft>
                          <a:spcPts val="0"/>
                        </a:spcAft>
                      </a:pPr>
                      <a:r>
                        <a:rPr lang="en-US" sz="1900" dirty="0">
                          <a:effectLst/>
                        </a:rPr>
                        <a:t>50 seconds</a:t>
                      </a:r>
                      <a:endParaRPr lang="en-US" sz="1900" dirty="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642620" marR="635635" algn="ctr">
                        <a:spcAft>
                          <a:spcPts val="0"/>
                        </a:spcAft>
                      </a:pPr>
                      <a:endParaRPr lang="en-US" sz="1900" dirty="0">
                        <a:effectLst/>
                      </a:endParaRPr>
                    </a:p>
                    <a:p>
                      <a:pPr marL="642620" marR="635635" algn="ctr">
                        <a:spcAft>
                          <a:spcPts val="0"/>
                        </a:spcAft>
                      </a:pPr>
                      <a:r>
                        <a:rPr lang="en-US" sz="1900" dirty="0">
                          <a:effectLst/>
                        </a:rPr>
                        <a:t>2 seconds</a:t>
                      </a:r>
                      <a:endParaRPr lang="en-US" sz="1900" dirty="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extLst>
                  <a:ext uri="{0D108BD9-81ED-4DB2-BD59-A6C34878D82A}">
                    <a16:rowId xmlns:a16="http://schemas.microsoft.com/office/drawing/2014/main" val="738568985"/>
                  </a:ext>
                </a:extLst>
              </a:tr>
              <a:tr h="397921">
                <a:tc>
                  <a:txBody>
                    <a:bodyPr/>
                    <a:lstStyle/>
                    <a:p>
                      <a:pPr marL="69850" algn="l"/>
                      <a:r>
                        <a:rPr lang="en-US" sz="1900">
                          <a:effectLst/>
                        </a:rPr>
                        <a:t>(Speedup)</a:t>
                      </a:r>
                      <a:endParaRPr lang="en-US" sz="19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672465" marR="662940" algn="ctr">
                        <a:spcAft>
                          <a:spcPts val="0"/>
                        </a:spcAft>
                      </a:pPr>
                      <a:r>
                        <a:rPr lang="en-US" sz="1900">
                          <a:effectLst/>
                        </a:rPr>
                        <a:t>1x</a:t>
                      </a:r>
                      <a:endParaRPr lang="en-US" sz="19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642620" marR="636270" algn="ctr">
                        <a:spcAft>
                          <a:spcPts val="0"/>
                        </a:spcAft>
                      </a:pPr>
                      <a:r>
                        <a:rPr lang="en-US" sz="1900" dirty="0">
                          <a:effectLst/>
                        </a:rPr>
                        <a:t>25x</a:t>
                      </a:r>
                      <a:endParaRPr lang="en-US" sz="1900" dirty="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extLst>
                  <a:ext uri="{0D108BD9-81ED-4DB2-BD59-A6C34878D82A}">
                    <a16:rowId xmlns:a16="http://schemas.microsoft.com/office/drawing/2014/main" val="3581817287"/>
                  </a:ext>
                </a:extLst>
              </a:tr>
              <a:tr h="801207">
                <a:tc>
                  <a:txBody>
                    <a:bodyPr/>
                    <a:lstStyle/>
                    <a:p>
                      <a:pPr marL="69850" marR="88900" algn="l"/>
                      <a:r>
                        <a:rPr lang="en-US" sz="1900">
                          <a:effectLst/>
                        </a:rPr>
                        <a:t>mAP(tested with VOC 2007 test set)</a:t>
                      </a:r>
                      <a:endParaRPr lang="en-US" sz="19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672465" marR="662305" algn="ctr">
                        <a:spcAft>
                          <a:spcPts val="0"/>
                        </a:spcAft>
                      </a:pPr>
                      <a:r>
                        <a:rPr lang="en-US" sz="1900" dirty="0">
                          <a:effectLst/>
                        </a:rPr>
                        <a:t>66.0</a:t>
                      </a:r>
                      <a:endParaRPr lang="en-US" sz="1900" dirty="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642620" marR="636270" algn="ctr">
                        <a:spcAft>
                          <a:spcPts val="0"/>
                        </a:spcAft>
                      </a:pPr>
                      <a:r>
                        <a:rPr lang="en-US" sz="1900" dirty="0">
                          <a:effectLst/>
                        </a:rPr>
                        <a:t>66.9</a:t>
                      </a:r>
                      <a:endParaRPr lang="en-US" sz="1900" dirty="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extLst>
                  <a:ext uri="{0D108BD9-81ED-4DB2-BD59-A6C34878D82A}">
                    <a16:rowId xmlns:a16="http://schemas.microsoft.com/office/drawing/2014/main" val="2591013843"/>
                  </a:ext>
                </a:extLst>
              </a:tr>
            </a:tbl>
          </a:graphicData>
        </a:graphic>
      </p:graphicFrame>
    </p:spTree>
    <p:extLst>
      <p:ext uri="{BB962C8B-B14F-4D97-AF65-F5344CB8AC3E}">
        <p14:creationId xmlns:p14="http://schemas.microsoft.com/office/powerpoint/2010/main" val="3121267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03E4CD7-99C4-4893-A30F-A4F8DBF70448}"/>
              </a:ext>
            </a:extLst>
          </p:cNvPr>
          <p:cNvSpPr>
            <a:spLocks noGrp="1"/>
          </p:cNvSpPr>
          <p:nvPr>
            <p:ph type="title"/>
          </p:nvPr>
        </p:nvSpPr>
        <p:spPr>
          <a:xfrm>
            <a:off x="730988" y="307098"/>
            <a:ext cx="8596668" cy="1320800"/>
          </a:xfrm>
        </p:spPr>
        <p:txBody>
          <a:bodyPr/>
          <a:lstStyle/>
          <a:p>
            <a:r>
              <a:rPr lang="it-IT" dirty="0" err="1"/>
              <a:t>Bottleneck</a:t>
            </a:r>
            <a:endParaRPr lang="en-US" dirty="0"/>
          </a:p>
        </p:txBody>
      </p:sp>
      <p:pic>
        <p:nvPicPr>
          <p:cNvPr id="4105" name="image23.png">
            <a:extLst>
              <a:ext uri="{FF2B5EF4-FFF2-40B4-BE49-F238E27FC236}">
                <a16:creationId xmlns:a16="http://schemas.microsoft.com/office/drawing/2014/main" id="{88107198-DCC9-4DC4-91A6-0B096FBAAE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5197" y="1482971"/>
            <a:ext cx="7120266" cy="3892057"/>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5">
            <a:extLst>
              <a:ext uri="{FF2B5EF4-FFF2-40B4-BE49-F238E27FC236}">
                <a16:creationId xmlns:a16="http://schemas.microsoft.com/office/drawing/2014/main" id="{F81E5BAC-3BEF-4758-8FDC-D72835CF8A99}"/>
              </a:ext>
            </a:extLst>
          </p:cNvPr>
          <p:cNvGrpSpPr>
            <a:grpSpLocks/>
          </p:cNvGrpSpPr>
          <p:nvPr/>
        </p:nvGrpSpPr>
        <p:grpSpPr bwMode="auto">
          <a:xfrm>
            <a:off x="8283180" y="2260086"/>
            <a:ext cx="196850" cy="174625"/>
            <a:chOff x="9290" y="92"/>
            <a:chExt cx="309" cy="276"/>
          </a:xfrm>
        </p:grpSpPr>
        <p:pic>
          <p:nvPicPr>
            <p:cNvPr id="4104" name="Picture 8">
              <a:extLst>
                <a:ext uri="{FF2B5EF4-FFF2-40B4-BE49-F238E27FC236}">
                  <a16:creationId xmlns:a16="http://schemas.microsoft.com/office/drawing/2014/main" id="{BCCBA0CE-BE2A-4D36-A811-6907A29E45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90" y="92"/>
              <a:ext cx="309" cy="27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7">
              <a:extLst>
                <a:ext uri="{FF2B5EF4-FFF2-40B4-BE49-F238E27FC236}">
                  <a16:creationId xmlns:a16="http://schemas.microsoft.com/office/drawing/2014/main" id="{0CEAC22B-68FC-4BC6-8685-57CAB67B6FE1}"/>
                </a:ext>
              </a:extLst>
            </p:cNvPr>
            <p:cNvSpPr>
              <a:spLocks noChangeArrowheads="1"/>
            </p:cNvSpPr>
            <p:nvPr/>
          </p:nvSpPr>
          <p:spPr bwMode="auto">
            <a:xfrm>
              <a:off x="9349" y="114"/>
              <a:ext cx="195" cy="16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6">
              <a:extLst>
                <a:ext uri="{FF2B5EF4-FFF2-40B4-BE49-F238E27FC236}">
                  <a16:creationId xmlns:a16="http://schemas.microsoft.com/office/drawing/2014/main" id="{C98CAC3C-6E5F-448F-9E68-C6DFE4F818D4}"/>
                </a:ext>
              </a:extLst>
            </p:cNvPr>
            <p:cNvSpPr>
              <a:spLocks noChangeArrowheads="1"/>
            </p:cNvSpPr>
            <p:nvPr/>
          </p:nvSpPr>
          <p:spPr bwMode="auto">
            <a:xfrm>
              <a:off x="9349" y="114"/>
              <a:ext cx="195" cy="160"/>
            </a:xfrm>
            <a:prstGeom prst="rect">
              <a:avLst/>
            </a:prstGeom>
            <a:noFill/>
            <a:ln w="9525">
              <a:solidFill>
                <a:srgbClr val="0066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 name="Group 1">
            <a:extLst>
              <a:ext uri="{FF2B5EF4-FFF2-40B4-BE49-F238E27FC236}">
                <a16:creationId xmlns:a16="http://schemas.microsoft.com/office/drawing/2014/main" id="{20C93814-FA65-4343-880C-0092CF81F802}"/>
              </a:ext>
            </a:extLst>
          </p:cNvPr>
          <p:cNvGrpSpPr>
            <a:grpSpLocks/>
          </p:cNvGrpSpPr>
          <p:nvPr/>
        </p:nvGrpSpPr>
        <p:grpSpPr bwMode="auto">
          <a:xfrm>
            <a:off x="8304991" y="2882749"/>
            <a:ext cx="184150" cy="184150"/>
            <a:chOff x="9309" y="130"/>
            <a:chExt cx="290" cy="290"/>
          </a:xfrm>
        </p:grpSpPr>
        <p:pic>
          <p:nvPicPr>
            <p:cNvPr id="4100" name="Picture 4">
              <a:extLst>
                <a:ext uri="{FF2B5EF4-FFF2-40B4-BE49-F238E27FC236}">
                  <a16:creationId xmlns:a16="http://schemas.microsoft.com/office/drawing/2014/main" id="{CC5EB36F-AE82-41E0-9792-6A50ACA42C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09" y="130"/>
              <a:ext cx="290" cy="29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3">
              <a:extLst>
                <a:ext uri="{FF2B5EF4-FFF2-40B4-BE49-F238E27FC236}">
                  <a16:creationId xmlns:a16="http://schemas.microsoft.com/office/drawing/2014/main" id="{EA7CF011-5C47-419F-BFC4-A9809D985F87}"/>
                </a:ext>
              </a:extLst>
            </p:cNvPr>
            <p:cNvSpPr>
              <a:spLocks noChangeArrowheads="1"/>
            </p:cNvSpPr>
            <p:nvPr/>
          </p:nvSpPr>
          <p:spPr bwMode="auto">
            <a:xfrm>
              <a:off x="9368" y="154"/>
              <a:ext cx="176" cy="176"/>
            </a:xfrm>
            <a:prstGeom prst="rect">
              <a:avLst/>
            </a:prstGeom>
            <a:solidFill>
              <a:srgbClr val="00AF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2">
              <a:extLst>
                <a:ext uri="{FF2B5EF4-FFF2-40B4-BE49-F238E27FC236}">
                  <a16:creationId xmlns:a16="http://schemas.microsoft.com/office/drawing/2014/main" id="{35A2561C-222A-43BE-889A-4F9084DAC5B9}"/>
                </a:ext>
              </a:extLst>
            </p:cNvPr>
            <p:cNvSpPr>
              <a:spLocks noChangeArrowheads="1"/>
            </p:cNvSpPr>
            <p:nvPr/>
          </p:nvSpPr>
          <p:spPr bwMode="auto">
            <a:xfrm>
              <a:off x="9368" y="154"/>
              <a:ext cx="176" cy="176"/>
            </a:xfrm>
            <a:prstGeom prst="rect">
              <a:avLst/>
            </a:prstGeom>
            <a:noFill/>
            <a:ln w="9525">
              <a:solidFill>
                <a:srgbClr val="0066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0" name="Rectangle 10">
            <a:extLst>
              <a:ext uri="{FF2B5EF4-FFF2-40B4-BE49-F238E27FC236}">
                <a16:creationId xmlns:a16="http://schemas.microsoft.com/office/drawing/2014/main" id="{8CAF379B-1253-4F83-84BA-4432F6CFCBA1}"/>
              </a:ext>
            </a:extLst>
          </p:cNvPr>
          <p:cNvSpPr>
            <a:spLocks noChangeArrowheads="1"/>
          </p:cNvSpPr>
          <p:nvPr/>
        </p:nvSpPr>
        <p:spPr bwMode="auto">
          <a:xfrm>
            <a:off x="72286" y="48326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1">
            <a:extLst>
              <a:ext uri="{FF2B5EF4-FFF2-40B4-BE49-F238E27FC236}">
                <a16:creationId xmlns:a16="http://schemas.microsoft.com/office/drawing/2014/main" id="{703E8420-D48D-4F5D-B236-55C4AA64EA6B}"/>
              </a:ext>
            </a:extLst>
          </p:cNvPr>
          <p:cNvSpPr>
            <a:spLocks noChangeArrowheads="1"/>
          </p:cNvSpPr>
          <p:nvPr/>
        </p:nvSpPr>
        <p:spPr bwMode="auto">
          <a:xfrm rot="10800000" flipV="1">
            <a:off x="8483420" y="2188489"/>
            <a:ext cx="1521593"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Including region proposal</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12">
            <a:extLst>
              <a:ext uri="{FF2B5EF4-FFF2-40B4-BE49-F238E27FC236}">
                <a16:creationId xmlns:a16="http://schemas.microsoft.com/office/drawing/2014/main" id="{E23F0539-B8BB-4916-A296-42BBD698C51D}"/>
              </a:ext>
            </a:extLst>
          </p:cNvPr>
          <p:cNvSpPr>
            <a:spLocks noChangeArrowheads="1"/>
          </p:cNvSpPr>
          <p:nvPr/>
        </p:nvSpPr>
        <p:spPr bwMode="auto">
          <a:xfrm rot="10800000" flipV="1">
            <a:off x="8566858" y="2813447"/>
            <a:ext cx="1354715"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Excluding region proposals</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7738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05"/>
                                        </p:tgtEl>
                                        <p:attrNameLst>
                                          <p:attrName>style.visibility</p:attrName>
                                        </p:attrNameLst>
                                      </p:cBhvr>
                                      <p:to>
                                        <p:strVal val="visible"/>
                                      </p:to>
                                    </p:set>
                                    <p:animEffect transition="in" filter="fade">
                                      <p:cBhvr>
                                        <p:cTn id="7" dur="500"/>
                                        <p:tgtEl>
                                          <p:spTgt spid="4105"/>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olo 1">
            <a:extLst>
              <a:ext uri="{FF2B5EF4-FFF2-40B4-BE49-F238E27FC236}">
                <a16:creationId xmlns:a16="http://schemas.microsoft.com/office/drawing/2014/main" id="{370AD193-41C3-4B14-916A-E85469B6B6D0}"/>
              </a:ext>
            </a:extLst>
          </p:cNvPr>
          <p:cNvSpPr>
            <a:spLocks noGrp="1"/>
          </p:cNvSpPr>
          <p:nvPr>
            <p:ph type="title"/>
          </p:nvPr>
        </p:nvSpPr>
        <p:spPr>
          <a:xfrm>
            <a:off x="673754" y="643467"/>
            <a:ext cx="4203045" cy="1375608"/>
          </a:xfrm>
        </p:spPr>
        <p:txBody>
          <a:bodyPr anchor="ctr">
            <a:normAutofit/>
          </a:bodyPr>
          <a:lstStyle/>
          <a:p>
            <a:r>
              <a:rPr lang="it-IT">
                <a:solidFill>
                  <a:schemeClr val="bg1"/>
                </a:solidFill>
              </a:rPr>
              <a:t>Faster R-CNN</a:t>
            </a:r>
            <a:endParaRPr lang="en-US">
              <a:solidFill>
                <a:schemeClr val="bg1"/>
              </a:solidFill>
            </a:endParaRPr>
          </a:p>
        </p:txBody>
      </p:sp>
      <p:sp>
        <p:nvSpPr>
          <p:cNvPr id="3" name="Segnaposto contenuto 2">
            <a:extLst>
              <a:ext uri="{FF2B5EF4-FFF2-40B4-BE49-F238E27FC236}">
                <a16:creationId xmlns:a16="http://schemas.microsoft.com/office/drawing/2014/main" id="{E0FF754A-A916-4362-A736-8F0904E53774}"/>
              </a:ext>
            </a:extLst>
          </p:cNvPr>
          <p:cNvSpPr>
            <a:spLocks noGrp="1"/>
          </p:cNvSpPr>
          <p:nvPr>
            <p:ph idx="1"/>
          </p:nvPr>
        </p:nvSpPr>
        <p:spPr>
          <a:xfrm>
            <a:off x="673754" y="2160590"/>
            <a:ext cx="3973943" cy="3440110"/>
          </a:xfrm>
        </p:spPr>
        <p:txBody>
          <a:bodyPr>
            <a:normAutofit/>
          </a:bodyPr>
          <a:lstStyle/>
          <a:p>
            <a:pPr>
              <a:lnSpc>
                <a:spcPct val="90000"/>
              </a:lnSpc>
            </a:pPr>
            <a:r>
              <a:rPr lang="en-US" sz="1400">
                <a:solidFill>
                  <a:schemeClr val="bg1"/>
                </a:solidFill>
              </a:rPr>
              <a:t>The network itself predict its own region proposals, instead of compute them using a fixed algorithm</a:t>
            </a:r>
          </a:p>
          <a:p>
            <a:pPr>
              <a:lnSpc>
                <a:spcPct val="90000"/>
              </a:lnSpc>
            </a:pPr>
            <a:r>
              <a:rPr lang="en-US" sz="1400">
                <a:solidFill>
                  <a:schemeClr val="bg1"/>
                </a:solidFill>
              </a:rPr>
              <a:t>We apply the CNN in order to generate a feature map </a:t>
            </a:r>
          </a:p>
          <a:p>
            <a:pPr>
              <a:lnSpc>
                <a:spcPct val="90000"/>
              </a:lnSpc>
            </a:pPr>
            <a:r>
              <a:rPr lang="en-US" sz="1400">
                <a:solidFill>
                  <a:schemeClr val="bg1"/>
                </a:solidFill>
              </a:rPr>
              <a:t>Instead of using selective search algorithm on this feature map to identify the region proposals, a separate Region Proposal Network is used to predict them</a:t>
            </a:r>
          </a:p>
          <a:p>
            <a:pPr>
              <a:lnSpc>
                <a:spcPct val="90000"/>
              </a:lnSpc>
            </a:pPr>
            <a:r>
              <a:rPr lang="en-US" sz="1400">
                <a:solidFill>
                  <a:schemeClr val="bg1"/>
                </a:solidFill>
              </a:rPr>
              <a:t>The predicted region proposals are then reshaped using a RoI pooling layer which is then used to classify the image within the proposed region and predict the offset values for the bounding boxes.</a:t>
            </a:r>
          </a:p>
          <a:p>
            <a:pPr>
              <a:lnSpc>
                <a:spcPct val="90000"/>
              </a:lnSpc>
            </a:pPr>
            <a:endParaRPr lang="en-US" sz="1400">
              <a:solidFill>
                <a:schemeClr val="bg1"/>
              </a:solidFill>
            </a:endParaRPr>
          </a:p>
        </p:txBody>
      </p:sp>
      <p:pic>
        <p:nvPicPr>
          <p:cNvPr id="4" name="image26.jpeg">
            <a:extLst>
              <a:ext uri="{FF2B5EF4-FFF2-40B4-BE49-F238E27FC236}">
                <a16:creationId xmlns:a16="http://schemas.microsoft.com/office/drawing/2014/main" id="{036F5854-9BEE-48D6-9C94-A0B4A44A9BC1}"/>
              </a:ext>
            </a:extLst>
          </p:cNvPr>
          <p:cNvPicPr/>
          <p:nvPr/>
        </p:nvPicPr>
        <p:blipFill>
          <a:blip r:embed="rId2" cstate="print"/>
          <a:stretch>
            <a:fillRect/>
          </a:stretch>
        </p:blipFill>
        <p:spPr>
          <a:xfrm>
            <a:off x="6249644" y="972608"/>
            <a:ext cx="4836213" cy="4900269"/>
          </a:xfrm>
          <a:prstGeom prst="rect">
            <a:avLst/>
          </a:prstGeom>
        </p:spPr>
      </p:pic>
      <p:sp>
        <p:nvSpPr>
          <p:cNvPr id="15" name="Isosceles Triangle 1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286275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6E9697-0FCC-413E-9A19-F84E57274301}"/>
              </a:ext>
            </a:extLst>
          </p:cNvPr>
          <p:cNvSpPr>
            <a:spLocks noGrp="1"/>
          </p:cNvSpPr>
          <p:nvPr>
            <p:ph type="title"/>
          </p:nvPr>
        </p:nvSpPr>
        <p:spPr>
          <a:xfrm>
            <a:off x="685167" y="113883"/>
            <a:ext cx="8295804" cy="752475"/>
          </a:xfrm>
        </p:spPr>
        <p:txBody>
          <a:bodyPr anchor="ctr">
            <a:normAutofit/>
          </a:bodyPr>
          <a:lstStyle/>
          <a:p>
            <a:r>
              <a:rPr lang="it-IT" dirty="0" err="1"/>
              <a:t>Region</a:t>
            </a:r>
            <a:r>
              <a:rPr lang="it-IT" dirty="0"/>
              <a:t> </a:t>
            </a:r>
            <a:r>
              <a:rPr lang="it-IT" dirty="0" err="1"/>
              <a:t>Proposals</a:t>
            </a:r>
            <a:r>
              <a:rPr lang="it-IT" dirty="0"/>
              <a:t> Network - RPN</a:t>
            </a:r>
            <a:endParaRPr lang="en-US" dirty="0"/>
          </a:p>
        </p:txBody>
      </p:sp>
      <p:sp>
        <p:nvSpPr>
          <p:cNvPr id="3" name="Segnaposto contenuto 2">
            <a:extLst>
              <a:ext uri="{FF2B5EF4-FFF2-40B4-BE49-F238E27FC236}">
                <a16:creationId xmlns:a16="http://schemas.microsoft.com/office/drawing/2014/main" id="{C1FDFE2F-016A-406F-A31B-75BAB24D503D}"/>
              </a:ext>
            </a:extLst>
          </p:cNvPr>
          <p:cNvSpPr>
            <a:spLocks noGrp="1"/>
          </p:cNvSpPr>
          <p:nvPr>
            <p:ph idx="1"/>
          </p:nvPr>
        </p:nvSpPr>
        <p:spPr>
          <a:xfrm>
            <a:off x="685167" y="1160460"/>
            <a:ext cx="9001758" cy="2630489"/>
          </a:xfrm>
        </p:spPr>
        <p:txBody>
          <a:bodyPr>
            <a:normAutofit/>
          </a:bodyPr>
          <a:lstStyle/>
          <a:p>
            <a:pPr>
              <a:lnSpc>
                <a:spcPct val="90000"/>
              </a:lnSpc>
            </a:pPr>
            <a:r>
              <a:rPr lang="en-US" sz="1600" dirty="0"/>
              <a:t>The goal of RPN is to output a set of proposals, each of which has a score of its probability of being an object and also the class/label of the object</a:t>
            </a:r>
          </a:p>
          <a:p>
            <a:pPr>
              <a:lnSpc>
                <a:spcPct val="90000"/>
              </a:lnSpc>
            </a:pPr>
            <a:r>
              <a:rPr lang="en-US" sz="1600" dirty="0"/>
              <a:t>One of the most important concepts of RPN are the Anchor Boxes which are responsible for providing a predefined set of bounding boxes of different sizes and ratios that are used for reference when first predicting object locations for the RPN</a:t>
            </a:r>
          </a:p>
          <a:p>
            <a:pPr>
              <a:lnSpc>
                <a:spcPct val="90000"/>
              </a:lnSpc>
            </a:pPr>
            <a:r>
              <a:rPr lang="en-US" sz="1600" dirty="0"/>
              <a:t>The original implementation uses 3 scales (size) and 3 aspect ratios (width of image / height of image) , which means k=9 proposals are possible for each pixel</a:t>
            </a:r>
          </a:p>
          <a:p>
            <a:pPr>
              <a:lnSpc>
                <a:spcPct val="90000"/>
              </a:lnSpc>
            </a:pPr>
            <a:r>
              <a:rPr lang="en-US" sz="1600" dirty="0"/>
              <a:t>These proposals are given as input to 2 fully connected layers, one for bounding box regression and the other for box classification</a:t>
            </a:r>
          </a:p>
          <a:p>
            <a:pPr>
              <a:lnSpc>
                <a:spcPct val="90000"/>
              </a:lnSpc>
            </a:pPr>
            <a:endParaRPr lang="en-US" sz="1600" dirty="0"/>
          </a:p>
        </p:txBody>
      </p:sp>
      <p:pic>
        <p:nvPicPr>
          <p:cNvPr id="4" name="image27.jpeg">
            <a:extLst>
              <a:ext uri="{FF2B5EF4-FFF2-40B4-BE49-F238E27FC236}">
                <a16:creationId xmlns:a16="http://schemas.microsoft.com/office/drawing/2014/main" id="{07E14984-772E-4DE3-84B3-4FBD7102C39C}"/>
              </a:ext>
            </a:extLst>
          </p:cNvPr>
          <p:cNvPicPr/>
          <p:nvPr/>
        </p:nvPicPr>
        <p:blipFill>
          <a:blip r:embed="rId2" cstate="print"/>
          <a:stretch>
            <a:fillRect/>
          </a:stretch>
        </p:blipFill>
        <p:spPr>
          <a:xfrm>
            <a:off x="3368160" y="3790948"/>
            <a:ext cx="4289939" cy="2630489"/>
          </a:xfrm>
          <a:prstGeom prst="rect">
            <a:avLst/>
          </a:prstGeom>
        </p:spPr>
      </p:pic>
    </p:spTree>
    <p:extLst>
      <p:ext uri="{BB962C8B-B14F-4D97-AF65-F5344CB8AC3E}">
        <p14:creationId xmlns:p14="http://schemas.microsoft.com/office/powerpoint/2010/main" val="1593400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00E4F3-CBE5-4CC3-92ED-33C55CE978EC}"/>
              </a:ext>
            </a:extLst>
          </p:cNvPr>
          <p:cNvSpPr>
            <a:spLocks noGrp="1"/>
          </p:cNvSpPr>
          <p:nvPr>
            <p:ph type="title"/>
          </p:nvPr>
        </p:nvSpPr>
        <p:spPr>
          <a:xfrm>
            <a:off x="677334" y="156238"/>
            <a:ext cx="8596668" cy="1320800"/>
          </a:xfrm>
        </p:spPr>
        <p:txBody>
          <a:bodyPr/>
          <a:lstStyle/>
          <a:p>
            <a:r>
              <a:rPr lang="it-IT" dirty="0"/>
              <a:t>Training </a:t>
            </a:r>
            <a:r>
              <a:rPr lang="it-IT" dirty="0" err="1"/>
              <a:t>Losses</a:t>
            </a:r>
            <a:endParaRPr lang="en-US" dirty="0"/>
          </a:p>
        </p:txBody>
      </p:sp>
      <p:sp>
        <p:nvSpPr>
          <p:cNvPr id="3" name="Segnaposto contenuto 2">
            <a:extLst>
              <a:ext uri="{FF2B5EF4-FFF2-40B4-BE49-F238E27FC236}">
                <a16:creationId xmlns:a16="http://schemas.microsoft.com/office/drawing/2014/main" id="{1FDF5C24-AFAC-48EA-B2F5-9B9F06935535}"/>
              </a:ext>
            </a:extLst>
          </p:cNvPr>
          <p:cNvSpPr>
            <a:spLocks noGrp="1"/>
          </p:cNvSpPr>
          <p:nvPr>
            <p:ph idx="1"/>
          </p:nvPr>
        </p:nvSpPr>
        <p:spPr>
          <a:xfrm>
            <a:off x="677334" y="1302413"/>
            <a:ext cx="8596668" cy="3880773"/>
          </a:xfrm>
        </p:spPr>
        <p:txBody>
          <a:bodyPr/>
          <a:lstStyle/>
          <a:p>
            <a:r>
              <a:rPr lang="en-US" dirty="0"/>
              <a:t>Slightly different Multi task loss function </a:t>
            </a:r>
          </a:p>
        </p:txBody>
      </p:sp>
      <p:pic>
        <p:nvPicPr>
          <p:cNvPr id="4" name="image28.jpeg">
            <a:extLst>
              <a:ext uri="{FF2B5EF4-FFF2-40B4-BE49-F238E27FC236}">
                <a16:creationId xmlns:a16="http://schemas.microsoft.com/office/drawing/2014/main" id="{A872C612-FCD8-4C91-93DD-2C6B2D75EA01}"/>
              </a:ext>
            </a:extLst>
          </p:cNvPr>
          <p:cNvPicPr/>
          <p:nvPr/>
        </p:nvPicPr>
        <p:blipFill>
          <a:blip r:embed="rId2" cstate="print"/>
          <a:stretch>
            <a:fillRect/>
          </a:stretch>
        </p:blipFill>
        <p:spPr>
          <a:xfrm>
            <a:off x="2203130" y="2137438"/>
            <a:ext cx="6171248" cy="629286"/>
          </a:xfrm>
          <a:prstGeom prst="rect">
            <a:avLst/>
          </a:prstGeom>
        </p:spPr>
      </p:pic>
      <p:pic>
        <p:nvPicPr>
          <p:cNvPr id="5" name="image29.jpeg">
            <a:extLst>
              <a:ext uri="{FF2B5EF4-FFF2-40B4-BE49-F238E27FC236}">
                <a16:creationId xmlns:a16="http://schemas.microsoft.com/office/drawing/2014/main" id="{68AFCC8B-57BD-4FAC-AF16-5688D9E334F8}"/>
              </a:ext>
            </a:extLst>
          </p:cNvPr>
          <p:cNvPicPr/>
          <p:nvPr/>
        </p:nvPicPr>
        <p:blipFill>
          <a:blip r:embed="rId3" cstate="print"/>
          <a:stretch>
            <a:fillRect/>
          </a:stretch>
        </p:blipFill>
        <p:spPr>
          <a:xfrm>
            <a:off x="2203130" y="2761498"/>
            <a:ext cx="6137275" cy="2258695"/>
          </a:xfrm>
          <a:prstGeom prst="rect">
            <a:avLst/>
          </a:prstGeom>
        </p:spPr>
      </p:pic>
      <p:pic>
        <p:nvPicPr>
          <p:cNvPr id="6" name="image30.png">
            <a:extLst>
              <a:ext uri="{FF2B5EF4-FFF2-40B4-BE49-F238E27FC236}">
                <a16:creationId xmlns:a16="http://schemas.microsoft.com/office/drawing/2014/main" id="{A15388B4-1764-4A37-A2DB-4239D7AA9DFC}"/>
              </a:ext>
            </a:extLst>
          </p:cNvPr>
          <p:cNvPicPr/>
          <p:nvPr/>
        </p:nvPicPr>
        <p:blipFill>
          <a:blip r:embed="rId4" cstate="print"/>
          <a:stretch>
            <a:fillRect/>
          </a:stretch>
        </p:blipFill>
        <p:spPr>
          <a:xfrm>
            <a:off x="2382677" y="5619317"/>
            <a:ext cx="5846129" cy="981508"/>
          </a:xfrm>
          <a:prstGeom prst="rect">
            <a:avLst/>
          </a:prstGeom>
        </p:spPr>
      </p:pic>
    </p:spTree>
    <p:extLst>
      <p:ext uri="{BB962C8B-B14F-4D97-AF65-F5344CB8AC3E}">
        <p14:creationId xmlns:p14="http://schemas.microsoft.com/office/powerpoint/2010/main" val="4088910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2" name="image8.jpeg">
            <a:extLst>
              <a:ext uri="{FF2B5EF4-FFF2-40B4-BE49-F238E27FC236}">
                <a16:creationId xmlns:a16="http://schemas.microsoft.com/office/drawing/2014/main" id="{32056B97-0E05-4AC2-9112-E350208D64AD}"/>
              </a:ext>
            </a:extLst>
          </p:cNvPr>
          <p:cNvPicPr/>
          <p:nvPr/>
        </p:nvPicPr>
        <p:blipFill rotWithShape="1">
          <a:blip r:embed="rId2" cstate="print">
            <a:duotone>
              <a:prstClr val="black"/>
              <a:schemeClr val="tx2">
                <a:tint val="45000"/>
                <a:satMod val="400000"/>
              </a:schemeClr>
            </a:duotone>
            <a:alphaModFix amt="40000"/>
          </a:blip>
          <a:srcRect t="322" b="15092"/>
          <a:stretch/>
        </p:blipFill>
        <p:spPr>
          <a:xfrm>
            <a:off x="20" y="10"/>
            <a:ext cx="12191980" cy="6857990"/>
          </a:xfrm>
          <a:prstGeom prst="rect">
            <a:avLst/>
          </a:prstGeom>
        </p:spPr>
      </p:pic>
      <p:sp>
        <p:nvSpPr>
          <p:cNvPr id="2" name="Titolo 1">
            <a:extLst>
              <a:ext uri="{FF2B5EF4-FFF2-40B4-BE49-F238E27FC236}">
                <a16:creationId xmlns:a16="http://schemas.microsoft.com/office/drawing/2014/main" id="{E11CBB06-2F06-494E-B202-866C30527636}"/>
              </a:ext>
            </a:extLst>
          </p:cNvPr>
          <p:cNvSpPr>
            <a:spLocks noGrp="1"/>
          </p:cNvSpPr>
          <p:nvPr>
            <p:ph type="title"/>
          </p:nvPr>
        </p:nvSpPr>
        <p:spPr>
          <a:xfrm>
            <a:off x="658672" y="102671"/>
            <a:ext cx="8596668" cy="1320800"/>
          </a:xfrm>
        </p:spPr>
        <p:txBody>
          <a:bodyPr>
            <a:normAutofit/>
          </a:bodyPr>
          <a:lstStyle/>
          <a:p>
            <a:r>
              <a:rPr lang="it-IT" dirty="0" err="1"/>
              <a:t>Introduction</a:t>
            </a:r>
            <a:endParaRPr lang="en-US" dirty="0"/>
          </a:p>
        </p:txBody>
      </p:sp>
      <p:sp>
        <p:nvSpPr>
          <p:cNvPr id="73" name="Segnaposto contenuto 2">
            <a:extLst>
              <a:ext uri="{FF2B5EF4-FFF2-40B4-BE49-F238E27FC236}">
                <a16:creationId xmlns:a16="http://schemas.microsoft.com/office/drawing/2014/main" id="{82B7A980-E48E-46E6-8C62-019AA50C0B45}"/>
              </a:ext>
            </a:extLst>
          </p:cNvPr>
          <p:cNvSpPr>
            <a:spLocks noGrp="1"/>
          </p:cNvSpPr>
          <p:nvPr>
            <p:ph idx="1"/>
          </p:nvPr>
        </p:nvSpPr>
        <p:spPr>
          <a:xfrm>
            <a:off x="256483" y="869270"/>
            <a:ext cx="7169712" cy="3708367"/>
          </a:xfrm>
        </p:spPr>
        <p:txBody>
          <a:bodyPr>
            <a:normAutofit/>
          </a:bodyPr>
          <a:lstStyle/>
          <a:p>
            <a:r>
              <a:rPr lang="it-IT" sz="1600" dirty="0">
                <a:solidFill>
                  <a:srgbClr val="FFFFFF"/>
                </a:solidFill>
              </a:rPr>
              <a:t>Formula </a:t>
            </a:r>
            <a:r>
              <a:rPr lang="it-IT" sz="1600" dirty="0" err="1">
                <a:solidFill>
                  <a:srgbClr val="FFFFFF"/>
                </a:solidFill>
              </a:rPr>
              <a:t>Student</a:t>
            </a:r>
            <a:r>
              <a:rPr lang="it-IT" sz="1600" dirty="0">
                <a:solidFill>
                  <a:srgbClr val="FFFFFF"/>
                </a:solidFill>
              </a:rPr>
              <a:t> </a:t>
            </a:r>
            <a:r>
              <a:rPr lang="it-IT" sz="1600" dirty="0" err="1">
                <a:solidFill>
                  <a:srgbClr val="FFFFFF"/>
                </a:solidFill>
              </a:rPr>
              <a:t>is</a:t>
            </a:r>
            <a:r>
              <a:rPr lang="it-IT" sz="1600" dirty="0">
                <a:solidFill>
                  <a:srgbClr val="FFFFFF"/>
                </a:solidFill>
              </a:rPr>
              <a:t> a design </a:t>
            </a:r>
            <a:r>
              <a:rPr lang="it-IT" sz="1600" dirty="0" err="1">
                <a:solidFill>
                  <a:srgbClr val="FFFFFF"/>
                </a:solidFill>
              </a:rPr>
              <a:t>competition</a:t>
            </a:r>
            <a:r>
              <a:rPr lang="it-IT" sz="1600" dirty="0">
                <a:solidFill>
                  <a:srgbClr val="FFFFFF"/>
                </a:solidFill>
              </a:rPr>
              <a:t> </a:t>
            </a:r>
            <a:r>
              <a:rPr lang="it-IT" sz="1600" dirty="0" err="1">
                <a:solidFill>
                  <a:srgbClr val="FFFFFF"/>
                </a:solidFill>
              </a:rPr>
              <a:t>organized</a:t>
            </a:r>
            <a:r>
              <a:rPr lang="it-IT" sz="1600" dirty="0">
                <a:solidFill>
                  <a:srgbClr val="FFFFFF"/>
                </a:solidFill>
              </a:rPr>
              <a:t> by SAE International</a:t>
            </a:r>
          </a:p>
          <a:p>
            <a:r>
              <a:rPr lang="it-IT" sz="1600" dirty="0" err="1">
                <a:solidFill>
                  <a:srgbClr val="FFFFFF"/>
                </a:solidFill>
              </a:rPr>
              <a:t>Each</a:t>
            </a:r>
            <a:r>
              <a:rPr lang="it-IT" sz="1600" dirty="0">
                <a:solidFill>
                  <a:srgbClr val="FFFFFF"/>
                </a:solidFill>
              </a:rPr>
              <a:t> </a:t>
            </a:r>
            <a:r>
              <a:rPr lang="it-IT" sz="1600" dirty="0" err="1">
                <a:solidFill>
                  <a:srgbClr val="FFFFFF"/>
                </a:solidFill>
              </a:rPr>
              <a:t>student</a:t>
            </a:r>
            <a:r>
              <a:rPr lang="it-IT" sz="1600" dirty="0">
                <a:solidFill>
                  <a:srgbClr val="FFFFFF"/>
                </a:solidFill>
              </a:rPr>
              <a:t> team designs, builds and </a:t>
            </a:r>
            <a:r>
              <a:rPr lang="it-IT" sz="1600" dirty="0" err="1">
                <a:solidFill>
                  <a:srgbClr val="FFFFFF"/>
                </a:solidFill>
              </a:rPr>
              <a:t>tests</a:t>
            </a:r>
            <a:r>
              <a:rPr lang="it-IT" sz="1600" dirty="0">
                <a:solidFill>
                  <a:srgbClr val="FFFFFF"/>
                </a:solidFill>
              </a:rPr>
              <a:t> a </a:t>
            </a:r>
            <a:r>
              <a:rPr lang="it-IT" sz="1600" dirty="0" err="1">
                <a:solidFill>
                  <a:srgbClr val="FFFFFF"/>
                </a:solidFill>
              </a:rPr>
              <a:t>prototype</a:t>
            </a:r>
            <a:r>
              <a:rPr lang="it-IT" sz="1600" dirty="0">
                <a:solidFill>
                  <a:srgbClr val="FFFFFF"/>
                </a:solidFill>
              </a:rPr>
              <a:t> </a:t>
            </a:r>
            <a:r>
              <a:rPr lang="it-IT" sz="1600" dirty="0" err="1">
                <a:solidFill>
                  <a:srgbClr val="FFFFFF"/>
                </a:solidFill>
              </a:rPr>
              <a:t>based</a:t>
            </a:r>
            <a:r>
              <a:rPr lang="it-IT" sz="1600" dirty="0">
                <a:solidFill>
                  <a:srgbClr val="FFFFFF"/>
                </a:solidFill>
              </a:rPr>
              <a:t> on a </a:t>
            </a:r>
            <a:r>
              <a:rPr lang="it-IT" sz="1600" dirty="0" err="1">
                <a:solidFill>
                  <a:srgbClr val="FFFFFF"/>
                </a:solidFill>
              </a:rPr>
              <a:t>series</a:t>
            </a:r>
            <a:r>
              <a:rPr lang="it-IT" sz="1600" dirty="0">
                <a:solidFill>
                  <a:srgbClr val="FFFFFF"/>
                </a:solidFill>
              </a:rPr>
              <a:t> of rules, </a:t>
            </a:r>
            <a:r>
              <a:rPr lang="it-IT" sz="1600" dirty="0" err="1">
                <a:solidFill>
                  <a:srgbClr val="FFFFFF"/>
                </a:solidFill>
              </a:rPr>
              <a:t>whose</a:t>
            </a:r>
            <a:r>
              <a:rPr lang="it-IT" sz="1600" dirty="0">
                <a:solidFill>
                  <a:srgbClr val="FFFFFF"/>
                </a:solidFill>
              </a:rPr>
              <a:t> </a:t>
            </a:r>
            <a:r>
              <a:rPr lang="it-IT" sz="1600" dirty="0" err="1">
                <a:solidFill>
                  <a:srgbClr val="FFFFFF"/>
                </a:solidFill>
              </a:rPr>
              <a:t>purpose</a:t>
            </a:r>
            <a:r>
              <a:rPr lang="it-IT" sz="1600" dirty="0">
                <a:solidFill>
                  <a:srgbClr val="FFFFFF"/>
                </a:solidFill>
              </a:rPr>
              <a:t> </a:t>
            </a:r>
            <a:r>
              <a:rPr lang="it-IT" sz="1600" dirty="0" err="1">
                <a:solidFill>
                  <a:srgbClr val="FFFFFF"/>
                </a:solidFill>
              </a:rPr>
              <a:t>is</a:t>
            </a:r>
            <a:r>
              <a:rPr lang="it-IT" sz="1600" dirty="0">
                <a:solidFill>
                  <a:srgbClr val="FFFFFF"/>
                </a:solidFill>
              </a:rPr>
              <a:t> </a:t>
            </a:r>
            <a:r>
              <a:rPr lang="it-IT" sz="1600" dirty="0" err="1">
                <a:solidFill>
                  <a:srgbClr val="FFFFFF"/>
                </a:solidFill>
              </a:rPr>
              <a:t>both</a:t>
            </a:r>
            <a:r>
              <a:rPr lang="it-IT" sz="1600" dirty="0">
                <a:solidFill>
                  <a:srgbClr val="FFFFFF"/>
                </a:solidFill>
              </a:rPr>
              <a:t> </a:t>
            </a:r>
            <a:r>
              <a:rPr lang="it-IT" sz="1600" dirty="0" err="1">
                <a:solidFill>
                  <a:srgbClr val="FFFFFF"/>
                </a:solidFill>
              </a:rPr>
              <a:t>ensuring</a:t>
            </a:r>
            <a:r>
              <a:rPr lang="it-IT" sz="1600" dirty="0">
                <a:solidFill>
                  <a:srgbClr val="FFFFFF"/>
                </a:solidFill>
              </a:rPr>
              <a:t> on-track </a:t>
            </a:r>
            <a:r>
              <a:rPr lang="it-IT" sz="1600" dirty="0" err="1">
                <a:solidFill>
                  <a:srgbClr val="FFFFFF"/>
                </a:solidFill>
              </a:rPr>
              <a:t>safety</a:t>
            </a:r>
            <a:r>
              <a:rPr lang="it-IT" sz="1600" dirty="0">
                <a:solidFill>
                  <a:srgbClr val="FFFFFF"/>
                </a:solidFill>
              </a:rPr>
              <a:t> and </a:t>
            </a:r>
            <a:r>
              <a:rPr lang="it-IT" sz="1600" dirty="0" err="1">
                <a:solidFill>
                  <a:srgbClr val="FFFFFF"/>
                </a:solidFill>
              </a:rPr>
              <a:t>promoting</a:t>
            </a:r>
            <a:r>
              <a:rPr lang="it-IT" sz="1600" dirty="0">
                <a:solidFill>
                  <a:srgbClr val="FFFFFF"/>
                </a:solidFill>
              </a:rPr>
              <a:t> </a:t>
            </a:r>
            <a:r>
              <a:rPr lang="it-IT" sz="1600" dirty="0" err="1">
                <a:solidFill>
                  <a:srgbClr val="FFFFFF"/>
                </a:solidFill>
              </a:rPr>
              <a:t>clever</a:t>
            </a:r>
            <a:r>
              <a:rPr lang="it-IT" sz="1600" dirty="0">
                <a:solidFill>
                  <a:srgbClr val="FFFFFF"/>
                </a:solidFill>
              </a:rPr>
              <a:t> </a:t>
            </a:r>
            <a:r>
              <a:rPr lang="it-IT" sz="1600" dirty="0" err="1">
                <a:solidFill>
                  <a:srgbClr val="FFFFFF"/>
                </a:solidFill>
              </a:rPr>
              <a:t>problem</a:t>
            </a:r>
            <a:r>
              <a:rPr lang="it-IT" sz="1600" dirty="0">
                <a:solidFill>
                  <a:srgbClr val="FFFFFF"/>
                </a:solidFill>
              </a:rPr>
              <a:t> solving</a:t>
            </a:r>
            <a:endParaRPr lang="en-US" sz="1600" dirty="0">
              <a:solidFill>
                <a:srgbClr val="FFFFFF"/>
              </a:solidFill>
            </a:endParaRPr>
          </a:p>
        </p:txBody>
      </p:sp>
    </p:spTree>
    <p:extLst>
      <p:ext uri="{BB962C8B-B14F-4D97-AF65-F5344CB8AC3E}">
        <p14:creationId xmlns:p14="http://schemas.microsoft.com/office/powerpoint/2010/main" val="79381631"/>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816D4AE-C430-4A23-AE5D-B6CE450D0D1F}"/>
              </a:ext>
            </a:extLst>
          </p:cNvPr>
          <p:cNvSpPr>
            <a:spLocks noGrp="1"/>
          </p:cNvSpPr>
          <p:nvPr>
            <p:ph type="title"/>
          </p:nvPr>
        </p:nvSpPr>
        <p:spPr>
          <a:xfrm>
            <a:off x="1286933" y="609600"/>
            <a:ext cx="10197494" cy="1099457"/>
          </a:xfrm>
        </p:spPr>
        <p:txBody>
          <a:bodyPr>
            <a:normAutofit/>
          </a:bodyPr>
          <a:lstStyle/>
          <a:p>
            <a:r>
              <a:rPr lang="it-IT" dirty="0" err="1"/>
              <a:t>Results</a:t>
            </a:r>
            <a:endParaRPr lang="en-US" dirty="0"/>
          </a:p>
        </p:txBody>
      </p:sp>
      <p:graphicFrame>
        <p:nvGraphicFramePr>
          <p:cNvPr id="4" name="Segnaposto contenuto 3">
            <a:extLst>
              <a:ext uri="{FF2B5EF4-FFF2-40B4-BE49-F238E27FC236}">
                <a16:creationId xmlns:a16="http://schemas.microsoft.com/office/drawing/2014/main" id="{267EAB93-AD9B-43E5-817D-9D41BC55C202}"/>
              </a:ext>
            </a:extLst>
          </p:cNvPr>
          <p:cNvGraphicFramePr>
            <a:graphicFrameLocks noGrp="1"/>
          </p:cNvGraphicFramePr>
          <p:nvPr>
            <p:ph idx="1"/>
            <p:extLst>
              <p:ext uri="{D42A27DB-BD31-4B8C-83A1-F6EECF244321}">
                <p14:modId xmlns:p14="http://schemas.microsoft.com/office/powerpoint/2010/main" val="1781019207"/>
              </p:ext>
            </p:extLst>
          </p:nvPr>
        </p:nvGraphicFramePr>
        <p:xfrm>
          <a:off x="1610783" y="1619938"/>
          <a:ext cx="7228417" cy="4902200"/>
        </p:xfrm>
        <a:graphic>
          <a:graphicData uri="http://schemas.openxmlformats.org/drawingml/2006/table">
            <a:tbl>
              <a:tblPr firstRow="1" firstCol="1" lastRow="1" lastCol="1" bandRow="1" bandCol="1">
                <a:tableStyleId>{5C22544A-7EE6-4342-B048-85BDC9FD1C3A}</a:tableStyleId>
              </a:tblPr>
              <a:tblGrid>
                <a:gridCol w="1537411">
                  <a:extLst>
                    <a:ext uri="{9D8B030D-6E8A-4147-A177-3AD203B41FA5}">
                      <a16:colId xmlns:a16="http://schemas.microsoft.com/office/drawing/2014/main" val="2700433812"/>
                    </a:ext>
                  </a:extLst>
                </a:gridCol>
                <a:gridCol w="2289218">
                  <a:extLst>
                    <a:ext uri="{9D8B030D-6E8A-4147-A177-3AD203B41FA5}">
                      <a16:colId xmlns:a16="http://schemas.microsoft.com/office/drawing/2014/main" val="1930982542"/>
                    </a:ext>
                  </a:extLst>
                </a:gridCol>
                <a:gridCol w="1746758">
                  <a:extLst>
                    <a:ext uri="{9D8B030D-6E8A-4147-A177-3AD203B41FA5}">
                      <a16:colId xmlns:a16="http://schemas.microsoft.com/office/drawing/2014/main" val="2217159085"/>
                    </a:ext>
                  </a:extLst>
                </a:gridCol>
                <a:gridCol w="1655030">
                  <a:extLst>
                    <a:ext uri="{9D8B030D-6E8A-4147-A177-3AD203B41FA5}">
                      <a16:colId xmlns:a16="http://schemas.microsoft.com/office/drawing/2014/main" val="2411311557"/>
                    </a:ext>
                  </a:extLst>
                </a:gridCol>
              </a:tblGrid>
              <a:tr h="541211">
                <a:tc>
                  <a:txBody>
                    <a:bodyPr/>
                    <a:lstStyle/>
                    <a:p>
                      <a:pPr marL="69850" algn="l"/>
                      <a:r>
                        <a:rPr lang="en-US" sz="1800">
                          <a:effectLst/>
                        </a:rPr>
                        <a:t> </a:t>
                      </a:r>
                      <a:endParaRPr lang="en-US" sz="20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415925" marR="415290" algn="ctr">
                        <a:spcAft>
                          <a:spcPts val="0"/>
                        </a:spcAft>
                      </a:pPr>
                      <a:r>
                        <a:rPr lang="en-US" sz="2000" dirty="0">
                          <a:effectLst/>
                        </a:rPr>
                        <a:t>R-CNN</a:t>
                      </a:r>
                      <a:endParaRPr lang="en-US" sz="2000" dirty="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318770" marR="315595" algn="ctr">
                        <a:spcAft>
                          <a:spcPts val="0"/>
                        </a:spcAft>
                      </a:pPr>
                      <a:r>
                        <a:rPr lang="en-US" sz="2000" dirty="0">
                          <a:effectLst/>
                        </a:rPr>
                        <a:t>Fast R-CNN</a:t>
                      </a:r>
                      <a:endParaRPr lang="en-US" sz="2000" dirty="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322580" marR="315595" algn="ctr">
                        <a:spcAft>
                          <a:spcPts val="0"/>
                        </a:spcAft>
                      </a:pPr>
                      <a:r>
                        <a:rPr lang="en-US" sz="2000">
                          <a:effectLst/>
                        </a:rPr>
                        <a:t>Faster R-CNN</a:t>
                      </a:r>
                      <a:endParaRPr lang="en-US" sz="20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extLst>
                  <a:ext uri="{0D108BD9-81ED-4DB2-BD59-A6C34878D82A}">
                    <a16:rowId xmlns:a16="http://schemas.microsoft.com/office/drawing/2014/main" val="3099637286"/>
                  </a:ext>
                </a:extLst>
              </a:tr>
              <a:tr h="1646183">
                <a:tc>
                  <a:txBody>
                    <a:bodyPr/>
                    <a:lstStyle/>
                    <a:p>
                      <a:pPr marL="69850" marR="255270" algn="l">
                        <a:lnSpc>
                          <a:spcPts val="1270"/>
                        </a:lnSpc>
                        <a:spcBef>
                          <a:spcPts val="15"/>
                        </a:spcBef>
                        <a:spcAft>
                          <a:spcPts val="0"/>
                        </a:spcAft>
                      </a:pPr>
                      <a:endParaRPr lang="en-US" sz="2000" dirty="0">
                        <a:effectLst/>
                      </a:endParaRPr>
                    </a:p>
                    <a:p>
                      <a:pPr marL="69850" marR="255270" algn="l">
                        <a:lnSpc>
                          <a:spcPts val="1270"/>
                        </a:lnSpc>
                        <a:spcBef>
                          <a:spcPts val="15"/>
                        </a:spcBef>
                        <a:spcAft>
                          <a:spcPts val="0"/>
                        </a:spcAft>
                      </a:pPr>
                      <a:endParaRPr lang="en-US" sz="2000" dirty="0">
                        <a:effectLst/>
                      </a:endParaRPr>
                    </a:p>
                    <a:p>
                      <a:pPr marL="69850" marR="255270" algn="l">
                        <a:lnSpc>
                          <a:spcPct val="100000"/>
                        </a:lnSpc>
                        <a:spcBef>
                          <a:spcPts val="15"/>
                        </a:spcBef>
                        <a:spcAft>
                          <a:spcPts val="0"/>
                        </a:spcAft>
                      </a:pPr>
                      <a:r>
                        <a:rPr lang="en-US" sz="2000" dirty="0">
                          <a:effectLst/>
                        </a:rPr>
                        <a:t>Test time per image (with proposals)</a:t>
                      </a:r>
                      <a:endParaRPr lang="en-US" sz="2000" dirty="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419735" marR="415290" algn="ctr">
                        <a:spcAft>
                          <a:spcPts val="0"/>
                        </a:spcAft>
                      </a:pPr>
                      <a:endParaRPr lang="en-US" sz="2000" dirty="0">
                        <a:effectLst/>
                      </a:endParaRPr>
                    </a:p>
                    <a:p>
                      <a:pPr marL="419735" marR="415290" algn="ctr">
                        <a:spcAft>
                          <a:spcPts val="0"/>
                        </a:spcAft>
                      </a:pPr>
                      <a:r>
                        <a:rPr lang="en-US" sz="2000" dirty="0">
                          <a:effectLst/>
                        </a:rPr>
                        <a:t>50 seconds</a:t>
                      </a:r>
                      <a:endParaRPr lang="en-US" sz="2000" dirty="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320675" marR="315595" algn="ctr">
                        <a:spcAft>
                          <a:spcPts val="0"/>
                        </a:spcAft>
                      </a:pPr>
                      <a:endParaRPr lang="en-US" sz="2000" dirty="0">
                        <a:effectLst/>
                      </a:endParaRPr>
                    </a:p>
                    <a:p>
                      <a:pPr marL="320675" marR="315595" algn="ctr">
                        <a:spcAft>
                          <a:spcPts val="0"/>
                        </a:spcAft>
                      </a:pPr>
                      <a:r>
                        <a:rPr lang="en-US" sz="2000" dirty="0">
                          <a:effectLst/>
                        </a:rPr>
                        <a:t>2 seconds</a:t>
                      </a:r>
                      <a:endParaRPr lang="en-US" sz="2000" dirty="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414655" algn="l"/>
                      <a:endParaRPr lang="en-US" sz="2000" dirty="0">
                        <a:effectLst/>
                      </a:endParaRPr>
                    </a:p>
                    <a:p>
                      <a:pPr marL="414655" algn="l"/>
                      <a:r>
                        <a:rPr lang="en-US" sz="2000" dirty="0">
                          <a:effectLst/>
                        </a:rPr>
                        <a:t>0.2 seconds</a:t>
                      </a:r>
                      <a:endParaRPr lang="en-US" sz="2000" dirty="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extLst>
                  <a:ext uri="{0D108BD9-81ED-4DB2-BD59-A6C34878D82A}">
                    <a16:rowId xmlns:a16="http://schemas.microsoft.com/office/drawing/2014/main" val="1702694199"/>
                  </a:ext>
                </a:extLst>
              </a:tr>
              <a:tr h="541211">
                <a:tc>
                  <a:txBody>
                    <a:bodyPr/>
                    <a:lstStyle/>
                    <a:p>
                      <a:pPr marL="69850" algn="l"/>
                      <a:endParaRPr lang="en-US" sz="2000" dirty="0">
                        <a:effectLst/>
                      </a:endParaRPr>
                    </a:p>
                    <a:p>
                      <a:pPr marL="69850" algn="l"/>
                      <a:r>
                        <a:rPr lang="en-US" sz="2000" dirty="0">
                          <a:effectLst/>
                        </a:rPr>
                        <a:t>(Speedup)</a:t>
                      </a:r>
                      <a:endParaRPr lang="en-US" sz="2000" dirty="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419735" marR="412115" algn="ctr">
                        <a:spcAft>
                          <a:spcPts val="0"/>
                        </a:spcAft>
                      </a:pPr>
                      <a:endParaRPr lang="en-US" sz="2000" dirty="0">
                        <a:effectLst/>
                      </a:endParaRPr>
                    </a:p>
                    <a:p>
                      <a:pPr marL="419735" marR="412115" algn="ctr">
                        <a:spcAft>
                          <a:spcPts val="0"/>
                        </a:spcAft>
                      </a:pPr>
                      <a:r>
                        <a:rPr lang="en-US" sz="2000" dirty="0">
                          <a:effectLst/>
                        </a:rPr>
                        <a:t>1x</a:t>
                      </a:r>
                      <a:endParaRPr lang="en-US" sz="2000" dirty="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320675" marR="315595" algn="ctr">
                        <a:spcAft>
                          <a:spcPts val="0"/>
                        </a:spcAft>
                      </a:pPr>
                      <a:endParaRPr lang="en-US" sz="2000" dirty="0">
                        <a:effectLst/>
                      </a:endParaRPr>
                    </a:p>
                    <a:p>
                      <a:pPr marL="320675" marR="315595" algn="ctr">
                        <a:spcAft>
                          <a:spcPts val="0"/>
                        </a:spcAft>
                      </a:pPr>
                      <a:r>
                        <a:rPr lang="en-US" sz="2000" dirty="0">
                          <a:effectLst/>
                        </a:rPr>
                        <a:t>25x</a:t>
                      </a:r>
                      <a:endParaRPr lang="en-US" sz="2000" dirty="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322580" marR="309880" algn="ctr">
                        <a:spcAft>
                          <a:spcPts val="0"/>
                        </a:spcAft>
                      </a:pPr>
                      <a:endParaRPr lang="en-US" sz="2000" dirty="0">
                        <a:effectLst/>
                      </a:endParaRPr>
                    </a:p>
                    <a:p>
                      <a:pPr marL="322580" marR="309880" algn="ctr">
                        <a:spcAft>
                          <a:spcPts val="0"/>
                        </a:spcAft>
                      </a:pPr>
                      <a:r>
                        <a:rPr lang="en-US" sz="2000" dirty="0">
                          <a:effectLst/>
                        </a:rPr>
                        <a:t>250x</a:t>
                      </a:r>
                      <a:endParaRPr lang="en-US" sz="2000" dirty="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extLst>
                  <a:ext uri="{0D108BD9-81ED-4DB2-BD59-A6C34878D82A}">
                    <a16:rowId xmlns:a16="http://schemas.microsoft.com/office/drawing/2014/main" val="1415846686"/>
                  </a:ext>
                </a:extLst>
              </a:tr>
              <a:tr h="1623632">
                <a:tc>
                  <a:txBody>
                    <a:bodyPr/>
                    <a:lstStyle/>
                    <a:p>
                      <a:pPr marL="69850" marR="92710" algn="l">
                        <a:lnSpc>
                          <a:spcPct val="100000"/>
                        </a:lnSpc>
                        <a:spcBef>
                          <a:spcPts val="15"/>
                        </a:spcBef>
                        <a:spcAft>
                          <a:spcPts val="0"/>
                        </a:spcAft>
                      </a:pPr>
                      <a:endParaRPr lang="en-US" sz="2000" dirty="0">
                        <a:effectLst/>
                      </a:endParaRPr>
                    </a:p>
                    <a:p>
                      <a:pPr marL="69850" marR="92710" algn="l">
                        <a:lnSpc>
                          <a:spcPct val="100000"/>
                        </a:lnSpc>
                        <a:spcBef>
                          <a:spcPts val="15"/>
                        </a:spcBef>
                        <a:spcAft>
                          <a:spcPts val="0"/>
                        </a:spcAft>
                      </a:pPr>
                      <a:r>
                        <a:rPr lang="en-US" sz="2000" dirty="0" err="1">
                          <a:effectLst/>
                        </a:rPr>
                        <a:t>mAP</a:t>
                      </a:r>
                      <a:r>
                        <a:rPr lang="en-US" sz="2000" dirty="0">
                          <a:effectLst/>
                        </a:rPr>
                        <a:t> (tested with VOC 2007 test set)</a:t>
                      </a:r>
                      <a:endParaRPr lang="en-US" sz="2000" dirty="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419735" marR="412115" algn="ctr">
                        <a:spcAft>
                          <a:spcPts val="0"/>
                        </a:spcAft>
                      </a:pPr>
                      <a:endParaRPr lang="en-US" sz="2000" dirty="0">
                        <a:effectLst/>
                      </a:endParaRPr>
                    </a:p>
                    <a:p>
                      <a:pPr marL="419735" marR="412115" algn="ctr">
                        <a:spcAft>
                          <a:spcPts val="0"/>
                        </a:spcAft>
                      </a:pPr>
                      <a:r>
                        <a:rPr lang="en-US" sz="2000" dirty="0">
                          <a:effectLst/>
                        </a:rPr>
                        <a:t>66.0</a:t>
                      </a:r>
                      <a:endParaRPr lang="en-US" sz="2000" dirty="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320675" marR="315595" algn="ctr">
                        <a:spcAft>
                          <a:spcPts val="0"/>
                        </a:spcAft>
                      </a:pPr>
                      <a:endParaRPr lang="en-US" sz="2000" dirty="0">
                        <a:effectLst/>
                      </a:endParaRPr>
                    </a:p>
                    <a:p>
                      <a:pPr marL="320675" marR="315595" algn="ctr">
                        <a:spcAft>
                          <a:spcPts val="0"/>
                        </a:spcAft>
                      </a:pPr>
                      <a:r>
                        <a:rPr lang="en-US" sz="2000" dirty="0">
                          <a:effectLst/>
                        </a:rPr>
                        <a:t>66.9</a:t>
                      </a:r>
                      <a:endParaRPr lang="en-US" sz="2000" dirty="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322580" marR="311150" algn="ctr">
                        <a:spcAft>
                          <a:spcPts val="0"/>
                        </a:spcAft>
                      </a:pPr>
                      <a:endParaRPr lang="en-US" sz="2000" dirty="0">
                        <a:effectLst/>
                      </a:endParaRPr>
                    </a:p>
                    <a:p>
                      <a:pPr marL="322580" marR="311150" algn="ctr">
                        <a:spcAft>
                          <a:spcPts val="0"/>
                        </a:spcAft>
                      </a:pPr>
                      <a:r>
                        <a:rPr lang="en-US" sz="2000" dirty="0">
                          <a:effectLst/>
                        </a:rPr>
                        <a:t>66.9</a:t>
                      </a:r>
                      <a:endParaRPr lang="en-US" sz="2000" dirty="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extLst>
                  <a:ext uri="{0D108BD9-81ED-4DB2-BD59-A6C34878D82A}">
                    <a16:rowId xmlns:a16="http://schemas.microsoft.com/office/drawing/2014/main" val="1758289550"/>
                  </a:ext>
                </a:extLst>
              </a:tr>
            </a:tbl>
          </a:graphicData>
        </a:graphic>
      </p:graphicFrame>
    </p:spTree>
    <p:extLst>
      <p:ext uri="{BB962C8B-B14F-4D97-AF65-F5344CB8AC3E}">
        <p14:creationId xmlns:p14="http://schemas.microsoft.com/office/powerpoint/2010/main" val="42308058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99F5529-0341-41FD-90EA-3B5E0154A246}"/>
              </a:ext>
            </a:extLst>
          </p:cNvPr>
          <p:cNvSpPr>
            <a:spLocks noGrp="1"/>
          </p:cNvSpPr>
          <p:nvPr>
            <p:ph type="title"/>
          </p:nvPr>
        </p:nvSpPr>
        <p:spPr/>
        <p:txBody>
          <a:bodyPr/>
          <a:lstStyle/>
          <a:p>
            <a:r>
              <a:rPr lang="it-IT" dirty="0" err="1"/>
              <a:t>Summary</a:t>
            </a:r>
            <a:r>
              <a:rPr lang="it-IT" dirty="0"/>
              <a:t> of R-CNN Family</a:t>
            </a:r>
            <a:endParaRPr lang="en-US" dirty="0"/>
          </a:p>
        </p:txBody>
      </p:sp>
      <p:pic>
        <p:nvPicPr>
          <p:cNvPr id="4" name="image32.jpeg">
            <a:extLst>
              <a:ext uri="{FF2B5EF4-FFF2-40B4-BE49-F238E27FC236}">
                <a16:creationId xmlns:a16="http://schemas.microsoft.com/office/drawing/2014/main" id="{33E6C31D-A926-4007-A9A9-0809408DE2AE}"/>
              </a:ext>
            </a:extLst>
          </p:cNvPr>
          <p:cNvPicPr/>
          <p:nvPr/>
        </p:nvPicPr>
        <p:blipFill>
          <a:blip r:embed="rId2" cstate="print"/>
          <a:stretch>
            <a:fillRect/>
          </a:stretch>
        </p:blipFill>
        <p:spPr>
          <a:xfrm>
            <a:off x="1496483" y="1930400"/>
            <a:ext cx="7247467" cy="3483927"/>
          </a:xfrm>
          <a:prstGeom prst="rect">
            <a:avLst/>
          </a:prstGeom>
        </p:spPr>
      </p:pic>
    </p:spTree>
    <p:extLst>
      <p:ext uri="{BB962C8B-B14F-4D97-AF65-F5344CB8AC3E}">
        <p14:creationId xmlns:p14="http://schemas.microsoft.com/office/powerpoint/2010/main" val="20642212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F1630EF-34D7-4719-A221-5303A81288FC}"/>
              </a:ext>
            </a:extLst>
          </p:cNvPr>
          <p:cNvSpPr>
            <a:spLocks noGrp="1"/>
          </p:cNvSpPr>
          <p:nvPr>
            <p:ph type="title"/>
          </p:nvPr>
        </p:nvSpPr>
        <p:spPr/>
        <p:txBody>
          <a:bodyPr/>
          <a:lstStyle/>
          <a:p>
            <a:r>
              <a:rPr lang="it-IT"/>
              <a:t>Single Shot Detector - SSD</a:t>
            </a:r>
            <a:endParaRPr lang="en-US" dirty="0"/>
          </a:p>
        </p:txBody>
      </p:sp>
      <p:sp>
        <p:nvSpPr>
          <p:cNvPr id="3" name="Segnaposto contenuto 2">
            <a:extLst>
              <a:ext uri="{FF2B5EF4-FFF2-40B4-BE49-F238E27FC236}">
                <a16:creationId xmlns:a16="http://schemas.microsoft.com/office/drawing/2014/main" id="{3143F824-28DA-4E51-9D0E-415E78617FF1}"/>
              </a:ext>
            </a:extLst>
          </p:cNvPr>
          <p:cNvSpPr>
            <a:spLocks noGrp="1"/>
          </p:cNvSpPr>
          <p:nvPr>
            <p:ph idx="1"/>
          </p:nvPr>
        </p:nvSpPr>
        <p:spPr>
          <a:xfrm>
            <a:off x="677334" y="1598614"/>
            <a:ext cx="8596668" cy="3880773"/>
          </a:xfrm>
        </p:spPr>
        <p:txBody>
          <a:bodyPr>
            <a:normAutofit/>
          </a:bodyPr>
          <a:lstStyle/>
          <a:p>
            <a:r>
              <a:rPr lang="en-US" dirty="0"/>
              <a:t>New type of detector called ‘single-stage detector’ where the convolutional layers make both predictions directly in one shot</a:t>
            </a:r>
          </a:p>
          <a:p>
            <a:r>
              <a:rPr lang="en-US" dirty="0"/>
              <a:t>Single Shot Detector is one of this</a:t>
            </a:r>
          </a:p>
          <a:p>
            <a:r>
              <a:rPr lang="en-US" dirty="0"/>
              <a:t>The SSD approach is based on a feed-forward convolutional network that produces a fixed-size collection of bounding boxes and the relative scores for the presence of an object in those boxes</a:t>
            </a:r>
          </a:p>
          <a:p>
            <a:r>
              <a:rPr lang="en-US" dirty="0"/>
              <a:t>This approach speeds up the process by eliminating the region proposal network.</a:t>
            </a:r>
          </a:p>
          <a:p>
            <a:endParaRPr lang="en-US" dirty="0"/>
          </a:p>
        </p:txBody>
      </p:sp>
    </p:spTree>
    <p:extLst>
      <p:ext uri="{BB962C8B-B14F-4D97-AF65-F5344CB8AC3E}">
        <p14:creationId xmlns:p14="http://schemas.microsoft.com/office/powerpoint/2010/main" val="3632849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olo 1">
            <a:extLst>
              <a:ext uri="{FF2B5EF4-FFF2-40B4-BE49-F238E27FC236}">
                <a16:creationId xmlns:a16="http://schemas.microsoft.com/office/drawing/2014/main" id="{69FC8DB5-76C1-4974-A5EB-5C6C0495F848}"/>
              </a:ext>
            </a:extLst>
          </p:cNvPr>
          <p:cNvSpPr>
            <a:spLocks noGrp="1"/>
          </p:cNvSpPr>
          <p:nvPr>
            <p:ph type="title"/>
          </p:nvPr>
        </p:nvSpPr>
        <p:spPr>
          <a:xfrm>
            <a:off x="673754" y="643467"/>
            <a:ext cx="4203045" cy="1375608"/>
          </a:xfrm>
        </p:spPr>
        <p:txBody>
          <a:bodyPr anchor="ctr">
            <a:normAutofit/>
          </a:bodyPr>
          <a:lstStyle/>
          <a:p>
            <a:r>
              <a:rPr lang="it-IT">
                <a:solidFill>
                  <a:schemeClr val="bg1"/>
                </a:solidFill>
              </a:rPr>
              <a:t>SSD Architecture</a:t>
            </a:r>
            <a:endParaRPr lang="en-US">
              <a:solidFill>
                <a:schemeClr val="bg1"/>
              </a:solidFill>
            </a:endParaRPr>
          </a:p>
        </p:txBody>
      </p:sp>
      <p:sp>
        <p:nvSpPr>
          <p:cNvPr id="3" name="Segnaposto contenuto 2">
            <a:extLst>
              <a:ext uri="{FF2B5EF4-FFF2-40B4-BE49-F238E27FC236}">
                <a16:creationId xmlns:a16="http://schemas.microsoft.com/office/drawing/2014/main" id="{D973D3E6-C8AD-4F4C-BD01-B4A5E16DC08A}"/>
              </a:ext>
            </a:extLst>
          </p:cNvPr>
          <p:cNvSpPr>
            <a:spLocks noGrp="1"/>
          </p:cNvSpPr>
          <p:nvPr>
            <p:ph idx="1"/>
          </p:nvPr>
        </p:nvSpPr>
        <p:spPr>
          <a:xfrm>
            <a:off x="14055" y="2019074"/>
            <a:ext cx="4862744" cy="3562575"/>
          </a:xfrm>
        </p:spPr>
        <p:txBody>
          <a:bodyPr>
            <a:normAutofit/>
          </a:bodyPr>
          <a:lstStyle/>
          <a:p>
            <a:pPr lvl="1">
              <a:lnSpc>
                <a:spcPct val="90000"/>
              </a:lnSpc>
            </a:pPr>
            <a:r>
              <a:rPr lang="en-US" b="1" i="1" u="sng" dirty="0">
                <a:solidFill>
                  <a:schemeClr val="bg1"/>
                </a:solidFill>
              </a:rPr>
              <a:t>Base network to extract feature maps</a:t>
            </a:r>
            <a:r>
              <a:rPr lang="en-US" sz="1500" dirty="0">
                <a:solidFill>
                  <a:schemeClr val="bg1"/>
                </a:solidFill>
              </a:rPr>
              <a:t>: a standard pretrained network used for high quality image classification and truncated before any classification layers (e.g. VGG16 network).</a:t>
            </a:r>
          </a:p>
          <a:p>
            <a:pPr lvl="1">
              <a:lnSpc>
                <a:spcPct val="90000"/>
              </a:lnSpc>
            </a:pPr>
            <a:r>
              <a:rPr lang="en-US" b="1" i="1" u="sng" dirty="0">
                <a:solidFill>
                  <a:schemeClr val="bg1"/>
                </a:solidFill>
              </a:rPr>
              <a:t>Multi-scale extra feature layers</a:t>
            </a:r>
            <a:r>
              <a:rPr lang="en-US" sz="1500" dirty="0">
                <a:solidFill>
                  <a:schemeClr val="bg1"/>
                </a:solidFill>
              </a:rPr>
              <a:t>: a series of convolution filters added after the base network. These layers decrease in size progressively to allow predictions of detections at multiple scales.</a:t>
            </a:r>
          </a:p>
          <a:p>
            <a:pPr lvl="1">
              <a:lnSpc>
                <a:spcPct val="90000"/>
              </a:lnSpc>
            </a:pPr>
            <a:r>
              <a:rPr lang="en-US" b="1" i="1" u="sng" dirty="0">
                <a:solidFill>
                  <a:schemeClr val="bg1"/>
                </a:solidFill>
              </a:rPr>
              <a:t>Non-maximum suppression</a:t>
            </a:r>
            <a:r>
              <a:rPr lang="en-US" dirty="0">
                <a:solidFill>
                  <a:schemeClr val="bg1"/>
                </a:solidFill>
              </a:rPr>
              <a:t> </a:t>
            </a:r>
            <a:r>
              <a:rPr lang="en-US" sz="1500" dirty="0">
                <a:solidFill>
                  <a:schemeClr val="bg1"/>
                </a:solidFill>
              </a:rPr>
              <a:t>to eliminate overlapping boxes and keep only one box for each object detected</a:t>
            </a:r>
          </a:p>
          <a:p>
            <a:pPr>
              <a:lnSpc>
                <a:spcPct val="90000"/>
              </a:lnSpc>
            </a:pPr>
            <a:endParaRPr lang="en-US" sz="1500" dirty="0">
              <a:solidFill>
                <a:schemeClr val="bg1"/>
              </a:solidFill>
            </a:endParaRPr>
          </a:p>
        </p:txBody>
      </p:sp>
      <p:pic>
        <p:nvPicPr>
          <p:cNvPr id="4" name="image33.jpeg">
            <a:extLst>
              <a:ext uri="{FF2B5EF4-FFF2-40B4-BE49-F238E27FC236}">
                <a16:creationId xmlns:a16="http://schemas.microsoft.com/office/drawing/2014/main" id="{E59BB2D3-64FF-413C-BC87-EE1F88C15D4F}"/>
              </a:ext>
            </a:extLst>
          </p:cNvPr>
          <p:cNvPicPr/>
          <p:nvPr/>
        </p:nvPicPr>
        <p:blipFill>
          <a:blip r:embed="rId2" cstate="print"/>
          <a:stretch>
            <a:fillRect/>
          </a:stretch>
        </p:blipFill>
        <p:spPr>
          <a:xfrm>
            <a:off x="5542612" y="2110975"/>
            <a:ext cx="6213083" cy="3013475"/>
          </a:xfrm>
          <a:prstGeom prst="rect">
            <a:avLst/>
          </a:prstGeom>
        </p:spPr>
      </p:pic>
      <p:sp>
        <p:nvSpPr>
          <p:cNvPr id="15" name="Isosceles Triangle 1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783170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D958CCC-4DE2-4FD7-9E90-166F8F01806A}"/>
              </a:ext>
            </a:extLst>
          </p:cNvPr>
          <p:cNvSpPr>
            <a:spLocks noGrp="1"/>
          </p:cNvSpPr>
          <p:nvPr>
            <p:ph type="title"/>
          </p:nvPr>
        </p:nvSpPr>
        <p:spPr>
          <a:xfrm>
            <a:off x="248709" y="285750"/>
            <a:ext cx="8514291" cy="657225"/>
          </a:xfrm>
        </p:spPr>
        <p:txBody>
          <a:bodyPr/>
          <a:lstStyle/>
          <a:p>
            <a:r>
              <a:rPr lang="it-IT" dirty="0"/>
              <a:t>SSD </a:t>
            </a:r>
            <a:r>
              <a:rPr lang="it-IT" dirty="0" err="1"/>
              <a:t>Detection</a:t>
            </a:r>
            <a:r>
              <a:rPr lang="it-IT" dirty="0"/>
              <a:t> </a:t>
            </a:r>
            <a:r>
              <a:rPr lang="it-IT" dirty="0" err="1"/>
              <a:t>Process</a:t>
            </a:r>
            <a:endParaRPr lang="en-US" dirty="0"/>
          </a:p>
        </p:txBody>
      </p:sp>
      <p:sp>
        <p:nvSpPr>
          <p:cNvPr id="3" name="Segnaposto contenuto 2">
            <a:extLst>
              <a:ext uri="{FF2B5EF4-FFF2-40B4-BE49-F238E27FC236}">
                <a16:creationId xmlns:a16="http://schemas.microsoft.com/office/drawing/2014/main" id="{32438AB3-1D55-4916-9CDF-8E870116EB40}"/>
              </a:ext>
            </a:extLst>
          </p:cNvPr>
          <p:cNvSpPr>
            <a:spLocks noGrp="1"/>
          </p:cNvSpPr>
          <p:nvPr>
            <p:ph idx="1"/>
          </p:nvPr>
        </p:nvSpPr>
        <p:spPr>
          <a:xfrm>
            <a:off x="85725" y="1190625"/>
            <a:ext cx="9591675" cy="5295900"/>
          </a:xfrm>
        </p:spPr>
        <p:txBody>
          <a:bodyPr>
            <a:normAutofit fontScale="92500" lnSpcReduction="10000"/>
          </a:bodyPr>
          <a:lstStyle/>
          <a:p>
            <a:r>
              <a:rPr lang="en-US" sz="1900" dirty="0"/>
              <a:t>Given an input image and the goal of finding all the cones with its color and height the detection process goes as follows:</a:t>
            </a:r>
          </a:p>
          <a:p>
            <a:pPr marL="800100" lvl="1" indent="-342900">
              <a:buFont typeface="+mj-lt"/>
              <a:buAutoNum type="arabicPeriod"/>
            </a:pPr>
            <a:r>
              <a:rPr lang="en-US" sz="1900" dirty="0"/>
              <a:t>Similar to the Anchors concept in Faster R-CNN, SSD overlays a grid of Anchors around the image and for each anchor, the network will create bounding boxes at its center</a:t>
            </a:r>
          </a:p>
          <a:p>
            <a:pPr marL="800100" lvl="1" indent="-342900">
              <a:buFont typeface="+mj-lt"/>
              <a:buAutoNum type="arabicPeriod"/>
            </a:pPr>
            <a:r>
              <a:rPr lang="en-US" sz="1900" dirty="0"/>
              <a:t>The base network looks at each bounding box as a separate image. Within each bounding box, the network will ask the question: is there a cone in this box? In other words, it will ask: did I extract any features of a cone in this box?</a:t>
            </a:r>
          </a:p>
          <a:p>
            <a:pPr marL="800100" lvl="1" indent="-342900">
              <a:buFont typeface="+mj-lt"/>
              <a:buAutoNum type="arabicPeriod"/>
            </a:pPr>
            <a:r>
              <a:rPr lang="en-US" sz="1900" dirty="0"/>
              <a:t>When the network finds a bounding box that contains cone features, it sends its coordinates prediction and object classification to the non-maximum suppression layer</a:t>
            </a:r>
          </a:p>
          <a:p>
            <a:pPr marL="800100" lvl="1" indent="-342900">
              <a:buFont typeface="+mj-lt"/>
              <a:buAutoNum type="arabicPeriod"/>
            </a:pPr>
            <a:r>
              <a:rPr lang="en-US" sz="1900" dirty="0"/>
              <a:t>Non-maximum suppression will then eliminate duplicate predictions pointing to the same object. First we sort the predictions by the confidence score and, starting from the top confidence prediction, evaluates whether any previously predicted boundary boxes have an </a:t>
            </a:r>
            <a:r>
              <a:rPr lang="en-US" sz="1900" dirty="0" err="1"/>
              <a:t>IoU</a:t>
            </a:r>
            <a:r>
              <a:rPr lang="en-US" sz="1900" dirty="0"/>
              <a:t> higher than 0.5 with the current prediction for the same class. If found, the current prediction will be ignored. In this way, we will eliminate different detection for the same object (the ones with </a:t>
            </a:r>
            <a:r>
              <a:rPr lang="en-US" sz="1900" dirty="0" err="1"/>
              <a:t>IoU</a:t>
            </a:r>
            <a:r>
              <a:rPr lang="en-US" sz="1900" dirty="0"/>
              <a:t> higher than 0.5) without removing the candidates for a different object (the ones with </a:t>
            </a:r>
            <a:r>
              <a:rPr lang="en-US" sz="1900" dirty="0" err="1"/>
              <a:t>IoU</a:t>
            </a:r>
            <a:r>
              <a:rPr lang="en-US" sz="1900" dirty="0"/>
              <a:t> less than 0.5)</a:t>
            </a:r>
          </a:p>
          <a:p>
            <a:endParaRPr lang="en-US" dirty="0"/>
          </a:p>
        </p:txBody>
      </p:sp>
    </p:spTree>
    <p:extLst>
      <p:ext uri="{BB962C8B-B14F-4D97-AF65-F5344CB8AC3E}">
        <p14:creationId xmlns:p14="http://schemas.microsoft.com/office/powerpoint/2010/main" val="1092595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FD6ADE5-A70C-49D9-B3E3-4863AB624DBE}"/>
              </a:ext>
            </a:extLst>
          </p:cNvPr>
          <p:cNvSpPr>
            <a:spLocks noGrp="1"/>
          </p:cNvSpPr>
          <p:nvPr>
            <p:ph type="title"/>
          </p:nvPr>
        </p:nvSpPr>
        <p:spPr>
          <a:xfrm>
            <a:off x="610657" y="211139"/>
            <a:ext cx="8596668" cy="1320800"/>
          </a:xfrm>
        </p:spPr>
        <p:txBody>
          <a:bodyPr/>
          <a:lstStyle/>
          <a:p>
            <a:r>
              <a:rPr lang="it-IT" dirty="0"/>
              <a:t>Default boxes </a:t>
            </a:r>
            <a:r>
              <a:rPr lang="it-IT" dirty="0" err="1"/>
              <a:t>choice</a:t>
            </a:r>
            <a:endParaRPr lang="en-US" dirty="0"/>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45761BD3-0ED3-4F13-89E0-1F05216C2F43}"/>
                  </a:ext>
                </a:extLst>
              </p:cNvPr>
              <p:cNvSpPr>
                <a:spLocks noGrp="1"/>
              </p:cNvSpPr>
              <p:nvPr>
                <p:ph idx="1"/>
              </p:nvPr>
            </p:nvSpPr>
            <p:spPr>
              <a:xfrm>
                <a:off x="359660" y="966789"/>
                <a:ext cx="9698740" cy="5967411"/>
              </a:xfrm>
            </p:spPr>
            <p:txBody>
              <a:bodyPr>
                <a:normAutofit/>
              </a:bodyPr>
              <a:lstStyle/>
              <a:p>
                <a:r>
                  <a:rPr lang="en-US" dirty="0"/>
                  <a:t>SSD relies heavily on default boxes, so it is very sensitive to their choice (specifically their scale and aspect ratios)</a:t>
                </a:r>
              </a:p>
              <a:p>
                <a:r>
                  <a:rPr lang="en-US" dirty="0"/>
                  <a:t>The authors design the default boxes such that each feature map corresponds to a specific scale of default boxes along with a list of aspect ratios for each scale</a:t>
                </a:r>
              </a:p>
              <a:p>
                <a:r>
                  <a:rPr lang="en-US" dirty="0"/>
                  <a:t>The minimum and maximum scales, </a:t>
                </a:r>
                <a:r>
                  <a:rPr lang="en-US" dirty="0" err="1"/>
                  <a:t>s_min</a:t>
                </a:r>
                <a:r>
                  <a:rPr lang="en-US" dirty="0"/>
                  <a:t> and </a:t>
                </a:r>
                <a:r>
                  <a:rPr lang="en-US" dirty="0" err="1"/>
                  <a:t>s_max</a:t>
                </a:r>
                <a:r>
                  <a:rPr lang="en-US" dirty="0"/>
                  <a:t>, are set to 0.2 and 0.9</a:t>
                </a:r>
              </a:p>
              <a:p>
                <a:r>
                  <a:rPr lang="en-US" dirty="0"/>
                  <a:t>For the kth feature map (among m feature maps), the scale is chosen as:</a:t>
                </a:r>
              </a:p>
              <a:p>
                <a:endParaRPr lang="en-US" dirty="0"/>
              </a:p>
              <a:p>
                <a:pPr marL="0" indent="0">
                  <a:buNone/>
                </a:pPr>
                <a:endParaRPr lang="en-US" dirty="0"/>
              </a:p>
              <a:p>
                <a:r>
                  <a:rPr lang="en-US" dirty="0"/>
                  <a:t>For each feature map, the heights and widths of the boxes are computed as:</a:t>
                </a:r>
              </a:p>
              <a:p>
                <a:pPr lvl="8">
                  <a:buFont typeface="Arial" panose="020B0604020202020204" pitchFamily="34" charset="0"/>
                  <a:buChar char="•"/>
                </a:pPr>
                <a14:m>
                  <m:oMath xmlns:m="http://schemas.openxmlformats.org/officeDocument/2006/math">
                    <m:r>
                      <a:rPr lang="en-US" sz="1400" i="1">
                        <a:latin typeface="Cambria Math" panose="02040503050406030204" pitchFamily="18" charset="0"/>
                      </a:rPr>
                      <m:t>h</m:t>
                    </m:r>
                    <m:r>
                      <a:rPr lang="en-US" sz="1400" i="1">
                        <a:latin typeface="Cambria Math" panose="02040503050406030204" pitchFamily="18" charset="0"/>
                      </a:rPr>
                      <m:t>= </m:t>
                    </m:r>
                    <m:f>
                      <m:fPr>
                        <m:ctrlPr>
                          <a:rPr lang="en-US" sz="1400" i="1">
                            <a:latin typeface="Cambria Math" panose="02040503050406030204" pitchFamily="18" charset="0"/>
                          </a:rPr>
                        </m:ctrlPr>
                      </m:fPr>
                      <m:num>
                        <m:sSub>
                          <m:sSubPr>
                            <m:ctrlPr>
                              <a:rPr lang="en-US" sz="1400" i="1">
                                <a:latin typeface="Cambria Math" panose="02040503050406030204" pitchFamily="18" charset="0"/>
                              </a:rPr>
                            </m:ctrlPr>
                          </m:sSubPr>
                          <m:e>
                            <m:r>
                              <a:rPr lang="en-US" sz="1400" i="1">
                                <a:latin typeface="Cambria Math" panose="02040503050406030204" pitchFamily="18" charset="0"/>
                              </a:rPr>
                              <m:t>𝑠</m:t>
                            </m:r>
                          </m:e>
                          <m:sub>
                            <m:r>
                              <a:rPr lang="en-US" sz="1400" i="1">
                                <a:latin typeface="Cambria Math" panose="02040503050406030204" pitchFamily="18" charset="0"/>
                              </a:rPr>
                              <m:t>𝑘</m:t>
                            </m:r>
                          </m:sub>
                        </m:sSub>
                      </m:num>
                      <m:den>
                        <m:rad>
                          <m:radPr>
                            <m:degHide m:val="on"/>
                            <m:ctrlPr>
                              <a:rPr lang="en-US" sz="1400" i="1">
                                <a:latin typeface="Cambria Math" panose="02040503050406030204" pitchFamily="18" charset="0"/>
                              </a:rPr>
                            </m:ctrlPr>
                          </m:radPr>
                          <m:deg/>
                          <m:e>
                            <m:sSub>
                              <m:sSubPr>
                                <m:ctrlPr>
                                  <a:rPr lang="en-US" sz="1400" i="1">
                                    <a:latin typeface="Cambria Math" panose="02040503050406030204" pitchFamily="18" charset="0"/>
                                  </a:rPr>
                                </m:ctrlPr>
                              </m:sSubPr>
                              <m:e>
                                <m:r>
                                  <a:rPr lang="en-US" sz="1400" i="1">
                                    <a:latin typeface="Cambria Math" panose="02040503050406030204" pitchFamily="18" charset="0"/>
                                  </a:rPr>
                                  <m:t>𝑎</m:t>
                                </m:r>
                              </m:e>
                              <m:sub>
                                <m:r>
                                  <a:rPr lang="en-US" sz="1400" i="1">
                                    <a:latin typeface="Cambria Math" panose="02040503050406030204" pitchFamily="18" charset="0"/>
                                  </a:rPr>
                                  <m:t>𝑟</m:t>
                                </m:r>
                              </m:sub>
                            </m:sSub>
                          </m:e>
                        </m:rad>
                      </m:den>
                    </m:f>
                  </m:oMath>
                </a14:m>
                <a:endParaRPr lang="en-US" sz="1400" dirty="0"/>
              </a:p>
              <a:p>
                <a:pPr lvl="8">
                  <a:buFont typeface="Arial" panose="020B0604020202020204" pitchFamily="34" charset="0"/>
                  <a:buChar char="•"/>
                </a:pPr>
                <a:r>
                  <a:rPr lang="en-US" sz="1400" dirty="0"/>
                  <a:t>𝑤 = 𝑠</a:t>
                </a:r>
                <a:r>
                  <a:rPr lang="en-US" sz="1400" baseline="-25000" dirty="0"/>
                  <a:t>𝑘</a:t>
                </a:r>
                <a:r>
                  <a:rPr lang="en-US" sz="1400" dirty="0"/>
                  <a:t> ∗ </a:t>
                </a:r>
                <a14:m>
                  <m:oMath xmlns:m="http://schemas.openxmlformats.org/officeDocument/2006/math">
                    <m:rad>
                      <m:radPr>
                        <m:degHide m:val="on"/>
                        <m:ctrlPr>
                          <a:rPr lang="en-US" sz="1400" i="1">
                            <a:latin typeface="Cambria Math" panose="02040503050406030204" pitchFamily="18" charset="0"/>
                          </a:rPr>
                        </m:ctrlPr>
                      </m:radPr>
                      <m:deg/>
                      <m:e>
                        <m:sSub>
                          <m:sSubPr>
                            <m:ctrlPr>
                              <a:rPr lang="en-US" sz="1400" i="1">
                                <a:latin typeface="Cambria Math" panose="02040503050406030204" pitchFamily="18" charset="0"/>
                              </a:rPr>
                            </m:ctrlPr>
                          </m:sSubPr>
                          <m:e>
                            <m:r>
                              <a:rPr lang="en-US" sz="1400" i="1">
                                <a:latin typeface="Cambria Math" panose="02040503050406030204" pitchFamily="18" charset="0"/>
                              </a:rPr>
                              <m:t>𝑎</m:t>
                            </m:r>
                          </m:e>
                          <m:sub>
                            <m:r>
                              <a:rPr lang="en-US" sz="1400" i="1">
                                <a:latin typeface="Cambria Math" panose="02040503050406030204" pitchFamily="18" charset="0"/>
                              </a:rPr>
                              <m:t>𝑟</m:t>
                            </m:r>
                          </m:sub>
                        </m:sSub>
                      </m:e>
                    </m:rad>
                  </m:oMath>
                </a14:m>
                <a:endParaRPr lang="en-US" sz="900" dirty="0"/>
              </a:p>
              <a:p>
                <a:r>
                  <a:rPr lang="en-US" dirty="0"/>
                  <a:t>With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𝑟</m:t>
                        </m:r>
                      </m:sub>
                    </m:sSub>
                  </m:oMath>
                </a14:m>
                <a:r>
                  <a:rPr lang="it-IT" dirty="0"/>
                  <a:t> </a:t>
                </a:r>
                <a:r>
                  <a:rPr lang="el-GR" dirty="0"/>
                  <a:t>ϵ</a:t>
                </a:r>
                <a:r>
                  <a:rPr lang="it-IT" dirty="0"/>
                  <a:t> {1,2,3, </a:t>
                </a:r>
                <a14:m>
                  <m:oMath xmlns:m="http://schemas.openxmlformats.org/officeDocument/2006/math">
                    <m:f>
                      <m:fPr>
                        <m:ctrlPr>
                          <a:rPr lang="it-IT" i="1" smtClean="0">
                            <a:latin typeface="Cambria Math" panose="02040503050406030204" pitchFamily="18" charset="0"/>
                          </a:rPr>
                        </m:ctrlPr>
                      </m:fPr>
                      <m:num>
                        <m:r>
                          <a:rPr lang="it-IT" b="0" i="1" smtClean="0">
                            <a:latin typeface="Cambria Math" panose="02040503050406030204" pitchFamily="18" charset="0"/>
                          </a:rPr>
                          <m:t>1</m:t>
                        </m:r>
                      </m:num>
                      <m:den>
                        <m:r>
                          <a:rPr lang="it-IT" b="0" i="1" smtClean="0">
                            <a:latin typeface="Cambria Math" panose="02040503050406030204" pitchFamily="18" charset="0"/>
                          </a:rPr>
                          <m:t>2</m:t>
                        </m:r>
                      </m:den>
                    </m:f>
                    <m:r>
                      <a:rPr lang="it-IT" b="0" i="1" smtClean="0">
                        <a:latin typeface="Cambria Math" panose="02040503050406030204" pitchFamily="18" charset="0"/>
                      </a:rPr>
                      <m:t>, </m:t>
                    </m:r>
                    <m:f>
                      <m:fPr>
                        <m:ctrlPr>
                          <a:rPr lang="it-IT" b="0" i="1" smtClean="0">
                            <a:latin typeface="Cambria Math" panose="02040503050406030204" pitchFamily="18" charset="0"/>
                          </a:rPr>
                        </m:ctrlPr>
                      </m:fPr>
                      <m:num>
                        <m:r>
                          <a:rPr lang="it-IT" b="0" i="1" smtClean="0">
                            <a:latin typeface="Cambria Math" panose="02040503050406030204" pitchFamily="18" charset="0"/>
                          </a:rPr>
                          <m:t>1</m:t>
                        </m:r>
                      </m:num>
                      <m:den>
                        <m:r>
                          <a:rPr lang="it-IT" b="0" i="1" smtClean="0">
                            <a:latin typeface="Cambria Math" panose="02040503050406030204" pitchFamily="18" charset="0"/>
                          </a:rPr>
                          <m:t>3</m:t>
                        </m:r>
                      </m:den>
                    </m:f>
                    <m:r>
                      <a:rPr lang="it-IT" b="0" i="1" smtClean="0">
                        <a:latin typeface="Cambria Math" panose="02040503050406030204" pitchFamily="18" charset="0"/>
                      </a:rPr>
                      <m:t>}</m:t>
                    </m:r>
                  </m:oMath>
                </a14:m>
                <a:endParaRPr lang="en-US" dirty="0"/>
              </a:p>
              <a:p>
                <a:r>
                  <a:rPr lang="en-US" dirty="0"/>
                  <a:t>Plus, for aspect ratio of 1, an additional scale 𝑠</a:t>
                </a:r>
                <a:r>
                  <a:rPr lang="en-US" baseline="30000" dirty="0"/>
                  <a:t>∗</a:t>
                </a:r>
                <a:r>
                  <a:rPr lang="en-US" dirty="0"/>
                  <a:t> is added, resulting in 6 default boxes</a:t>
                </a:r>
              </a:p>
              <a:p>
                <a:pPr marL="0" indent="0">
                  <a:buNone/>
                </a:pPr>
                <a:r>
                  <a:rPr lang="en-US" dirty="0"/>
                  <a:t>     per feature map location:</a:t>
                </a:r>
              </a:p>
              <a:p>
                <a:pPr lvl="8">
                  <a:buFont typeface="Arial" panose="020B0604020202020204" pitchFamily="34" charset="0"/>
                  <a:buChar char="•"/>
                </a:pPr>
                <a:r>
                  <a:rPr lang="en-US" sz="1400" dirty="0"/>
                  <a:t>𝑠</a:t>
                </a:r>
                <a:r>
                  <a:rPr lang="en-US" sz="1400" baseline="30000" dirty="0"/>
                  <a:t>∗</a:t>
                </a:r>
                <a:r>
                  <a:rPr lang="en-US" sz="1400" dirty="0"/>
                  <a:t> = </a:t>
                </a:r>
                <a14:m>
                  <m:oMath xmlns:m="http://schemas.openxmlformats.org/officeDocument/2006/math">
                    <m:rad>
                      <m:radPr>
                        <m:degHide m:val="on"/>
                        <m:ctrlPr>
                          <a:rPr lang="en-US" sz="1400" i="1" smtClean="0">
                            <a:latin typeface="Cambria Math" panose="02040503050406030204" pitchFamily="18" charset="0"/>
                          </a:rPr>
                        </m:ctrlPr>
                      </m:radPr>
                      <m:deg/>
                      <m:e>
                        <m:sSub>
                          <m:sSubPr>
                            <m:ctrlPr>
                              <a:rPr lang="en-US" sz="1400" i="1" smtClean="0">
                                <a:latin typeface="Cambria Math" panose="02040503050406030204" pitchFamily="18" charset="0"/>
                              </a:rPr>
                            </m:ctrlPr>
                          </m:sSubPr>
                          <m:e>
                            <m:r>
                              <a:rPr lang="it-IT" sz="1400" b="0" i="1" smtClean="0">
                                <a:latin typeface="Cambria Math" panose="02040503050406030204" pitchFamily="18" charset="0"/>
                              </a:rPr>
                              <m:t>𝑠</m:t>
                            </m:r>
                          </m:e>
                          <m:sub>
                            <m:r>
                              <a:rPr lang="it-IT" sz="1400" b="0" i="1" smtClean="0">
                                <a:latin typeface="Cambria Math" panose="02040503050406030204" pitchFamily="18" charset="0"/>
                              </a:rPr>
                              <m:t>𝑘</m:t>
                            </m:r>
                          </m:sub>
                        </m:sSub>
                        <m:r>
                          <a:rPr lang="it-IT" sz="1400" b="0" i="1" smtClean="0">
                            <a:latin typeface="Cambria Math" panose="02040503050406030204" pitchFamily="18" charset="0"/>
                          </a:rPr>
                          <m:t>∗ </m:t>
                        </m:r>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𝑠</m:t>
                            </m:r>
                          </m:e>
                          <m:sub>
                            <m:r>
                              <a:rPr lang="it-IT" sz="1400" b="0" i="1" smtClean="0">
                                <a:latin typeface="Cambria Math" panose="02040503050406030204" pitchFamily="18" charset="0"/>
                              </a:rPr>
                              <m:t>𝑘</m:t>
                            </m:r>
                            <m:r>
                              <a:rPr lang="it-IT" sz="1400" b="0" i="1" smtClean="0">
                                <a:latin typeface="Cambria Math" panose="02040503050406030204" pitchFamily="18" charset="0"/>
                              </a:rPr>
                              <m:t>+1</m:t>
                            </m:r>
                          </m:sub>
                        </m:sSub>
                      </m:e>
                    </m:rad>
                  </m:oMath>
                </a14:m>
                <a:endParaRPr lang="en-US" dirty="0"/>
              </a:p>
              <a:p>
                <a:pPr marL="0" indent="0">
                  <a:buNone/>
                </a:pPr>
                <a:endParaRPr lang="en-US" dirty="0"/>
              </a:p>
            </p:txBody>
          </p:sp>
        </mc:Choice>
        <mc:Fallback xmlns="">
          <p:sp>
            <p:nvSpPr>
              <p:cNvPr id="3" name="Segnaposto contenuto 2">
                <a:extLst>
                  <a:ext uri="{FF2B5EF4-FFF2-40B4-BE49-F238E27FC236}">
                    <a16:creationId xmlns:a16="http://schemas.microsoft.com/office/drawing/2014/main" id="{45761BD3-0ED3-4F13-89E0-1F05216C2F43}"/>
                  </a:ext>
                </a:extLst>
              </p:cNvPr>
              <p:cNvSpPr>
                <a:spLocks noGrp="1" noRot="1" noChangeAspect="1" noMove="1" noResize="1" noEditPoints="1" noAdjustHandles="1" noChangeArrowheads="1" noChangeShapeType="1" noTextEdit="1"/>
              </p:cNvSpPr>
              <p:nvPr>
                <p:ph idx="1"/>
              </p:nvPr>
            </p:nvSpPr>
            <p:spPr>
              <a:xfrm>
                <a:off x="359660" y="966789"/>
                <a:ext cx="9698740" cy="5967411"/>
              </a:xfrm>
              <a:blipFill>
                <a:blip r:embed="rId2"/>
                <a:stretch>
                  <a:fillRect l="-126" t="-715"/>
                </a:stretch>
              </a:blipFill>
            </p:spPr>
            <p:txBody>
              <a:bodyPr/>
              <a:lstStyle/>
              <a:p>
                <a:r>
                  <a:rPr lang="en-US">
                    <a:noFill/>
                  </a:rPr>
                  <a:t> </a:t>
                </a:r>
              </a:p>
            </p:txBody>
          </p:sp>
        </mc:Fallback>
      </mc:AlternateContent>
      <p:pic>
        <p:nvPicPr>
          <p:cNvPr id="5" name="Immagine 4">
            <a:extLst>
              <a:ext uri="{FF2B5EF4-FFF2-40B4-BE49-F238E27FC236}">
                <a16:creationId xmlns:a16="http://schemas.microsoft.com/office/drawing/2014/main" id="{BE31266D-4EDB-4304-8983-A350E177E13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808536" y="3150870"/>
            <a:ext cx="2287464" cy="622140"/>
          </a:xfrm>
          <a:prstGeom prst="rect">
            <a:avLst/>
          </a:prstGeom>
          <a:noFill/>
          <a:ln>
            <a:noFill/>
          </a:ln>
        </p:spPr>
      </p:pic>
    </p:spTree>
    <p:extLst>
      <p:ext uri="{BB962C8B-B14F-4D97-AF65-F5344CB8AC3E}">
        <p14:creationId xmlns:p14="http://schemas.microsoft.com/office/powerpoint/2010/main" val="1041425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fade">
                                      <p:cBhvr>
                                        <p:cTn id="44" dur="500"/>
                                        <p:tgtEl>
                                          <p:spTgt spid="3">
                                            <p:txEl>
                                              <p:pRg st="11" end="11"/>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Effect transition="in" filter="fade">
                                      <p:cBhvr>
                                        <p:cTn id="4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6EA2865-8CFC-4F6A-A800-BF0D821617DA}"/>
              </a:ext>
            </a:extLst>
          </p:cNvPr>
          <p:cNvSpPr>
            <a:spLocks noGrp="1"/>
          </p:cNvSpPr>
          <p:nvPr>
            <p:ph type="title"/>
          </p:nvPr>
        </p:nvSpPr>
        <p:spPr>
          <a:xfrm>
            <a:off x="277283" y="7939"/>
            <a:ext cx="8596668" cy="1320800"/>
          </a:xfrm>
        </p:spPr>
        <p:txBody>
          <a:bodyPr/>
          <a:lstStyle/>
          <a:p>
            <a:r>
              <a:rPr lang="it-IT" dirty="0"/>
              <a:t>Loss </a:t>
            </a:r>
            <a:r>
              <a:rPr lang="it-IT" dirty="0" err="1"/>
              <a:t>Function</a:t>
            </a:r>
            <a:endParaRPr lang="en-US" dirty="0"/>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4A8C5429-DED3-4C9E-A3E1-3C64AF704AD6}"/>
                  </a:ext>
                </a:extLst>
              </p:cNvPr>
              <p:cNvSpPr>
                <a:spLocks noGrp="1"/>
              </p:cNvSpPr>
              <p:nvPr>
                <p:ph idx="1"/>
              </p:nvPr>
            </p:nvSpPr>
            <p:spPr>
              <a:xfrm>
                <a:off x="277284" y="828676"/>
                <a:ext cx="9600142" cy="5829300"/>
              </a:xfrm>
            </p:spPr>
            <p:txBody>
              <a:bodyPr>
                <a:normAutofit fontScale="92500" lnSpcReduction="20000"/>
              </a:bodyPr>
              <a:lstStyle/>
              <a:p>
                <a:r>
                  <a:rPr lang="it-IT" dirty="0"/>
                  <a:t>Combination of confidence </a:t>
                </a:r>
                <a:r>
                  <a:rPr lang="it-IT" dirty="0" err="1"/>
                  <a:t>loss</a:t>
                </a:r>
                <a:r>
                  <a:rPr lang="it-IT" dirty="0"/>
                  <a:t> and </a:t>
                </a:r>
                <a:r>
                  <a:rPr lang="it-IT" dirty="0" err="1"/>
                  <a:t>localization</a:t>
                </a:r>
                <a:r>
                  <a:rPr lang="it-IT" dirty="0"/>
                  <a:t> </a:t>
                </a:r>
                <a:r>
                  <a:rPr lang="it-IT" dirty="0" err="1"/>
                  <a:t>loss</a:t>
                </a:r>
                <a:r>
                  <a:rPr lang="it-IT" dirty="0"/>
                  <a:t>:</a:t>
                </a:r>
              </a:p>
              <a:p>
                <a:endParaRPr lang="it-IT" dirty="0"/>
              </a:p>
              <a:p>
                <a:endParaRPr lang="it-IT" dirty="0"/>
              </a:p>
              <a:p>
                <a:r>
                  <a:rPr lang="it-IT" dirty="0" err="1"/>
                  <a:t>Where</a:t>
                </a:r>
                <a:r>
                  <a:rPr lang="it-IT" dirty="0"/>
                  <a:t> confidence </a:t>
                </a:r>
                <a:r>
                  <a:rPr lang="it-IT" dirty="0" err="1"/>
                  <a:t>loss</a:t>
                </a:r>
                <a:r>
                  <a:rPr lang="it-IT" dirty="0"/>
                  <a:t> </a:t>
                </a:r>
                <a:r>
                  <a:rPr lang="it-IT" dirty="0" err="1"/>
                  <a:t>is</a:t>
                </a:r>
                <a:r>
                  <a:rPr lang="it-IT" dirty="0"/>
                  <a:t>:</a:t>
                </a:r>
              </a:p>
              <a:p>
                <a:endParaRPr lang="it-IT" dirty="0"/>
              </a:p>
              <a:p>
                <a:endParaRPr lang="it-IT" dirty="0"/>
              </a:p>
              <a:p>
                <a:pPr marL="0" indent="0">
                  <a:buNone/>
                </a:pPr>
                <a:endParaRPr lang="it-IT" dirty="0"/>
              </a:p>
              <a:p>
                <a:r>
                  <a:rPr lang="en-US" dirty="0"/>
                  <a:t>And localization loss is, given the predicted box </a:t>
                </a:r>
                <a:r>
                  <a:rPr lang="en-US" i="1" dirty="0"/>
                  <a:t>l</a:t>
                </a:r>
                <a:r>
                  <a:rPr lang="en-US" dirty="0"/>
                  <a:t> and the ground truth </a:t>
                </a:r>
                <a:r>
                  <a:rPr lang="en-US" i="1" dirty="0"/>
                  <a:t>g:</a:t>
                </a:r>
              </a:p>
              <a:p>
                <a:endParaRPr lang="en-US" i="1" dirty="0"/>
              </a:p>
              <a:p>
                <a:endParaRPr lang="en-US" i="1" dirty="0"/>
              </a:p>
              <a:p>
                <a:endParaRPr lang="en-US" i="1" dirty="0"/>
              </a:p>
              <a:p>
                <a:endParaRPr lang="en-US" i="1" dirty="0"/>
              </a:p>
              <a:p>
                <a:pPr marL="0" indent="0">
                  <a:buNone/>
                </a:pPr>
                <a:endParaRPr lang="en-US" i="1" dirty="0"/>
              </a:p>
              <a:p>
                <a:r>
                  <a:rPr lang="en-US" i="1" dirty="0"/>
                  <a:t>With:</a:t>
                </a:r>
              </a:p>
              <a:p>
                <a:pPr lvl="1">
                  <a:buFont typeface="Courier New" panose="02070309020205020404" pitchFamily="49" charset="0"/>
                  <a:buChar char="o"/>
                </a:pPr>
                <a:r>
                  <a:rPr lang="en-US" i="1" dirty="0"/>
                  <a:t> cx and cy = offset to the default bounding box d of width w and height h </a:t>
                </a:r>
              </a:p>
              <a:p>
                <a:pPr lvl="1">
                  <a:buFont typeface="Courier New" panose="02070309020205020404" pitchFamily="49" charset="0"/>
                  <a:buChar char="o"/>
                </a:pPr>
                <a:r>
                  <a:rPr lang="en-US" i="1" dirty="0"/>
                  <a:t> </a:t>
                </a:r>
                <a14:m>
                  <m:oMath xmlns:m="http://schemas.openxmlformats.org/officeDocument/2006/math">
                    <m:sSub>
                      <m:sSubPr>
                        <m:ctrlPr>
                          <a:rPr lang="en-US" altLang="en-US" i="1" dirty="0" smtClean="0">
                            <a:solidFill>
                              <a:schemeClr val="tx1"/>
                            </a:solidFill>
                            <a:latin typeface="Cambria Math" panose="02040503050406030204" pitchFamily="18" charset="0"/>
                          </a:rPr>
                        </m:ctrlPr>
                      </m:sSubPr>
                      <m:e>
                        <m:sSup>
                          <m:sSupPr>
                            <m:ctrlPr>
                              <a:rPr lang="en-US" altLang="en-US" i="1" dirty="0" smtClean="0">
                                <a:solidFill>
                                  <a:schemeClr val="tx1"/>
                                </a:solidFill>
                                <a:latin typeface="Cambria Math" panose="02040503050406030204" pitchFamily="18" charset="0"/>
                              </a:rPr>
                            </m:ctrlPr>
                          </m:sSupPr>
                          <m:e>
                            <m:r>
                              <a:rPr lang="it-IT" altLang="en-US" b="0" i="1" dirty="0" smtClean="0">
                                <a:solidFill>
                                  <a:schemeClr val="tx1"/>
                                </a:solidFill>
                                <a:latin typeface="Cambria Math" panose="02040503050406030204" pitchFamily="18" charset="0"/>
                              </a:rPr>
                              <m:t>𝑥</m:t>
                            </m:r>
                          </m:e>
                          <m:sup>
                            <m:r>
                              <a:rPr lang="it-IT" altLang="en-US" b="0" i="1" dirty="0" smtClean="0">
                                <a:solidFill>
                                  <a:schemeClr val="tx1"/>
                                </a:solidFill>
                                <a:latin typeface="Cambria Math" panose="02040503050406030204" pitchFamily="18" charset="0"/>
                              </a:rPr>
                              <m:t>𝑝</m:t>
                            </m:r>
                          </m:sup>
                        </m:sSup>
                      </m:e>
                      <m:sub>
                        <m:r>
                          <a:rPr lang="it-IT" altLang="en-US" b="0" i="1" dirty="0" smtClean="0">
                            <a:solidFill>
                              <a:schemeClr val="tx1"/>
                            </a:solidFill>
                            <a:latin typeface="Cambria Math" panose="02040503050406030204" pitchFamily="18" charset="0"/>
                          </a:rPr>
                          <m:t>𝑖𝑗</m:t>
                        </m:r>
                      </m:sub>
                    </m:sSub>
                  </m:oMath>
                </a14:m>
                <a:r>
                  <a:rPr lang="en-US" altLang="en-US" dirty="0">
                    <a:solidFill>
                      <a:schemeClr val="tx1"/>
                    </a:solidFill>
                    <a:ea typeface="Symbola"/>
                  </a:rPr>
                  <a:t> </a:t>
                </a:r>
                <a:r>
                  <a:rPr lang="en-US" altLang="en-US" i="1" dirty="0">
                    <a:solidFill>
                      <a:schemeClr val="tx1"/>
                    </a:solidFill>
                    <a:ea typeface="Arial" panose="020B0604020202020204" pitchFamily="34" charset="0"/>
                  </a:rPr>
                  <a:t>= 1 </a:t>
                </a:r>
                <a:r>
                  <a:rPr lang="en-US" altLang="en-US" dirty="0">
                    <a:solidFill>
                      <a:schemeClr val="tx1"/>
                    </a:solidFill>
                    <a:ea typeface="Arial" panose="020B0604020202020204" pitchFamily="34" charset="0"/>
                  </a:rPr>
                  <a:t>if the </a:t>
                </a:r>
                <a:r>
                  <a:rPr lang="en-US" altLang="en-US" i="1" dirty="0" err="1">
                    <a:solidFill>
                      <a:schemeClr val="tx1"/>
                    </a:solidFill>
                    <a:ea typeface="Arial" panose="020B0604020202020204" pitchFamily="34" charset="0"/>
                  </a:rPr>
                  <a:t>IoU</a:t>
                </a:r>
                <a:r>
                  <a:rPr lang="en-US" altLang="en-US" i="1" dirty="0">
                    <a:solidFill>
                      <a:schemeClr val="tx1"/>
                    </a:solidFill>
                    <a:ea typeface="Arial" panose="020B0604020202020204" pitchFamily="34" charset="0"/>
                  </a:rPr>
                  <a:t> </a:t>
                </a:r>
                <a:r>
                  <a:rPr lang="en-US" altLang="en-US" dirty="0">
                    <a:solidFill>
                      <a:schemeClr val="tx1"/>
                    </a:solidFill>
                    <a:ea typeface="Arial" panose="020B0604020202020204" pitchFamily="34" charset="0"/>
                  </a:rPr>
                  <a:t>between default box </a:t>
                </a:r>
                <a:r>
                  <a:rPr lang="en-US" altLang="en-US" i="1" dirty="0" err="1">
                    <a:solidFill>
                      <a:schemeClr val="tx1"/>
                    </a:solidFill>
                    <a:ea typeface="Arial" panose="020B0604020202020204" pitchFamily="34" charset="0"/>
                  </a:rPr>
                  <a:t>i</a:t>
                </a:r>
                <a:r>
                  <a:rPr lang="en-US" altLang="en-US" i="1" dirty="0">
                    <a:solidFill>
                      <a:schemeClr val="tx1"/>
                    </a:solidFill>
                    <a:ea typeface="Arial" panose="020B0604020202020204" pitchFamily="34" charset="0"/>
                  </a:rPr>
                  <a:t> </a:t>
                </a:r>
                <a:r>
                  <a:rPr lang="en-US" altLang="en-US" dirty="0">
                    <a:solidFill>
                      <a:schemeClr val="tx1"/>
                    </a:solidFill>
                    <a:ea typeface="Arial" panose="020B0604020202020204" pitchFamily="34" charset="0"/>
                  </a:rPr>
                  <a:t>and ground true box </a:t>
                </a:r>
                <a:r>
                  <a:rPr lang="en-US" altLang="en-US" i="1" dirty="0">
                    <a:solidFill>
                      <a:schemeClr val="tx1"/>
                    </a:solidFill>
                    <a:ea typeface="Arial" panose="020B0604020202020204" pitchFamily="34" charset="0"/>
                  </a:rPr>
                  <a:t>j </a:t>
                </a:r>
                <a:r>
                  <a:rPr lang="en-US" altLang="en-US" dirty="0">
                    <a:solidFill>
                      <a:schemeClr val="tx1"/>
                    </a:solidFill>
                    <a:ea typeface="Arial" panose="020B0604020202020204" pitchFamily="34" charset="0"/>
                  </a:rPr>
                  <a:t>on class </a:t>
                </a:r>
                <a:r>
                  <a:rPr lang="en-US" altLang="en-US" i="1" dirty="0">
                    <a:solidFill>
                      <a:schemeClr val="tx1"/>
                    </a:solidFill>
                    <a:ea typeface="Arial" panose="020B0604020202020204" pitchFamily="34" charset="0"/>
                  </a:rPr>
                  <a:t>p </a:t>
                </a:r>
                <a:r>
                  <a:rPr lang="en-US" altLang="en-US" dirty="0">
                    <a:solidFill>
                      <a:schemeClr val="tx1"/>
                    </a:solidFill>
                    <a:ea typeface="Arial" panose="020B0604020202020204" pitchFamily="34" charset="0"/>
                  </a:rPr>
                  <a:t>is greater than 0.5, 0 otherwise</a:t>
                </a:r>
                <a:endParaRPr lang="en-US" altLang="en-US" sz="3000" dirty="0">
                  <a:solidFill>
                    <a:schemeClr val="tx1"/>
                  </a:solidFill>
                </a:endParaRPr>
              </a:p>
              <a:p>
                <a:endParaRPr lang="en-US" i="1" dirty="0"/>
              </a:p>
              <a:p>
                <a:endParaRPr lang="en-US" i="1" dirty="0"/>
              </a:p>
              <a:p>
                <a:endParaRPr lang="en-US" i="1" dirty="0"/>
              </a:p>
              <a:p>
                <a:endParaRPr lang="en-US" i="1" dirty="0"/>
              </a:p>
            </p:txBody>
          </p:sp>
        </mc:Choice>
        <mc:Fallback xmlns="">
          <p:sp>
            <p:nvSpPr>
              <p:cNvPr id="3" name="Segnaposto contenuto 2">
                <a:extLst>
                  <a:ext uri="{FF2B5EF4-FFF2-40B4-BE49-F238E27FC236}">
                    <a16:creationId xmlns:a16="http://schemas.microsoft.com/office/drawing/2014/main" id="{4A8C5429-DED3-4C9E-A3E1-3C64AF704AD6}"/>
                  </a:ext>
                </a:extLst>
              </p:cNvPr>
              <p:cNvSpPr>
                <a:spLocks noGrp="1" noRot="1" noChangeAspect="1" noMove="1" noResize="1" noEditPoints="1" noAdjustHandles="1" noChangeArrowheads="1" noChangeShapeType="1" noTextEdit="1"/>
              </p:cNvSpPr>
              <p:nvPr>
                <p:ph idx="1"/>
              </p:nvPr>
            </p:nvSpPr>
            <p:spPr>
              <a:xfrm>
                <a:off x="277284" y="828676"/>
                <a:ext cx="9600142" cy="5829300"/>
              </a:xfrm>
              <a:blipFill>
                <a:blip r:embed="rId2"/>
                <a:stretch>
                  <a:fillRect l="-63" t="-1255"/>
                </a:stretch>
              </a:blipFill>
            </p:spPr>
            <p:txBody>
              <a:bodyPr/>
              <a:lstStyle/>
              <a:p>
                <a:r>
                  <a:rPr lang="en-US">
                    <a:noFill/>
                  </a:rPr>
                  <a:t> </a:t>
                </a:r>
              </a:p>
            </p:txBody>
          </p:sp>
        </mc:Fallback>
      </mc:AlternateContent>
      <p:pic>
        <p:nvPicPr>
          <p:cNvPr id="5" name="image36.png">
            <a:extLst>
              <a:ext uri="{FF2B5EF4-FFF2-40B4-BE49-F238E27FC236}">
                <a16:creationId xmlns:a16="http://schemas.microsoft.com/office/drawing/2014/main" id="{4828CC15-0518-4EAA-A3E6-7C80CEE47F25}"/>
              </a:ext>
            </a:extLst>
          </p:cNvPr>
          <p:cNvPicPr/>
          <p:nvPr/>
        </p:nvPicPr>
        <p:blipFill>
          <a:blip r:embed="rId3" cstate="print"/>
          <a:stretch>
            <a:fillRect/>
          </a:stretch>
        </p:blipFill>
        <p:spPr>
          <a:xfrm>
            <a:off x="3634896" y="1288254"/>
            <a:ext cx="3523933" cy="409575"/>
          </a:xfrm>
          <a:prstGeom prst="rect">
            <a:avLst/>
          </a:prstGeom>
        </p:spPr>
      </p:pic>
      <p:pic>
        <p:nvPicPr>
          <p:cNvPr id="6" name="image35.jpeg">
            <a:extLst>
              <a:ext uri="{FF2B5EF4-FFF2-40B4-BE49-F238E27FC236}">
                <a16:creationId xmlns:a16="http://schemas.microsoft.com/office/drawing/2014/main" id="{B6BEC0C3-A9FC-44E2-AE1F-62ABD2B24C64}"/>
              </a:ext>
            </a:extLst>
          </p:cNvPr>
          <p:cNvPicPr/>
          <p:nvPr/>
        </p:nvPicPr>
        <p:blipFill>
          <a:blip r:embed="rId4" cstate="print"/>
          <a:stretch>
            <a:fillRect/>
          </a:stretch>
        </p:blipFill>
        <p:spPr>
          <a:xfrm>
            <a:off x="2973703" y="2159793"/>
            <a:ext cx="4846322" cy="966785"/>
          </a:xfrm>
          <a:prstGeom prst="rect">
            <a:avLst/>
          </a:prstGeom>
        </p:spPr>
      </p:pic>
      <p:pic>
        <p:nvPicPr>
          <p:cNvPr id="7" name="image34.jpeg">
            <a:extLst>
              <a:ext uri="{FF2B5EF4-FFF2-40B4-BE49-F238E27FC236}">
                <a16:creationId xmlns:a16="http://schemas.microsoft.com/office/drawing/2014/main" id="{149FE828-9FB2-4005-B1AE-0FD4202F52AC}"/>
              </a:ext>
            </a:extLst>
          </p:cNvPr>
          <p:cNvPicPr/>
          <p:nvPr/>
        </p:nvPicPr>
        <p:blipFill>
          <a:blip r:embed="rId5" cstate="print"/>
          <a:stretch>
            <a:fillRect/>
          </a:stretch>
        </p:blipFill>
        <p:spPr>
          <a:xfrm>
            <a:off x="3171135" y="3619496"/>
            <a:ext cx="4451457" cy="1676400"/>
          </a:xfrm>
          <a:prstGeom prst="rect">
            <a:avLst/>
          </a:prstGeom>
        </p:spPr>
      </p:pic>
      <p:sp>
        <p:nvSpPr>
          <p:cNvPr id="8" name="Rectangle 2">
            <a:extLst>
              <a:ext uri="{FF2B5EF4-FFF2-40B4-BE49-F238E27FC236}">
                <a16:creationId xmlns:a16="http://schemas.microsoft.com/office/drawing/2014/main" id="{723CDADB-DD8A-4779-95B7-355E5D397BA0}"/>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95340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fade">
                                      <p:cBhvr>
                                        <p:cTn id="23" dur="500"/>
                                        <p:tgtEl>
                                          <p:spTgt spid="3">
                                            <p:txEl>
                                              <p:pRg st="7" end="7"/>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13" end="13"/>
                                            </p:txEl>
                                          </p:spTgt>
                                        </p:tgtEl>
                                        <p:attrNameLst>
                                          <p:attrName>style.visibility</p:attrName>
                                        </p:attrNameLst>
                                      </p:cBhvr>
                                      <p:to>
                                        <p:strVal val="visible"/>
                                      </p:to>
                                    </p:set>
                                    <p:animEffect transition="in" filter="fade">
                                      <p:cBhvr>
                                        <p:cTn id="29" dur="500"/>
                                        <p:tgtEl>
                                          <p:spTgt spid="3">
                                            <p:txEl>
                                              <p:pRg st="13" end="13"/>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14" end="14"/>
                                            </p:txEl>
                                          </p:spTgt>
                                        </p:tgtEl>
                                        <p:attrNameLst>
                                          <p:attrName>style.visibility</p:attrName>
                                        </p:attrNameLst>
                                      </p:cBhvr>
                                      <p:to>
                                        <p:strVal val="visible"/>
                                      </p:to>
                                    </p:set>
                                    <p:animEffect transition="in" filter="fade">
                                      <p:cBhvr>
                                        <p:cTn id="32" dur="500"/>
                                        <p:tgtEl>
                                          <p:spTgt spid="3">
                                            <p:txEl>
                                              <p:pRg st="14" end="14"/>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5" end="15"/>
                                            </p:txEl>
                                          </p:spTgt>
                                        </p:tgtEl>
                                        <p:attrNameLst>
                                          <p:attrName>style.visibility</p:attrName>
                                        </p:attrNameLst>
                                      </p:cBhvr>
                                      <p:to>
                                        <p:strVal val="visible"/>
                                      </p:to>
                                    </p:set>
                                    <p:animEffect transition="in" filter="fade">
                                      <p:cBhvr>
                                        <p:cTn id="35"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5" name="Rectangle 14">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1"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Shape 30">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olo 1">
            <a:extLst>
              <a:ext uri="{FF2B5EF4-FFF2-40B4-BE49-F238E27FC236}">
                <a16:creationId xmlns:a16="http://schemas.microsoft.com/office/drawing/2014/main" id="{7804496C-AC40-4AFF-86A9-975DBC614AC5}"/>
              </a:ext>
            </a:extLst>
          </p:cNvPr>
          <p:cNvSpPr>
            <a:spLocks noGrp="1"/>
          </p:cNvSpPr>
          <p:nvPr>
            <p:ph type="title"/>
          </p:nvPr>
        </p:nvSpPr>
        <p:spPr>
          <a:xfrm>
            <a:off x="7181723" y="609600"/>
            <a:ext cx="4512989" cy="2227730"/>
          </a:xfrm>
        </p:spPr>
        <p:txBody>
          <a:bodyPr anchor="ctr">
            <a:normAutofit/>
          </a:bodyPr>
          <a:lstStyle/>
          <a:p>
            <a:r>
              <a:rPr lang="it-IT">
                <a:solidFill>
                  <a:srgbClr val="FFFFFF"/>
                </a:solidFill>
              </a:rPr>
              <a:t>Results</a:t>
            </a:r>
            <a:endParaRPr lang="en-US">
              <a:solidFill>
                <a:srgbClr val="FFFFFF"/>
              </a:solidFill>
            </a:endParaRPr>
          </a:p>
        </p:txBody>
      </p:sp>
      <p:sp>
        <p:nvSpPr>
          <p:cNvPr id="10" name="Content Placeholder 9">
            <a:extLst>
              <a:ext uri="{FF2B5EF4-FFF2-40B4-BE49-F238E27FC236}">
                <a16:creationId xmlns:a16="http://schemas.microsoft.com/office/drawing/2014/main" id="{6147FAF4-F4D7-4346-961D-8AEAE847FC1C}"/>
              </a:ext>
            </a:extLst>
          </p:cNvPr>
          <p:cNvSpPr>
            <a:spLocks noGrp="1"/>
          </p:cNvSpPr>
          <p:nvPr>
            <p:ph idx="1"/>
          </p:nvPr>
        </p:nvSpPr>
        <p:spPr>
          <a:xfrm>
            <a:off x="7181725" y="2837329"/>
            <a:ext cx="4512988" cy="3317938"/>
          </a:xfrm>
        </p:spPr>
        <p:txBody>
          <a:bodyPr anchor="t">
            <a:normAutofit/>
          </a:bodyPr>
          <a:lstStyle/>
          <a:p>
            <a:r>
              <a:rPr lang="en-US" dirty="0">
                <a:solidFill>
                  <a:schemeClr val="bg1"/>
                </a:solidFill>
              </a:rPr>
              <a:t>This approach is definitely one of the candidates to solve the cone detection task, thanks to its good accuracy and high speed.</a:t>
            </a:r>
          </a:p>
          <a:p>
            <a:r>
              <a:rPr lang="en-US" dirty="0">
                <a:solidFill>
                  <a:schemeClr val="bg1"/>
                </a:solidFill>
              </a:rPr>
              <a:t>To improve the performance, we could study a better distribution of default boxes that fit a specific dataset.</a:t>
            </a:r>
          </a:p>
          <a:p>
            <a:endParaRPr lang="en-US" dirty="0">
              <a:solidFill>
                <a:srgbClr val="FFFFFF"/>
              </a:solidFill>
            </a:endParaRPr>
          </a:p>
        </p:txBody>
      </p:sp>
      <p:graphicFrame>
        <p:nvGraphicFramePr>
          <p:cNvPr id="8" name="Segnaposto contenuto 4">
            <a:extLst>
              <a:ext uri="{FF2B5EF4-FFF2-40B4-BE49-F238E27FC236}">
                <a16:creationId xmlns:a16="http://schemas.microsoft.com/office/drawing/2014/main" id="{01BE456A-FDF2-4E78-BC33-6A00ABFF5017}"/>
              </a:ext>
            </a:extLst>
          </p:cNvPr>
          <p:cNvGraphicFramePr>
            <a:graphicFrameLocks/>
          </p:cNvGraphicFramePr>
          <p:nvPr>
            <p:extLst>
              <p:ext uri="{D42A27DB-BD31-4B8C-83A1-F6EECF244321}">
                <p14:modId xmlns:p14="http://schemas.microsoft.com/office/powerpoint/2010/main" val="1852860609"/>
              </p:ext>
            </p:extLst>
          </p:nvPr>
        </p:nvGraphicFramePr>
        <p:xfrm>
          <a:off x="757251" y="2036905"/>
          <a:ext cx="3856775" cy="2873091"/>
        </p:xfrm>
        <a:graphic>
          <a:graphicData uri="http://schemas.openxmlformats.org/drawingml/2006/table">
            <a:tbl>
              <a:tblPr firstRow="1" firstCol="1" lastRow="1" lastCol="1" bandRow="1" bandCol="1">
                <a:tableStyleId>{8799B23B-EC83-4686-B30A-512413B5E67A}</a:tableStyleId>
              </a:tblPr>
              <a:tblGrid>
                <a:gridCol w="2060477">
                  <a:extLst>
                    <a:ext uri="{9D8B030D-6E8A-4147-A177-3AD203B41FA5}">
                      <a16:colId xmlns:a16="http://schemas.microsoft.com/office/drawing/2014/main" val="1971751590"/>
                    </a:ext>
                  </a:extLst>
                </a:gridCol>
                <a:gridCol w="924321">
                  <a:extLst>
                    <a:ext uri="{9D8B030D-6E8A-4147-A177-3AD203B41FA5}">
                      <a16:colId xmlns:a16="http://schemas.microsoft.com/office/drawing/2014/main" val="1993894640"/>
                    </a:ext>
                  </a:extLst>
                </a:gridCol>
                <a:gridCol w="871977">
                  <a:extLst>
                    <a:ext uri="{9D8B030D-6E8A-4147-A177-3AD203B41FA5}">
                      <a16:colId xmlns:a16="http://schemas.microsoft.com/office/drawing/2014/main" val="1215592205"/>
                    </a:ext>
                  </a:extLst>
                </a:gridCol>
              </a:tblGrid>
              <a:tr h="957697">
                <a:tc>
                  <a:txBody>
                    <a:bodyPr/>
                    <a:lstStyle/>
                    <a:p>
                      <a:pPr marL="69850" algn="l">
                        <a:lnSpc>
                          <a:spcPts val="1240"/>
                        </a:lnSpc>
                      </a:pPr>
                      <a:endParaRPr lang="en-US" sz="2100" dirty="0">
                        <a:effectLst/>
                      </a:endParaRPr>
                    </a:p>
                    <a:p>
                      <a:pPr marL="69850" algn="l">
                        <a:lnSpc>
                          <a:spcPts val="1240"/>
                        </a:lnSpc>
                      </a:pPr>
                      <a:endParaRPr lang="en-US" sz="2100" dirty="0">
                        <a:effectLst/>
                      </a:endParaRPr>
                    </a:p>
                    <a:p>
                      <a:pPr marL="69850" algn="l">
                        <a:lnSpc>
                          <a:spcPts val="1240"/>
                        </a:lnSpc>
                      </a:pPr>
                      <a:r>
                        <a:rPr lang="en-US" sz="2100" dirty="0">
                          <a:effectLst/>
                        </a:rPr>
                        <a:t>Method</a:t>
                      </a:r>
                      <a:endParaRPr lang="en-US" sz="2100" dirty="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66675" algn="l">
                        <a:lnSpc>
                          <a:spcPts val="1240"/>
                        </a:lnSpc>
                      </a:pPr>
                      <a:endParaRPr lang="en-US" sz="2100">
                        <a:effectLst/>
                      </a:endParaRPr>
                    </a:p>
                    <a:p>
                      <a:pPr marL="66675" algn="l">
                        <a:lnSpc>
                          <a:spcPts val="1240"/>
                        </a:lnSpc>
                      </a:pPr>
                      <a:endParaRPr lang="en-US" sz="2100">
                        <a:effectLst/>
                      </a:endParaRPr>
                    </a:p>
                    <a:p>
                      <a:pPr marL="66675" algn="l">
                        <a:lnSpc>
                          <a:spcPts val="1240"/>
                        </a:lnSpc>
                      </a:pPr>
                      <a:r>
                        <a:rPr lang="en-US" sz="2100" err="1">
                          <a:effectLst/>
                        </a:rPr>
                        <a:t>mAP</a:t>
                      </a:r>
                      <a:endParaRPr lang="en-US" sz="2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69850" algn="l">
                        <a:lnSpc>
                          <a:spcPts val="1240"/>
                        </a:lnSpc>
                      </a:pPr>
                      <a:endParaRPr lang="en-US" sz="2100">
                        <a:effectLst/>
                      </a:endParaRPr>
                    </a:p>
                    <a:p>
                      <a:pPr marL="69850" algn="l">
                        <a:lnSpc>
                          <a:spcPts val="1240"/>
                        </a:lnSpc>
                      </a:pPr>
                      <a:endParaRPr lang="en-US" sz="2100">
                        <a:effectLst/>
                      </a:endParaRPr>
                    </a:p>
                    <a:p>
                      <a:pPr marL="69850" algn="l">
                        <a:lnSpc>
                          <a:spcPts val="1240"/>
                        </a:lnSpc>
                      </a:pPr>
                      <a:r>
                        <a:rPr lang="en-US" sz="2100">
                          <a:effectLst/>
                        </a:rPr>
                        <a:t>FPS</a:t>
                      </a:r>
                      <a:endParaRPr lang="en-US" sz="2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extLst>
                  <a:ext uri="{0D108BD9-81ED-4DB2-BD59-A6C34878D82A}">
                    <a16:rowId xmlns:a16="http://schemas.microsoft.com/office/drawing/2014/main" val="1326003334"/>
                  </a:ext>
                </a:extLst>
              </a:tr>
              <a:tr h="957697">
                <a:tc>
                  <a:txBody>
                    <a:bodyPr/>
                    <a:lstStyle/>
                    <a:p>
                      <a:pPr marL="69850" algn="l">
                        <a:lnSpc>
                          <a:spcPts val="1170"/>
                        </a:lnSpc>
                      </a:pPr>
                      <a:endParaRPr lang="en-US" sz="2100">
                        <a:effectLst/>
                      </a:endParaRPr>
                    </a:p>
                    <a:p>
                      <a:pPr marL="69850" algn="l">
                        <a:lnSpc>
                          <a:spcPts val="1170"/>
                        </a:lnSpc>
                      </a:pPr>
                      <a:endParaRPr lang="en-US" sz="2100">
                        <a:effectLst/>
                      </a:endParaRPr>
                    </a:p>
                    <a:p>
                      <a:pPr marL="69850" algn="l">
                        <a:lnSpc>
                          <a:spcPts val="1170"/>
                        </a:lnSpc>
                      </a:pPr>
                      <a:r>
                        <a:rPr lang="en-US" sz="2100">
                          <a:effectLst/>
                        </a:rPr>
                        <a:t>Faster R-CNN</a:t>
                      </a:r>
                      <a:endParaRPr lang="en-US" sz="2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66675" algn="l">
                        <a:lnSpc>
                          <a:spcPts val="1170"/>
                        </a:lnSpc>
                      </a:pPr>
                      <a:endParaRPr lang="en-US" sz="2100">
                        <a:effectLst/>
                      </a:endParaRPr>
                    </a:p>
                    <a:p>
                      <a:pPr marL="66675" algn="l">
                        <a:lnSpc>
                          <a:spcPts val="1170"/>
                        </a:lnSpc>
                      </a:pPr>
                      <a:endParaRPr lang="en-US" sz="2100">
                        <a:effectLst/>
                      </a:endParaRPr>
                    </a:p>
                    <a:p>
                      <a:pPr marL="66675" algn="l">
                        <a:lnSpc>
                          <a:spcPts val="1170"/>
                        </a:lnSpc>
                      </a:pPr>
                      <a:r>
                        <a:rPr lang="en-US" sz="2100">
                          <a:effectLst/>
                        </a:rPr>
                        <a:t>73.2</a:t>
                      </a:r>
                      <a:endParaRPr lang="en-US" sz="2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69850" algn="l">
                        <a:lnSpc>
                          <a:spcPts val="1170"/>
                        </a:lnSpc>
                      </a:pPr>
                      <a:endParaRPr lang="en-US" sz="2100">
                        <a:effectLst/>
                      </a:endParaRPr>
                    </a:p>
                    <a:p>
                      <a:pPr marL="69850" algn="l">
                        <a:lnSpc>
                          <a:spcPts val="1170"/>
                        </a:lnSpc>
                      </a:pPr>
                      <a:endParaRPr lang="en-US" sz="2100">
                        <a:effectLst/>
                      </a:endParaRPr>
                    </a:p>
                    <a:p>
                      <a:pPr marL="69850" algn="l">
                        <a:lnSpc>
                          <a:spcPts val="1170"/>
                        </a:lnSpc>
                      </a:pPr>
                      <a:r>
                        <a:rPr lang="en-US" sz="2100">
                          <a:effectLst/>
                        </a:rPr>
                        <a:t>7</a:t>
                      </a:r>
                      <a:endParaRPr lang="en-US" sz="2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extLst>
                  <a:ext uri="{0D108BD9-81ED-4DB2-BD59-A6C34878D82A}">
                    <a16:rowId xmlns:a16="http://schemas.microsoft.com/office/drawing/2014/main" val="243114220"/>
                  </a:ext>
                </a:extLst>
              </a:tr>
              <a:tr h="957697">
                <a:tc>
                  <a:txBody>
                    <a:bodyPr/>
                    <a:lstStyle/>
                    <a:p>
                      <a:pPr marL="69850" algn="l">
                        <a:lnSpc>
                          <a:spcPts val="1170"/>
                        </a:lnSpc>
                      </a:pPr>
                      <a:endParaRPr lang="en-US" sz="2100">
                        <a:effectLst/>
                      </a:endParaRPr>
                    </a:p>
                    <a:p>
                      <a:pPr marL="69850" algn="l">
                        <a:lnSpc>
                          <a:spcPts val="1170"/>
                        </a:lnSpc>
                      </a:pPr>
                      <a:endParaRPr lang="en-US" sz="2100">
                        <a:effectLst/>
                      </a:endParaRPr>
                    </a:p>
                    <a:p>
                      <a:pPr marL="69850" algn="l">
                        <a:lnSpc>
                          <a:spcPts val="1170"/>
                        </a:lnSpc>
                      </a:pPr>
                      <a:r>
                        <a:rPr lang="en-US" sz="2100">
                          <a:effectLst/>
                        </a:rPr>
                        <a:t>SSD</a:t>
                      </a:r>
                      <a:endParaRPr lang="en-US" sz="2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66675" algn="l">
                        <a:lnSpc>
                          <a:spcPts val="1170"/>
                        </a:lnSpc>
                      </a:pPr>
                      <a:endParaRPr lang="en-US" sz="2100">
                        <a:effectLst/>
                      </a:endParaRPr>
                    </a:p>
                    <a:p>
                      <a:pPr marL="66675" algn="l">
                        <a:lnSpc>
                          <a:spcPts val="1170"/>
                        </a:lnSpc>
                      </a:pPr>
                      <a:endParaRPr lang="en-US" sz="2100">
                        <a:effectLst/>
                      </a:endParaRPr>
                    </a:p>
                    <a:p>
                      <a:pPr marL="66675" algn="l">
                        <a:lnSpc>
                          <a:spcPts val="1170"/>
                        </a:lnSpc>
                      </a:pPr>
                      <a:r>
                        <a:rPr lang="en-US" sz="2100">
                          <a:effectLst/>
                        </a:rPr>
                        <a:t>74.3</a:t>
                      </a:r>
                      <a:endParaRPr lang="en-US" sz="2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69850" algn="l">
                        <a:lnSpc>
                          <a:spcPts val="1170"/>
                        </a:lnSpc>
                      </a:pPr>
                      <a:endParaRPr lang="en-US" sz="2100" dirty="0">
                        <a:effectLst/>
                      </a:endParaRPr>
                    </a:p>
                    <a:p>
                      <a:pPr marL="69850" algn="l">
                        <a:lnSpc>
                          <a:spcPts val="1170"/>
                        </a:lnSpc>
                      </a:pPr>
                      <a:endParaRPr lang="en-US" sz="2100" dirty="0">
                        <a:effectLst/>
                      </a:endParaRPr>
                    </a:p>
                    <a:p>
                      <a:pPr marL="69850" algn="l">
                        <a:lnSpc>
                          <a:spcPts val="1170"/>
                        </a:lnSpc>
                      </a:pPr>
                      <a:r>
                        <a:rPr lang="en-US" sz="2100" dirty="0">
                          <a:effectLst/>
                        </a:rPr>
                        <a:t>46</a:t>
                      </a:r>
                      <a:endParaRPr lang="en-US" sz="2100" dirty="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extLst>
                  <a:ext uri="{0D108BD9-81ED-4DB2-BD59-A6C34878D82A}">
                    <a16:rowId xmlns:a16="http://schemas.microsoft.com/office/drawing/2014/main" val="414518268"/>
                  </a:ext>
                </a:extLst>
              </a:tr>
            </a:tbl>
          </a:graphicData>
        </a:graphic>
      </p:graphicFrame>
    </p:spTree>
    <p:extLst>
      <p:ext uri="{BB962C8B-B14F-4D97-AF65-F5344CB8AC3E}">
        <p14:creationId xmlns:p14="http://schemas.microsoft.com/office/powerpoint/2010/main" val="1935682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fade">
                                      <p:cBhvr>
                                        <p:cTn id="12"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06FDFF-7A86-4B1D-BA30-CF8D76BE35B5}"/>
              </a:ext>
            </a:extLst>
          </p:cNvPr>
          <p:cNvSpPr>
            <a:spLocks noGrp="1"/>
          </p:cNvSpPr>
          <p:nvPr>
            <p:ph type="title"/>
          </p:nvPr>
        </p:nvSpPr>
        <p:spPr>
          <a:xfrm>
            <a:off x="924983" y="435637"/>
            <a:ext cx="8723841" cy="926437"/>
          </a:xfrm>
        </p:spPr>
        <p:txBody>
          <a:bodyPr>
            <a:normAutofit/>
          </a:bodyPr>
          <a:lstStyle/>
          <a:p>
            <a:r>
              <a:rPr lang="it-IT" dirty="0" err="1"/>
              <a:t>You</a:t>
            </a:r>
            <a:r>
              <a:rPr lang="it-IT" dirty="0"/>
              <a:t> </a:t>
            </a:r>
            <a:r>
              <a:rPr lang="it-IT" dirty="0" err="1"/>
              <a:t>Only</a:t>
            </a:r>
            <a:r>
              <a:rPr lang="it-IT" dirty="0"/>
              <a:t> Look Once – YOLO (v3)</a:t>
            </a:r>
            <a:endParaRPr lang="en-US" dirty="0"/>
          </a:p>
        </p:txBody>
      </p:sp>
      <p:sp>
        <p:nvSpPr>
          <p:cNvPr id="3" name="Segnaposto contenuto 2">
            <a:extLst>
              <a:ext uri="{FF2B5EF4-FFF2-40B4-BE49-F238E27FC236}">
                <a16:creationId xmlns:a16="http://schemas.microsoft.com/office/drawing/2014/main" id="{C7C05CF7-9336-4DBF-947E-F669A66263DC}"/>
              </a:ext>
            </a:extLst>
          </p:cNvPr>
          <p:cNvSpPr>
            <a:spLocks noGrp="1"/>
          </p:cNvSpPr>
          <p:nvPr>
            <p:ph idx="1"/>
          </p:nvPr>
        </p:nvSpPr>
        <p:spPr>
          <a:xfrm>
            <a:off x="804507" y="2103439"/>
            <a:ext cx="8596668" cy="3880773"/>
          </a:xfrm>
        </p:spPr>
        <p:txBody>
          <a:bodyPr/>
          <a:lstStyle/>
          <a:p>
            <a:r>
              <a:rPr lang="en-US" dirty="0"/>
              <a:t>We only predicts over a limited number of bounding boxes by splitting the input into a grid of cells and each cell directly predicts a bounding box and object classification</a:t>
            </a:r>
          </a:p>
          <a:p>
            <a:r>
              <a:rPr lang="en-US" dirty="0"/>
              <a:t>The result is a large number of candidate bounding boxes that are consolidated into a final prediction using non-maximum suppression</a:t>
            </a:r>
          </a:p>
          <a:p>
            <a:r>
              <a:rPr lang="en-US" dirty="0"/>
              <a:t>This leads to a much faster model, with some losses on accuracy.</a:t>
            </a:r>
          </a:p>
          <a:p>
            <a:endParaRPr lang="en-US" dirty="0"/>
          </a:p>
        </p:txBody>
      </p:sp>
    </p:spTree>
    <p:extLst>
      <p:ext uri="{BB962C8B-B14F-4D97-AF65-F5344CB8AC3E}">
        <p14:creationId xmlns:p14="http://schemas.microsoft.com/office/powerpoint/2010/main" val="2454994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87AB6EA-1A57-40A5-89C9-455FF6445524}"/>
              </a:ext>
            </a:extLst>
          </p:cNvPr>
          <p:cNvSpPr>
            <a:spLocks noGrp="1"/>
          </p:cNvSpPr>
          <p:nvPr>
            <p:ph type="title"/>
          </p:nvPr>
        </p:nvSpPr>
        <p:spPr/>
        <p:txBody>
          <a:bodyPr/>
          <a:lstStyle/>
          <a:p>
            <a:r>
              <a:rPr lang="it-IT" dirty="0"/>
              <a:t>YOLO </a:t>
            </a:r>
            <a:r>
              <a:rPr lang="it-IT" dirty="0" err="1"/>
              <a:t>Overview</a:t>
            </a:r>
            <a:endParaRPr lang="en-US" dirty="0"/>
          </a:p>
        </p:txBody>
      </p:sp>
      <p:sp>
        <p:nvSpPr>
          <p:cNvPr id="3" name="Segnaposto contenuto 2">
            <a:extLst>
              <a:ext uri="{FF2B5EF4-FFF2-40B4-BE49-F238E27FC236}">
                <a16:creationId xmlns:a16="http://schemas.microsoft.com/office/drawing/2014/main" id="{A0701ADB-0549-438D-B107-C9F1A1B2E825}"/>
              </a:ext>
            </a:extLst>
          </p:cNvPr>
          <p:cNvSpPr>
            <a:spLocks noGrp="1"/>
          </p:cNvSpPr>
          <p:nvPr>
            <p:ph idx="1"/>
          </p:nvPr>
        </p:nvSpPr>
        <p:spPr>
          <a:xfrm>
            <a:off x="538438" y="1488613"/>
            <a:ext cx="8596668" cy="5074233"/>
          </a:xfrm>
        </p:spPr>
        <p:txBody>
          <a:bodyPr>
            <a:normAutofit/>
          </a:bodyPr>
          <a:lstStyle/>
          <a:p>
            <a:r>
              <a:rPr lang="en-US" dirty="0"/>
              <a:t>The YOLO network splits the input image into a grid of S×S cells and each grid cell predicts B number of bounding boxes and their </a:t>
            </a:r>
            <a:r>
              <a:rPr lang="en-US" dirty="0" err="1"/>
              <a:t>objectness</a:t>
            </a:r>
            <a:r>
              <a:rPr lang="en-US" dirty="0"/>
              <a:t> score along with their class predictions as follows</a:t>
            </a:r>
          </a:p>
          <a:p>
            <a:pPr lvl="1">
              <a:buFont typeface="Arial" panose="020B0604020202020204" pitchFamily="34" charset="0"/>
              <a:buChar char="•"/>
            </a:pPr>
            <a:r>
              <a:rPr lang="en-US" dirty="0"/>
              <a:t>YOLO predicts 4 coordinates for each B bounding box (</a:t>
            </a:r>
            <a:r>
              <a:rPr lang="en-US" dirty="0" err="1"/>
              <a:t>bx,by,bw,bh</a:t>
            </a:r>
            <a:r>
              <a:rPr lang="en-US" dirty="0"/>
              <a:t>). Where x and y are set to be offset of a cell location.</a:t>
            </a:r>
          </a:p>
          <a:p>
            <a:pPr lvl="1">
              <a:buFont typeface="Arial" panose="020B0604020202020204" pitchFamily="34" charset="0"/>
              <a:buChar char="•"/>
            </a:pPr>
            <a:r>
              <a:rPr lang="en-US" dirty="0"/>
              <a:t>It detects one </a:t>
            </a:r>
            <a:r>
              <a:rPr lang="en-US" dirty="0" err="1"/>
              <a:t>objectness</a:t>
            </a:r>
            <a:r>
              <a:rPr lang="en-US" dirty="0"/>
              <a:t> score through a sigmoid function in order be treated as a probability with a value range between 0 and 1. </a:t>
            </a:r>
          </a:p>
          <a:p>
            <a:pPr lvl="1">
              <a:buFont typeface="Arial" panose="020B0604020202020204" pitchFamily="34" charset="0"/>
              <a:buChar char="•"/>
            </a:pPr>
            <a:r>
              <a:rPr lang="en-US" dirty="0"/>
              <a:t>If the bounding box contains an object, the network predicts the class probability of each of the K classes as </a:t>
            </a:r>
            <a:r>
              <a:rPr lang="en-US" i="1" dirty="0"/>
              <a:t>P(</a:t>
            </a:r>
            <a:r>
              <a:rPr lang="en-US" dirty="0"/>
              <a:t>𝑐𝑙𝑎𝑠𝑠</a:t>
            </a:r>
            <a:r>
              <a:rPr lang="en-US" baseline="-25000" dirty="0"/>
              <a:t>𝑖</a:t>
            </a:r>
            <a:r>
              <a:rPr lang="en-US" dirty="0"/>
              <a:t>| 𝑜𝑏𝑗𝑒𝑐𝑡)</a:t>
            </a:r>
          </a:p>
          <a:p>
            <a:r>
              <a:rPr lang="en-US" dirty="0"/>
              <a:t>So for each bounding box, the prediction have: </a:t>
            </a:r>
          </a:p>
          <a:p>
            <a:pPr lvl="1">
              <a:buFont typeface="Arial" panose="020B0604020202020204" pitchFamily="34" charset="0"/>
              <a:buChar char="•"/>
            </a:pPr>
            <a:r>
              <a:rPr lang="en-US" dirty="0"/>
              <a:t>4 values representing the bounding box coordinates</a:t>
            </a:r>
          </a:p>
          <a:p>
            <a:pPr lvl="1">
              <a:buFont typeface="Arial" panose="020B0604020202020204" pitchFamily="34" charset="0"/>
              <a:buChar char="•"/>
            </a:pPr>
            <a:r>
              <a:rPr lang="en-US" dirty="0"/>
              <a:t>1 value representing the </a:t>
            </a:r>
            <a:r>
              <a:rPr lang="en-US" dirty="0" err="1"/>
              <a:t>objectness</a:t>
            </a:r>
            <a:r>
              <a:rPr lang="en-US" dirty="0"/>
              <a:t> score</a:t>
            </a:r>
          </a:p>
          <a:p>
            <a:pPr lvl="1">
              <a:buFont typeface="Arial" panose="020B0604020202020204" pitchFamily="34" charset="0"/>
              <a:buChar char="•"/>
            </a:pPr>
            <a:r>
              <a:rPr lang="en-US" dirty="0"/>
              <a:t>K class probabilities</a:t>
            </a:r>
          </a:p>
          <a:p>
            <a:pPr lvl="1">
              <a:buFont typeface="Arial" panose="020B0604020202020204" pitchFamily="34" charset="0"/>
              <a:buChar char="•"/>
            </a:pPr>
            <a:r>
              <a:rPr lang="en-US" dirty="0"/>
              <a:t>Resulting in 5B + K values predicted for all bounding boxes of a cell. Then, if we have a </a:t>
            </a:r>
            <a:r>
              <a:rPr lang="en-US" dirty="0" err="1"/>
              <a:t>SxS</a:t>
            </a:r>
            <a:r>
              <a:rPr lang="en-US" dirty="0"/>
              <a:t> grid, the total number predicted is S*S*(5B +K).</a:t>
            </a:r>
          </a:p>
          <a:p>
            <a:pPr>
              <a:buFont typeface="Arial" panose="020B0604020202020204" pitchFamily="34" charset="0"/>
              <a:buChar char="•"/>
            </a:pP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987503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a:extLst>
              <a:ext uri="{FF2B5EF4-FFF2-40B4-BE49-F238E27FC236}">
                <a16:creationId xmlns:a16="http://schemas.microsoft.com/office/drawing/2014/main" id="{D30EC25E-0114-4D35-9BC4-121564DCB85B}"/>
              </a:ext>
            </a:extLst>
          </p:cNvPr>
          <p:cNvSpPr txBox="1"/>
          <p:nvPr/>
        </p:nvSpPr>
        <p:spPr>
          <a:xfrm>
            <a:off x="276836" y="1875422"/>
            <a:ext cx="8979129"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t>With the introduction of the Driverless category in 2017, all teams are getting ready for the construction of an autonomous vehicle</a:t>
            </a:r>
          </a:p>
        </p:txBody>
      </p:sp>
      <p:sp>
        <p:nvSpPr>
          <p:cNvPr id="4" name="CasellaDiTesto 3">
            <a:extLst>
              <a:ext uri="{FF2B5EF4-FFF2-40B4-BE49-F238E27FC236}">
                <a16:creationId xmlns:a16="http://schemas.microsoft.com/office/drawing/2014/main" id="{B39BAEB0-EE82-4A70-B3B5-AD986CBBDC27}"/>
              </a:ext>
            </a:extLst>
          </p:cNvPr>
          <p:cNvSpPr txBox="1"/>
          <p:nvPr/>
        </p:nvSpPr>
        <p:spPr>
          <a:xfrm>
            <a:off x="276837" y="3720694"/>
            <a:ext cx="8979130" cy="1477328"/>
          </a:xfrm>
          <a:prstGeom prst="rect">
            <a:avLst/>
          </a:prstGeom>
          <a:noFill/>
        </p:spPr>
        <p:txBody>
          <a:bodyPr wrap="square" rtlCol="0">
            <a:spAutoFit/>
          </a:bodyPr>
          <a:lstStyle/>
          <a:p>
            <a:pPr marL="285750" indent="-285750">
              <a:buFont typeface="Arial" panose="020B0604020202020204" pitchFamily="34" charset="0"/>
              <a:buChar char="•"/>
            </a:pPr>
            <a:r>
              <a:rPr lang="en-US" sz="2400" dirty="0"/>
              <a:t>In this category, in addition to "static" tests in which judges will evaluate the design choices, costs and business plan, the prototype must be able to complete some "dynamic" tests</a:t>
            </a:r>
          </a:p>
          <a:p>
            <a:endParaRPr lang="en-US" dirty="0"/>
          </a:p>
        </p:txBody>
      </p:sp>
    </p:spTree>
    <p:extLst>
      <p:ext uri="{BB962C8B-B14F-4D97-AF65-F5344CB8AC3E}">
        <p14:creationId xmlns:p14="http://schemas.microsoft.com/office/powerpoint/2010/main" val="39764540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D4293B0-92A4-409A-945E-F2DA6A4EC5E1}"/>
              </a:ext>
            </a:extLst>
          </p:cNvPr>
          <p:cNvSpPr>
            <a:spLocks noGrp="1"/>
          </p:cNvSpPr>
          <p:nvPr>
            <p:ph type="title"/>
          </p:nvPr>
        </p:nvSpPr>
        <p:spPr/>
        <p:txBody>
          <a:bodyPr/>
          <a:lstStyle/>
          <a:p>
            <a:r>
              <a:rPr lang="it-IT" dirty="0"/>
              <a:t>Anchor Boxes</a:t>
            </a:r>
            <a:endParaRPr lang="en-US" dirty="0"/>
          </a:p>
        </p:txBody>
      </p:sp>
      <p:sp>
        <p:nvSpPr>
          <p:cNvPr id="3" name="Segnaposto contenuto 2">
            <a:extLst>
              <a:ext uri="{FF2B5EF4-FFF2-40B4-BE49-F238E27FC236}">
                <a16:creationId xmlns:a16="http://schemas.microsoft.com/office/drawing/2014/main" id="{7E87D9ED-E9E4-4B7F-A784-DBCAC7597B70}"/>
              </a:ext>
            </a:extLst>
          </p:cNvPr>
          <p:cNvSpPr>
            <a:spLocks noGrp="1"/>
          </p:cNvSpPr>
          <p:nvPr>
            <p:ph idx="1"/>
          </p:nvPr>
        </p:nvSpPr>
        <p:spPr>
          <a:xfrm>
            <a:off x="677333" y="1732326"/>
            <a:ext cx="8894929" cy="4516074"/>
          </a:xfrm>
        </p:spPr>
        <p:txBody>
          <a:bodyPr/>
          <a:lstStyle/>
          <a:p>
            <a:r>
              <a:rPr lang="en-US" dirty="0"/>
              <a:t>We run k-means clustering (with k = 5) on the training set bounding boxes using the </a:t>
            </a:r>
            <a:r>
              <a:rPr lang="en-US" dirty="0" err="1"/>
              <a:t>IoU</a:t>
            </a:r>
            <a:r>
              <a:rPr lang="en-US" dirty="0"/>
              <a:t> as part of a distance metrics:</a:t>
            </a:r>
          </a:p>
          <a:p>
            <a:pPr lvl="4">
              <a:buFont typeface="Arial" panose="020B0604020202020204" pitchFamily="34" charset="0"/>
              <a:buChar char="•"/>
            </a:pPr>
            <a:r>
              <a:rPr lang="en-US" dirty="0"/>
              <a:t>𝑑(𝑏𝑜𝑥, 𝑐𝑒𝑛𝑡𝑟𝑜𝑖𝑑)  =  1 –  𝐼𝑜𝑈(𝑏𝑜𝑥, 𝑐𝑒𝑛𝑡𝑟𝑜𝑖𝑑)</a:t>
            </a:r>
          </a:p>
          <a:p>
            <a:r>
              <a:rPr lang="en-US" dirty="0"/>
              <a:t>For the boundary box prediction, rather than directly predicting the bounding box dimensions , we simply predict the offset from our anchor box dimensions such that we can fine- tune our predicted bounding box dimensions</a:t>
            </a:r>
          </a:p>
          <a:p>
            <a:pPr marL="1371600" lvl="3" indent="0">
              <a:buNone/>
            </a:pPr>
            <a:endParaRPr lang="en-US" dirty="0"/>
          </a:p>
        </p:txBody>
      </p:sp>
      <p:pic>
        <p:nvPicPr>
          <p:cNvPr id="5" name="image38.jpeg">
            <a:extLst>
              <a:ext uri="{FF2B5EF4-FFF2-40B4-BE49-F238E27FC236}">
                <a16:creationId xmlns:a16="http://schemas.microsoft.com/office/drawing/2014/main" id="{5C003FCC-999A-4238-8482-5E9714D500B1}"/>
              </a:ext>
            </a:extLst>
          </p:cNvPr>
          <p:cNvPicPr/>
          <p:nvPr/>
        </p:nvPicPr>
        <p:blipFill>
          <a:blip r:embed="rId2" cstate="print"/>
          <a:stretch>
            <a:fillRect/>
          </a:stretch>
        </p:blipFill>
        <p:spPr>
          <a:xfrm>
            <a:off x="3241048" y="3800034"/>
            <a:ext cx="3599589" cy="2751237"/>
          </a:xfrm>
          <a:prstGeom prst="rect">
            <a:avLst/>
          </a:prstGeom>
        </p:spPr>
      </p:pic>
    </p:spTree>
    <p:extLst>
      <p:ext uri="{BB962C8B-B14F-4D97-AF65-F5344CB8AC3E}">
        <p14:creationId xmlns:p14="http://schemas.microsoft.com/office/powerpoint/2010/main" val="3715680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2EDFDD7-31E3-4173-8B9F-E161107D306B}"/>
              </a:ext>
            </a:extLst>
          </p:cNvPr>
          <p:cNvSpPr>
            <a:spLocks noGrp="1"/>
          </p:cNvSpPr>
          <p:nvPr>
            <p:ph type="title"/>
          </p:nvPr>
        </p:nvSpPr>
        <p:spPr>
          <a:xfrm>
            <a:off x="797527" y="480347"/>
            <a:ext cx="8596668" cy="1320800"/>
          </a:xfrm>
        </p:spPr>
        <p:txBody>
          <a:bodyPr/>
          <a:lstStyle/>
          <a:p>
            <a:r>
              <a:rPr lang="it-IT" dirty="0" err="1"/>
              <a:t>Darknet</a:t>
            </a:r>
            <a:endParaRPr lang="en-US" dirty="0"/>
          </a:p>
        </p:txBody>
      </p:sp>
      <p:sp>
        <p:nvSpPr>
          <p:cNvPr id="3" name="Segnaposto contenuto 2">
            <a:extLst>
              <a:ext uri="{FF2B5EF4-FFF2-40B4-BE49-F238E27FC236}">
                <a16:creationId xmlns:a16="http://schemas.microsoft.com/office/drawing/2014/main" id="{A680B349-B64E-491A-9023-6327A0F084FA}"/>
              </a:ext>
            </a:extLst>
          </p:cNvPr>
          <p:cNvSpPr>
            <a:spLocks noGrp="1"/>
          </p:cNvSpPr>
          <p:nvPr>
            <p:ph idx="1"/>
          </p:nvPr>
        </p:nvSpPr>
        <p:spPr>
          <a:xfrm>
            <a:off x="677332" y="1454533"/>
            <a:ext cx="8837057" cy="5860667"/>
          </a:xfrm>
        </p:spPr>
        <p:txBody>
          <a:bodyPr>
            <a:normAutofit/>
          </a:bodyPr>
          <a:lstStyle/>
          <a:p>
            <a:r>
              <a:rPr lang="en-US" dirty="0"/>
              <a:t>YOLO uses a variant of “Darknet-53” as feature extractor, which is mainly compose of 3 × 3 and 1× 1 filters with skip connections like the residual network in </a:t>
            </a:r>
            <a:r>
              <a:rPr lang="en-US" dirty="0" err="1"/>
              <a:t>ResNet</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4" name="image39.jpeg">
            <a:extLst>
              <a:ext uri="{FF2B5EF4-FFF2-40B4-BE49-F238E27FC236}">
                <a16:creationId xmlns:a16="http://schemas.microsoft.com/office/drawing/2014/main" id="{01E2AAB3-E7DC-49F8-B268-92E2F181CC43}"/>
              </a:ext>
            </a:extLst>
          </p:cNvPr>
          <p:cNvPicPr/>
          <p:nvPr/>
        </p:nvPicPr>
        <p:blipFill>
          <a:blip r:embed="rId2" cstate="print"/>
          <a:stretch>
            <a:fillRect/>
          </a:stretch>
        </p:blipFill>
        <p:spPr>
          <a:xfrm>
            <a:off x="2133341" y="3028689"/>
            <a:ext cx="6038386" cy="3429359"/>
          </a:xfrm>
          <a:prstGeom prst="rect">
            <a:avLst/>
          </a:prstGeom>
        </p:spPr>
      </p:pic>
    </p:spTree>
    <p:extLst>
      <p:ext uri="{BB962C8B-B14F-4D97-AF65-F5344CB8AC3E}">
        <p14:creationId xmlns:p14="http://schemas.microsoft.com/office/powerpoint/2010/main" val="3090445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30249C-D84A-4EB9-989D-7140F73FAA19}"/>
              </a:ext>
            </a:extLst>
          </p:cNvPr>
          <p:cNvSpPr>
            <a:spLocks noGrp="1"/>
          </p:cNvSpPr>
          <p:nvPr>
            <p:ph type="title"/>
          </p:nvPr>
        </p:nvSpPr>
        <p:spPr>
          <a:xfrm>
            <a:off x="677334" y="167813"/>
            <a:ext cx="8596668" cy="1320800"/>
          </a:xfrm>
        </p:spPr>
        <p:txBody>
          <a:bodyPr/>
          <a:lstStyle/>
          <a:p>
            <a:r>
              <a:rPr lang="it-IT" dirty="0"/>
              <a:t>Multi Scale </a:t>
            </a:r>
            <a:r>
              <a:rPr lang="it-IT" dirty="0" err="1"/>
              <a:t>Detection</a:t>
            </a:r>
            <a:endParaRPr lang="en-US" dirty="0"/>
          </a:p>
        </p:txBody>
      </p:sp>
      <p:sp>
        <p:nvSpPr>
          <p:cNvPr id="3" name="Segnaposto contenuto 2">
            <a:extLst>
              <a:ext uri="{FF2B5EF4-FFF2-40B4-BE49-F238E27FC236}">
                <a16:creationId xmlns:a16="http://schemas.microsoft.com/office/drawing/2014/main" id="{E5DD4FB4-0955-4FE6-85A2-3535ACB80960}"/>
              </a:ext>
            </a:extLst>
          </p:cNvPr>
          <p:cNvSpPr>
            <a:spLocks noGrp="1"/>
          </p:cNvSpPr>
          <p:nvPr>
            <p:ph idx="1"/>
          </p:nvPr>
        </p:nvSpPr>
        <p:spPr>
          <a:xfrm>
            <a:off x="677334" y="828213"/>
            <a:ext cx="9054496" cy="5572587"/>
          </a:xfrm>
        </p:spPr>
        <p:txBody>
          <a:bodyPr/>
          <a:lstStyle/>
          <a:p>
            <a:r>
              <a:rPr lang="en-US" dirty="0"/>
              <a:t>In order to handle different scales, YOLOv3 makes predictions in 3 different times:</a:t>
            </a:r>
            <a:endParaRPr lang="en-US" sz="2000" dirty="0"/>
          </a:p>
          <a:p>
            <a:pPr lvl="1">
              <a:buFont typeface="Arial" panose="020B0604020202020204" pitchFamily="34" charset="0"/>
              <a:buChar char="•"/>
            </a:pPr>
            <a:r>
              <a:rPr lang="en-US" sz="1400" dirty="0"/>
              <a:t>The network </a:t>
            </a:r>
            <a:r>
              <a:rPr lang="en-US" sz="1400" dirty="0" err="1"/>
              <a:t>downsamples</a:t>
            </a:r>
            <a:r>
              <a:rPr lang="en-US" sz="1400" dirty="0"/>
              <a:t> the input image until the first detection layer, where a detection is made using feature maps of a layer with stride 32 (scale 13x13 for large object)</a:t>
            </a:r>
          </a:p>
          <a:p>
            <a:pPr lvl="1">
              <a:buFont typeface="Arial" panose="020B0604020202020204" pitchFamily="34" charset="0"/>
              <a:buChar char="•"/>
            </a:pPr>
            <a:r>
              <a:rPr lang="en-US" sz="1400" dirty="0"/>
              <a:t>Further, layers are </a:t>
            </a:r>
            <a:r>
              <a:rPr lang="en-US" sz="1400" dirty="0" err="1"/>
              <a:t>upsampled</a:t>
            </a:r>
            <a:r>
              <a:rPr lang="en-US" sz="1400" dirty="0"/>
              <a:t> by a factor of 2 and concatenated with feature maps of a previous layers having identical feature map sizes and another detection is now made at layer with stride 16 (scale 26x26 for medium object)</a:t>
            </a:r>
          </a:p>
          <a:p>
            <a:pPr lvl="1">
              <a:buFont typeface="Arial" panose="020B0604020202020204" pitchFamily="34" charset="0"/>
              <a:buChar char="•"/>
            </a:pPr>
            <a:r>
              <a:rPr lang="en-US" sz="1400" dirty="0"/>
              <a:t>The same </a:t>
            </a:r>
            <a:r>
              <a:rPr lang="en-US" sz="1400" dirty="0" err="1"/>
              <a:t>upsampling</a:t>
            </a:r>
            <a:r>
              <a:rPr lang="en-US" sz="1400" dirty="0"/>
              <a:t> procedure is repeated, and a final detection is made at the layer of stride 8 (scale 52x52 for small object)</a:t>
            </a:r>
            <a:endParaRPr lang="en-US" dirty="0"/>
          </a:p>
        </p:txBody>
      </p:sp>
      <p:pic>
        <p:nvPicPr>
          <p:cNvPr id="4" name="image40.jpeg">
            <a:extLst>
              <a:ext uri="{FF2B5EF4-FFF2-40B4-BE49-F238E27FC236}">
                <a16:creationId xmlns:a16="http://schemas.microsoft.com/office/drawing/2014/main" id="{8A2D279D-F78C-49FC-B433-6AE4024845CA}"/>
              </a:ext>
            </a:extLst>
          </p:cNvPr>
          <p:cNvPicPr/>
          <p:nvPr/>
        </p:nvPicPr>
        <p:blipFill>
          <a:blip r:embed="rId2" cstate="print"/>
          <a:stretch>
            <a:fillRect/>
          </a:stretch>
        </p:blipFill>
        <p:spPr>
          <a:xfrm>
            <a:off x="2010253" y="3200273"/>
            <a:ext cx="6497139" cy="3489914"/>
          </a:xfrm>
          <a:prstGeom prst="rect">
            <a:avLst/>
          </a:prstGeom>
        </p:spPr>
      </p:pic>
    </p:spTree>
    <p:extLst>
      <p:ext uri="{BB962C8B-B14F-4D97-AF65-F5344CB8AC3E}">
        <p14:creationId xmlns:p14="http://schemas.microsoft.com/office/powerpoint/2010/main" val="3850816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8FAA07A-BD7A-405D-A084-1F7CC45C905A}"/>
              </a:ext>
            </a:extLst>
          </p:cNvPr>
          <p:cNvSpPr>
            <a:spLocks noGrp="1"/>
          </p:cNvSpPr>
          <p:nvPr>
            <p:ph type="title"/>
          </p:nvPr>
        </p:nvSpPr>
        <p:spPr>
          <a:xfrm>
            <a:off x="500052" y="0"/>
            <a:ext cx="8596668" cy="1320800"/>
          </a:xfrm>
        </p:spPr>
        <p:txBody>
          <a:bodyPr/>
          <a:lstStyle/>
          <a:p>
            <a:r>
              <a:rPr lang="it-IT" dirty="0"/>
              <a:t>Non-Max </a:t>
            </a:r>
            <a:r>
              <a:rPr lang="it-IT" dirty="0" err="1"/>
              <a:t>Suppression</a:t>
            </a:r>
            <a:endParaRPr lang="en-US" dirty="0"/>
          </a:p>
        </p:txBody>
      </p:sp>
      <p:sp>
        <p:nvSpPr>
          <p:cNvPr id="3" name="Segnaposto contenuto 2">
            <a:extLst>
              <a:ext uri="{FF2B5EF4-FFF2-40B4-BE49-F238E27FC236}">
                <a16:creationId xmlns:a16="http://schemas.microsoft.com/office/drawing/2014/main" id="{D2DCC0A2-C7B6-46A7-82D3-CDA01214AD90}"/>
              </a:ext>
            </a:extLst>
          </p:cNvPr>
          <p:cNvSpPr>
            <a:spLocks noGrp="1"/>
          </p:cNvSpPr>
          <p:nvPr>
            <p:ph idx="1"/>
          </p:nvPr>
        </p:nvSpPr>
        <p:spPr>
          <a:xfrm>
            <a:off x="350763" y="555552"/>
            <a:ext cx="10155506" cy="3820505"/>
          </a:xfrm>
        </p:spPr>
        <p:txBody>
          <a:bodyPr>
            <a:normAutofit fontScale="92500" lnSpcReduction="10000"/>
          </a:bodyPr>
          <a:lstStyle/>
          <a:p>
            <a:r>
              <a:rPr lang="en-US" dirty="0"/>
              <a:t>One of the most common problems with object detection algorithms is that rather than detecting an object just once, they might detect it multiple times</a:t>
            </a:r>
          </a:p>
          <a:p>
            <a:r>
              <a:rPr lang="en-US" dirty="0"/>
              <a:t>The Non-Max Suppression technique cleans up this up so that we get only a single detection per object</a:t>
            </a:r>
          </a:p>
          <a:p>
            <a:pPr lvl="0">
              <a:buFont typeface="+mj-lt"/>
              <a:buAutoNum type="arabicPeriod"/>
            </a:pPr>
            <a:r>
              <a:rPr lang="en-US" dirty="0"/>
              <a:t>Discard all the boxes having probabilities (</a:t>
            </a:r>
            <a:r>
              <a:rPr lang="en-US" dirty="0" err="1"/>
              <a:t>objectness</a:t>
            </a:r>
            <a:r>
              <a:rPr lang="en-US" dirty="0"/>
              <a:t> score) less than or equal to a pre-defined threshold (say, 0.5)</a:t>
            </a:r>
          </a:p>
          <a:p>
            <a:pPr lvl="0">
              <a:buFont typeface="+mj-lt"/>
              <a:buAutoNum type="arabicPeriod"/>
            </a:pPr>
            <a:r>
              <a:rPr lang="en-US" dirty="0"/>
              <a:t>For the remaining boxes:</a:t>
            </a:r>
          </a:p>
          <a:p>
            <a:pPr marL="800100" lvl="1" indent="-342900">
              <a:buFont typeface="+mj-lt"/>
              <a:buAutoNum type="alphaLcParenR"/>
            </a:pPr>
            <a:r>
              <a:rPr lang="en-US" dirty="0"/>
              <a:t>Pick the box with the highest probability and take that as the output prediction</a:t>
            </a:r>
          </a:p>
          <a:p>
            <a:pPr marL="800100" lvl="1" indent="-342900">
              <a:buFont typeface="+mj-lt"/>
              <a:buAutoNum type="alphaLcParenR"/>
            </a:pPr>
            <a:r>
              <a:rPr lang="en-US" dirty="0"/>
              <a:t>Discard any other box which has </a:t>
            </a:r>
            <a:r>
              <a:rPr lang="en-US" dirty="0" err="1"/>
              <a:t>IoU</a:t>
            </a:r>
            <a:r>
              <a:rPr lang="en-US" dirty="0"/>
              <a:t> greater than the threshold with the output box from the above step</a:t>
            </a:r>
          </a:p>
          <a:p>
            <a:pPr>
              <a:buFont typeface="+mj-lt"/>
              <a:buAutoNum type="arabicPeriod"/>
            </a:pPr>
            <a:r>
              <a:rPr lang="en-US" dirty="0"/>
              <a:t>Repeat step 2 until all the boxes are either taken as the output prediction or discarded</a:t>
            </a:r>
          </a:p>
          <a:p>
            <a:r>
              <a:rPr lang="en-US" dirty="0"/>
              <a:t>We repeat these steps until all the boxes have either been selected or compressed and we get the final bounding boxes</a:t>
            </a:r>
          </a:p>
          <a:p>
            <a:pPr>
              <a:buFont typeface="+mj-lt"/>
              <a:buAutoNum type="arabicPeriod"/>
            </a:pPr>
            <a:endParaRPr lang="en-US" dirty="0"/>
          </a:p>
          <a:p>
            <a:endParaRPr lang="en-US" dirty="0"/>
          </a:p>
        </p:txBody>
      </p:sp>
      <p:pic>
        <p:nvPicPr>
          <p:cNvPr id="5" name="Immagine 4">
            <a:extLst>
              <a:ext uri="{FF2B5EF4-FFF2-40B4-BE49-F238E27FC236}">
                <a16:creationId xmlns:a16="http://schemas.microsoft.com/office/drawing/2014/main" id="{4DA7A0F6-2DE2-40E0-A2C0-1F109397C745}"/>
              </a:ext>
            </a:extLst>
          </p:cNvPr>
          <p:cNvPicPr>
            <a:picLocks noChangeAspect="1"/>
          </p:cNvPicPr>
          <p:nvPr/>
        </p:nvPicPr>
        <p:blipFill>
          <a:blip r:embed="rId2"/>
          <a:stretch>
            <a:fillRect/>
          </a:stretch>
        </p:blipFill>
        <p:spPr>
          <a:xfrm>
            <a:off x="3092584" y="4046877"/>
            <a:ext cx="5731948" cy="2811123"/>
          </a:xfrm>
          <a:prstGeom prst="rect">
            <a:avLst/>
          </a:prstGeom>
        </p:spPr>
      </p:pic>
    </p:spTree>
    <p:extLst>
      <p:ext uri="{BB962C8B-B14F-4D97-AF65-F5344CB8AC3E}">
        <p14:creationId xmlns:p14="http://schemas.microsoft.com/office/powerpoint/2010/main" val="2993592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90A61547-2555-4DE2-A37F-A53E549174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1" name="Straight Connector 10">
              <a:extLst>
                <a:ext uri="{FF2B5EF4-FFF2-40B4-BE49-F238E27FC236}">
                  <a16:creationId xmlns:a16="http://schemas.microsoft.com/office/drawing/2014/main" id="{5C2447E0-8F0D-479C-94E4-82BC8EB68C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1F943397-DCDD-44CB-BBA9-9510B7698D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E2630ADC-31DB-4C48-AC4A-DAAE5A7B8E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CA5C44E-F54E-47E0-8989-4D8686B33C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FF54E15E-830B-4375-A239-4C51954DEA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CB37E322-FF7E-4872-BD6B-50A48CBEA5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710D0C1E-D2F8-45B2-AE14-1AC8E976F7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3216331B-17D0-4167-ABD2-B2198058C2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A53A7A96-3806-4BB3-91DE-6EED48AC78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8C2B86C-EE71-466E-8991-503F9C9C1B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olo 1">
            <a:extLst>
              <a:ext uri="{FF2B5EF4-FFF2-40B4-BE49-F238E27FC236}">
                <a16:creationId xmlns:a16="http://schemas.microsoft.com/office/drawing/2014/main" id="{C0207D4E-C6CD-4F08-9A42-D90072A15E1B}"/>
              </a:ext>
            </a:extLst>
          </p:cNvPr>
          <p:cNvSpPr>
            <a:spLocks noGrp="1"/>
          </p:cNvSpPr>
          <p:nvPr>
            <p:ph type="title"/>
          </p:nvPr>
        </p:nvSpPr>
        <p:spPr>
          <a:xfrm>
            <a:off x="985968" y="4473225"/>
            <a:ext cx="8288035" cy="1095059"/>
          </a:xfrm>
        </p:spPr>
        <p:txBody>
          <a:bodyPr vert="horz" lIns="91440" tIns="45720" rIns="91440" bIns="45720" rtlCol="0" anchor="b">
            <a:normAutofit/>
          </a:bodyPr>
          <a:lstStyle/>
          <a:p>
            <a:pPr algn="ctr"/>
            <a:r>
              <a:rPr lang="en-US" sz="4800"/>
              <a:t>Results</a:t>
            </a:r>
          </a:p>
        </p:txBody>
      </p:sp>
      <p:pic>
        <p:nvPicPr>
          <p:cNvPr id="4" name="image41.jpeg">
            <a:extLst>
              <a:ext uri="{FF2B5EF4-FFF2-40B4-BE49-F238E27FC236}">
                <a16:creationId xmlns:a16="http://schemas.microsoft.com/office/drawing/2014/main" id="{FAC46E73-6195-418B-9484-DDCF8EB3216E}"/>
              </a:ext>
            </a:extLst>
          </p:cNvPr>
          <p:cNvPicPr/>
          <p:nvPr/>
        </p:nvPicPr>
        <p:blipFill>
          <a:blip r:embed="rId2" cstate="print"/>
          <a:stretch>
            <a:fillRect/>
          </a:stretch>
        </p:blipFill>
        <p:spPr>
          <a:xfrm>
            <a:off x="756891" y="1365020"/>
            <a:ext cx="4335970" cy="2801866"/>
          </a:xfrm>
          <a:prstGeom prst="rect">
            <a:avLst/>
          </a:prstGeom>
        </p:spPr>
      </p:pic>
      <p:pic>
        <p:nvPicPr>
          <p:cNvPr id="5" name="image42.jpeg">
            <a:extLst>
              <a:ext uri="{FF2B5EF4-FFF2-40B4-BE49-F238E27FC236}">
                <a16:creationId xmlns:a16="http://schemas.microsoft.com/office/drawing/2014/main" id="{08463AB1-54EC-4D44-8B74-710CEA60AFF5}"/>
              </a:ext>
            </a:extLst>
          </p:cNvPr>
          <p:cNvPicPr>
            <a:picLocks noGrp="1"/>
          </p:cNvPicPr>
          <p:nvPr>
            <p:ph idx="1"/>
          </p:nvPr>
        </p:nvPicPr>
        <p:blipFill>
          <a:blip r:embed="rId3" cstate="print"/>
          <a:stretch>
            <a:fillRect/>
          </a:stretch>
        </p:blipFill>
        <p:spPr>
          <a:xfrm>
            <a:off x="5084282" y="1365020"/>
            <a:ext cx="4335970" cy="2674545"/>
          </a:xfrm>
          <a:prstGeom prst="rect">
            <a:avLst/>
          </a:prstGeom>
        </p:spPr>
      </p:pic>
    </p:spTree>
    <p:extLst>
      <p:ext uri="{BB962C8B-B14F-4D97-AF65-F5344CB8AC3E}">
        <p14:creationId xmlns:p14="http://schemas.microsoft.com/office/powerpoint/2010/main" val="30304374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7CE07CA-16DA-4AC2-8843-651208006480}"/>
              </a:ext>
            </a:extLst>
          </p:cNvPr>
          <p:cNvSpPr>
            <a:spLocks noGrp="1"/>
          </p:cNvSpPr>
          <p:nvPr>
            <p:ph type="title"/>
          </p:nvPr>
        </p:nvSpPr>
        <p:spPr/>
        <p:txBody>
          <a:bodyPr/>
          <a:lstStyle/>
          <a:p>
            <a:r>
              <a:rPr lang="it-IT" dirty="0"/>
              <a:t>YOLOv4</a:t>
            </a:r>
            <a:endParaRPr lang="en-US" dirty="0"/>
          </a:p>
        </p:txBody>
      </p:sp>
      <p:sp>
        <p:nvSpPr>
          <p:cNvPr id="3" name="Segnaposto contenuto 2">
            <a:extLst>
              <a:ext uri="{FF2B5EF4-FFF2-40B4-BE49-F238E27FC236}">
                <a16:creationId xmlns:a16="http://schemas.microsoft.com/office/drawing/2014/main" id="{BCBD57A0-264A-4D80-A4CD-1DB1507064E1}"/>
              </a:ext>
            </a:extLst>
          </p:cNvPr>
          <p:cNvSpPr>
            <a:spLocks noGrp="1"/>
          </p:cNvSpPr>
          <p:nvPr>
            <p:ph idx="1"/>
          </p:nvPr>
        </p:nvSpPr>
        <p:spPr>
          <a:xfrm>
            <a:off x="677334" y="1605004"/>
            <a:ext cx="8596668" cy="3880773"/>
          </a:xfrm>
        </p:spPr>
        <p:txBody>
          <a:bodyPr/>
          <a:lstStyle/>
          <a:p>
            <a:r>
              <a:rPr lang="en-US" dirty="0"/>
              <a:t>This architecture introduces a series of optimization in order to archive better accuracy and speed.</a:t>
            </a:r>
          </a:p>
          <a:p>
            <a:r>
              <a:rPr lang="en-US" dirty="0"/>
              <a:t>For the backbone, CSPDarknet53 was chosen over CSPResNext50 and </a:t>
            </a:r>
            <a:r>
              <a:rPr lang="en-US" dirty="0" err="1"/>
              <a:t>EfficientNet</a:t>
            </a:r>
            <a:r>
              <a:rPr lang="en-US" dirty="0"/>
              <a:t> B3</a:t>
            </a:r>
          </a:p>
          <a:p>
            <a:endParaRPr lang="en-US" dirty="0"/>
          </a:p>
          <a:p>
            <a:endParaRPr lang="en-US" dirty="0"/>
          </a:p>
          <a:p>
            <a:pPr marL="0" indent="0">
              <a:buNone/>
            </a:pPr>
            <a:endParaRPr lang="en-US" dirty="0"/>
          </a:p>
          <a:p>
            <a:r>
              <a:rPr lang="en-US" dirty="0"/>
              <a:t>CSPDarknet53 was chosen for its balance between Receptive field size, the number of parameters (𝑤𝑖𝑑𝑡ℎ 𝑜𝑓 𝑘𝑒𝑟𝑛𝑒𝑙</a:t>
            </a:r>
            <a:r>
              <a:rPr lang="en-US" baseline="30000" dirty="0"/>
              <a:t>2</a:t>
            </a:r>
            <a:r>
              <a:rPr lang="en-US" dirty="0"/>
              <a:t> ∗ 𝑛𝑢𝑚𝑏𝑒𝑟 𝑜𝑓 𝑐ℎ𝑎𝑛𝑛𝑒𝑙 𝑜𝑓 𝑡ℎ𝑒 𝑖𝑛𝑝𝑢𝑡 𝑖𝑚𝑎𝑔𝑒 ∗ 𝑛𝑢𝑚𝑏𝑒𝑟 𝑜𝑓 𝑘𝑒𝑟𝑛𝑒𝑙𝑠)  and the average size of layer output. </a:t>
            </a:r>
          </a:p>
          <a:p>
            <a:endParaRPr lang="en-US" dirty="0"/>
          </a:p>
        </p:txBody>
      </p:sp>
      <p:pic>
        <p:nvPicPr>
          <p:cNvPr id="4" name="image43.jpeg">
            <a:extLst>
              <a:ext uri="{FF2B5EF4-FFF2-40B4-BE49-F238E27FC236}">
                <a16:creationId xmlns:a16="http://schemas.microsoft.com/office/drawing/2014/main" id="{49E38C8E-FBA7-4123-BE9C-9A7B3DF66F95}"/>
              </a:ext>
            </a:extLst>
          </p:cNvPr>
          <p:cNvPicPr/>
          <p:nvPr/>
        </p:nvPicPr>
        <p:blipFill>
          <a:blip r:embed="rId2" cstate="print"/>
          <a:stretch>
            <a:fillRect/>
          </a:stretch>
        </p:blipFill>
        <p:spPr>
          <a:xfrm>
            <a:off x="2196273" y="3026092"/>
            <a:ext cx="5558790" cy="805815"/>
          </a:xfrm>
          <a:prstGeom prst="rect">
            <a:avLst/>
          </a:prstGeom>
        </p:spPr>
      </p:pic>
      <p:pic>
        <p:nvPicPr>
          <p:cNvPr id="5" name="image48.jpeg">
            <a:extLst>
              <a:ext uri="{FF2B5EF4-FFF2-40B4-BE49-F238E27FC236}">
                <a16:creationId xmlns:a16="http://schemas.microsoft.com/office/drawing/2014/main" id="{CC6D39F7-3CE1-4605-9B15-66026136A113}"/>
              </a:ext>
            </a:extLst>
          </p:cNvPr>
          <p:cNvPicPr/>
          <p:nvPr/>
        </p:nvPicPr>
        <p:blipFill>
          <a:blip r:embed="rId3" cstate="print"/>
          <a:stretch>
            <a:fillRect/>
          </a:stretch>
        </p:blipFill>
        <p:spPr>
          <a:xfrm>
            <a:off x="1172212" y="5559075"/>
            <a:ext cx="7606912" cy="1228185"/>
          </a:xfrm>
          <a:prstGeom prst="rect">
            <a:avLst/>
          </a:prstGeom>
        </p:spPr>
      </p:pic>
    </p:spTree>
    <p:extLst>
      <p:ext uri="{BB962C8B-B14F-4D97-AF65-F5344CB8AC3E}">
        <p14:creationId xmlns:p14="http://schemas.microsoft.com/office/powerpoint/2010/main" val="1636617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D670278-5087-4A84-981A-602D785A02EE}"/>
              </a:ext>
            </a:extLst>
          </p:cNvPr>
          <p:cNvSpPr>
            <a:spLocks noGrp="1"/>
          </p:cNvSpPr>
          <p:nvPr>
            <p:ph type="title"/>
          </p:nvPr>
        </p:nvSpPr>
        <p:spPr/>
        <p:txBody>
          <a:bodyPr/>
          <a:lstStyle/>
          <a:p>
            <a:r>
              <a:rPr lang="it-IT" dirty="0"/>
              <a:t>Loss </a:t>
            </a:r>
            <a:r>
              <a:rPr lang="it-IT" dirty="0" err="1"/>
              <a:t>Function</a:t>
            </a:r>
            <a:endParaRPr lang="en-US" dirty="0"/>
          </a:p>
        </p:txBody>
      </p:sp>
      <p:sp>
        <p:nvSpPr>
          <p:cNvPr id="3" name="Segnaposto contenuto 2">
            <a:extLst>
              <a:ext uri="{FF2B5EF4-FFF2-40B4-BE49-F238E27FC236}">
                <a16:creationId xmlns:a16="http://schemas.microsoft.com/office/drawing/2014/main" id="{382B6AFA-2285-4C3D-AC05-8ADCA078BAE4}"/>
              </a:ext>
            </a:extLst>
          </p:cNvPr>
          <p:cNvSpPr>
            <a:spLocks noGrp="1"/>
          </p:cNvSpPr>
          <p:nvPr>
            <p:ph idx="1"/>
          </p:nvPr>
        </p:nvSpPr>
        <p:spPr>
          <a:xfrm>
            <a:off x="461205" y="5955398"/>
            <a:ext cx="8596668" cy="3880773"/>
          </a:xfrm>
        </p:spPr>
        <p:txBody>
          <a:bodyPr/>
          <a:lstStyle/>
          <a:p>
            <a:r>
              <a:rPr lang="it-IT" dirty="0"/>
              <a:t>In YOLO v3, the first </a:t>
            </a:r>
            <a:r>
              <a:rPr lang="it-IT" dirty="0" err="1"/>
              <a:t>two</a:t>
            </a:r>
            <a:r>
              <a:rPr lang="it-IT" dirty="0"/>
              <a:t> </a:t>
            </a:r>
            <a:r>
              <a:rPr lang="it-IT" dirty="0" err="1"/>
              <a:t>term</a:t>
            </a:r>
            <a:r>
              <a:rPr lang="it-IT" dirty="0"/>
              <a:t> are </a:t>
            </a:r>
            <a:r>
              <a:rPr lang="it-IT" dirty="0" err="1"/>
              <a:t>replaced</a:t>
            </a:r>
            <a:r>
              <a:rPr lang="it-IT" dirty="0"/>
              <a:t> with the sum of </a:t>
            </a:r>
            <a:r>
              <a:rPr lang="it-IT" dirty="0" err="1"/>
              <a:t>squared</a:t>
            </a:r>
            <a:r>
              <a:rPr lang="it-IT" dirty="0"/>
              <a:t> </a:t>
            </a:r>
            <a:r>
              <a:rPr lang="it-IT" dirty="0" err="1"/>
              <a:t>error</a:t>
            </a:r>
            <a:r>
              <a:rPr lang="it-IT" dirty="0"/>
              <a:t> </a:t>
            </a:r>
            <a:r>
              <a:rPr lang="it-IT" dirty="0" err="1"/>
              <a:t>loss</a:t>
            </a:r>
            <a:endParaRPr lang="en-US" dirty="0"/>
          </a:p>
        </p:txBody>
      </p:sp>
      <p:pic>
        <p:nvPicPr>
          <p:cNvPr id="5" name="Immagine 4">
            <a:extLst>
              <a:ext uri="{FF2B5EF4-FFF2-40B4-BE49-F238E27FC236}">
                <a16:creationId xmlns:a16="http://schemas.microsoft.com/office/drawing/2014/main" id="{C04ACF06-A871-4741-9A0C-440210E0CC6C}"/>
              </a:ext>
            </a:extLst>
          </p:cNvPr>
          <p:cNvPicPr>
            <a:picLocks noChangeAspect="1"/>
          </p:cNvPicPr>
          <p:nvPr/>
        </p:nvPicPr>
        <p:blipFill>
          <a:blip r:embed="rId2"/>
          <a:stretch>
            <a:fillRect/>
          </a:stretch>
        </p:blipFill>
        <p:spPr>
          <a:xfrm>
            <a:off x="1515038" y="1240818"/>
            <a:ext cx="7259311" cy="4083362"/>
          </a:xfrm>
          <a:prstGeom prst="rect">
            <a:avLst/>
          </a:prstGeom>
        </p:spPr>
      </p:pic>
      <p:pic>
        <p:nvPicPr>
          <p:cNvPr id="6" name="Immagine 5">
            <a:extLst>
              <a:ext uri="{FF2B5EF4-FFF2-40B4-BE49-F238E27FC236}">
                <a16:creationId xmlns:a16="http://schemas.microsoft.com/office/drawing/2014/main" id="{FF6D6525-07FA-4816-876C-02AC05B025C4}"/>
              </a:ext>
            </a:extLst>
          </p:cNvPr>
          <p:cNvPicPr>
            <a:picLocks noChangeAspect="1"/>
          </p:cNvPicPr>
          <p:nvPr/>
        </p:nvPicPr>
        <p:blipFill>
          <a:blip r:embed="rId3"/>
          <a:stretch>
            <a:fillRect/>
          </a:stretch>
        </p:blipFill>
        <p:spPr>
          <a:xfrm>
            <a:off x="1114888" y="1421461"/>
            <a:ext cx="8677749" cy="4015078"/>
          </a:xfrm>
          <a:prstGeom prst="rect">
            <a:avLst/>
          </a:prstGeom>
        </p:spPr>
      </p:pic>
    </p:spTree>
    <p:extLst>
      <p:ext uri="{BB962C8B-B14F-4D97-AF65-F5344CB8AC3E}">
        <p14:creationId xmlns:p14="http://schemas.microsoft.com/office/powerpoint/2010/main" val="2634617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0C39836-FA19-4DE8-8271-5385E2608DF2}"/>
              </a:ext>
            </a:extLst>
          </p:cNvPr>
          <p:cNvSpPr>
            <a:spLocks noGrp="1"/>
          </p:cNvSpPr>
          <p:nvPr>
            <p:ph type="title"/>
          </p:nvPr>
        </p:nvSpPr>
        <p:spPr>
          <a:xfrm>
            <a:off x="677332" y="354881"/>
            <a:ext cx="8596668" cy="1320800"/>
          </a:xfrm>
        </p:spPr>
        <p:txBody>
          <a:bodyPr/>
          <a:lstStyle/>
          <a:p>
            <a:r>
              <a:rPr lang="it-IT" dirty="0"/>
              <a:t>SPP and PAN</a:t>
            </a:r>
            <a:endParaRPr lang="en-US" dirty="0"/>
          </a:p>
        </p:txBody>
      </p:sp>
      <p:sp>
        <p:nvSpPr>
          <p:cNvPr id="3" name="Segnaposto contenuto 2">
            <a:extLst>
              <a:ext uri="{FF2B5EF4-FFF2-40B4-BE49-F238E27FC236}">
                <a16:creationId xmlns:a16="http://schemas.microsoft.com/office/drawing/2014/main" id="{C53AEBA2-BD8F-4E5E-8CE6-4DF0A94C596F}"/>
              </a:ext>
            </a:extLst>
          </p:cNvPr>
          <p:cNvSpPr>
            <a:spLocks noGrp="1"/>
          </p:cNvSpPr>
          <p:nvPr>
            <p:ph idx="1"/>
          </p:nvPr>
        </p:nvSpPr>
        <p:spPr>
          <a:xfrm>
            <a:off x="677333" y="1412754"/>
            <a:ext cx="8596668" cy="5995043"/>
          </a:xfrm>
        </p:spPr>
        <p:txBody>
          <a:bodyPr/>
          <a:lstStyle/>
          <a:p>
            <a:r>
              <a:rPr lang="en-US" dirty="0"/>
              <a:t>A Spatial Pyramid Pooling (SPP) and a Path Aggregation Network (PAN) was added on top of the backbone</a:t>
            </a:r>
          </a:p>
          <a:p>
            <a:r>
              <a:rPr lang="en-US" dirty="0"/>
              <a:t>SPP is a pooling technique designed to handle multi-scale images. The technique performs pooling (ex: Max pooling) on the last convolution layer (either convolution or sub sampling) and produces a N*B dimensional vector (where N=Number of filters in the convolution layer, B= Number of Bins). The vector is then fed to the FC layer</a:t>
            </a:r>
          </a:p>
        </p:txBody>
      </p:sp>
      <p:pic>
        <p:nvPicPr>
          <p:cNvPr id="4" name="image44.png">
            <a:extLst>
              <a:ext uri="{FF2B5EF4-FFF2-40B4-BE49-F238E27FC236}">
                <a16:creationId xmlns:a16="http://schemas.microsoft.com/office/drawing/2014/main" id="{6A14AD98-60DD-489A-8D77-E9433DB0656F}"/>
              </a:ext>
            </a:extLst>
          </p:cNvPr>
          <p:cNvPicPr/>
          <p:nvPr/>
        </p:nvPicPr>
        <p:blipFill>
          <a:blip r:embed="rId2" cstate="print"/>
          <a:stretch>
            <a:fillRect/>
          </a:stretch>
        </p:blipFill>
        <p:spPr>
          <a:xfrm>
            <a:off x="3274819" y="3873584"/>
            <a:ext cx="3401695" cy="2629535"/>
          </a:xfrm>
          <a:prstGeom prst="rect">
            <a:avLst/>
          </a:prstGeom>
        </p:spPr>
      </p:pic>
    </p:spTree>
    <p:extLst>
      <p:ext uri="{BB962C8B-B14F-4D97-AF65-F5344CB8AC3E}">
        <p14:creationId xmlns:p14="http://schemas.microsoft.com/office/powerpoint/2010/main" val="452940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09D23B8-48C2-409B-921B-977B0B2D3007}"/>
              </a:ext>
            </a:extLst>
          </p:cNvPr>
          <p:cNvSpPr>
            <a:spLocks noGrp="1"/>
          </p:cNvSpPr>
          <p:nvPr>
            <p:ph type="title"/>
          </p:nvPr>
        </p:nvSpPr>
        <p:spPr>
          <a:xfrm>
            <a:off x="677334" y="156238"/>
            <a:ext cx="8596668" cy="1320800"/>
          </a:xfrm>
        </p:spPr>
        <p:txBody>
          <a:bodyPr/>
          <a:lstStyle/>
          <a:p>
            <a:r>
              <a:rPr lang="it-IT" dirty="0"/>
              <a:t>SPP and PAN</a:t>
            </a:r>
            <a:endParaRPr lang="en-US" dirty="0"/>
          </a:p>
        </p:txBody>
      </p:sp>
      <p:sp>
        <p:nvSpPr>
          <p:cNvPr id="3" name="Segnaposto contenuto 2">
            <a:extLst>
              <a:ext uri="{FF2B5EF4-FFF2-40B4-BE49-F238E27FC236}">
                <a16:creationId xmlns:a16="http://schemas.microsoft.com/office/drawing/2014/main" id="{C735BD1D-8A36-4995-8068-02CAF16C87CE}"/>
              </a:ext>
            </a:extLst>
          </p:cNvPr>
          <p:cNvSpPr>
            <a:spLocks noGrp="1"/>
          </p:cNvSpPr>
          <p:nvPr>
            <p:ph idx="1"/>
          </p:nvPr>
        </p:nvSpPr>
        <p:spPr>
          <a:xfrm>
            <a:off x="677334" y="991546"/>
            <a:ext cx="8732884" cy="5866454"/>
          </a:xfrm>
        </p:spPr>
        <p:txBody>
          <a:bodyPr>
            <a:normAutofit/>
          </a:bodyPr>
          <a:lstStyle/>
          <a:p>
            <a:r>
              <a:rPr lang="en-US" dirty="0"/>
              <a:t>PAN is a method of parameter aggregation similar to Feature Pyramid Network (which is the top-down pathway to combine multi-scale features used in YOLO v3). PAN adds an extra bottom up path aggregation network on top of FPN</a:t>
            </a:r>
          </a:p>
          <a:p>
            <a:endParaRPr lang="en-US" dirty="0"/>
          </a:p>
          <a:p>
            <a:endParaRPr lang="en-US" dirty="0"/>
          </a:p>
          <a:p>
            <a:endParaRPr lang="en-US" dirty="0"/>
          </a:p>
          <a:p>
            <a:endParaRPr lang="en-US" dirty="0"/>
          </a:p>
          <a:p>
            <a:endParaRPr lang="en-US" dirty="0"/>
          </a:p>
          <a:p>
            <a:endParaRPr lang="en-US" dirty="0"/>
          </a:p>
          <a:p>
            <a:pPr marL="0" indent="0">
              <a:buNone/>
            </a:pPr>
            <a:endParaRPr lang="en-US" dirty="0"/>
          </a:p>
          <a:p>
            <a:r>
              <a:rPr lang="en-US" dirty="0"/>
              <a:t>The authors modified PAN replacing the addition with concatenation</a:t>
            </a:r>
          </a:p>
        </p:txBody>
      </p:sp>
      <p:pic>
        <p:nvPicPr>
          <p:cNvPr id="4" name="image45.png">
            <a:extLst>
              <a:ext uri="{FF2B5EF4-FFF2-40B4-BE49-F238E27FC236}">
                <a16:creationId xmlns:a16="http://schemas.microsoft.com/office/drawing/2014/main" id="{F34E50F1-E0F9-4887-B5A3-74514A5D0DB3}"/>
              </a:ext>
            </a:extLst>
          </p:cNvPr>
          <p:cNvPicPr/>
          <p:nvPr/>
        </p:nvPicPr>
        <p:blipFill>
          <a:blip r:embed="rId2" cstate="print"/>
          <a:stretch>
            <a:fillRect/>
          </a:stretch>
        </p:blipFill>
        <p:spPr>
          <a:xfrm>
            <a:off x="1282584" y="2188809"/>
            <a:ext cx="2224546" cy="2452639"/>
          </a:xfrm>
          <a:prstGeom prst="rect">
            <a:avLst/>
          </a:prstGeom>
        </p:spPr>
      </p:pic>
      <p:pic>
        <p:nvPicPr>
          <p:cNvPr id="5" name="image46.png">
            <a:extLst>
              <a:ext uri="{FF2B5EF4-FFF2-40B4-BE49-F238E27FC236}">
                <a16:creationId xmlns:a16="http://schemas.microsoft.com/office/drawing/2014/main" id="{099FF466-30B2-49F9-939F-4AC62000E151}"/>
              </a:ext>
            </a:extLst>
          </p:cNvPr>
          <p:cNvPicPr/>
          <p:nvPr/>
        </p:nvPicPr>
        <p:blipFill>
          <a:blip r:embed="rId3" cstate="print"/>
          <a:stretch>
            <a:fillRect/>
          </a:stretch>
        </p:blipFill>
        <p:spPr>
          <a:xfrm>
            <a:off x="4794636" y="2188809"/>
            <a:ext cx="3261344" cy="2452639"/>
          </a:xfrm>
          <a:prstGeom prst="rect">
            <a:avLst/>
          </a:prstGeom>
        </p:spPr>
      </p:pic>
      <p:pic>
        <p:nvPicPr>
          <p:cNvPr id="6" name="image47.jpeg">
            <a:extLst>
              <a:ext uri="{FF2B5EF4-FFF2-40B4-BE49-F238E27FC236}">
                <a16:creationId xmlns:a16="http://schemas.microsoft.com/office/drawing/2014/main" id="{2246C80A-1EA0-4D2C-BDE6-53FB34DC4DF0}"/>
              </a:ext>
            </a:extLst>
          </p:cNvPr>
          <p:cNvPicPr/>
          <p:nvPr/>
        </p:nvPicPr>
        <p:blipFill>
          <a:blip r:embed="rId4" cstate="print"/>
          <a:stretch>
            <a:fillRect/>
          </a:stretch>
        </p:blipFill>
        <p:spPr>
          <a:xfrm>
            <a:off x="3386078" y="5158036"/>
            <a:ext cx="3373537" cy="1543726"/>
          </a:xfrm>
          <a:prstGeom prst="rect">
            <a:avLst/>
          </a:prstGeom>
        </p:spPr>
      </p:pic>
    </p:spTree>
    <p:extLst>
      <p:ext uri="{BB962C8B-B14F-4D97-AF65-F5344CB8AC3E}">
        <p14:creationId xmlns:p14="http://schemas.microsoft.com/office/powerpoint/2010/main" val="2155195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8" end="8"/>
                                            </p:txEl>
                                          </p:spTgt>
                                        </p:tgtEl>
                                        <p:attrNameLst>
                                          <p:attrName>style.visibility</p:attrName>
                                        </p:attrNameLst>
                                      </p:cBhvr>
                                      <p:to>
                                        <p:strVal val="visible"/>
                                      </p:to>
                                    </p:set>
                                    <p:animEffect transition="in" filter="fade">
                                      <p:cBhvr>
                                        <p:cTn id="18" dur="500"/>
                                        <p:tgtEl>
                                          <p:spTgt spid="3">
                                            <p:txEl>
                                              <p:pRg st="8" end="8"/>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D17961E-F89C-4D7B-9CE9-45C283061E0F}"/>
              </a:ext>
            </a:extLst>
          </p:cNvPr>
          <p:cNvSpPr>
            <a:spLocks noGrp="1"/>
          </p:cNvSpPr>
          <p:nvPr>
            <p:ph type="title"/>
          </p:nvPr>
        </p:nvSpPr>
        <p:spPr>
          <a:xfrm>
            <a:off x="677334" y="239210"/>
            <a:ext cx="8596668" cy="1320800"/>
          </a:xfrm>
        </p:spPr>
        <p:txBody>
          <a:bodyPr/>
          <a:lstStyle/>
          <a:p>
            <a:r>
              <a:rPr lang="it-IT"/>
              <a:t>Improve detector accuracy</a:t>
            </a:r>
            <a:endParaRPr lang="en-US" dirty="0"/>
          </a:p>
        </p:txBody>
      </p:sp>
      <p:sp>
        <p:nvSpPr>
          <p:cNvPr id="3" name="Segnaposto contenuto 2">
            <a:extLst>
              <a:ext uri="{FF2B5EF4-FFF2-40B4-BE49-F238E27FC236}">
                <a16:creationId xmlns:a16="http://schemas.microsoft.com/office/drawing/2014/main" id="{144DF591-2AF8-4E05-BBD9-5C0EAC4902EE}"/>
              </a:ext>
            </a:extLst>
          </p:cNvPr>
          <p:cNvSpPr>
            <a:spLocks noGrp="1"/>
          </p:cNvSpPr>
          <p:nvPr>
            <p:ph idx="1"/>
          </p:nvPr>
        </p:nvSpPr>
        <p:spPr>
          <a:xfrm>
            <a:off x="677334" y="1142678"/>
            <a:ext cx="8596668" cy="3880773"/>
          </a:xfrm>
        </p:spPr>
        <p:txBody>
          <a:bodyPr/>
          <a:lstStyle/>
          <a:p>
            <a:r>
              <a:rPr lang="en-US" dirty="0"/>
              <a:t>The authors of YOLO v4 paper distinguish between two categories of methods that are used to improve the object detector’s accuracy. These both categories are:</a:t>
            </a:r>
          </a:p>
          <a:p>
            <a:pPr lvl="2">
              <a:buFont typeface="Arial" panose="020B0604020202020204" pitchFamily="34" charset="0"/>
              <a:buChar char="•"/>
            </a:pPr>
            <a:r>
              <a:rPr lang="en-US" dirty="0"/>
              <a:t>Bag of freebies (</a:t>
            </a:r>
            <a:r>
              <a:rPr lang="en-US" dirty="0" err="1"/>
              <a:t>BoF</a:t>
            </a:r>
            <a:r>
              <a:rPr lang="en-US" dirty="0"/>
              <a:t>): Methods that can make the object detector receive better accuracy without increasing the inference cost. These methods only change the training strategy or only increase the training cost.</a:t>
            </a:r>
          </a:p>
          <a:p>
            <a:pPr lvl="2">
              <a:buFont typeface="Arial" panose="020B0604020202020204" pitchFamily="34" charset="0"/>
              <a:buChar char="•"/>
            </a:pPr>
            <a:r>
              <a:rPr lang="en-US" dirty="0"/>
              <a:t>Bag of specials (</a:t>
            </a:r>
            <a:r>
              <a:rPr lang="en-US" dirty="0" err="1"/>
              <a:t>BoS</a:t>
            </a:r>
            <a:r>
              <a:rPr lang="en-US" dirty="0"/>
              <a:t>): Those plugin modules and post-processing methods that only increase the inference cost by a small amount but can significantly improve the accuracy of object detection</a:t>
            </a:r>
          </a:p>
          <a:p>
            <a:endParaRPr lang="en-US" dirty="0"/>
          </a:p>
        </p:txBody>
      </p:sp>
      <p:pic>
        <p:nvPicPr>
          <p:cNvPr id="4" name="image49.jpeg">
            <a:extLst>
              <a:ext uri="{FF2B5EF4-FFF2-40B4-BE49-F238E27FC236}">
                <a16:creationId xmlns:a16="http://schemas.microsoft.com/office/drawing/2014/main" id="{2574BF3B-289B-4FBA-8150-D0E56DB0C457}"/>
              </a:ext>
            </a:extLst>
          </p:cNvPr>
          <p:cNvPicPr/>
          <p:nvPr/>
        </p:nvPicPr>
        <p:blipFill>
          <a:blip r:embed="rId2" cstate="print"/>
          <a:stretch>
            <a:fillRect/>
          </a:stretch>
        </p:blipFill>
        <p:spPr>
          <a:xfrm>
            <a:off x="2917998" y="3682152"/>
            <a:ext cx="5962229" cy="3017661"/>
          </a:xfrm>
          <a:prstGeom prst="rect">
            <a:avLst/>
          </a:prstGeom>
        </p:spPr>
      </p:pic>
    </p:spTree>
    <p:extLst>
      <p:ext uri="{BB962C8B-B14F-4D97-AF65-F5344CB8AC3E}">
        <p14:creationId xmlns:p14="http://schemas.microsoft.com/office/powerpoint/2010/main" val="3360526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7E8493A-4E7E-4F1A-8786-EBA89077217A}"/>
              </a:ext>
            </a:extLst>
          </p:cNvPr>
          <p:cNvSpPr>
            <a:spLocks noGrp="1"/>
          </p:cNvSpPr>
          <p:nvPr>
            <p:ph type="title"/>
          </p:nvPr>
        </p:nvSpPr>
        <p:spPr>
          <a:xfrm>
            <a:off x="3019185" y="4578498"/>
            <a:ext cx="7673801" cy="1087656"/>
          </a:xfrm>
        </p:spPr>
        <p:txBody>
          <a:bodyPr vert="horz" lIns="91440" tIns="45720" rIns="91440" bIns="45720" rtlCol="0" anchor="b">
            <a:normAutofit/>
          </a:bodyPr>
          <a:lstStyle/>
          <a:p>
            <a:r>
              <a:rPr lang="en-US" sz="4800" kern="1200" dirty="0">
                <a:solidFill>
                  <a:schemeClr val="accent1"/>
                </a:solidFill>
                <a:latin typeface="+mj-lt"/>
                <a:ea typeface="+mj-ea"/>
                <a:cs typeface="+mj-cs"/>
              </a:rPr>
              <a:t>Acceleration</a:t>
            </a:r>
          </a:p>
        </p:txBody>
      </p:sp>
      <p:pic>
        <p:nvPicPr>
          <p:cNvPr id="4" name="image10.jpeg">
            <a:extLst>
              <a:ext uri="{FF2B5EF4-FFF2-40B4-BE49-F238E27FC236}">
                <a16:creationId xmlns:a16="http://schemas.microsoft.com/office/drawing/2014/main" id="{DB7B03EB-A2CE-4D33-BCDF-A3EF1FA55166}"/>
              </a:ext>
            </a:extLst>
          </p:cNvPr>
          <p:cNvPicPr/>
          <p:nvPr/>
        </p:nvPicPr>
        <p:blipFill>
          <a:blip r:embed="rId2" cstate="print"/>
          <a:stretch>
            <a:fillRect/>
          </a:stretch>
        </p:blipFill>
        <p:spPr>
          <a:xfrm>
            <a:off x="2399414" y="1334721"/>
            <a:ext cx="5491640" cy="2837229"/>
          </a:xfrm>
          <a:prstGeom prst="rect">
            <a:avLst/>
          </a:prstGeom>
        </p:spPr>
      </p:pic>
    </p:spTree>
    <p:extLst>
      <p:ext uri="{BB962C8B-B14F-4D97-AF65-F5344CB8AC3E}">
        <p14:creationId xmlns:p14="http://schemas.microsoft.com/office/powerpoint/2010/main" val="36039717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59AEDC2-1D7F-4AFE-94C5-F65EF1532243}"/>
              </a:ext>
            </a:extLst>
          </p:cNvPr>
          <p:cNvSpPr>
            <a:spLocks noGrp="1"/>
          </p:cNvSpPr>
          <p:nvPr>
            <p:ph type="title"/>
          </p:nvPr>
        </p:nvSpPr>
        <p:spPr/>
        <p:txBody>
          <a:bodyPr/>
          <a:lstStyle/>
          <a:p>
            <a:r>
              <a:rPr lang="it-IT" dirty="0"/>
              <a:t>Self-</a:t>
            </a:r>
            <a:r>
              <a:rPr lang="it-IT" dirty="0" err="1"/>
              <a:t>Adversarial</a:t>
            </a:r>
            <a:r>
              <a:rPr lang="it-IT" dirty="0"/>
              <a:t> Training</a:t>
            </a:r>
            <a:endParaRPr lang="en-US" dirty="0"/>
          </a:p>
        </p:txBody>
      </p:sp>
      <p:sp>
        <p:nvSpPr>
          <p:cNvPr id="3" name="Segnaposto contenuto 2">
            <a:extLst>
              <a:ext uri="{FF2B5EF4-FFF2-40B4-BE49-F238E27FC236}">
                <a16:creationId xmlns:a16="http://schemas.microsoft.com/office/drawing/2014/main" id="{145B4B7D-C8E5-4A30-8EDB-2C940609AE22}"/>
              </a:ext>
            </a:extLst>
          </p:cNvPr>
          <p:cNvSpPr>
            <a:spLocks noGrp="1"/>
          </p:cNvSpPr>
          <p:nvPr>
            <p:ph idx="1"/>
          </p:nvPr>
        </p:nvSpPr>
        <p:spPr/>
        <p:txBody>
          <a:bodyPr>
            <a:normAutofit lnSpcReduction="10000"/>
          </a:bodyPr>
          <a:lstStyle/>
          <a:p>
            <a:r>
              <a:rPr lang="en-US" dirty="0"/>
              <a:t>New data augmentation method introduced by authors in order to defend the model from adversarial attack</a:t>
            </a:r>
          </a:p>
          <a:p>
            <a:r>
              <a:rPr lang="en-US" dirty="0"/>
              <a:t>This technique operates in 2 forward backward stages</a:t>
            </a:r>
          </a:p>
          <a:p>
            <a:r>
              <a:rPr lang="en-US" dirty="0"/>
              <a:t>In the 1st stage the neural network alters the original image instead of the network weights. </a:t>
            </a:r>
          </a:p>
          <a:p>
            <a:pPr lvl="1">
              <a:buFont typeface="Arial" panose="020B0604020202020204" pitchFamily="34" charset="0"/>
              <a:buChar char="•"/>
            </a:pPr>
            <a:r>
              <a:rPr lang="en-US" dirty="0"/>
              <a:t>In this way the neural network executes an adversarial attack on itself, altering the original image to create the deception that there is no desired object on the image</a:t>
            </a:r>
          </a:p>
          <a:p>
            <a:r>
              <a:rPr lang="en-US" dirty="0"/>
              <a:t>In the 2nd stage, the neural network is trained to detect an object on this modified image in the normal way</a:t>
            </a:r>
          </a:p>
          <a:p>
            <a:r>
              <a:rPr lang="en-US" dirty="0"/>
              <a:t>This makes the model partially more robust, but it can increase the training complexity, and in some cases it fails completely</a:t>
            </a:r>
          </a:p>
        </p:txBody>
      </p:sp>
    </p:spTree>
    <p:extLst>
      <p:ext uri="{BB962C8B-B14F-4D97-AF65-F5344CB8AC3E}">
        <p14:creationId xmlns:p14="http://schemas.microsoft.com/office/powerpoint/2010/main" val="1018470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olo 1">
            <a:extLst>
              <a:ext uri="{FF2B5EF4-FFF2-40B4-BE49-F238E27FC236}">
                <a16:creationId xmlns:a16="http://schemas.microsoft.com/office/drawing/2014/main" id="{8CB863A1-9633-4193-91A6-0CD0DEAFD3CC}"/>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r>
              <a:rPr lang="en-US" sz="4800" kern="1200">
                <a:solidFill>
                  <a:schemeClr val="accent1"/>
                </a:solidFill>
                <a:latin typeface="+mj-lt"/>
                <a:ea typeface="+mj-ea"/>
                <a:cs typeface="+mj-cs"/>
              </a:rPr>
              <a:t>Results</a:t>
            </a:r>
          </a:p>
        </p:txBody>
      </p:sp>
      <p:pic>
        <p:nvPicPr>
          <p:cNvPr id="4" name="image54.jpeg">
            <a:extLst>
              <a:ext uri="{FF2B5EF4-FFF2-40B4-BE49-F238E27FC236}">
                <a16:creationId xmlns:a16="http://schemas.microsoft.com/office/drawing/2014/main" id="{46B05413-1088-48F9-AC72-39E6A803343C}"/>
              </a:ext>
            </a:extLst>
          </p:cNvPr>
          <p:cNvPicPr>
            <a:picLocks noGrp="1"/>
          </p:cNvPicPr>
          <p:nvPr>
            <p:ph idx="1"/>
          </p:nvPr>
        </p:nvPicPr>
        <p:blipFill>
          <a:blip r:embed="rId2" cstate="print"/>
          <a:stretch>
            <a:fillRect/>
          </a:stretch>
        </p:blipFill>
        <p:spPr>
          <a:xfrm>
            <a:off x="985968" y="959898"/>
            <a:ext cx="8288033" cy="3273773"/>
          </a:xfrm>
          <a:prstGeom prst="rect">
            <a:avLst/>
          </a:prstGeom>
        </p:spPr>
      </p:pic>
    </p:spTree>
    <p:extLst>
      <p:ext uri="{BB962C8B-B14F-4D97-AF65-F5344CB8AC3E}">
        <p14:creationId xmlns:p14="http://schemas.microsoft.com/office/powerpoint/2010/main" val="8460365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E3A6A76-AE5D-49AE-9D49-90C0F15482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9A5CCB5-EF7C-48C3-B6DF-ADC1771CC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4CCC9E2-3000-4D65-A607-D2D2A37CAD3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3250D6C2-D9D4-4A9F-87A3-8EBB72794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9A621299-817D-46DA-9048-2E0A16D4CF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9F8D7E4E-4190-4BB5-A1AA-20610B2C5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53FB6299-378D-4A25-91E6-9C6E0A3096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AECD26A0-ED75-4BE4-BFEC-885CBEDB5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B459E0DD-85B6-45C6-8D5E-8E494E9472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8" name="Straight Connector 17">
              <a:extLst>
                <a:ext uri="{FF2B5EF4-FFF2-40B4-BE49-F238E27FC236}">
                  <a16:creationId xmlns:a16="http://schemas.microsoft.com/office/drawing/2014/main" id="{664D381D-8077-4635-82B6-CA7E6160D1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58017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9" name="Isosceles Triangle 18">
              <a:extLst>
                <a:ext uri="{FF2B5EF4-FFF2-40B4-BE49-F238E27FC236}">
                  <a16:creationId xmlns:a16="http://schemas.microsoft.com/office/drawing/2014/main" id="{B3F8D64C-15FA-42D6-AB21-7FB17F8316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9C8DDD52-FBB2-4634-B9F8-A341CDE10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olo 1">
            <a:extLst>
              <a:ext uri="{FF2B5EF4-FFF2-40B4-BE49-F238E27FC236}">
                <a16:creationId xmlns:a16="http://schemas.microsoft.com/office/drawing/2014/main" id="{391E94D0-0598-488F-86A1-8C7835B1E1C7}"/>
              </a:ext>
            </a:extLst>
          </p:cNvPr>
          <p:cNvSpPr>
            <a:spLocks noGrp="1"/>
          </p:cNvSpPr>
          <p:nvPr>
            <p:ph type="title"/>
          </p:nvPr>
        </p:nvSpPr>
        <p:spPr>
          <a:xfrm>
            <a:off x="677334" y="609600"/>
            <a:ext cx="8596668" cy="1320800"/>
          </a:xfrm>
        </p:spPr>
        <p:txBody>
          <a:bodyPr>
            <a:normAutofit/>
          </a:bodyPr>
          <a:lstStyle/>
          <a:p>
            <a:r>
              <a:rPr lang="it-IT">
                <a:solidFill>
                  <a:srgbClr val="FFFFFF"/>
                </a:solidFill>
              </a:rPr>
              <a:t>Final Considerations</a:t>
            </a:r>
            <a:endParaRPr lang="en-US">
              <a:solidFill>
                <a:srgbClr val="FFFFFF"/>
              </a:solidFill>
            </a:endParaRPr>
          </a:p>
        </p:txBody>
      </p:sp>
      <p:sp>
        <p:nvSpPr>
          <p:cNvPr id="3" name="Segnaposto contenuto 2">
            <a:extLst>
              <a:ext uri="{FF2B5EF4-FFF2-40B4-BE49-F238E27FC236}">
                <a16:creationId xmlns:a16="http://schemas.microsoft.com/office/drawing/2014/main" id="{D7AB81F1-13D5-4DBD-B1F5-A5A380A9B8BC}"/>
              </a:ext>
            </a:extLst>
          </p:cNvPr>
          <p:cNvSpPr>
            <a:spLocks noGrp="1"/>
          </p:cNvSpPr>
          <p:nvPr>
            <p:ph idx="1"/>
          </p:nvPr>
        </p:nvSpPr>
        <p:spPr>
          <a:xfrm>
            <a:off x="94125" y="1524628"/>
            <a:ext cx="9790619" cy="4977143"/>
          </a:xfrm>
        </p:spPr>
        <p:txBody>
          <a:bodyPr>
            <a:normAutofit/>
          </a:bodyPr>
          <a:lstStyle/>
          <a:p>
            <a:r>
              <a:rPr lang="en-US" dirty="0">
                <a:solidFill>
                  <a:srgbClr val="FFFFFF"/>
                </a:solidFill>
              </a:rPr>
              <a:t>Based on the results analysis of all the models considered, the best choice would seem to be:</a:t>
            </a:r>
          </a:p>
          <a:p>
            <a:pPr marL="2743200" lvl="6" indent="0">
              <a:buNone/>
            </a:pPr>
            <a:r>
              <a:rPr lang="en-US" b="1" i="1" dirty="0">
                <a:solidFill>
                  <a:srgbClr val="FFFFFF"/>
                </a:solidFill>
              </a:rPr>
              <a:t>			</a:t>
            </a:r>
            <a:r>
              <a:rPr lang="en-US" sz="2800" b="1" i="1" dirty="0">
                <a:solidFill>
                  <a:srgbClr val="FFFFFF"/>
                </a:solidFill>
              </a:rPr>
              <a:t>YOLOv4</a:t>
            </a:r>
          </a:p>
          <a:p>
            <a:endParaRPr lang="en-US" dirty="0">
              <a:solidFill>
                <a:srgbClr val="FFFFFF"/>
              </a:solidFill>
            </a:endParaRPr>
          </a:p>
          <a:p>
            <a:r>
              <a:rPr lang="en-US" dirty="0">
                <a:solidFill>
                  <a:srgbClr val="FFFFFF"/>
                </a:solidFill>
              </a:rPr>
              <a:t>Besides, we will use also Lidar Sensors to be able to detect the presence of cones and their distance from the machine</a:t>
            </a:r>
          </a:p>
          <a:p>
            <a:endParaRPr lang="en-US" dirty="0">
              <a:solidFill>
                <a:srgbClr val="FFFFFF"/>
              </a:solidFill>
            </a:endParaRPr>
          </a:p>
          <a:p>
            <a:r>
              <a:rPr lang="en-US" dirty="0">
                <a:solidFill>
                  <a:srgbClr val="FFFFFF"/>
                </a:solidFill>
              </a:rPr>
              <a:t>A possible strategy could be to collect data from Lidars and then focus the search for cones in the images only on the zones where the Lidars have detected object, in order to increase the detections speed (in this case, we might also consider using SSD since it has a better accuracy).</a:t>
            </a:r>
          </a:p>
          <a:p>
            <a:endParaRPr lang="en-US" dirty="0">
              <a:solidFill>
                <a:srgbClr val="FFFFFF"/>
              </a:solidFill>
            </a:endParaRPr>
          </a:p>
        </p:txBody>
      </p:sp>
    </p:spTree>
    <p:extLst>
      <p:ext uri="{BB962C8B-B14F-4D97-AF65-F5344CB8AC3E}">
        <p14:creationId xmlns:p14="http://schemas.microsoft.com/office/powerpoint/2010/main" val="3220447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5" name="Immagine 4" descr="Immagine che contiene testo, esterni&#10;&#10;Descrizione generata automaticamente">
            <a:extLst>
              <a:ext uri="{FF2B5EF4-FFF2-40B4-BE49-F238E27FC236}">
                <a16:creationId xmlns:a16="http://schemas.microsoft.com/office/drawing/2014/main" id="{A191FD3C-C1A6-4C42-A633-6AF11BBEF344}"/>
              </a:ext>
            </a:extLst>
          </p:cNvPr>
          <p:cNvPicPr>
            <a:picLocks noChangeAspect="1"/>
          </p:cNvPicPr>
          <p:nvPr/>
        </p:nvPicPr>
        <p:blipFill rotWithShape="1">
          <a:blip r:embed="rId2">
            <a:extLst>
              <a:ext uri="{28A0092B-C50C-407E-A947-70E740481C1C}">
                <a14:useLocalDpi xmlns:a14="http://schemas.microsoft.com/office/drawing/2010/main" val="0"/>
              </a:ext>
            </a:extLst>
          </a:blip>
          <a:srcRect l="9091" t="2812" b="6279"/>
          <a:stretch/>
        </p:blipFill>
        <p:spPr>
          <a:xfrm>
            <a:off x="1" y="10"/>
            <a:ext cx="12191999" cy="6857990"/>
          </a:xfrm>
          <a:prstGeom prst="rect">
            <a:avLst/>
          </a:prstGeom>
        </p:spPr>
      </p:pic>
      <p:sp>
        <p:nvSpPr>
          <p:cNvPr id="23" name="Isosceles Triangle 22">
            <a:extLst>
              <a:ext uri="{FF2B5EF4-FFF2-40B4-BE49-F238E27FC236}">
                <a16:creationId xmlns:a16="http://schemas.microsoft.com/office/drawing/2014/main" id="{3559A5F2-8BE0-4998-A1E4-1B145465A9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Parallelogram 24">
            <a:extLst>
              <a:ext uri="{FF2B5EF4-FFF2-40B4-BE49-F238E27FC236}">
                <a16:creationId xmlns:a16="http://schemas.microsoft.com/office/drawing/2014/main" id="{3A6596D4-D53C-424F-9F16-CC8686C079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4541" y="0"/>
            <a:ext cx="7315200" cy="6858000"/>
          </a:xfrm>
          <a:prstGeom prst="parallelogram">
            <a:avLst>
              <a:gd name="adj" fmla="val 14937"/>
            </a:avLst>
          </a:prstGeom>
          <a:solidFill>
            <a:schemeClr val="tx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81BB890B-70D4-42FE-A599-6AEF1A42D9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3842D646-B58C-43C8-8152-01BC782B72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1" name="Rectangle 23">
            <a:extLst>
              <a:ext uri="{FF2B5EF4-FFF2-40B4-BE49-F238E27FC236}">
                <a16:creationId xmlns:a16="http://schemas.microsoft.com/office/drawing/2014/main" id="{9772CABD-4211-42AA-B349-D4002E52F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5">
            <a:extLst>
              <a:ext uri="{FF2B5EF4-FFF2-40B4-BE49-F238E27FC236}">
                <a16:creationId xmlns:a16="http://schemas.microsoft.com/office/drawing/2014/main" id="{BBD91630-4DBA-4294-8016-FEB5C3B0C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34">
            <a:extLst>
              <a:ext uri="{FF2B5EF4-FFF2-40B4-BE49-F238E27FC236}">
                <a16:creationId xmlns:a16="http://schemas.microsoft.com/office/drawing/2014/main" id="{E67D1587-504D-41BC-9D48-B61257BFB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 name="CasellaDiTesto 5">
            <a:extLst>
              <a:ext uri="{FF2B5EF4-FFF2-40B4-BE49-F238E27FC236}">
                <a16:creationId xmlns:a16="http://schemas.microsoft.com/office/drawing/2014/main" id="{03B0082D-D9A7-4F95-A6D0-41F080130A46}"/>
              </a:ext>
            </a:extLst>
          </p:cNvPr>
          <p:cNvSpPr txBox="1"/>
          <p:nvPr/>
        </p:nvSpPr>
        <p:spPr>
          <a:xfrm>
            <a:off x="4704200" y="1678665"/>
            <a:ext cx="4569803" cy="2369131"/>
          </a:xfrm>
          <a:prstGeom prst="rect">
            <a:avLst/>
          </a:prstGeom>
        </p:spPr>
        <p:txBody>
          <a:bodyPr vert="horz" lIns="91440" tIns="45720" rIns="91440" bIns="45720" rtlCol="0" anchor="b">
            <a:normAutofit fontScale="92500" lnSpcReduction="20000"/>
          </a:bodyPr>
          <a:lstStyle/>
          <a:p>
            <a:pPr algn="ctr">
              <a:lnSpc>
                <a:spcPct val="90000"/>
              </a:lnSpc>
              <a:spcBef>
                <a:spcPct val="0"/>
              </a:spcBef>
              <a:spcAft>
                <a:spcPts val="600"/>
              </a:spcAft>
            </a:pPr>
            <a:r>
              <a:rPr lang="en-US" sz="5400" dirty="0">
                <a:solidFill>
                  <a:schemeClr val="accent1"/>
                </a:solidFill>
                <a:latin typeface="+mj-lt"/>
                <a:ea typeface="+mj-ea"/>
                <a:cs typeface="+mj-cs"/>
              </a:rPr>
              <a:t>	</a:t>
            </a:r>
            <a:r>
              <a:rPr lang="en-US" sz="6600" b="1" i="1" dirty="0">
                <a:solidFill>
                  <a:schemeClr val="accent1"/>
                </a:solidFill>
                <a:latin typeface="+mj-lt"/>
                <a:ea typeface="+mj-ea"/>
                <a:cs typeface="+mj-cs"/>
              </a:rPr>
              <a:t>Thanks</a:t>
            </a:r>
          </a:p>
          <a:p>
            <a:pPr algn="ctr">
              <a:lnSpc>
                <a:spcPct val="90000"/>
              </a:lnSpc>
              <a:spcBef>
                <a:spcPct val="0"/>
              </a:spcBef>
              <a:spcAft>
                <a:spcPts val="600"/>
              </a:spcAft>
            </a:pPr>
            <a:r>
              <a:rPr lang="en-US" sz="6600" b="1" i="1" dirty="0">
                <a:solidFill>
                  <a:schemeClr val="accent1"/>
                </a:solidFill>
                <a:latin typeface="+mj-lt"/>
                <a:ea typeface="+mj-ea"/>
                <a:cs typeface="+mj-cs"/>
              </a:rPr>
              <a:t>For Attention</a:t>
            </a:r>
          </a:p>
        </p:txBody>
      </p:sp>
      <p:sp>
        <p:nvSpPr>
          <p:cNvPr id="37" name="Rectangle 27">
            <a:extLst>
              <a:ext uri="{FF2B5EF4-FFF2-40B4-BE49-F238E27FC236}">
                <a16:creationId xmlns:a16="http://schemas.microsoft.com/office/drawing/2014/main" id="{8765DD1A-F044-4DE7-8A9B-7C30DC85A4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28">
            <a:extLst>
              <a:ext uri="{FF2B5EF4-FFF2-40B4-BE49-F238E27FC236}">
                <a16:creationId xmlns:a16="http://schemas.microsoft.com/office/drawing/2014/main" id="{2FE2170D-72D6-48A8-8E9A-BFF3BF03D0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29">
            <a:extLst>
              <a:ext uri="{FF2B5EF4-FFF2-40B4-BE49-F238E27FC236}">
                <a16:creationId xmlns:a16="http://schemas.microsoft.com/office/drawing/2014/main" id="{01D19436-094D-463D-AFEA-870FDBD03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Isosceles Triangle 42">
            <a:extLst>
              <a:ext uri="{FF2B5EF4-FFF2-40B4-BE49-F238E27FC236}">
                <a16:creationId xmlns:a16="http://schemas.microsoft.com/office/drawing/2014/main" id="{9A2DE6E0-967C-4C58-8558-EC08F1138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502661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A1A44D4-DC3C-41F2-87F0-10AEC6DA6F0E}"/>
              </a:ext>
            </a:extLst>
          </p:cNvPr>
          <p:cNvSpPr>
            <a:spLocks noGrp="1"/>
          </p:cNvSpPr>
          <p:nvPr>
            <p:ph type="title"/>
          </p:nvPr>
        </p:nvSpPr>
        <p:spPr>
          <a:xfrm>
            <a:off x="913730" y="5440120"/>
            <a:ext cx="8288032" cy="1096316"/>
          </a:xfrm>
        </p:spPr>
        <p:txBody>
          <a:bodyPr vert="horz" lIns="91440" tIns="45720" rIns="91440" bIns="45720" rtlCol="0" anchor="b">
            <a:normAutofit/>
          </a:bodyPr>
          <a:lstStyle/>
          <a:p>
            <a:pPr algn="ctr"/>
            <a:r>
              <a:rPr lang="en-US" sz="4800" kern="1200" dirty="0" err="1">
                <a:solidFill>
                  <a:schemeClr val="accent1"/>
                </a:solidFill>
                <a:latin typeface="+mj-lt"/>
                <a:ea typeface="+mj-ea"/>
                <a:cs typeface="+mj-cs"/>
              </a:rPr>
              <a:t>Skidpad</a:t>
            </a:r>
            <a:endParaRPr lang="en-US" sz="4800" kern="1200" dirty="0">
              <a:solidFill>
                <a:schemeClr val="accent1"/>
              </a:solidFill>
              <a:latin typeface="+mj-lt"/>
              <a:ea typeface="+mj-ea"/>
              <a:cs typeface="+mj-cs"/>
            </a:endParaRPr>
          </a:p>
        </p:txBody>
      </p:sp>
      <p:pic>
        <p:nvPicPr>
          <p:cNvPr id="5" name="image11.jpeg">
            <a:extLst>
              <a:ext uri="{FF2B5EF4-FFF2-40B4-BE49-F238E27FC236}">
                <a16:creationId xmlns:a16="http://schemas.microsoft.com/office/drawing/2014/main" id="{A0A6D787-BE66-454A-9711-C17CF88DEC54}"/>
              </a:ext>
            </a:extLst>
          </p:cNvPr>
          <p:cNvPicPr/>
          <p:nvPr/>
        </p:nvPicPr>
        <p:blipFill>
          <a:blip r:embed="rId2" cstate="print"/>
          <a:stretch>
            <a:fillRect/>
          </a:stretch>
        </p:blipFill>
        <p:spPr>
          <a:xfrm>
            <a:off x="2990238" y="491391"/>
            <a:ext cx="4374529" cy="4547140"/>
          </a:xfrm>
          <a:prstGeom prst="rect">
            <a:avLst/>
          </a:prstGeom>
        </p:spPr>
      </p:pic>
    </p:spTree>
    <p:extLst>
      <p:ext uri="{BB962C8B-B14F-4D97-AF65-F5344CB8AC3E}">
        <p14:creationId xmlns:p14="http://schemas.microsoft.com/office/powerpoint/2010/main" val="729279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7B6F587-557E-49CE-9164-271A83D174F6}"/>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r>
              <a:rPr lang="en-US" sz="4800" kern="1200" dirty="0" err="1">
                <a:solidFill>
                  <a:schemeClr val="accent1"/>
                </a:solidFill>
                <a:latin typeface="+mj-lt"/>
                <a:ea typeface="+mj-ea"/>
                <a:cs typeface="+mj-cs"/>
              </a:rPr>
              <a:t>Trackdrive</a:t>
            </a:r>
            <a:r>
              <a:rPr lang="en-US" sz="4800" kern="1200" dirty="0">
                <a:solidFill>
                  <a:schemeClr val="accent1"/>
                </a:solidFill>
                <a:latin typeface="+mj-lt"/>
                <a:ea typeface="+mj-ea"/>
                <a:cs typeface="+mj-cs"/>
              </a:rPr>
              <a:t>/Autocross</a:t>
            </a:r>
          </a:p>
        </p:txBody>
      </p:sp>
      <p:pic>
        <p:nvPicPr>
          <p:cNvPr id="4" name="image12.jpeg">
            <a:extLst>
              <a:ext uri="{FF2B5EF4-FFF2-40B4-BE49-F238E27FC236}">
                <a16:creationId xmlns:a16="http://schemas.microsoft.com/office/drawing/2014/main" id="{D238DF46-CC6B-4EFC-BC0C-CE4E86B74B21}"/>
              </a:ext>
            </a:extLst>
          </p:cNvPr>
          <p:cNvPicPr/>
          <p:nvPr/>
        </p:nvPicPr>
        <p:blipFill>
          <a:blip r:embed="rId2" cstate="print"/>
          <a:stretch>
            <a:fillRect/>
          </a:stretch>
        </p:blipFill>
        <p:spPr>
          <a:xfrm>
            <a:off x="1780289" y="934222"/>
            <a:ext cx="6699390" cy="3299450"/>
          </a:xfrm>
          <a:prstGeom prst="rect">
            <a:avLst/>
          </a:prstGeom>
        </p:spPr>
      </p:pic>
    </p:spTree>
    <p:extLst>
      <p:ext uri="{BB962C8B-B14F-4D97-AF65-F5344CB8AC3E}">
        <p14:creationId xmlns:p14="http://schemas.microsoft.com/office/powerpoint/2010/main" val="4137425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F7A7D7E-24F2-423D-8B49-FD34C48AE494}"/>
              </a:ext>
            </a:extLst>
          </p:cNvPr>
          <p:cNvSpPr>
            <a:spLocks noGrp="1"/>
          </p:cNvSpPr>
          <p:nvPr>
            <p:ph type="title"/>
          </p:nvPr>
        </p:nvSpPr>
        <p:spPr/>
        <p:txBody>
          <a:bodyPr/>
          <a:lstStyle/>
          <a:p>
            <a:r>
              <a:rPr lang="it-IT" dirty="0"/>
              <a:t>Goal</a:t>
            </a:r>
            <a:endParaRPr lang="en-US" dirty="0"/>
          </a:p>
        </p:txBody>
      </p:sp>
      <p:sp>
        <p:nvSpPr>
          <p:cNvPr id="3" name="Segnaposto contenuto 2">
            <a:extLst>
              <a:ext uri="{FF2B5EF4-FFF2-40B4-BE49-F238E27FC236}">
                <a16:creationId xmlns:a16="http://schemas.microsoft.com/office/drawing/2014/main" id="{DB5BDE06-56F7-43B0-87EC-577069558B0D}"/>
              </a:ext>
            </a:extLst>
          </p:cNvPr>
          <p:cNvSpPr>
            <a:spLocks noGrp="1"/>
          </p:cNvSpPr>
          <p:nvPr>
            <p:ph idx="1"/>
          </p:nvPr>
        </p:nvSpPr>
        <p:spPr>
          <a:xfrm>
            <a:off x="368339" y="3389852"/>
            <a:ext cx="10596071" cy="2858548"/>
          </a:xfrm>
        </p:spPr>
        <p:txBody>
          <a:bodyPr>
            <a:normAutofit/>
          </a:bodyPr>
          <a:lstStyle/>
          <a:p>
            <a:r>
              <a:rPr lang="en-US" dirty="0" err="1"/>
              <a:t>Possibile</a:t>
            </a:r>
            <a:r>
              <a:rPr lang="en-US" dirty="0"/>
              <a:t> solutions:</a:t>
            </a:r>
          </a:p>
          <a:p>
            <a:pPr lvl="1">
              <a:buFont typeface="Arial" panose="020B0604020202020204" pitchFamily="34" charset="0"/>
              <a:buChar char="•"/>
            </a:pPr>
            <a:r>
              <a:rPr lang="en-US" dirty="0"/>
              <a:t>R-CNN</a:t>
            </a:r>
          </a:p>
          <a:p>
            <a:pPr lvl="1">
              <a:buFont typeface="Arial" panose="020B0604020202020204" pitchFamily="34" charset="0"/>
              <a:buChar char="•"/>
            </a:pPr>
            <a:r>
              <a:rPr lang="en-US" dirty="0"/>
              <a:t>Fast-CNN</a:t>
            </a:r>
          </a:p>
          <a:p>
            <a:pPr lvl="1">
              <a:buFont typeface="Arial" panose="020B0604020202020204" pitchFamily="34" charset="0"/>
              <a:buChar char="•"/>
            </a:pPr>
            <a:r>
              <a:rPr lang="en-US" dirty="0"/>
              <a:t>Faster-CNN</a:t>
            </a:r>
          </a:p>
          <a:p>
            <a:pPr lvl="1">
              <a:buFont typeface="Arial" panose="020B0604020202020204" pitchFamily="34" charset="0"/>
              <a:buChar char="•"/>
            </a:pPr>
            <a:r>
              <a:rPr lang="en-US" dirty="0"/>
              <a:t>SSD</a:t>
            </a:r>
          </a:p>
          <a:p>
            <a:pPr lvl="1">
              <a:buFont typeface="Arial" panose="020B0604020202020204" pitchFamily="34" charset="0"/>
              <a:buChar char="•"/>
            </a:pPr>
            <a:r>
              <a:rPr lang="en-US" dirty="0"/>
              <a:t>YOLO v3</a:t>
            </a:r>
          </a:p>
          <a:p>
            <a:pPr lvl="1">
              <a:buFont typeface="Arial" panose="020B0604020202020204" pitchFamily="34" charset="0"/>
              <a:buChar char="•"/>
            </a:pPr>
            <a:r>
              <a:rPr lang="en-US" dirty="0"/>
              <a:t>YOLO v4</a:t>
            </a:r>
          </a:p>
        </p:txBody>
      </p:sp>
      <p:sp>
        <p:nvSpPr>
          <p:cNvPr id="4" name="Segnaposto contenuto 2">
            <a:extLst>
              <a:ext uri="{FF2B5EF4-FFF2-40B4-BE49-F238E27FC236}">
                <a16:creationId xmlns:a16="http://schemas.microsoft.com/office/drawing/2014/main" id="{B1B7C884-A2EC-4B12-8112-60F3C988204C}"/>
              </a:ext>
            </a:extLst>
          </p:cNvPr>
          <p:cNvSpPr txBox="1">
            <a:spLocks/>
          </p:cNvSpPr>
          <p:nvPr/>
        </p:nvSpPr>
        <p:spPr>
          <a:xfrm>
            <a:off x="368340" y="1507646"/>
            <a:ext cx="9490122" cy="200873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The goal of this study is therefore to analyze the different possible solutions for detecting the cones along the route, comparing them with each other and choosing the one that is most suitable for this task.</a:t>
            </a:r>
          </a:p>
          <a:p>
            <a:r>
              <a:rPr lang="en-US" dirty="0"/>
              <a:t>We have to choose the model that allows us to achieve good accuracy and that has a high speed.</a:t>
            </a:r>
          </a:p>
        </p:txBody>
      </p:sp>
    </p:spTree>
    <p:extLst>
      <p:ext uri="{BB962C8B-B14F-4D97-AF65-F5344CB8AC3E}">
        <p14:creationId xmlns:p14="http://schemas.microsoft.com/office/powerpoint/2010/main" val="1541410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500"/>
                                        <p:tgtEl>
                                          <p:spTgt spid="3">
                                            <p:txEl>
                                              <p:pRg st="4" end="4"/>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4" name="Isosceles Triangle 3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olo 1">
            <a:extLst>
              <a:ext uri="{FF2B5EF4-FFF2-40B4-BE49-F238E27FC236}">
                <a16:creationId xmlns:a16="http://schemas.microsoft.com/office/drawing/2014/main" id="{26B44D1F-58E0-4547-A05B-9E19314B77B5}"/>
              </a:ext>
            </a:extLst>
          </p:cNvPr>
          <p:cNvSpPr>
            <a:spLocks noGrp="1"/>
          </p:cNvSpPr>
          <p:nvPr>
            <p:ph type="title"/>
          </p:nvPr>
        </p:nvSpPr>
        <p:spPr>
          <a:xfrm>
            <a:off x="673754" y="643467"/>
            <a:ext cx="4203045" cy="1375608"/>
          </a:xfrm>
        </p:spPr>
        <p:txBody>
          <a:bodyPr anchor="ctr">
            <a:normAutofit/>
          </a:bodyPr>
          <a:lstStyle/>
          <a:p>
            <a:pPr>
              <a:lnSpc>
                <a:spcPct val="90000"/>
              </a:lnSpc>
            </a:pPr>
            <a:r>
              <a:rPr lang="it-IT" sz="2300">
                <a:solidFill>
                  <a:schemeClr val="bg1"/>
                </a:solidFill>
              </a:rPr>
              <a:t>Region Proposal Convolutional Neural Network </a:t>
            </a:r>
            <a:br>
              <a:rPr lang="it-IT" sz="2300">
                <a:solidFill>
                  <a:schemeClr val="bg1"/>
                </a:solidFill>
              </a:rPr>
            </a:br>
            <a:r>
              <a:rPr lang="it-IT" sz="2300">
                <a:solidFill>
                  <a:schemeClr val="bg1"/>
                </a:solidFill>
              </a:rPr>
              <a:t>(R-CNN)</a:t>
            </a:r>
            <a:endParaRPr lang="en-US" sz="2300">
              <a:solidFill>
                <a:schemeClr val="bg1"/>
              </a:solidFill>
            </a:endParaRPr>
          </a:p>
        </p:txBody>
      </p:sp>
      <p:sp>
        <p:nvSpPr>
          <p:cNvPr id="3" name="Segnaposto contenuto 2">
            <a:extLst>
              <a:ext uri="{FF2B5EF4-FFF2-40B4-BE49-F238E27FC236}">
                <a16:creationId xmlns:a16="http://schemas.microsoft.com/office/drawing/2014/main" id="{86E17CE8-583B-4165-B8F7-F720551F4AFA}"/>
              </a:ext>
            </a:extLst>
          </p:cNvPr>
          <p:cNvSpPr>
            <a:spLocks noGrp="1"/>
          </p:cNvSpPr>
          <p:nvPr>
            <p:ph idx="1"/>
          </p:nvPr>
        </p:nvSpPr>
        <p:spPr>
          <a:xfrm>
            <a:off x="673754" y="2160590"/>
            <a:ext cx="3973943" cy="3440110"/>
          </a:xfrm>
        </p:spPr>
        <p:txBody>
          <a:bodyPr>
            <a:normAutofit/>
          </a:bodyPr>
          <a:lstStyle/>
          <a:p>
            <a:r>
              <a:rPr lang="en-US" dirty="0">
                <a:solidFill>
                  <a:schemeClr val="bg1"/>
                </a:solidFill>
              </a:rPr>
              <a:t>In this approach, we select what are the regions that are likely to contain the cones (Region Of Interest, ROI) and then apply a CNN classification only on this region, drastically reducing the time needed to detect all cones in the frame then applying CNN to each crop of the image (varying size and shape).</a:t>
            </a:r>
          </a:p>
        </p:txBody>
      </p:sp>
      <p:pic>
        <p:nvPicPr>
          <p:cNvPr id="25" name="image15.jpeg">
            <a:extLst>
              <a:ext uri="{FF2B5EF4-FFF2-40B4-BE49-F238E27FC236}">
                <a16:creationId xmlns:a16="http://schemas.microsoft.com/office/drawing/2014/main" id="{1F0D70A3-5D6A-4FE4-9481-58392D6BA934}"/>
              </a:ext>
            </a:extLst>
          </p:cNvPr>
          <p:cNvPicPr/>
          <p:nvPr/>
        </p:nvPicPr>
        <p:blipFill>
          <a:blip r:embed="rId2" cstate="print"/>
          <a:stretch>
            <a:fillRect/>
          </a:stretch>
        </p:blipFill>
        <p:spPr>
          <a:xfrm>
            <a:off x="6096001" y="1050303"/>
            <a:ext cx="5143500" cy="4744878"/>
          </a:xfrm>
          <a:prstGeom prst="rect">
            <a:avLst/>
          </a:prstGeom>
        </p:spPr>
      </p:pic>
      <p:sp>
        <p:nvSpPr>
          <p:cNvPr id="36" name="Isosceles Triangle 3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886464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99DE54B-3F09-4A17-94E8-60743F54A178}"/>
              </a:ext>
            </a:extLst>
          </p:cNvPr>
          <p:cNvSpPr>
            <a:spLocks noGrp="1"/>
          </p:cNvSpPr>
          <p:nvPr>
            <p:ph type="title"/>
          </p:nvPr>
        </p:nvSpPr>
        <p:spPr/>
        <p:txBody>
          <a:bodyPr/>
          <a:lstStyle/>
          <a:p>
            <a:r>
              <a:rPr lang="it-IT" dirty="0" err="1"/>
              <a:t>Selective</a:t>
            </a:r>
            <a:r>
              <a:rPr lang="it-IT" dirty="0"/>
              <a:t> </a:t>
            </a:r>
            <a:r>
              <a:rPr lang="it-IT" dirty="0" err="1"/>
              <a:t>search</a:t>
            </a:r>
            <a:endParaRPr lang="en-US" dirty="0"/>
          </a:p>
        </p:txBody>
      </p:sp>
      <p:sp>
        <p:nvSpPr>
          <p:cNvPr id="3" name="Segnaposto contenuto 2">
            <a:extLst>
              <a:ext uri="{FF2B5EF4-FFF2-40B4-BE49-F238E27FC236}">
                <a16:creationId xmlns:a16="http://schemas.microsoft.com/office/drawing/2014/main" id="{62A53AEF-7E66-4ABA-A94A-FD54EE1CA829}"/>
              </a:ext>
            </a:extLst>
          </p:cNvPr>
          <p:cNvSpPr>
            <a:spLocks noGrp="1"/>
          </p:cNvSpPr>
          <p:nvPr>
            <p:ph idx="1"/>
          </p:nvPr>
        </p:nvSpPr>
        <p:spPr>
          <a:xfrm>
            <a:off x="677334" y="1270000"/>
            <a:ext cx="8596668" cy="3880773"/>
          </a:xfrm>
        </p:spPr>
        <p:txBody>
          <a:bodyPr/>
          <a:lstStyle/>
          <a:p>
            <a:r>
              <a:rPr lang="en-US" dirty="0"/>
              <a:t>In order to find ROI, we can use the “Selective Search” algorithm</a:t>
            </a:r>
          </a:p>
          <a:p>
            <a:r>
              <a:rPr lang="en-US" dirty="0"/>
              <a:t>It works by clustering image pixels into segments and then performing hierarchical clustering to combine segments from the same object into object proposals:</a:t>
            </a:r>
          </a:p>
          <a:p>
            <a:pPr lvl="1"/>
            <a:r>
              <a:rPr lang="en-US" dirty="0"/>
              <a:t>It starts generating an initial sub-segmentation for the input image, and then recursively merge the smaller “similar” regions into the larger ones.</a:t>
            </a:r>
          </a:p>
          <a:p>
            <a:pPr lvl="1"/>
            <a:r>
              <a:rPr lang="en-US" dirty="0"/>
              <a:t>Then, it use the segmented region proposals to generate the candidate object locations on which will be applied the CNN classification.</a:t>
            </a:r>
          </a:p>
          <a:p>
            <a:endParaRPr lang="en-US" dirty="0"/>
          </a:p>
        </p:txBody>
      </p:sp>
      <p:pic>
        <p:nvPicPr>
          <p:cNvPr id="4" name="image14.jpeg">
            <a:extLst>
              <a:ext uri="{FF2B5EF4-FFF2-40B4-BE49-F238E27FC236}">
                <a16:creationId xmlns:a16="http://schemas.microsoft.com/office/drawing/2014/main" id="{1995A4A3-2E85-4444-990E-0E32760A2246}"/>
              </a:ext>
            </a:extLst>
          </p:cNvPr>
          <p:cNvPicPr/>
          <p:nvPr/>
        </p:nvPicPr>
        <p:blipFill>
          <a:blip r:embed="rId2" cstate="print"/>
          <a:stretch>
            <a:fillRect/>
          </a:stretch>
        </p:blipFill>
        <p:spPr>
          <a:xfrm>
            <a:off x="1985673" y="3999048"/>
            <a:ext cx="6682466" cy="2561253"/>
          </a:xfrm>
          <a:prstGeom prst="rect">
            <a:avLst/>
          </a:prstGeom>
        </p:spPr>
      </p:pic>
    </p:spTree>
    <p:extLst>
      <p:ext uri="{BB962C8B-B14F-4D97-AF65-F5344CB8AC3E}">
        <p14:creationId xmlns:p14="http://schemas.microsoft.com/office/powerpoint/2010/main" val="2878582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faccettatura">
  <a:themeElements>
    <a:clrScheme name="Sfaccettatur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Sfaccettatur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faccettatur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0</TotalTime>
  <Words>2954</Words>
  <Application>Microsoft Office PowerPoint</Application>
  <PresentationFormat>Widescreen</PresentationFormat>
  <Paragraphs>291</Paragraphs>
  <Slides>43</Slides>
  <Notes>0</Notes>
  <HiddenSlides>0</HiddenSlides>
  <MMClips>0</MMClips>
  <ScaleCrop>false</ScaleCrop>
  <HeadingPairs>
    <vt:vector size="8" baseType="variant">
      <vt:variant>
        <vt:lpstr>Caratteri utilizzati</vt:lpstr>
      </vt:variant>
      <vt:variant>
        <vt:i4>5</vt:i4>
      </vt:variant>
      <vt:variant>
        <vt:lpstr>Tema</vt:lpstr>
      </vt:variant>
      <vt:variant>
        <vt:i4>1</vt:i4>
      </vt:variant>
      <vt:variant>
        <vt:lpstr>Server OLE incorporati</vt:lpstr>
      </vt:variant>
      <vt:variant>
        <vt:i4>1</vt:i4>
      </vt:variant>
      <vt:variant>
        <vt:lpstr>Titoli diapositive</vt:lpstr>
      </vt:variant>
      <vt:variant>
        <vt:i4>43</vt:i4>
      </vt:variant>
    </vt:vector>
  </HeadingPairs>
  <TitlesOfParts>
    <vt:vector size="50" baseType="lpstr">
      <vt:lpstr>Arial</vt:lpstr>
      <vt:lpstr>Cambria Math</vt:lpstr>
      <vt:lpstr>Courier New</vt:lpstr>
      <vt:lpstr>Trebuchet MS</vt:lpstr>
      <vt:lpstr>Wingdings 3</vt:lpstr>
      <vt:lpstr>Sfaccettatura</vt:lpstr>
      <vt:lpstr>Acrobat Document</vt:lpstr>
      <vt:lpstr>Object detection models for a  Formula Student Driverless Car</vt:lpstr>
      <vt:lpstr>Introduction</vt:lpstr>
      <vt:lpstr>Presentazione standard di PowerPoint</vt:lpstr>
      <vt:lpstr>Acceleration</vt:lpstr>
      <vt:lpstr>Skidpad</vt:lpstr>
      <vt:lpstr>Trackdrive/Autocross</vt:lpstr>
      <vt:lpstr>Goal</vt:lpstr>
      <vt:lpstr>Region Proposal Convolutional Neural Network  (R-CNN)</vt:lpstr>
      <vt:lpstr>Selective search</vt:lpstr>
      <vt:lpstr>Similarity</vt:lpstr>
      <vt:lpstr>Results</vt:lpstr>
      <vt:lpstr>Fast R-CNN</vt:lpstr>
      <vt:lpstr>ROI Pooling Layer</vt:lpstr>
      <vt:lpstr>Loss Function</vt:lpstr>
      <vt:lpstr>Results</vt:lpstr>
      <vt:lpstr>Bottleneck</vt:lpstr>
      <vt:lpstr>Faster R-CNN</vt:lpstr>
      <vt:lpstr>Region Proposals Network - RPN</vt:lpstr>
      <vt:lpstr>Training Losses</vt:lpstr>
      <vt:lpstr>Results</vt:lpstr>
      <vt:lpstr>Summary of R-CNN Family</vt:lpstr>
      <vt:lpstr>Single Shot Detector - SSD</vt:lpstr>
      <vt:lpstr>SSD Architecture</vt:lpstr>
      <vt:lpstr>SSD Detection Process</vt:lpstr>
      <vt:lpstr>Default boxes choice</vt:lpstr>
      <vt:lpstr>Loss Function</vt:lpstr>
      <vt:lpstr>Results</vt:lpstr>
      <vt:lpstr>You Only Look Once – YOLO (v3)</vt:lpstr>
      <vt:lpstr>YOLO Overview</vt:lpstr>
      <vt:lpstr>Anchor Boxes</vt:lpstr>
      <vt:lpstr>Darknet</vt:lpstr>
      <vt:lpstr>Multi Scale Detection</vt:lpstr>
      <vt:lpstr>Non-Max Suppression</vt:lpstr>
      <vt:lpstr>Results</vt:lpstr>
      <vt:lpstr>YOLOv4</vt:lpstr>
      <vt:lpstr>Loss Function</vt:lpstr>
      <vt:lpstr>SPP and PAN</vt:lpstr>
      <vt:lpstr>SPP and PAN</vt:lpstr>
      <vt:lpstr>Improve detector accuracy</vt:lpstr>
      <vt:lpstr>Self-Adversarial Training</vt:lpstr>
      <vt:lpstr>Results</vt:lpstr>
      <vt:lpstr>Final Considerations</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detection models for a  Formula Student Driverless Car</dc:title>
  <dc:creator>Paolo Melissari</dc:creator>
  <cp:lastModifiedBy>Paolo Melissari</cp:lastModifiedBy>
  <cp:revision>18</cp:revision>
  <dcterms:created xsi:type="dcterms:W3CDTF">2021-02-05T22:52:50Z</dcterms:created>
  <dcterms:modified xsi:type="dcterms:W3CDTF">2021-02-08T11:16:35Z</dcterms:modified>
</cp:coreProperties>
</file>